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2" r:id="rId18"/>
    <p:sldId id="282" r:id="rId19"/>
    <p:sldId id="283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55C0-29A3-421B-B168-2CE849559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2AD0-0EAE-4110-9C7E-33FA9A08E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16</a:t>
            </a:r>
            <a:r>
              <a:rPr lang="en-US" dirty="0" smtClean="0"/>
              <a:t> – </a:t>
            </a:r>
            <a:r>
              <a:rPr lang="id-ID" dirty="0" smtClean="0"/>
              <a:t>Dynamic Programming: Knapsack Problem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64703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STEP 4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99" y="1700213"/>
            <a:ext cx="7921575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latin typeface="Courier New" pitchFamily="49" charset="0"/>
              </a:rPr>
              <a:t>Conditions:   </a:t>
            </a: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i=3   b[2]=9   w[2]=5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w[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]&lt;=w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b[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]+K[i-1,w-w[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]]&gt;K[i-1,w]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K[i,w]=b[i]+K[i-1,w-w[i]]</a:t>
            </a:r>
            <a:endParaRPr lang="sv-SE" sz="1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K[i,w]=K[i-1,w]</a:t>
            </a:r>
            <a:endParaRPr lang="sv-SE" sz="1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if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i,w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]=K[i-1,w]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 if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35430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9783304"/>
              </p:ext>
            </p:extLst>
          </p:nvPr>
        </p:nvGraphicFramePr>
        <p:xfrm>
          <a:off x="971600" y="4508500"/>
          <a:ext cx="7921575" cy="1979613"/>
        </p:xfrm>
        <a:graphic>
          <a:graphicData uri="http://schemas.openxmlformats.org/drawingml/2006/table">
            <a:tbl>
              <a:tblPr/>
              <a:tblGrid>
                <a:gridCol w="651886"/>
                <a:gridCol w="1037488"/>
                <a:gridCol w="1037487"/>
                <a:gridCol w="1038943"/>
                <a:gridCol w="1037488"/>
                <a:gridCol w="1038943"/>
                <a:gridCol w="1037487"/>
                <a:gridCol w="1041853"/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47371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STEP 5</a:t>
            </a:r>
          </a:p>
        </p:txBody>
      </p:sp>
      <p:sp>
        <p:nvSpPr>
          <p:cNvPr id="11268" name="Rectangle 281"/>
          <p:cNvSpPr>
            <a:spLocks noGrp="1" noChangeArrowheads="1"/>
          </p:cNvSpPr>
          <p:nvPr>
            <p:ph type="body" sz="half" idx="1"/>
          </p:nvPr>
        </p:nvSpPr>
        <p:spPr>
          <a:xfrm>
            <a:off x="1187623" y="1700213"/>
            <a:ext cx="7705551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latin typeface="Courier New" pitchFamily="49" charset="0"/>
              </a:rPr>
              <a:t>Conditions:   i=4   b[2]=8   w[2]=4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w[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]&lt;=w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b[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]+K[i-1,w-w[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]]&gt;K[i-1,w]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K[i,w]=b[i]+K[i-1,w-w[i]]</a:t>
            </a:r>
            <a:endParaRPr lang="sv-SE" sz="1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K[i,w]=K[i-1,w]</a:t>
            </a:r>
            <a:endParaRPr lang="sv-SE" sz="1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if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i,w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]=K[i-1,w]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 if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351516" name="Group 28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0216925"/>
              </p:ext>
            </p:extLst>
          </p:nvPr>
        </p:nvGraphicFramePr>
        <p:xfrm>
          <a:off x="1187621" y="4508500"/>
          <a:ext cx="7705554" cy="1979613"/>
        </p:xfrm>
        <a:graphic>
          <a:graphicData uri="http://schemas.openxmlformats.org/drawingml/2006/table">
            <a:tbl>
              <a:tblPr/>
              <a:tblGrid>
                <a:gridCol w="634109"/>
                <a:gridCol w="1009196"/>
                <a:gridCol w="1009195"/>
                <a:gridCol w="1010611"/>
                <a:gridCol w="1009196"/>
                <a:gridCol w="1010611"/>
                <a:gridCol w="1009195"/>
                <a:gridCol w="1013441"/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13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32656"/>
            <a:ext cx="667206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READING THE RESULT TABLE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From the TSP table given that the maximum benefit is $13.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What items that give benefit $13?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sv-SE" sz="2000" dirty="0" smtClean="0"/>
              <a:t>Algorithm to find the items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=n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x=W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while K[</a:t>
            </a:r>
            <a:r>
              <a:rPr lang="en-US" sz="1800" b="1" dirty="0" err="1" smtClean="0">
                <a:latin typeface="Courier New" pitchFamily="49" charset="0"/>
              </a:rPr>
              <a:t>i,x</a:t>
            </a:r>
            <a:r>
              <a:rPr lang="en-US" sz="1800" b="1" dirty="0" smtClean="0">
                <a:latin typeface="Courier New" pitchFamily="49" charset="0"/>
              </a:rPr>
              <a:t>]&gt;0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if K[</a:t>
            </a:r>
            <a:r>
              <a:rPr lang="en-US" sz="1800" b="1" dirty="0" err="1" smtClean="0">
                <a:latin typeface="Courier New" pitchFamily="49" charset="0"/>
              </a:rPr>
              <a:t>i,x</a:t>
            </a:r>
            <a:r>
              <a:rPr lang="en-US" sz="1800" b="1" dirty="0" smtClean="0">
                <a:latin typeface="Courier New" pitchFamily="49" charset="0"/>
              </a:rPr>
              <a:t>]&lt;&gt;K[i-1,x] 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mark item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in the knapsack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sv-SE" sz="1800" b="1" dirty="0" smtClean="0">
                <a:latin typeface="Courier New" pitchFamily="49" charset="0"/>
              </a:rPr>
              <a:t>x=x–w[i]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z="1800" b="1" dirty="0" smtClean="0">
                <a:latin typeface="Courier New" pitchFamily="49" charset="0"/>
              </a:rPr>
              <a:t>    i=i–1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z="1800" b="1" dirty="0" smtClean="0">
                <a:latin typeface="Courier New" pitchFamily="49" charset="0"/>
              </a:rPr>
              <a:t>  else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z="1800" b="1" dirty="0" smtClean="0">
                <a:latin typeface="Courier New" pitchFamily="49" charset="0"/>
              </a:rPr>
              <a:t>    i=i-1</a:t>
            </a:r>
            <a:endParaRPr lang="en-US" sz="1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end if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end while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432857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STEP 6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7" y="1700213"/>
            <a:ext cx="7849567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err="1" smtClean="0">
                <a:latin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</a:rPr>
              <a:t>=n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x=W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while K[</a:t>
            </a:r>
            <a:r>
              <a:rPr lang="en-US" sz="1400" b="1" dirty="0" err="1" smtClean="0">
                <a:latin typeface="Courier New" pitchFamily="49" charset="0"/>
              </a:rPr>
              <a:t>i,x</a:t>
            </a:r>
            <a:r>
              <a:rPr lang="en-US" sz="1400" b="1" dirty="0" smtClean="0">
                <a:latin typeface="Courier New" pitchFamily="49" charset="0"/>
              </a:rPr>
              <a:t>]&gt;0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if K[</a:t>
            </a:r>
            <a:r>
              <a:rPr lang="en-US" sz="1400" b="1" dirty="0" err="1" smtClean="0">
                <a:latin typeface="Courier New" pitchFamily="49" charset="0"/>
              </a:rPr>
              <a:t>i,x</a:t>
            </a:r>
            <a:r>
              <a:rPr lang="en-US" sz="1400" b="1" dirty="0" smtClean="0">
                <a:latin typeface="Courier New" pitchFamily="49" charset="0"/>
              </a:rPr>
              <a:t>]&lt;&gt;K[i-1,x]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mark item </a:t>
            </a:r>
            <a:r>
              <a:rPr lang="en-US" sz="1400" b="1" dirty="0" err="1" smtClean="0">
                <a:latin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</a:rPr>
              <a:t> in the knapsack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sv-SE" sz="1400" b="1" dirty="0" smtClean="0">
                <a:latin typeface="Courier New" pitchFamily="49" charset="0"/>
              </a:rPr>
              <a:t>x=x–w[i]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latin typeface="Courier New" pitchFamily="49" charset="0"/>
              </a:rPr>
              <a:t>    i=i–1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latin typeface="Courier New" pitchFamily="49" charset="0"/>
              </a:rPr>
              <a:t>    i=i-1</a:t>
            </a: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end while</a:t>
            </a:r>
          </a:p>
        </p:txBody>
      </p:sp>
      <p:graphicFrame>
        <p:nvGraphicFramePr>
          <p:cNvPr id="359499" name="Group 7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7958290"/>
              </p:ext>
            </p:extLst>
          </p:nvPr>
        </p:nvGraphicFramePr>
        <p:xfrm>
          <a:off x="1043608" y="4508500"/>
          <a:ext cx="7849567" cy="1979613"/>
        </p:xfrm>
        <a:graphic>
          <a:graphicData uri="http://schemas.openxmlformats.org/drawingml/2006/table">
            <a:tbl>
              <a:tblPr/>
              <a:tblGrid>
                <a:gridCol w="645960"/>
                <a:gridCol w="1028057"/>
                <a:gridCol w="1028056"/>
                <a:gridCol w="1029499"/>
                <a:gridCol w="1028057"/>
                <a:gridCol w="1029499"/>
                <a:gridCol w="1028056"/>
                <a:gridCol w="1032383"/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13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RESULTS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099" y="1916832"/>
            <a:ext cx="7067128" cy="3489251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Thus, maximum benefit $13 is achieved by bringing item B and item 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0303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536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/>
            <a:r>
              <a:rPr lang="en-US" dirty="0" smtClean="0"/>
              <a:t>Calculate solving of the following 0/1 Knapsack Problem Dynamic Programming!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sv-SE" dirty="0" smtClean="0"/>
              <a:t>n = 7; W = 10; (w1, w2, w3, w4, w5, w6, w7) = (5, 2, 3, 6, 4, 3, 2); (b1, b2, b3, b4, b5, b6, b7) = (36, 16, 21, 57, 28, 24, 13)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n = 8; W = 9; (w1, w2, w3, w4, w5, w6, w7) = (5, 2, 3, 2, 6, 2, 4, 3); (b1, b2, b3, b4, b5, b6, b7) = (32, 59, 30, 17, 81, 16, 39, 25)</a:t>
            </a:r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760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eaLnBrk="1" hangingPunct="1"/>
            <a:r>
              <a:rPr lang="en-US" dirty="0" smtClean="0"/>
              <a:t>REVIEW OF KNAPSACK PROBLEM</a:t>
            </a:r>
          </a:p>
          <a:p>
            <a:pPr eaLnBrk="1" hangingPunct="1"/>
            <a:r>
              <a:rPr lang="en-US" dirty="0" smtClean="0"/>
              <a:t>PROBLEM REPRESENTATION</a:t>
            </a:r>
          </a:p>
          <a:p>
            <a:pPr eaLnBrk="1" hangingPunct="1"/>
            <a:r>
              <a:rPr lang="en-US" dirty="0" smtClean="0"/>
              <a:t>FEASIBLE SOLUTION </a:t>
            </a:r>
          </a:p>
          <a:p>
            <a:pPr eaLnBrk="1" hangingPunct="1"/>
            <a:r>
              <a:rPr lang="en-US" dirty="0" smtClean="0"/>
              <a:t>DYNAMIC PROGRAMMING FOR KNAPSACK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13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 smtClean="0"/>
              <a:t>5.7</a:t>
            </a:r>
            <a:endParaRPr lang="id-ID" sz="1800" dirty="0" smtClean="0"/>
          </a:p>
          <a:p>
            <a:r>
              <a:rPr lang="en-US" sz="1800" dirty="0"/>
              <a:t>Dynamic-Programming Solution to the 0-1 Knapsack </a:t>
            </a:r>
            <a:r>
              <a:rPr lang="en-US" sz="1800" dirty="0" smtClean="0"/>
              <a:t>Problem</a:t>
            </a:r>
            <a:r>
              <a:rPr lang="en-US" sz="1800" dirty="0"/>
              <a:t> </a:t>
            </a:r>
            <a:r>
              <a:rPr lang="id-ID" sz="1800" dirty="0" smtClean="0"/>
              <a:t>http://</a:t>
            </a:r>
            <a:r>
              <a:rPr lang="en-US" sz="1800"/>
              <a:t>www.personal.kent.edu/~rmuhamma/Algorithms/MyAlgorithms/Dynamic/knapsackdyn.htm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72388"/>
              </p:ext>
            </p:extLst>
          </p:nvPr>
        </p:nvGraphicFramePr>
        <p:xfrm>
          <a:off x="1259632" y="1844824"/>
          <a:ext cx="7067550" cy="118872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Review of knapsack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Solving knapsack problem using dynamic programming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Comparing Greedy Method and Dynamic Programming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664"/>
            <a:ext cx="6563072" cy="8249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REVIEW OF KNAPSACK PROBLEM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sv-SE" sz="2400" dirty="0" smtClean="0"/>
              <a:t>A theif enters a house. He carries a bag that can ONLY fit 6 kg of goods. In the house there are item A, B, C, and item D.</a:t>
            </a:r>
          </a:p>
          <a:p>
            <a:pPr lvl="1" eaLnBrk="1" hangingPunct="1">
              <a:buFontTx/>
              <a:buNone/>
            </a:pPr>
            <a:r>
              <a:rPr lang="sv-SE" sz="2000" dirty="0" smtClean="0"/>
              <a:t>	Item A weight 3 kg, value $6</a:t>
            </a:r>
          </a:p>
          <a:p>
            <a:pPr lvl="1" eaLnBrk="1" hangingPunct="1">
              <a:buFontTx/>
              <a:buNone/>
            </a:pPr>
            <a:r>
              <a:rPr lang="sv-SE" sz="2000" dirty="0" smtClean="0"/>
              <a:t>	Item B weight 2 kg, value $5</a:t>
            </a:r>
          </a:p>
          <a:p>
            <a:pPr lvl="1" eaLnBrk="1" hangingPunct="1">
              <a:buFontTx/>
              <a:buNone/>
            </a:pPr>
            <a:r>
              <a:rPr lang="sv-SE" sz="2000" dirty="0" smtClean="0"/>
              <a:t>	Item C weight 5 kg, value $9</a:t>
            </a:r>
          </a:p>
          <a:p>
            <a:pPr lvl="1" eaLnBrk="1" hangingPunct="1">
              <a:buFontTx/>
              <a:buNone/>
            </a:pPr>
            <a:r>
              <a:rPr lang="sv-SE" sz="2000" dirty="0" smtClean="0"/>
              <a:t>	Item D weight 4 kg, value $8</a:t>
            </a:r>
          </a:p>
          <a:p>
            <a:pPr eaLnBrk="1" hangingPunct="1"/>
            <a:endParaRPr lang="sv-SE" sz="2400" dirty="0" smtClean="0"/>
          </a:p>
          <a:p>
            <a:pPr eaLnBrk="1" hangingPunct="1"/>
            <a:r>
              <a:rPr lang="en-US" sz="2400" dirty="0" smtClean="0"/>
              <a:t>Each item is only one piece, and can not be taken in apart. The thief has only a choice, take it or leave it, can not bring a half. The thief has to bring any items to get the maximum benefit?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PROBLEM REPRESENTATION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 = 4</a:t>
            </a:r>
          </a:p>
          <a:p>
            <a:pPr eaLnBrk="1" hangingPunct="1"/>
            <a:r>
              <a:rPr lang="en-US" dirty="0" smtClean="0"/>
              <a:t>W = 6; (b1, b2, b3, b4) = (6, 5, 9, 8)</a:t>
            </a:r>
          </a:p>
          <a:p>
            <a:pPr eaLnBrk="1" hangingPunct="1"/>
            <a:r>
              <a:rPr lang="en-US" dirty="0" smtClean="0"/>
              <a:t>(w1, w2, w3, w4) = (3, 2, 5, 4)</a:t>
            </a:r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n is number of items</a:t>
            </a:r>
          </a:p>
          <a:p>
            <a:pPr eaLnBrk="1" hangingPunct="1"/>
            <a:r>
              <a:rPr lang="sv-SE" dirty="0" smtClean="0"/>
              <a:t>W is the maximum weight that fit the bag</a:t>
            </a:r>
          </a:p>
          <a:p>
            <a:pPr eaLnBrk="1" hangingPunct="1"/>
            <a:r>
              <a:rPr lang="sv-SE" dirty="0" smtClean="0"/>
              <a:t>b</a:t>
            </a:r>
            <a:r>
              <a:rPr lang="sv-SE" baseline="-25000" dirty="0" smtClean="0"/>
              <a:t>n</a:t>
            </a:r>
            <a:r>
              <a:rPr lang="sv-SE" dirty="0" smtClean="0"/>
              <a:t> is benefit of item n</a:t>
            </a:r>
          </a:p>
          <a:p>
            <a:pPr eaLnBrk="1" hangingPunct="1"/>
            <a:r>
              <a:rPr lang="sv-SE" dirty="0" smtClean="0"/>
              <a:t>w</a:t>
            </a:r>
            <a:r>
              <a:rPr lang="sv-SE" baseline="-25000" dirty="0" smtClean="0"/>
              <a:t>n</a:t>
            </a:r>
            <a:r>
              <a:rPr lang="sv-SE" dirty="0" smtClean="0"/>
              <a:t> is weight of item n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33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FEASIBLE SOLUTION</a:t>
            </a:r>
          </a:p>
        </p:txBody>
      </p:sp>
      <p:graphicFrame>
        <p:nvGraphicFramePr>
          <p:cNvPr id="344451" name="Group 3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452857"/>
              </p:ext>
            </p:extLst>
          </p:nvPr>
        </p:nvGraphicFramePr>
        <p:xfrm>
          <a:off x="1068174" y="2060848"/>
          <a:ext cx="7634288" cy="3291840"/>
        </p:xfrm>
        <a:graphic>
          <a:graphicData uri="http://schemas.openxmlformats.org/drawingml/2006/table">
            <a:tbl>
              <a:tblPr/>
              <a:tblGrid>
                <a:gridCol w="1524000"/>
                <a:gridCol w="1058863"/>
                <a:gridCol w="1017587"/>
                <a:gridCol w="360363"/>
                <a:gridCol w="1584325"/>
                <a:gridCol w="1081087"/>
                <a:gridCol w="1008063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Item</a:t>
                      </a:r>
                      <a:endParaRPr kumimoji="0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Weight</a:t>
                      </a:r>
                      <a:endParaRPr kumimoji="0" lang="en-US" altLang="ja-JP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Value</a:t>
                      </a:r>
                      <a:endParaRPr kumimoji="0" lang="en-US" altLang="ja-JP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Item</a:t>
                      </a:r>
                      <a:endParaRPr kumimoji="0" lang="en-US" altLang="ja-JP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Weight</a:t>
                      </a:r>
                      <a:endParaRPr kumimoji="0" lang="en-US" altLang="ja-JP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Value</a:t>
                      </a:r>
                      <a:endParaRPr kumimoji="0" lang="en-US" altLang="ja-JP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0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0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{B,C}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7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14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3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6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{B,D}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6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13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{B}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5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{C,D}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9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17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{C}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5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9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{A,B,C}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10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20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{D}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4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8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{A,B,D}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9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19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{A,B}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5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11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{A,C,D}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12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23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{A,C}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8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15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{B,C,D}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11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22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{A,D}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7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14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{A,B,C,D}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14</a:t>
                      </a:r>
                      <a:endParaRPr kumimoji="0" lang="en-US" altLang="ja-JP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28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 smtClean="0"/>
              <a:t>DYNAMIC PROGRAMMING FOR KNAPSACK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for w=0 to Wmax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K[0,w]=0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for i=1 to n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K[i,0]=0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for i=1 to n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for w=0 to Wmax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if w[i]&lt;=w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if b[i]+K[i-1,w-w[i]]&gt;K[i-1,w]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</a:t>
            </a:r>
            <a:r>
              <a:rPr lang="sv-SE" sz="1600" b="1" smtClean="0">
                <a:latin typeface="Courier New" pitchFamily="49" charset="0"/>
              </a:rPr>
              <a:t>K[i,w]=b[i]+K[i-1,w-w[i]]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smtClean="0">
                <a:latin typeface="Courier New" pitchFamily="49" charset="0"/>
              </a:rPr>
              <a:t>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smtClean="0">
                <a:latin typeface="Courier New" pitchFamily="49" charset="0"/>
              </a:rPr>
              <a:t>        K[i,w]=K[i-1,w]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smtClean="0">
                <a:latin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</a:rPr>
              <a:t>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K[i,w]=K[i-1,w]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end for</a:t>
            </a:r>
          </a:p>
        </p:txBody>
      </p:sp>
      <p:graphicFrame>
        <p:nvGraphicFramePr>
          <p:cNvPr id="6149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4067175" y="1844675"/>
          <a:ext cx="47164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3327400" imgH="482600" progId="Equation.3">
                  <p:embed/>
                </p:oleObj>
              </mc:Choice>
              <mc:Fallback>
                <p:oleObj name="Equation" r:id="rId3" imgW="3327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844675"/>
                        <a:ext cx="4716463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04392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STEP 1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623" y="1700213"/>
            <a:ext cx="7705551" cy="2592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w = 0 to W do K[0,w]=0</a:t>
            </a:r>
          </a:p>
          <a:p>
            <a:pPr algn="just" eaLnBrk="1" hangingPunct="1"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1 to n do K[i,0]=0 </a:t>
            </a:r>
          </a:p>
        </p:txBody>
      </p:sp>
      <p:graphicFrame>
        <p:nvGraphicFramePr>
          <p:cNvPr id="35738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4783402"/>
              </p:ext>
            </p:extLst>
          </p:nvPr>
        </p:nvGraphicFramePr>
        <p:xfrm>
          <a:off x="1150417" y="3393354"/>
          <a:ext cx="7742755" cy="1979613"/>
        </p:xfrm>
        <a:graphic>
          <a:graphicData uri="http://schemas.openxmlformats.org/drawingml/2006/table">
            <a:tbl>
              <a:tblPr/>
              <a:tblGrid>
                <a:gridCol w="637170"/>
                <a:gridCol w="1014068"/>
                <a:gridCol w="1014067"/>
                <a:gridCol w="1015490"/>
                <a:gridCol w="1014068"/>
                <a:gridCol w="1015490"/>
                <a:gridCol w="1014067"/>
                <a:gridCol w="1018335"/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39664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STEP 2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5" y="1700213"/>
            <a:ext cx="7777559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latin typeface="Courier New" pitchFamily="49" charset="0"/>
              </a:rPr>
              <a:t>Conditions :   </a:t>
            </a: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i=1   b[1]=6   w[1]=3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w[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]&lt;=w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b[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]+K[i-1,w-w[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]]&gt;K[i-1,w]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K[i,w]=b[i]+K[i-1,w-w[i]]</a:t>
            </a:r>
            <a:endParaRPr lang="sv-SE" sz="1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K[i,w]=K[i-1,w]</a:t>
            </a:r>
            <a:endParaRPr lang="sv-SE" sz="1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if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i,w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]=K[i-1,w]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 if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35635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526752"/>
              </p:ext>
            </p:extLst>
          </p:nvPr>
        </p:nvGraphicFramePr>
        <p:xfrm>
          <a:off x="1115613" y="4508500"/>
          <a:ext cx="7777562" cy="1979613"/>
        </p:xfrm>
        <a:graphic>
          <a:graphicData uri="http://schemas.openxmlformats.org/drawingml/2006/table">
            <a:tbl>
              <a:tblPr/>
              <a:tblGrid>
                <a:gridCol w="640034"/>
                <a:gridCol w="1018627"/>
                <a:gridCol w="1018626"/>
                <a:gridCol w="1020055"/>
                <a:gridCol w="1018627"/>
                <a:gridCol w="1020055"/>
                <a:gridCol w="1018626"/>
                <a:gridCol w="1022912"/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39664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STEP 3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7" y="1700213"/>
            <a:ext cx="7849567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latin typeface="Courier New" pitchFamily="49" charset="0"/>
              </a:rPr>
              <a:t>Conditions:   </a:t>
            </a: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i=2   b[2]=5   w[2]=2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endParaRPr lang="sv-SE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w[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]&lt;=w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b[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]+K[i-1,w-w[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]]&gt;K[i-1,w]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K[i,w]=b[i]+K[i-1,w-w[i]]</a:t>
            </a:r>
            <a:endParaRPr lang="sv-SE" sz="1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 smtClean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K[i,w]=K[i-1,w]</a:t>
            </a:r>
            <a:endParaRPr lang="sv-SE" sz="1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if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i,w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]=K[i-1,w]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 if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4789135"/>
              </p:ext>
            </p:extLst>
          </p:nvPr>
        </p:nvGraphicFramePr>
        <p:xfrm>
          <a:off x="1115615" y="4293096"/>
          <a:ext cx="7777558" cy="1979613"/>
        </p:xfrm>
        <a:graphic>
          <a:graphicData uri="http://schemas.openxmlformats.org/drawingml/2006/table">
            <a:tbl>
              <a:tblPr/>
              <a:tblGrid>
                <a:gridCol w="640034"/>
                <a:gridCol w="1018626"/>
                <a:gridCol w="1018625"/>
                <a:gridCol w="1020055"/>
                <a:gridCol w="1018626"/>
                <a:gridCol w="1020055"/>
                <a:gridCol w="1018625"/>
                <a:gridCol w="1022912"/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518</TotalTime>
  <Words>1420</Words>
  <Application>Microsoft Office PowerPoint</Application>
  <PresentationFormat>Tampilan Layar (4:3)</PresentationFormat>
  <Paragraphs>452</Paragraphs>
  <Slides>19</Slides>
  <Notes>0</Notes>
  <HiddenSlides>0</HiddenSlides>
  <MMClips>0</MMClips>
  <ScaleCrop>false</ScaleCrop>
  <HeadingPairs>
    <vt:vector size="8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19</vt:i4>
      </vt:variant>
    </vt:vector>
  </HeadingPairs>
  <TitlesOfParts>
    <vt:vector size="30" baseType="lpstr">
      <vt:lpstr>MS Mincho</vt:lpstr>
      <vt:lpstr>ＭＳ Ｐゴシック</vt:lpstr>
      <vt:lpstr>Arial</vt:lpstr>
      <vt:lpstr>Calibri</vt:lpstr>
      <vt:lpstr>Courier New</vt:lpstr>
      <vt:lpstr>Interstate</vt:lpstr>
      <vt:lpstr>Open Sans</vt:lpstr>
      <vt:lpstr>Times New Roman</vt:lpstr>
      <vt:lpstr>Wingdings</vt:lpstr>
      <vt:lpstr>TemplateBM_2</vt:lpstr>
      <vt:lpstr>Equation</vt:lpstr>
      <vt:lpstr>COMP6049 – Algorithm Design and Analysis</vt:lpstr>
      <vt:lpstr>Outline Materials</vt:lpstr>
      <vt:lpstr>REVIEW OF KNAPSACK PROBLEM</vt:lpstr>
      <vt:lpstr>PROBLEM REPRESENTATION</vt:lpstr>
      <vt:lpstr>FEASIBLE SOLUTION</vt:lpstr>
      <vt:lpstr>DYNAMIC PROGRAMMING FOR KNAPSACK</vt:lpstr>
      <vt:lpstr>STEP 1</vt:lpstr>
      <vt:lpstr>STEP 2</vt:lpstr>
      <vt:lpstr>STEP 3</vt:lpstr>
      <vt:lpstr>STEP 4</vt:lpstr>
      <vt:lpstr>STEP 5</vt:lpstr>
      <vt:lpstr>READING THE RESULT TABLE</vt:lpstr>
      <vt:lpstr>STEP 6</vt:lpstr>
      <vt:lpstr>RESULTS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Ferdinand Ariandy Luwinda, S.Kom., M.T.I</cp:lastModifiedBy>
  <cp:revision>62</cp:revision>
  <dcterms:created xsi:type="dcterms:W3CDTF">2014-12-12T10:33:59Z</dcterms:created>
  <dcterms:modified xsi:type="dcterms:W3CDTF">2016-06-25T12:31:08Z</dcterms:modified>
</cp:coreProperties>
</file>