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2" r:id="rId14"/>
    <p:sldId id="282" r:id="rId15"/>
    <p:sldId id="283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3C365-D1A7-48BC-B30D-8F823C2A7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15</a:t>
            </a:r>
            <a:r>
              <a:rPr lang="en-US" dirty="0" smtClean="0"/>
              <a:t> – </a:t>
            </a:r>
            <a:r>
              <a:rPr lang="id-ID" dirty="0" smtClean="0"/>
              <a:t>Dynamic Programming: Travelling Salesman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5610" y="28964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SHORTEST PATH OF TSP</a:t>
            </a:r>
          </a:p>
        </p:txBody>
      </p:sp>
      <p:pic>
        <p:nvPicPr>
          <p:cNvPr id="10244" name="Picture 7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2060848"/>
            <a:ext cx="3673475" cy="31369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1597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eaLnBrk="1" hangingPunct="1"/>
            <a:r>
              <a:rPr lang="en-US" dirty="0" smtClean="0"/>
              <a:t>Given a Cost Matrix of TSP as: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Depict the TSP Graph!</a:t>
            </a:r>
          </a:p>
          <a:p>
            <a:pPr eaLnBrk="1" hangingPunct="1"/>
            <a:r>
              <a:rPr lang="en-US" dirty="0" smtClean="0"/>
              <a:t>Find the shortest path of TSP using Dynamic Programming !</a:t>
            </a:r>
          </a:p>
        </p:txBody>
      </p:sp>
      <p:sp>
        <p:nvSpPr>
          <p:cNvPr id="1126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70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9975" y="2420938"/>
          <a:ext cx="237648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22400" imgH="1143000" progId="Equation.3">
                  <p:embed/>
                </p:oleObj>
              </mc:Choice>
              <mc:Fallback>
                <p:oleObj name="Equation" r:id="rId3" imgW="1422400" imgH="1143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237648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1791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/>
          <a:lstStyle/>
          <a:p>
            <a:pPr eaLnBrk="1" hangingPunct="1"/>
            <a:r>
              <a:rPr lang="en-US" dirty="0" smtClean="0"/>
              <a:t>TRAVELING SALESMAN PROBLEM</a:t>
            </a:r>
          </a:p>
          <a:p>
            <a:pPr eaLnBrk="1" hangingPunct="1"/>
            <a:r>
              <a:rPr lang="en-US" dirty="0" smtClean="0"/>
              <a:t>IMPLEMENTATION OF TSP</a:t>
            </a:r>
          </a:p>
          <a:p>
            <a:pPr eaLnBrk="1" hangingPunct="1"/>
            <a:r>
              <a:rPr lang="en-US" dirty="0" smtClean="0"/>
              <a:t>REPRESENTATION OF TSP</a:t>
            </a:r>
          </a:p>
          <a:p>
            <a:pPr eaLnBrk="1" hangingPunct="1"/>
            <a:r>
              <a:rPr lang="en-US" dirty="0" smtClean="0"/>
              <a:t>FORMULA OF TSP</a:t>
            </a:r>
          </a:p>
          <a:p>
            <a:pPr eaLnBrk="1" hangingPunct="1"/>
            <a:r>
              <a:rPr lang="en-US" dirty="0" smtClean="0"/>
              <a:t>Calculation of TSP</a:t>
            </a:r>
          </a:p>
          <a:p>
            <a:pPr eaLnBrk="1" hangingPunct="1"/>
            <a:r>
              <a:rPr lang="en-US" dirty="0" smtClean="0"/>
              <a:t>Shortest path of TSP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13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5.9</a:t>
            </a:r>
            <a:endParaRPr lang="id-ID" sz="1800" dirty="0" smtClean="0"/>
          </a:p>
          <a:p>
            <a:r>
              <a:rPr lang="en-US" sz="1800" dirty="0"/>
              <a:t>The Traveling Salesman </a:t>
            </a:r>
            <a:r>
              <a:rPr lang="en-US" sz="1800" dirty="0" smtClean="0"/>
              <a:t>Problem</a:t>
            </a:r>
            <a:r>
              <a:rPr lang="en-US" sz="1800" dirty="0"/>
              <a:t> </a:t>
            </a:r>
            <a:r>
              <a:rPr lang="id-ID" sz="1800" dirty="0" smtClean="0"/>
              <a:t>http://</a:t>
            </a:r>
            <a:r>
              <a:rPr lang="en-US" sz="1800" dirty="0"/>
              <a:t>www.csd.uoc.gr/~hy583/papers/ch11.pdf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20374"/>
              </p:ext>
            </p:extLst>
          </p:nvPr>
        </p:nvGraphicFramePr>
        <p:xfrm>
          <a:off x="1517374" y="2132856"/>
          <a:ext cx="7067550" cy="9144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Solving of 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32656"/>
            <a:ext cx="6491064" cy="9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TRAVELING SALESMAN PROBLEM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sv-SE" dirty="0" smtClean="0"/>
              <a:t>A salesman is selling his products to some addresses.</a:t>
            </a:r>
          </a:p>
          <a:p>
            <a:pPr eaLnBrk="1" hangingPunct="1"/>
            <a:r>
              <a:rPr lang="sv-SE" dirty="0" smtClean="0"/>
              <a:t>Distance inter-addresses are different.</a:t>
            </a:r>
          </a:p>
          <a:p>
            <a:pPr eaLnBrk="1" hangingPunct="1"/>
            <a:r>
              <a:rPr lang="sv-SE" dirty="0" smtClean="0"/>
              <a:t>He find a route to visit all addresses as quick as possible (shortest route), then go back to his home.</a:t>
            </a:r>
          </a:p>
          <a:p>
            <a:pPr eaLnBrk="1" hangingPunct="1"/>
            <a:r>
              <a:rPr lang="sv-SE" dirty="0" smtClean="0"/>
              <a:t>This problem is called as Traveling Salesman Problem (or TSP).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312" y="260648"/>
            <a:ext cx="6779096" cy="1008112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TSP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22" y="2097783"/>
            <a:ext cx="7067128" cy="348925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z="3200" dirty="0" smtClean="0"/>
              <a:t>Implementation of TSP in computer, each address is a node in graph.</a:t>
            </a:r>
          </a:p>
          <a:p>
            <a:pPr eaLnBrk="1" hangingPunct="1"/>
            <a:r>
              <a:rPr lang="sv-SE" sz="3200" dirty="0" smtClean="0"/>
              <a:t>Each path from an address to another is an edge that has weight.</a:t>
            </a:r>
          </a:p>
          <a:p>
            <a:pPr lvl="1" eaLnBrk="1" hangingPunct="1"/>
            <a:r>
              <a:rPr lang="sv-SE" sz="2800" dirty="0" smtClean="0"/>
              <a:t>The salesman starting his travel from a node A (his house), he MUST visit all addresses only 1 time and MUST go back to his house.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7058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</a:t>
            </a:r>
          </a:p>
        </p:txBody>
      </p:sp>
      <p:pic>
        <p:nvPicPr>
          <p:cNvPr id="512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2060575"/>
            <a:ext cx="5689600" cy="2665413"/>
          </a:xfrm>
          <a:noFill/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547813" y="5157788"/>
            <a:ext cx="620871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Formula of Dynamic Programming in TSP</a:t>
            </a:r>
          </a:p>
          <a:p>
            <a:endParaRPr lang="en-US" sz="1400" dirty="0"/>
          </a:p>
          <a:p>
            <a:r>
              <a:rPr lang="sv-SE" sz="2400" b="1" dirty="0">
                <a:latin typeface="Courier New" pitchFamily="49" charset="0"/>
              </a:rPr>
              <a:t>p(i,L) = min[c(j,i) + p(j,L–{j})]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37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REPRESENTATION OF TSP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We use Cost Matrix, not Adjacency Matrix, why?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If between 2 nodes has not an edge connection, means there is no path between the nodes. If we use 0 (zero) value in  Adjacency Matrix, then Dynamic Programming algorithm will detect as shortest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FORMULA OF TSP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844824"/>
            <a:ext cx="7355160" cy="47525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sv-SE" sz="2400" b="1" dirty="0" smtClean="0">
                <a:latin typeface="Courier New" pitchFamily="49" charset="0"/>
              </a:rPr>
              <a:t>p(i,L) = min[c(j,i) + p(j,L–{j})]</a:t>
            </a:r>
            <a:endParaRPr lang="sv-SE" sz="2400" dirty="0" smtClean="0">
              <a:latin typeface="Courier New" pitchFamily="49" charset="0"/>
            </a:endParaRPr>
          </a:p>
          <a:p>
            <a:pPr eaLnBrk="1" hangingPunct="1">
              <a:lnSpc>
                <a:spcPct val="160000"/>
              </a:lnSpc>
            </a:pPr>
            <a:endParaRPr lang="sv-SE" sz="2400" dirty="0" smtClean="0"/>
          </a:p>
          <a:p>
            <a:pPr eaLnBrk="1" hangingPunct="1">
              <a:lnSpc>
                <a:spcPct val="160000"/>
              </a:lnSpc>
            </a:pPr>
            <a:r>
              <a:rPr lang="sv-SE" sz="2400" dirty="0" smtClean="0"/>
              <a:t>p(i,S) is distance of path from initial </a:t>
            </a:r>
            <a:r>
              <a:rPr lang="sv-SE" sz="2400" i="1" dirty="0" smtClean="0"/>
              <a:t>node </a:t>
            </a:r>
            <a:r>
              <a:rPr lang="sv-SE" sz="2400" dirty="0" smtClean="0"/>
              <a:t>to </a:t>
            </a:r>
            <a:r>
              <a:rPr lang="sv-SE" sz="2400" i="1" dirty="0" smtClean="0"/>
              <a:t>node </a:t>
            </a:r>
            <a:r>
              <a:rPr lang="sv-SE" sz="2400" dirty="0" smtClean="0"/>
              <a:t>i after path L.</a:t>
            </a:r>
          </a:p>
          <a:p>
            <a:pPr eaLnBrk="1" hangingPunct="1">
              <a:lnSpc>
                <a:spcPct val="160000"/>
              </a:lnSpc>
            </a:pPr>
            <a:r>
              <a:rPr lang="sv-SE" sz="2400" dirty="0" smtClean="0"/>
              <a:t>c(j,i) is distance from </a:t>
            </a:r>
            <a:r>
              <a:rPr lang="sv-SE" sz="2400" i="1" dirty="0" smtClean="0"/>
              <a:t>node</a:t>
            </a:r>
            <a:r>
              <a:rPr lang="sv-SE" sz="2400" dirty="0" smtClean="0"/>
              <a:t> j to </a:t>
            </a:r>
            <a:r>
              <a:rPr lang="sv-SE" sz="2400" i="1" dirty="0" smtClean="0"/>
              <a:t>node</a:t>
            </a:r>
            <a:r>
              <a:rPr lang="sv-SE" sz="2400" dirty="0" smtClean="0"/>
              <a:t> i.</a:t>
            </a:r>
          </a:p>
          <a:p>
            <a:pPr eaLnBrk="1" hangingPunct="1">
              <a:lnSpc>
                <a:spcPct val="160000"/>
              </a:lnSpc>
            </a:pPr>
            <a:r>
              <a:rPr lang="sv-SE" sz="2400" dirty="0" smtClean="0"/>
              <a:t>c(j,i) does not equal to c(i,j) because the </a:t>
            </a:r>
            <a:r>
              <a:rPr lang="sv-SE" sz="2400" i="1" dirty="0" smtClean="0"/>
              <a:t>graph</a:t>
            </a:r>
            <a:r>
              <a:rPr lang="sv-SE" sz="2400" dirty="0" smtClean="0"/>
              <a:t> contains 2 </a:t>
            </a:r>
            <a:r>
              <a:rPr lang="sv-SE" sz="2400" i="1" dirty="0" smtClean="0"/>
              <a:t>directed edges</a:t>
            </a:r>
            <a:r>
              <a:rPr lang="sv-SE" sz="2400" dirty="0" smtClean="0"/>
              <a:t>  with different </a:t>
            </a:r>
            <a:r>
              <a:rPr lang="sv-SE" sz="2400" i="1" dirty="0" smtClean="0"/>
              <a:t>weight</a:t>
            </a:r>
            <a:r>
              <a:rPr lang="sv-SE" sz="2400" dirty="0" smtClean="0"/>
              <a:t>.</a:t>
            </a:r>
          </a:p>
          <a:p>
            <a:pPr eaLnBrk="1" hangingPunct="1">
              <a:lnSpc>
                <a:spcPct val="160000"/>
              </a:lnSpc>
            </a:pPr>
            <a:endParaRPr lang="sv-SE" sz="2400" dirty="0" smtClean="0"/>
          </a:p>
          <a:p>
            <a:pPr eaLnBrk="1" hangingPunct="1">
              <a:lnSpc>
                <a:spcPct val="160000"/>
              </a:lnSpc>
            </a:pPr>
            <a:r>
              <a:rPr lang="sv-SE" sz="2400" dirty="0" smtClean="0"/>
              <a:t>L-{j} is distance of path L subtracted by </a:t>
            </a:r>
            <a:r>
              <a:rPr lang="sv-SE" sz="2400" i="1" dirty="0" smtClean="0"/>
              <a:t>node</a:t>
            </a:r>
            <a:r>
              <a:rPr lang="sv-SE" sz="2400" dirty="0" smtClean="0"/>
              <a:t> j.</a:t>
            </a:r>
          </a:p>
          <a:p>
            <a:pPr eaLnBrk="1" hangingPunct="1">
              <a:lnSpc>
                <a:spcPct val="160000"/>
              </a:lnSpc>
            </a:pPr>
            <a:endParaRPr lang="sv-SE" sz="2400" dirty="0" smtClean="0"/>
          </a:p>
          <a:p>
            <a:pPr eaLnBrk="1" hangingPunct="1">
              <a:lnSpc>
                <a:spcPct val="160000"/>
              </a:lnSpc>
            </a:pPr>
            <a:r>
              <a:rPr lang="sv-SE" sz="2400" dirty="0" smtClean="0"/>
              <a:t>Then, the shortest path for the </a:t>
            </a:r>
            <a:r>
              <a:rPr lang="sv-SE" sz="2400" i="1" dirty="0" smtClean="0"/>
              <a:t>graph</a:t>
            </a:r>
            <a:r>
              <a:rPr lang="sv-SE" sz="2400" dirty="0" smtClean="0"/>
              <a:t> is p(A,{B,C,D}) that means distance of path from intial </a:t>
            </a:r>
            <a:r>
              <a:rPr lang="sv-SE" sz="2400" i="1" dirty="0" smtClean="0"/>
              <a:t>node</a:t>
            </a:r>
            <a:r>
              <a:rPr lang="sv-SE" sz="2400" dirty="0" smtClean="0"/>
              <a:t> A after going through </a:t>
            </a:r>
            <a:r>
              <a:rPr lang="sv-SE" sz="2400" i="1" dirty="0" smtClean="0"/>
              <a:t>node</a:t>
            </a:r>
            <a:r>
              <a:rPr lang="sv-SE" sz="2400" dirty="0" smtClean="0"/>
              <a:t> B, C, D by any sequences (found the shortest path).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99" y="10318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CALCULATION OF TSP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p(C,Ø)=c(A,C)=11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min[c(C,B)+p(C,{D})|c(D,B)+p(D,{C})]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min[c(B,C)+p(B,{D})|c(D,C)+p(D,{B})]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p(D,{B,C})= min[c(B,D)+p(B,{C})|c(C,D)+p(C,{B})]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min[10+25|18+27]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p(A,{B,C,D})= min[c(B,A)+p(B,{C,D})|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c(C,A)+p(C,{B,D})|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c(D,A)+p(D,{B,C})]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sv-SE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min[15+40|8+39|9+35]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= 44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ea typeface="Times New Roman" pitchFamily="18" charset="0"/>
                <a:cs typeface="Courier New" pitchFamily="49" charset="0"/>
              </a:rPr>
              <a:t>Distance of the shortest path = 44</a:t>
            </a:r>
          </a:p>
        </p:txBody>
      </p:sp>
      <p:pic>
        <p:nvPicPr>
          <p:cNvPr id="8197" name="Picture 4" descr="Graph T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1438349"/>
            <a:ext cx="29876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CALCULATION OF TSP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  <a:endParaRPr lang="en-US" sz="1400" b="1" smtClean="0">
              <a:solidFill>
                <a:srgbClr val="3366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3366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400" b="1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c(A,C)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  <a:endParaRPr lang="en-US" sz="1400" b="1" smtClean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400" b="1" smtClean="0">
                <a:solidFill>
                  <a:srgbClr val="3366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c(C,B)+p(C,Ø)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min[c(C,B)+p(C,{D})|c(D,B)+p(D,{C})]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min[c(B,C)+p(B,{D})|c(D,C)+p(D,{B})]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  <a:endParaRPr lang="en-US" sz="1400" b="1" smtClean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</a:t>
            </a:r>
            <a:r>
              <a:rPr lang="en-US" sz="1400" b="1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c(B,D)+p(B,{C})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|c(C,D)+p(C,{B})]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</a:t>
            </a:r>
            <a:r>
              <a:rPr lang="en-US" sz="1400" b="1" smtClean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10+25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p(A,{B,C,D})= min[c(B,A)+p(B,{C,D})|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c(C,A)+p(C,{B,D})|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c(D,A)+p(D,{B,C})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sv-SE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min[15+40|8+39|</a:t>
            </a:r>
            <a:r>
              <a:rPr lang="sv-SE" sz="1400" b="1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9+35</a:t>
            </a:r>
            <a:r>
              <a:rPr lang="sv-SE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= 44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ea typeface="Times New Roman" pitchFamily="18" charset="0"/>
                <a:cs typeface="Courier New" pitchFamily="49" charset="0"/>
              </a:rPr>
              <a:t>The shortest path = ACBDA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518</TotalTime>
  <Words>800</Words>
  <Application>Microsoft Office PowerPoint</Application>
  <PresentationFormat>Tampilan Layar (4:3)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Interstate</vt:lpstr>
      <vt:lpstr>Open Sans</vt:lpstr>
      <vt:lpstr>Times New Roman</vt:lpstr>
      <vt:lpstr>TemplateBM_2</vt:lpstr>
      <vt:lpstr>Equation</vt:lpstr>
      <vt:lpstr>COMP6049 – Algorithm Design and Analysis</vt:lpstr>
      <vt:lpstr>Outline Materials</vt:lpstr>
      <vt:lpstr>TRAVELING SALESMAN PROBLEM</vt:lpstr>
      <vt:lpstr>IMPLEMENTATION OF TSP</vt:lpstr>
      <vt:lpstr>CASE</vt:lpstr>
      <vt:lpstr>REPRESENTATION OF TSP</vt:lpstr>
      <vt:lpstr>FORMULA OF TSP</vt:lpstr>
      <vt:lpstr>CALCULATION OF TSP</vt:lpstr>
      <vt:lpstr>CALCULATION OF TSP</vt:lpstr>
      <vt:lpstr>SHORTEST PATH OF TSP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Ferdinand Ariandy Luwinda, S.Kom., M.T.I</cp:lastModifiedBy>
  <cp:revision>60</cp:revision>
  <dcterms:created xsi:type="dcterms:W3CDTF">2014-12-12T10:33:59Z</dcterms:created>
  <dcterms:modified xsi:type="dcterms:W3CDTF">2016-06-25T12:29:41Z</dcterms:modified>
</cp:coreProperties>
</file>