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262" r:id="rId17"/>
    <p:sldId id="282" r:id="rId18"/>
    <p:sldId id="28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E8811-5D8C-450E-A936-C90D447D9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graph-and-its-representations/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8</a:t>
            </a:r>
            <a:r>
              <a:rPr lang="en-US" dirty="0" smtClean="0"/>
              <a:t> – </a:t>
            </a:r>
            <a:r>
              <a:rPr lang="id-ID" smtClean="0"/>
              <a:t>Graph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7" y="335052"/>
            <a:ext cx="6269819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ADJACENCY MATRIX (2)</a:t>
            </a:r>
          </a:p>
        </p:txBody>
      </p:sp>
      <p:pic>
        <p:nvPicPr>
          <p:cNvPr id="10244" name="Picture 6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11694" y="2052637"/>
            <a:ext cx="4244975" cy="3544887"/>
          </a:xfrm>
          <a:noFill/>
        </p:spPr>
      </p:pic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724128" y="2492373"/>
            <a:ext cx="2808287" cy="266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7 0 0 0 0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7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0 0 0 0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0 0 8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4 0 0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0 0 3 0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6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0 9 8 0 5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COST MATRIX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If the adjacency matrix shown in proximity, then the Cost Matrix seen in the distance.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If there is no edge connecting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Adjacency matrix is 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Cost Matrix valued 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35473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COST MATRIX</a:t>
            </a:r>
          </a:p>
        </p:txBody>
      </p:sp>
      <p:pic>
        <p:nvPicPr>
          <p:cNvPr id="12292" name="Picture 3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9948" y="2203091"/>
            <a:ext cx="4244975" cy="3544887"/>
          </a:xfrm>
          <a:noFill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64163" y="2420938"/>
            <a:ext cx="3168650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∞ ∞ 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8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∞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3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9 8 ∞ 5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248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Please produce the </a:t>
            </a:r>
            <a:r>
              <a:rPr lang="en-US" dirty="0" smtClean="0"/>
              <a:t>Adjacency Matrix and the Cost Matrix!</a:t>
            </a:r>
          </a:p>
        </p:txBody>
      </p:sp>
      <p:pic>
        <p:nvPicPr>
          <p:cNvPr id="13317" name="Picture 6" descr="Soal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52662"/>
            <a:ext cx="5183187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49085" y="2276872"/>
            <a:ext cx="7067128" cy="34892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Draw a tree with 14 vertices</a:t>
            </a:r>
          </a:p>
          <a:p>
            <a:pPr eaLnBrk="1" hangingPunct="1"/>
            <a:r>
              <a:rPr lang="en-US" dirty="0" smtClean="0"/>
              <a:t>Draw a directed acyclic graph with 6 vertices and 14 edges</a:t>
            </a:r>
          </a:p>
          <a:p>
            <a:pPr eaLnBrk="1" hangingPunct="1"/>
            <a:r>
              <a:rPr lang="en-US" dirty="0" smtClean="0"/>
              <a:t>Suppose that your computer only has enough memory to store 40000 entries. Which best graph data structure(s) – you can choose </a:t>
            </a:r>
            <a:r>
              <a:rPr lang="en-US" smtClean="0"/>
              <a:t>more than 1 -- </a:t>
            </a:r>
            <a:r>
              <a:rPr lang="en-US" dirty="0" smtClean="0"/>
              <a:t>should you use to store a simple undirected graph with 200 vertices, 19900 edges, and </a:t>
            </a:r>
            <a:r>
              <a:rPr lang="en-US" b="1" dirty="0" smtClean="0"/>
              <a:t>the existence of edge(</a:t>
            </a:r>
            <a:r>
              <a:rPr lang="en-US" b="1" dirty="0" err="1" smtClean="0"/>
              <a:t>u,v</a:t>
            </a:r>
            <a:r>
              <a:rPr lang="en-US" b="1" dirty="0" smtClean="0"/>
              <a:t>) is frequently asked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r>
              <a:rPr lang="en-US" dirty="0" smtClean="0"/>
              <a:t>Edge List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</p:spTree>
    <p:extLst>
      <p:ext uri="{BB962C8B-B14F-4D97-AF65-F5344CB8AC3E}">
        <p14:creationId xmlns:p14="http://schemas.microsoft.com/office/powerpoint/2010/main" val="4117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49085" y="2276872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 smtClean="0"/>
              <a:t>GRAPH</a:t>
            </a:r>
          </a:p>
          <a:p>
            <a:pPr eaLnBrk="1" hangingPunct="1"/>
            <a:r>
              <a:rPr lang="en-US" dirty="0" smtClean="0"/>
              <a:t>DIRECTED vs UNDIRECTED GRAPH</a:t>
            </a:r>
          </a:p>
          <a:p>
            <a:pPr eaLnBrk="1" hangingPunct="1"/>
            <a:r>
              <a:rPr lang="en-US" dirty="0" smtClean="0"/>
              <a:t>DEGREE OF NODE</a:t>
            </a:r>
          </a:p>
          <a:p>
            <a:pPr eaLnBrk="1" hangingPunct="1"/>
            <a:r>
              <a:rPr lang="en-US" dirty="0" smtClean="0"/>
              <a:t>GRAPH REPRESENTATION</a:t>
            </a:r>
          </a:p>
          <a:p>
            <a:pPr eaLnBrk="1" hangingPunct="1"/>
            <a:r>
              <a:rPr lang="en-US" dirty="0" smtClean="0"/>
              <a:t>ADJACENCY LIST</a:t>
            </a:r>
          </a:p>
          <a:p>
            <a:pPr eaLnBrk="1" hangingPunct="1"/>
            <a:r>
              <a:rPr lang="en-US" dirty="0" smtClean="0"/>
              <a:t>COST MATRIX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5.6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2.6</a:t>
            </a:r>
            <a:endParaRPr lang="id-ID" sz="1800" dirty="0" smtClean="0"/>
          </a:p>
          <a:p>
            <a:r>
              <a:rPr lang="en-US" sz="1800" dirty="0" smtClean="0"/>
              <a:t>Graph </a:t>
            </a:r>
            <a:r>
              <a:rPr lang="en-US" sz="1800" dirty="0"/>
              <a:t>and its representations</a:t>
            </a:r>
            <a:r>
              <a:rPr lang="id-ID" sz="1800" dirty="0" smtClean="0"/>
              <a:t>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id-ID" sz="1800" dirty="0" smtClean="0"/>
              <a:t>	</a:t>
            </a:r>
            <a:r>
              <a:rPr lang="id-ID" sz="1800" dirty="0" smtClean="0">
                <a:hlinkClick r:id="rId2"/>
              </a:rPr>
              <a:t>http://</a:t>
            </a:r>
            <a:r>
              <a:rPr lang="en-US" sz="1800" dirty="0" err="1" smtClean="0">
                <a:hlinkClick r:id="rId2"/>
              </a:rPr>
              <a:t>www.geeksforgeeks.org</a:t>
            </a:r>
            <a:r>
              <a:rPr lang="en-US" sz="1800" dirty="0" smtClean="0">
                <a:hlinkClick r:id="rId2"/>
              </a:rPr>
              <a:t>/graph-and-its-representations/</a:t>
            </a:r>
            <a:endParaRPr lang="id-ID" sz="1800" dirty="0" smtClean="0"/>
          </a:p>
          <a:p>
            <a:pPr>
              <a:buNone/>
            </a:pPr>
            <a:endParaRPr lang="id-ID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67801"/>
              </p:ext>
            </p:extLst>
          </p:nvPr>
        </p:nvGraphicFramePr>
        <p:xfrm>
          <a:off x="1331640" y="2114903"/>
          <a:ext cx="7067550" cy="13716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Types of graph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Implementation of graph using cost adjacency matrix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Implementation of graph using cost adjacency 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GRAPH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75656"/>
            <a:ext cx="7067128" cy="46505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Graph is an ADT which consists of a set of nodes (points) and edges (lines).</a:t>
            </a:r>
          </a:p>
          <a:p>
            <a:pPr eaLnBrk="1" hangingPunct="1"/>
            <a:r>
              <a:rPr lang="en-US" sz="2400" dirty="0" smtClean="0"/>
              <a:t>An edge connects 1 or 2 nodes.</a:t>
            </a:r>
          </a:p>
          <a:p>
            <a:pPr eaLnBrk="1" hangingPunct="1"/>
            <a:r>
              <a:rPr lang="en-US" sz="2400" dirty="0" smtClean="0"/>
              <a:t>Edge, which only connect a node is called a loop edge.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Graph Type:</a:t>
            </a:r>
          </a:p>
          <a:p>
            <a:pPr lvl="1" eaLnBrk="1" hangingPunct="1"/>
            <a:r>
              <a:rPr lang="en-US" sz="2000" dirty="0" smtClean="0"/>
              <a:t>Directed Graph</a:t>
            </a:r>
          </a:p>
          <a:p>
            <a:pPr lvl="2" eaLnBrk="1" hangingPunct="1"/>
            <a:r>
              <a:rPr lang="en-US" sz="1800" dirty="0"/>
              <a:t>A</a:t>
            </a:r>
            <a:r>
              <a:rPr lang="en-US" sz="1800" dirty="0" smtClean="0"/>
              <a:t>lso </a:t>
            </a:r>
            <a:r>
              <a:rPr lang="en-US" sz="1800" dirty="0" smtClean="0"/>
              <a:t>referred to by the term digraph.</a:t>
            </a:r>
          </a:p>
          <a:p>
            <a:pPr lvl="1" eaLnBrk="1" hangingPunct="1"/>
            <a:r>
              <a:rPr lang="en-US" sz="2000" dirty="0" smtClean="0"/>
              <a:t>Undirected </a:t>
            </a:r>
            <a:r>
              <a:rPr lang="en-US" sz="2000" dirty="0" smtClean="0"/>
              <a:t>Graph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DIRECTED vs UNDIRECTED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684209" y="2056160"/>
            <a:ext cx="3456384" cy="3489251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Directed Graph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163007" y="2060848"/>
            <a:ext cx="3538736" cy="3489251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Undirected Graph</a:t>
            </a:r>
          </a:p>
        </p:txBody>
      </p:sp>
      <p:pic>
        <p:nvPicPr>
          <p:cNvPr id="4102" name="Picture 6" descr="ilustrasi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08730" y="2924944"/>
            <a:ext cx="3378200" cy="2768600"/>
          </a:xfrm>
          <a:noFill/>
        </p:spPr>
      </p:pic>
      <p:pic>
        <p:nvPicPr>
          <p:cNvPr id="4103" name="Picture 7" descr="ilustrasi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40593" y="2924944"/>
            <a:ext cx="3378200" cy="276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12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DEGREE OF NODE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degree x is the number of edges coming into node x.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Out degree x is the number of edges out of node x.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node that all its outward edge is called source.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node that all its leading edge into is called sink.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Undirected Graph there is only 1 degree nodes, which is a lot of side (edge) which cross on that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427" y="18581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GRAPH REPRESENTATION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Graph can be represented in:</a:t>
            </a:r>
          </a:p>
          <a:p>
            <a:pPr lvl="1" eaLnBrk="1" hangingPunct="1"/>
            <a:r>
              <a:rPr lang="en-US" sz="2000" dirty="0" smtClean="0"/>
              <a:t>Illustrations</a:t>
            </a:r>
          </a:p>
          <a:p>
            <a:pPr lvl="1" eaLnBrk="1" hangingPunct="1"/>
            <a:r>
              <a:rPr lang="en-US" sz="2000" dirty="0" smtClean="0"/>
              <a:t>Linked-list</a:t>
            </a:r>
          </a:p>
          <a:p>
            <a:pPr lvl="1" eaLnBrk="1" hangingPunct="1"/>
            <a:r>
              <a:rPr lang="en-US" sz="2000" dirty="0" smtClean="0"/>
              <a:t>Adjacency matrix (and Cost Matrix)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Adjacency matrix: the proximity between two nodes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Adjacency matrix is made by calculating the adjacency list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90804"/>
              </p:ext>
            </p:extLst>
          </p:nvPr>
        </p:nvGraphicFramePr>
        <p:xfrm>
          <a:off x="2074054" y="4581748"/>
          <a:ext cx="52847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4" y="4581748"/>
                        <a:ext cx="5284787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0284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ADJACENCY LIST</a:t>
            </a:r>
          </a:p>
        </p:txBody>
      </p:sp>
      <p:pic>
        <p:nvPicPr>
          <p:cNvPr id="7172" name="Picture 7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3728" y="2349500"/>
            <a:ext cx="4244975" cy="3081338"/>
          </a:xfrm>
          <a:noFill/>
        </p:spPr>
      </p:pic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7020272" y="1981994"/>
            <a:ext cx="1225550" cy="3816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A[1,2]=1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A[1,3]=0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A[1,4]=1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A[1,6]=0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A[2,3]=0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A[2,4]=0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A[2,6]=1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A[3,4]=0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A[3,5]=1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A[3,6]=1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A[4,5]=0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A[4,6]=0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A[5,6]=1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065603" y="116632"/>
            <a:ext cx="7067128" cy="1143000"/>
          </a:xfrm>
        </p:spPr>
        <p:txBody>
          <a:bodyPr/>
          <a:lstStyle/>
          <a:p>
            <a:r>
              <a:rPr lang="id-ID" dirty="0" smtClean="0"/>
              <a:t>ADJACENCY LIST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1691680" y="1767147"/>
            <a:ext cx="7067128" cy="3489251"/>
          </a:xfrm>
        </p:spPr>
        <p:txBody>
          <a:bodyPr/>
          <a:lstStyle/>
          <a:p>
            <a:r>
              <a:rPr lang="id-ID" smtClean="0"/>
              <a:t>The class definitions in C++ for the adjacency list representation are</a:t>
            </a:r>
          </a:p>
        </p:txBody>
      </p:sp>
      <p:sp>
        <p:nvSpPr>
          <p:cNvPr id="819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5603" y="2708920"/>
            <a:ext cx="5545138" cy="3600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Class Graph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private: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int n;                               //number of vertices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struct node {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	     int vertex;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	     struct node* link;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};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struct node* headnodes[n+1];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public: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Graph()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{ for (int i=1;i&lt;=n;i++) headnodes[i] = NULL; }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};</a:t>
            </a:r>
          </a:p>
          <a:p>
            <a:pPr>
              <a:defRPr/>
            </a:pPr>
            <a:endParaRPr lang="id-ID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404664"/>
            <a:ext cx="6444208" cy="1080120"/>
          </a:xfrm>
        </p:spPr>
        <p:txBody>
          <a:bodyPr/>
          <a:lstStyle/>
          <a:p>
            <a:pPr eaLnBrk="1" hangingPunct="1"/>
            <a:r>
              <a:rPr lang="en-US" dirty="0" smtClean="0"/>
              <a:t>EXAMPLE ADJACENCY MATRIX (1)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21896" y="2492374"/>
            <a:ext cx="2808287" cy="266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1 0 1 0 0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0 0 0 1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0 1 1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1 0 0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0 0 1 0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0 1 1 0 1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800" b="1" dirty="0">
              <a:solidFill>
                <a:srgbClr val="339966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9221" name="Picture 6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5088" y="2284412"/>
            <a:ext cx="4244975" cy="3081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534</TotalTime>
  <Words>573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TemplateBM_2</vt:lpstr>
      <vt:lpstr>Equation</vt:lpstr>
      <vt:lpstr>COMP6049 – Algorithm Design and Analysis</vt:lpstr>
      <vt:lpstr>Outline Materials</vt:lpstr>
      <vt:lpstr>GRAPH</vt:lpstr>
      <vt:lpstr>DIRECTED vs UNDIRECTED</vt:lpstr>
      <vt:lpstr>DEGREE OF NODE</vt:lpstr>
      <vt:lpstr>GRAPH REPRESENTATION</vt:lpstr>
      <vt:lpstr>ADJACENCY LIST</vt:lpstr>
      <vt:lpstr>ADJACENCY LIST</vt:lpstr>
      <vt:lpstr>EXAMPLE ADJACENCY MATRIX (1)</vt:lpstr>
      <vt:lpstr>EXAMPLE ADJACENCY MATRIX (2)</vt:lpstr>
      <vt:lpstr>COST MATRIX</vt:lpstr>
      <vt:lpstr>EXAMPLE COST MATRIX</vt:lpstr>
      <vt:lpstr>EXERCISE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63</cp:revision>
  <dcterms:created xsi:type="dcterms:W3CDTF">2014-12-12T10:33:59Z</dcterms:created>
  <dcterms:modified xsi:type="dcterms:W3CDTF">2018-07-24T10:29:12Z</dcterms:modified>
</cp:coreProperties>
</file>