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9" r:id="rId15"/>
    <p:sldId id="327" r:id="rId16"/>
    <p:sldId id="328" r:id="rId17"/>
    <p:sldId id="329" r:id="rId18"/>
    <p:sldId id="330" r:id="rId19"/>
    <p:sldId id="331" r:id="rId20"/>
    <p:sldId id="332" r:id="rId21"/>
    <p:sldId id="314" r:id="rId22"/>
    <p:sldId id="315" r:id="rId23"/>
    <p:sldId id="316"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20" r:id="rId56"/>
    <p:sldId id="321" r:id="rId57"/>
    <p:sldId id="364" r:id="rId58"/>
    <p:sldId id="365" r:id="rId59"/>
    <p:sldId id="366" r:id="rId60"/>
    <p:sldId id="367" r:id="rId61"/>
    <p:sldId id="368" r:id="rId62"/>
    <p:sldId id="326" r:id="rId63"/>
    <p:sldId id="313" r:id="rId64"/>
    <p:sldId id="262" r:id="rId65"/>
    <p:sldId id="282" r:id="rId66"/>
    <p:sldId id="283" r:id="rId6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84"/>
            <p14:sldId id="285"/>
            <p14:sldId id="286"/>
            <p14:sldId id="287"/>
            <p14:sldId id="288"/>
            <p14:sldId id="289"/>
            <p14:sldId id="290"/>
            <p14:sldId id="291"/>
            <p14:sldId id="292"/>
            <p14:sldId id="293"/>
            <p14:sldId id="294"/>
            <p14:sldId id="295"/>
            <p14:sldId id="299"/>
            <p14:sldId id="327"/>
            <p14:sldId id="328"/>
            <p14:sldId id="329"/>
            <p14:sldId id="330"/>
            <p14:sldId id="331"/>
            <p14:sldId id="332"/>
            <p14:sldId id="314"/>
            <p14:sldId id="315"/>
            <p14:sldId id="316"/>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20"/>
            <p14:sldId id="321"/>
            <p14:sldId id="364"/>
            <p14:sldId id="365"/>
            <p14:sldId id="366"/>
            <p14:sldId id="367"/>
            <p14:sldId id="368"/>
            <p14:sldId id="326"/>
            <p14:sldId id="313"/>
          </p14:sldIdLst>
        </p14:section>
        <p14:section name="COURSE CONTENT" id="{F4927CBE-FA17-46D1-BAAE-887D0AF2CCBF}">
          <p14:sldIdLst>
            <p14:sldId id="262"/>
            <p14:sldId id="282"/>
            <p14:sldId id="283"/>
          </p14:sldIdLst>
        </p14:section>
        <p14:section name="REFERENCE" id="{82098E28-DACF-4424-86A1-E861B2DCC6FF}">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ry Ronald" initials="A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46"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8T09:41:57.401" idx="1">
    <p:pos x="5164" y="3789"/>
    <p:text>A - C - E - F</p:text>
    <p:extLst>
      <p:ext uri="{C676402C-5697-4E1C-873F-D02D1690AC5C}">
        <p15:threadingInfo xmlns:p15="http://schemas.microsoft.com/office/powerpoint/2012/main" timeZoneBias="-420"/>
      </p:ext>
    </p:extLst>
  </p:cm>
  <p:cm authorId="0" dt="2016-06-08T09:42:08.947" idx="2">
    <p:pos x="5146" y="2669"/>
    <p:text>A - C - F</p:text>
    <p:extLst>
      <p:ext uri="{C676402C-5697-4E1C-873F-D02D1690AC5C}">
        <p15:threadingInfo xmlns:p15="http://schemas.microsoft.com/office/powerpoint/2012/main" timeZoneBias="-420"/>
      </p:ext>
    </p:extLst>
  </p:cm>
  <p:cm authorId="0" dt="2016-06-08T09:42:16.595" idx="3">
    <p:pos x="5146" y="2150"/>
    <p:text>A - F</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E91A7-7D36-48F8-8968-B2E8F6265043}" type="datetimeFigureOut">
              <a:rPr lang="en-US" smtClean="0"/>
              <a:pPr/>
              <a:t>7/20/2017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02BBB-0FF0-450E-B148-00E4A7417292}" type="slidenum">
              <a:rPr lang="en-US" smtClean="0"/>
              <a:pPr/>
              <a:t>‹#›</a:t>
            </a:fld>
            <a:endParaRPr lang="en-US"/>
          </a:p>
        </p:txBody>
      </p:sp>
    </p:spTree>
    <p:extLst>
      <p:ext uri="{BB962C8B-B14F-4D97-AF65-F5344CB8AC3E}">
        <p14:creationId xmlns:p14="http://schemas.microsoft.com/office/powerpoint/2010/main" val="93469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is implementation of priority queue.</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26</a:t>
            </a:fld>
            <a:endParaRPr lang="en-US"/>
          </a:p>
        </p:txBody>
      </p:sp>
    </p:spTree>
    <p:extLst>
      <p:ext uri="{BB962C8B-B14F-4D97-AF65-F5344CB8AC3E}">
        <p14:creationId xmlns:p14="http://schemas.microsoft.com/office/powerpoint/2010/main" val="1418527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35</a:t>
            </a:fld>
            <a:endParaRPr lang="en-US"/>
          </a:p>
        </p:txBody>
      </p:sp>
    </p:spTree>
    <p:extLst>
      <p:ext uri="{BB962C8B-B14F-4D97-AF65-F5344CB8AC3E}">
        <p14:creationId xmlns:p14="http://schemas.microsoft.com/office/powerpoint/2010/main" val="219589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36</a:t>
            </a:fld>
            <a:endParaRPr lang="en-US"/>
          </a:p>
        </p:txBody>
      </p:sp>
    </p:spTree>
    <p:extLst>
      <p:ext uri="{BB962C8B-B14F-4D97-AF65-F5344CB8AC3E}">
        <p14:creationId xmlns:p14="http://schemas.microsoft.com/office/powerpoint/2010/main" val="4249171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39</a:t>
            </a:fld>
            <a:endParaRPr lang="en-US"/>
          </a:p>
        </p:txBody>
      </p:sp>
    </p:spTree>
    <p:extLst>
      <p:ext uri="{BB962C8B-B14F-4D97-AF65-F5344CB8AC3E}">
        <p14:creationId xmlns:p14="http://schemas.microsoft.com/office/powerpoint/2010/main" val="215689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40</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41</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42</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43</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44</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45</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46</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27</a:t>
            </a:fld>
            <a:endParaRPr lang="en-US"/>
          </a:p>
        </p:txBody>
      </p:sp>
    </p:spTree>
    <p:extLst>
      <p:ext uri="{BB962C8B-B14F-4D97-AF65-F5344CB8AC3E}">
        <p14:creationId xmlns:p14="http://schemas.microsoft.com/office/powerpoint/2010/main" val="2313819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47</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48</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49</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50</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51</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52</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53</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54</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59</a:t>
            </a:fld>
            <a:endParaRPr lang="en-US"/>
          </a:p>
        </p:txBody>
      </p:sp>
    </p:spTree>
    <p:extLst>
      <p:ext uri="{BB962C8B-B14F-4D97-AF65-F5344CB8AC3E}">
        <p14:creationId xmlns:p14="http://schemas.microsoft.com/office/powerpoint/2010/main" val="1098629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60</a:t>
            </a:fld>
            <a:endParaRPr lang="en-US"/>
          </a:p>
        </p:txBody>
      </p:sp>
    </p:spTree>
    <p:extLst>
      <p:ext uri="{BB962C8B-B14F-4D97-AF65-F5344CB8AC3E}">
        <p14:creationId xmlns:p14="http://schemas.microsoft.com/office/powerpoint/2010/main" val="389507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28</a:t>
            </a:fld>
            <a:endParaRPr lang="en-US"/>
          </a:p>
        </p:txBody>
      </p:sp>
    </p:spTree>
    <p:extLst>
      <p:ext uri="{BB962C8B-B14F-4D97-AF65-F5344CB8AC3E}">
        <p14:creationId xmlns:p14="http://schemas.microsoft.com/office/powerpoint/2010/main" val="3009360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61</a:t>
            </a:fld>
            <a:endParaRPr lang="en-US"/>
          </a:p>
        </p:txBody>
      </p:sp>
    </p:spTree>
    <p:extLst>
      <p:ext uri="{BB962C8B-B14F-4D97-AF65-F5344CB8AC3E}">
        <p14:creationId xmlns:p14="http://schemas.microsoft.com/office/powerpoint/2010/main" val="389507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29</a:t>
            </a:fld>
            <a:endParaRPr lang="en-US"/>
          </a:p>
        </p:txBody>
      </p:sp>
    </p:spTree>
    <p:extLst>
      <p:ext uri="{BB962C8B-B14F-4D97-AF65-F5344CB8AC3E}">
        <p14:creationId xmlns:p14="http://schemas.microsoft.com/office/powerpoint/2010/main" val="18087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30</a:t>
            </a:fld>
            <a:endParaRPr lang="en-US"/>
          </a:p>
        </p:txBody>
      </p:sp>
    </p:spTree>
    <p:extLst>
      <p:ext uri="{BB962C8B-B14F-4D97-AF65-F5344CB8AC3E}">
        <p14:creationId xmlns:p14="http://schemas.microsoft.com/office/powerpoint/2010/main" val="2577701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31</a:t>
            </a:fld>
            <a:endParaRPr lang="en-US"/>
          </a:p>
        </p:txBody>
      </p:sp>
    </p:spTree>
    <p:extLst>
      <p:ext uri="{BB962C8B-B14F-4D97-AF65-F5344CB8AC3E}">
        <p14:creationId xmlns:p14="http://schemas.microsoft.com/office/powerpoint/2010/main" val="191440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32</a:t>
            </a:fld>
            <a:endParaRPr lang="en-US"/>
          </a:p>
        </p:txBody>
      </p:sp>
    </p:spTree>
    <p:extLst>
      <p:ext uri="{BB962C8B-B14F-4D97-AF65-F5344CB8AC3E}">
        <p14:creationId xmlns:p14="http://schemas.microsoft.com/office/powerpoint/2010/main" val="80684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33</a:t>
            </a:fld>
            <a:endParaRPr lang="en-US"/>
          </a:p>
        </p:txBody>
      </p:sp>
    </p:spTree>
    <p:extLst>
      <p:ext uri="{BB962C8B-B14F-4D97-AF65-F5344CB8AC3E}">
        <p14:creationId xmlns:p14="http://schemas.microsoft.com/office/powerpoint/2010/main" val="59192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the T will be shown the track, the V will be shown the MST. To make student easier to understand the concept.</a:t>
            </a:r>
          </a:p>
          <a:p>
            <a:r>
              <a:rPr lang="en-US" baseline="0" dirty="0" smtClean="0"/>
              <a:t>The actual algorithm will only focusing on T, and the remains value will define the MST form. So, the process either insert or remove will only focusing on T and remaining items will shown the MST form.</a:t>
            </a:r>
            <a:endParaRPr lang="en-US" dirty="0"/>
          </a:p>
        </p:txBody>
      </p:sp>
      <p:sp>
        <p:nvSpPr>
          <p:cNvPr id="4" name="Slide Number Placeholder 3"/>
          <p:cNvSpPr>
            <a:spLocks noGrp="1"/>
          </p:cNvSpPr>
          <p:nvPr>
            <p:ph type="sldNum" sz="quarter" idx="10"/>
          </p:nvPr>
        </p:nvSpPr>
        <p:spPr/>
        <p:txBody>
          <a:bodyPr/>
          <a:lstStyle/>
          <a:p>
            <a:pPr>
              <a:defRPr/>
            </a:pPr>
            <a:fld id="{091DD15E-88B9-420E-986E-99CF8E28E376}" type="slidenum">
              <a:rPr lang="en-US" smtClean="0"/>
              <a:pPr>
                <a:defRPr/>
              </a:pPr>
              <a:t>34</a:t>
            </a:fld>
            <a:endParaRPr lang="en-US"/>
          </a:p>
        </p:txBody>
      </p:sp>
    </p:spTree>
    <p:extLst>
      <p:ext uri="{BB962C8B-B14F-4D97-AF65-F5344CB8AC3E}">
        <p14:creationId xmlns:p14="http://schemas.microsoft.com/office/powerpoint/2010/main" val="138397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20/07/2017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990600" y="1371600"/>
            <a:ext cx="7924800"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990600" y="2209800"/>
            <a:ext cx="7924800" cy="38862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r>
              <a:rPr lang="en-US" smtClean="0"/>
              <a:t>Bina Nusantara University</a:t>
            </a:r>
            <a:endParaRPr lang="id-ID"/>
          </a:p>
        </p:txBody>
      </p:sp>
      <p:sp>
        <p:nvSpPr>
          <p:cNvPr id="8" name="Footer Placeholder 4"/>
          <p:cNvSpPr>
            <a:spLocks noGrp="1"/>
          </p:cNvSpPr>
          <p:nvPr>
            <p:ph type="ftr" sz="quarter" idx="15"/>
          </p:nvPr>
        </p:nvSpPr>
        <p:spPr/>
        <p:txBody>
          <a:bodyPr/>
          <a:lstStyle>
            <a:lvl1pPr>
              <a:defRPr/>
            </a:lvl1pPr>
          </a:lstStyle>
          <a:p>
            <a:pPr>
              <a:defRPr/>
            </a:pPr>
            <a:r>
              <a:rPr lang="en-US" dirty="0" smtClean="0"/>
              <a:t>ISYS6197</a:t>
            </a:r>
            <a:endParaRPr lang="id-ID" dirty="0"/>
          </a:p>
        </p:txBody>
      </p:sp>
      <p:sp>
        <p:nvSpPr>
          <p:cNvPr id="9" name="Slide Number Placeholder 5"/>
          <p:cNvSpPr>
            <a:spLocks noGrp="1"/>
          </p:cNvSpPr>
          <p:nvPr>
            <p:ph type="sldNum" sz="quarter" idx="16"/>
          </p:nvPr>
        </p:nvSpPr>
        <p:spPr/>
        <p:txBody>
          <a:bodyPr/>
          <a:lstStyle>
            <a:lvl1pPr>
              <a:defRPr/>
            </a:lvl1pPr>
          </a:lstStyle>
          <a:p>
            <a:pPr>
              <a:defRPr/>
            </a:pPr>
            <a:fld id="{5B1DAF22-B401-4A2C-8EC1-A5BB2AA7DEF7}" type="slidenum">
              <a:rPr lang="id-ID"/>
              <a:pPr>
                <a:defRPr/>
              </a:pPr>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5" name="Rectangle 5"/>
          <p:cNvSpPr>
            <a:spLocks noGrp="1" noChangeArrowheads="1"/>
          </p:cNvSpPr>
          <p:nvPr>
            <p:ph type="ftr" sz="quarter" idx="11"/>
          </p:nvPr>
        </p:nvSpPr>
        <p:spPr>
          <a:ln/>
        </p:spPr>
        <p:txBody>
          <a:bodyPr/>
          <a:lstStyle>
            <a:lvl1pPr>
              <a:defRPr/>
            </a:lvl1pPr>
          </a:lstStyle>
          <a:p>
            <a:endParaRPr lang="id-ID"/>
          </a:p>
        </p:txBody>
      </p:sp>
      <p:sp>
        <p:nvSpPr>
          <p:cNvPr id="6" name="Rectangle 6"/>
          <p:cNvSpPr>
            <a:spLocks noGrp="1" noChangeArrowheads="1"/>
          </p:cNvSpPr>
          <p:nvPr>
            <p:ph type="sldNum" sz="quarter" idx="12"/>
          </p:nvPr>
        </p:nvSpPr>
        <p:spPr>
          <a:ln/>
        </p:spPr>
        <p:txBody>
          <a:bodyPr/>
          <a:lstStyle>
            <a:lvl1pPr>
              <a:defRPr/>
            </a:lvl1pPr>
          </a:lstStyle>
          <a:p>
            <a:fld id="{9CD6E17F-3A3B-45D6-B969-E0DD48C52F4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1052513"/>
            <a:ext cx="864235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773238"/>
            <a:ext cx="8642350" cy="233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4260850"/>
            <a:ext cx="8642350" cy="233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6" name="Rectangle 5"/>
          <p:cNvSpPr>
            <a:spLocks noGrp="1" noChangeArrowheads="1"/>
          </p:cNvSpPr>
          <p:nvPr>
            <p:ph type="ftr" sz="quarter" idx="11"/>
          </p:nvPr>
        </p:nvSpPr>
        <p:spPr>
          <a:ln/>
        </p:spPr>
        <p:txBody>
          <a:bodyPr/>
          <a:lstStyle>
            <a:lvl1pPr>
              <a:defRPr/>
            </a:lvl1pPr>
          </a:lstStyle>
          <a:p>
            <a:endParaRPr lang="id-ID"/>
          </a:p>
        </p:txBody>
      </p:sp>
      <p:sp>
        <p:nvSpPr>
          <p:cNvPr id="7" name="Rectangle 6"/>
          <p:cNvSpPr>
            <a:spLocks noGrp="1" noChangeArrowheads="1"/>
          </p:cNvSpPr>
          <p:nvPr>
            <p:ph type="sldNum" sz="quarter" idx="12"/>
          </p:nvPr>
        </p:nvSpPr>
        <p:spPr>
          <a:ln/>
        </p:spPr>
        <p:txBody>
          <a:bodyPr/>
          <a:lstStyle>
            <a:lvl1pPr>
              <a:defRPr/>
            </a:lvl1pPr>
          </a:lstStyle>
          <a:p>
            <a:fld id="{379C8052-FD19-427B-BFED-C90FF2600ED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endParaRPr lang="en-US"/>
          </a:p>
        </p:txBody>
      </p:sp>
      <p:sp>
        <p:nvSpPr>
          <p:cNvPr id="9" name="Footer Placeholder 4"/>
          <p:cNvSpPr>
            <a:spLocks noGrp="1"/>
          </p:cNvSpPr>
          <p:nvPr>
            <p:ph type="ftr" sz="quarter" idx="11"/>
          </p:nvPr>
        </p:nvSpPr>
        <p:spPr>
          <a:xfrm>
            <a:off x="3124200" y="6453336"/>
            <a:ext cx="2895600" cy="365125"/>
          </a:xfrm>
        </p:spPr>
        <p:txBody>
          <a:bodyPr/>
          <a:lstStyle/>
          <a:p>
            <a:pPr>
              <a:defRPr/>
            </a:pPr>
            <a:r>
              <a:rPr lang="id-ID" smtClean="0"/>
              <a:t>T0026 - Data Structure</a:t>
            </a:r>
            <a:endParaRPr lang="id-ID"/>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9F3E2503-B4DF-4C7D-A67C-D9A2E8EAF86A}"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Tree>
    <p:extLst>
      <p:ext uri="{BB962C8B-B14F-4D97-AF65-F5344CB8AC3E}">
        <p14:creationId xmlns:p14="http://schemas.microsoft.com/office/powerpoint/2010/main" val="411564357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20/07/2017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20/07/2017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20/07/2017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www.seas.gwu.edu/~ayoussef/cs6212/greedy.html" TargetMode="Externa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err="1" smtClean="0"/>
              <a:t>COMP6</a:t>
            </a:r>
            <a:r>
              <a:rPr lang="id-ID" sz="3200" dirty="0" smtClean="0"/>
              <a:t>049 </a:t>
            </a:r>
            <a:r>
              <a:rPr lang="en-US" sz="3200" dirty="0" smtClean="0"/>
              <a:t>– </a:t>
            </a:r>
            <a:r>
              <a:rPr lang="id-ID" sz="3200" dirty="0" smtClean="0"/>
              <a:t>Algorithm Design and Analysis</a:t>
            </a:r>
            <a:endParaRPr lang="id-ID" sz="3200" dirty="0"/>
          </a:p>
        </p:txBody>
      </p:sp>
      <p:sp>
        <p:nvSpPr>
          <p:cNvPr id="3" name="Subtitle 2"/>
          <p:cNvSpPr>
            <a:spLocks noGrp="1"/>
          </p:cNvSpPr>
          <p:nvPr>
            <p:ph type="subTitle" idx="1"/>
          </p:nvPr>
        </p:nvSpPr>
        <p:spPr/>
        <p:txBody>
          <a:bodyPr>
            <a:normAutofit/>
          </a:bodyPr>
          <a:lstStyle/>
          <a:p>
            <a:r>
              <a:rPr lang="en-US" dirty="0" smtClean="0"/>
              <a:t>Topic </a:t>
            </a:r>
            <a:r>
              <a:rPr lang="id-ID" dirty="0" smtClean="0"/>
              <a:t>10</a:t>
            </a:r>
            <a:r>
              <a:rPr lang="en-US" dirty="0" smtClean="0"/>
              <a:t>-11 </a:t>
            </a:r>
            <a:r>
              <a:rPr lang="en-US" dirty="0" smtClean="0"/>
              <a:t>– </a:t>
            </a:r>
            <a:r>
              <a:rPr lang="id-ID" dirty="0" smtClean="0"/>
              <a:t>Greedy methods</a:t>
            </a:r>
            <a:endParaRPr lang="id-ID" dirty="0"/>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0243" name="Rectangle 2"/>
          <p:cNvSpPr>
            <a:spLocks noGrp="1" noChangeArrowheads="1"/>
          </p:cNvSpPr>
          <p:nvPr>
            <p:ph type="title"/>
          </p:nvPr>
        </p:nvSpPr>
        <p:spPr>
          <a:xfrm>
            <a:off x="1608403" y="260648"/>
            <a:ext cx="7067128" cy="1143000"/>
          </a:xfrm>
        </p:spPr>
        <p:txBody>
          <a:bodyPr/>
          <a:lstStyle/>
          <a:p>
            <a:pPr eaLnBrk="1" hangingPunct="1"/>
            <a:r>
              <a:rPr lang="en-US" dirty="0" smtClean="0"/>
              <a:t>SOLUTION</a:t>
            </a:r>
          </a:p>
        </p:txBody>
      </p:sp>
      <p:sp>
        <p:nvSpPr>
          <p:cNvPr id="10244" name="Rectangle 3"/>
          <p:cNvSpPr>
            <a:spLocks noGrp="1" noChangeArrowheads="1"/>
          </p:cNvSpPr>
          <p:nvPr>
            <p:ph type="body" idx="1"/>
          </p:nvPr>
        </p:nvSpPr>
        <p:spPr>
          <a:xfrm>
            <a:off x="1619672" y="1628800"/>
            <a:ext cx="7067128" cy="4497363"/>
          </a:xfrm>
        </p:spPr>
        <p:txBody>
          <a:bodyPr>
            <a:normAutofit fontScale="92500" lnSpcReduction="10000"/>
          </a:bodyPr>
          <a:lstStyle/>
          <a:p>
            <a:pPr eaLnBrk="1" hangingPunct="1">
              <a:lnSpc>
                <a:spcPct val="80000"/>
              </a:lnSpc>
            </a:pPr>
            <a:r>
              <a:rPr lang="en-US" sz="1800" dirty="0" smtClean="0"/>
              <a:t>0/1 Knapsack Problem</a:t>
            </a:r>
          </a:p>
          <a:p>
            <a:pPr lvl="1" eaLnBrk="1" hangingPunct="1">
              <a:lnSpc>
                <a:spcPct val="80000"/>
              </a:lnSpc>
            </a:pPr>
            <a:r>
              <a:rPr lang="en-US" sz="1600" dirty="0" smtClean="0"/>
              <a:t>Can not be solved by Greedy Method</a:t>
            </a:r>
          </a:p>
          <a:p>
            <a:pPr lvl="1" eaLnBrk="1" hangingPunct="1">
              <a:lnSpc>
                <a:spcPct val="80000"/>
              </a:lnSpc>
            </a:pPr>
            <a:r>
              <a:rPr lang="en-US" sz="1600" dirty="0" smtClean="0"/>
              <a:t>Why?</a:t>
            </a:r>
          </a:p>
          <a:p>
            <a:pPr lvl="1" eaLnBrk="1" hangingPunct="1">
              <a:lnSpc>
                <a:spcPct val="80000"/>
              </a:lnSpc>
            </a:pPr>
            <a:endParaRPr lang="en-US" sz="1800" dirty="0" smtClean="0"/>
          </a:p>
          <a:p>
            <a:pPr eaLnBrk="1" hangingPunct="1">
              <a:lnSpc>
                <a:spcPct val="80000"/>
              </a:lnSpc>
            </a:pPr>
            <a:r>
              <a:rPr lang="en-US" sz="1800" dirty="0" smtClean="0"/>
              <a:t>Unbounded Knapsack Problem</a:t>
            </a:r>
          </a:p>
          <a:p>
            <a:pPr lvl="1" eaLnBrk="1" hangingPunct="1">
              <a:lnSpc>
                <a:spcPct val="80000"/>
              </a:lnSpc>
            </a:pPr>
            <a:r>
              <a:rPr lang="en-US" sz="1600" dirty="0" smtClean="0"/>
              <a:t>Can be solved by Greedy Method.</a:t>
            </a:r>
          </a:p>
          <a:p>
            <a:pPr lvl="1" eaLnBrk="1" hangingPunct="1">
              <a:lnSpc>
                <a:spcPct val="80000"/>
              </a:lnSpc>
            </a:pPr>
            <a:r>
              <a:rPr lang="en-US" sz="1600" dirty="0" smtClean="0"/>
              <a:t>Calculate the value per kg.</a:t>
            </a:r>
          </a:p>
          <a:p>
            <a:pPr lvl="1" eaLnBrk="1" hangingPunct="1">
              <a:lnSpc>
                <a:spcPct val="80000"/>
              </a:lnSpc>
            </a:pPr>
            <a:r>
              <a:rPr lang="en-US" sz="1600" dirty="0" smtClean="0"/>
              <a:t>Take the highest value.</a:t>
            </a:r>
          </a:p>
          <a:p>
            <a:pPr lvl="1" eaLnBrk="1" hangingPunct="1">
              <a:lnSpc>
                <a:spcPct val="80000"/>
              </a:lnSpc>
            </a:pPr>
            <a:r>
              <a:rPr lang="en-US" sz="1600" dirty="0" smtClean="0"/>
              <a:t>Take the item with the highest value as much as possible (note the limit on the weight and the amount of availability of goods).</a:t>
            </a:r>
          </a:p>
          <a:p>
            <a:pPr lvl="1" eaLnBrk="1" hangingPunct="1">
              <a:lnSpc>
                <a:spcPct val="80000"/>
              </a:lnSpc>
            </a:pPr>
            <a:r>
              <a:rPr lang="en-US" sz="1600" dirty="0" smtClean="0"/>
              <a:t>If there are remaining weight, use of goods with the highest value and so on.</a:t>
            </a:r>
          </a:p>
          <a:p>
            <a:pPr lvl="1" eaLnBrk="1" hangingPunct="1">
              <a:lnSpc>
                <a:spcPct val="80000"/>
              </a:lnSpc>
            </a:pPr>
            <a:r>
              <a:rPr lang="en-US" sz="1600" dirty="0" smtClean="0"/>
              <a:t>Calculate the complexity of the algorithm!</a:t>
            </a:r>
          </a:p>
          <a:p>
            <a:pPr lvl="1" eaLnBrk="1" hangingPunct="1">
              <a:lnSpc>
                <a:spcPct val="80000"/>
              </a:lnSpc>
            </a:pPr>
            <a:endParaRPr lang="en-US" sz="1800" dirty="0" smtClean="0"/>
          </a:p>
          <a:p>
            <a:pPr eaLnBrk="1" hangingPunct="1">
              <a:lnSpc>
                <a:spcPct val="80000"/>
              </a:lnSpc>
            </a:pPr>
            <a:r>
              <a:rPr lang="en-US" sz="1800" dirty="0" smtClean="0"/>
              <a:t>Fractional Unbounded Knapsack Problem</a:t>
            </a:r>
          </a:p>
          <a:p>
            <a:pPr lvl="1" eaLnBrk="1" hangingPunct="1">
              <a:lnSpc>
                <a:spcPct val="80000"/>
              </a:lnSpc>
            </a:pPr>
            <a:r>
              <a:rPr lang="en-US" sz="1600" dirty="0" smtClean="0"/>
              <a:t>Can be solved by Greedy Method</a:t>
            </a:r>
          </a:p>
          <a:p>
            <a:pPr lvl="1" eaLnBrk="1" hangingPunct="1">
              <a:lnSpc>
                <a:spcPct val="80000"/>
              </a:lnSpc>
            </a:pPr>
            <a:r>
              <a:rPr lang="en-US" sz="1600" dirty="0" smtClean="0"/>
              <a:t>Calculate the value per kg.</a:t>
            </a:r>
          </a:p>
          <a:p>
            <a:pPr lvl="1" eaLnBrk="1" hangingPunct="1">
              <a:lnSpc>
                <a:spcPct val="80000"/>
              </a:lnSpc>
            </a:pPr>
            <a:r>
              <a:rPr lang="en-US" sz="1600" dirty="0" smtClean="0"/>
              <a:t>Take the highest value.</a:t>
            </a:r>
          </a:p>
          <a:p>
            <a:pPr lvl="1" eaLnBrk="1" hangingPunct="1">
              <a:lnSpc>
                <a:spcPct val="80000"/>
              </a:lnSpc>
            </a:pPr>
            <a:r>
              <a:rPr lang="en-US" sz="1600" dirty="0" smtClean="0"/>
              <a:t>Enter the item with the highest value as much as possible (note the limit on the weight and the amount of availability of goods).</a:t>
            </a:r>
          </a:p>
          <a:p>
            <a:pPr lvl="1" eaLnBrk="1" hangingPunct="1">
              <a:lnSpc>
                <a:spcPct val="80000"/>
              </a:lnSpc>
            </a:pPr>
            <a:r>
              <a:rPr lang="en-US" sz="1600" dirty="0" smtClean="0"/>
              <a:t>Calculate the complexity of the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1267" name="Rectangle 2"/>
          <p:cNvSpPr>
            <a:spLocks noGrp="1" noChangeArrowheads="1"/>
          </p:cNvSpPr>
          <p:nvPr>
            <p:ph type="title"/>
          </p:nvPr>
        </p:nvSpPr>
        <p:spPr>
          <a:xfrm>
            <a:off x="2771800" y="404664"/>
            <a:ext cx="6096000" cy="1143000"/>
          </a:xfrm>
        </p:spPr>
        <p:txBody>
          <a:bodyPr/>
          <a:lstStyle/>
          <a:p>
            <a:pPr eaLnBrk="1" hangingPunct="1"/>
            <a:r>
              <a:rPr lang="en-US" dirty="0" smtClean="0"/>
              <a:t>UNBOUNDED KNAPSACK PROBLEM (1)</a:t>
            </a:r>
          </a:p>
        </p:txBody>
      </p:sp>
      <p:sp>
        <p:nvSpPr>
          <p:cNvPr id="11268" name="Rectangle 3"/>
          <p:cNvSpPr>
            <a:spLocks noGrp="1" noChangeArrowheads="1"/>
          </p:cNvSpPr>
          <p:nvPr>
            <p:ph type="body" idx="1"/>
          </p:nvPr>
        </p:nvSpPr>
        <p:spPr>
          <a:xfrm>
            <a:off x="1619672" y="1772816"/>
            <a:ext cx="7067128" cy="4824536"/>
          </a:xfrm>
        </p:spPr>
        <p:txBody>
          <a:bodyPr>
            <a:normAutofit/>
          </a:bodyPr>
          <a:lstStyle/>
          <a:p>
            <a:pPr eaLnBrk="1" hangingPunct="1">
              <a:lnSpc>
                <a:spcPct val="80000"/>
              </a:lnSpc>
            </a:pPr>
            <a:r>
              <a:rPr lang="en-US" sz="1800" dirty="0" smtClean="0"/>
              <a:t>Step 1: calculate the value per kg</a:t>
            </a:r>
          </a:p>
          <a:p>
            <a:pPr lvl="1" eaLnBrk="1" hangingPunct="1">
              <a:lnSpc>
                <a:spcPct val="80000"/>
              </a:lnSpc>
            </a:pPr>
            <a:r>
              <a:rPr lang="en-US" sz="1400" dirty="0" smtClean="0"/>
              <a:t>Item A weighing 7 kg, value $2,975 </a:t>
            </a:r>
            <a:r>
              <a:rPr lang="en-US" sz="1400" dirty="0" smtClean="0">
                <a:sym typeface="Wingdings" pitchFamily="2" charset="2"/>
              </a:rPr>
              <a:t></a:t>
            </a:r>
            <a:r>
              <a:rPr lang="en-US" sz="1400" dirty="0" smtClean="0"/>
              <a:t> value per kg = $425</a:t>
            </a:r>
          </a:p>
          <a:p>
            <a:pPr lvl="1" eaLnBrk="1" hangingPunct="1">
              <a:lnSpc>
                <a:spcPct val="80000"/>
              </a:lnSpc>
            </a:pPr>
            <a:r>
              <a:rPr lang="en-US" sz="1400" dirty="0" smtClean="0"/>
              <a:t>Item B weighing 3 kg, value $1230 </a:t>
            </a:r>
            <a:r>
              <a:rPr lang="en-US" sz="1400" dirty="0" smtClean="0">
                <a:sym typeface="Wingdings" pitchFamily="2" charset="2"/>
              </a:rPr>
              <a:t> </a:t>
            </a:r>
            <a:r>
              <a:rPr lang="en-US" sz="1400" dirty="0" smtClean="0"/>
              <a:t>value per kg = $410</a:t>
            </a:r>
          </a:p>
          <a:p>
            <a:pPr lvl="1" eaLnBrk="1" hangingPunct="1">
              <a:lnSpc>
                <a:spcPct val="80000"/>
              </a:lnSpc>
            </a:pPr>
            <a:r>
              <a:rPr lang="en-US" sz="1400" dirty="0" smtClean="0"/>
              <a:t>Item C weighing 9 kg, value $3,870 </a:t>
            </a:r>
            <a:r>
              <a:rPr lang="en-US" sz="1400" dirty="0" smtClean="0">
                <a:sym typeface="Wingdings" pitchFamily="2" charset="2"/>
              </a:rPr>
              <a:t> </a:t>
            </a:r>
            <a:r>
              <a:rPr lang="en-US" sz="1400" dirty="0" smtClean="0"/>
              <a:t>value per kg = $430</a:t>
            </a:r>
          </a:p>
          <a:p>
            <a:pPr lvl="1" eaLnBrk="1" hangingPunct="1">
              <a:lnSpc>
                <a:spcPct val="80000"/>
              </a:lnSpc>
            </a:pPr>
            <a:r>
              <a:rPr lang="en-US" sz="1400" dirty="0" smtClean="0"/>
              <a:t>Item D weighing 2 kg, value $840 </a:t>
            </a:r>
            <a:r>
              <a:rPr lang="en-US" sz="1400" dirty="0" smtClean="0">
                <a:sym typeface="Wingdings" pitchFamily="2" charset="2"/>
              </a:rPr>
              <a:t> </a:t>
            </a:r>
            <a:r>
              <a:rPr lang="en-US" sz="1400" dirty="0" smtClean="0"/>
              <a:t>value per kg = $420</a:t>
            </a:r>
          </a:p>
          <a:p>
            <a:pPr lvl="1" eaLnBrk="1" hangingPunct="1">
              <a:lnSpc>
                <a:spcPct val="80000"/>
              </a:lnSpc>
            </a:pPr>
            <a:r>
              <a:rPr lang="en-US" sz="1400" dirty="0" smtClean="0"/>
              <a:t>Item E weighing 5 kg, value $2250 </a:t>
            </a:r>
            <a:r>
              <a:rPr lang="en-US" sz="1400" dirty="0" smtClean="0">
                <a:sym typeface="Wingdings" pitchFamily="2" charset="2"/>
              </a:rPr>
              <a:t> </a:t>
            </a:r>
            <a:r>
              <a:rPr lang="en-US" sz="1400" dirty="0" smtClean="0"/>
              <a:t>value per kg = $450</a:t>
            </a:r>
          </a:p>
          <a:p>
            <a:pPr eaLnBrk="1" hangingPunct="1">
              <a:lnSpc>
                <a:spcPct val="80000"/>
              </a:lnSpc>
            </a:pPr>
            <a:endParaRPr lang="en-US" sz="1800" dirty="0" smtClean="0"/>
          </a:p>
          <a:p>
            <a:pPr eaLnBrk="1" hangingPunct="1">
              <a:lnSpc>
                <a:spcPct val="80000"/>
              </a:lnSpc>
            </a:pPr>
            <a:r>
              <a:rPr lang="en-US" sz="1800" dirty="0" smtClean="0"/>
              <a:t>Step 2: take the highest value</a:t>
            </a:r>
          </a:p>
          <a:p>
            <a:pPr lvl="1" eaLnBrk="1" hangingPunct="1">
              <a:lnSpc>
                <a:spcPct val="80000"/>
              </a:lnSpc>
            </a:pPr>
            <a:r>
              <a:rPr lang="en-US" sz="1400" dirty="0" smtClean="0"/>
              <a:t>The highest value is $ 450 per kg, mean item E will be taken.</a:t>
            </a:r>
          </a:p>
          <a:p>
            <a:pPr lvl="1" eaLnBrk="1" hangingPunct="1">
              <a:lnSpc>
                <a:spcPct val="80000"/>
              </a:lnSpc>
            </a:pPr>
            <a:endParaRPr lang="en-US" sz="1600" dirty="0" smtClean="0"/>
          </a:p>
          <a:p>
            <a:pPr eaLnBrk="1" hangingPunct="1">
              <a:lnSpc>
                <a:spcPct val="80000"/>
              </a:lnSpc>
            </a:pPr>
            <a:r>
              <a:rPr lang="en-US" sz="1800" dirty="0" smtClean="0"/>
              <a:t>Step 3: Take the item with the highest value as much as possible</a:t>
            </a:r>
          </a:p>
          <a:p>
            <a:pPr lvl="1" eaLnBrk="1" hangingPunct="1">
              <a:lnSpc>
                <a:spcPct val="80000"/>
              </a:lnSpc>
            </a:pPr>
            <a:r>
              <a:rPr lang="en-US" sz="1400" dirty="0" smtClean="0"/>
              <a:t>Maximum weight that can be taken is 20 kg, item E are very large (unlimited), means that the thief was able to bring home 4 pieces of item E. The gains is 4 x 2250 = $ 9000</a:t>
            </a:r>
          </a:p>
          <a:p>
            <a:pPr eaLnBrk="1" hangingPunct="1">
              <a:lnSpc>
                <a:spcPct val="80000"/>
              </a:lnSpc>
            </a:pPr>
            <a:endParaRPr lang="en-US" sz="1800" dirty="0" smtClean="0"/>
          </a:p>
          <a:p>
            <a:pPr eaLnBrk="1" hangingPunct="1">
              <a:lnSpc>
                <a:spcPct val="80000"/>
              </a:lnSpc>
            </a:pPr>
            <a:r>
              <a:rPr lang="en-US" sz="1800" dirty="0" smtClean="0"/>
              <a:t>Step 4: if there is residual weight, take the item with second highest value and so on.</a:t>
            </a:r>
          </a:p>
          <a:p>
            <a:pPr lvl="1" eaLnBrk="1" hangingPunct="1">
              <a:lnSpc>
                <a:spcPct val="80000"/>
              </a:lnSpc>
            </a:pPr>
            <a:r>
              <a:rPr lang="en-US" sz="1400" dirty="0" smtClean="0"/>
              <a:t>In the above case, there is no rest for 4 pieces of heavy item E already has a total weight of 20 kg, equal to the maximum weight limit.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2291" name="Rectangle 2"/>
          <p:cNvSpPr>
            <a:spLocks noGrp="1" noChangeArrowheads="1"/>
          </p:cNvSpPr>
          <p:nvPr>
            <p:ph type="title"/>
          </p:nvPr>
        </p:nvSpPr>
        <p:spPr>
          <a:xfrm>
            <a:off x="2664036" y="332656"/>
            <a:ext cx="6203032" cy="1143000"/>
          </a:xfrm>
        </p:spPr>
        <p:txBody>
          <a:bodyPr/>
          <a:lstStyle/>
          <a:p>
            <a:pPr eaLnBrk="1" hangingPunct="1"/>
            <a:r>
              <a:rPr lang="en-US" dirty="0" smtClean="0"/>
              <a:t>UNBOUNDED KNAPSACK PROBLEM (2)</a:t>
            </a:r>
          </a:p>
        </p:txBody>
      </p:sp>
      <p:sp>
        <p:nvSpPr>
          <p:cNvPr id="12292" name="Rectangle 3"/>
          <p:cNvSpPr>
            <a:spLocks noGrp="1" noChangeArrowheads="1"/>
          </p:cNvSpPr>
          <p:nvPr>
            <p:ph type="body" idx="1"/>
          </p:nvPr>
        </p:nvSpPr>
        <p:spPr>
          <a:xfrm>
            <a:off x="1331640" y="1700808"/>
            <a:ext cx="7355160" cy="4425355"/>
          </a:xfrm>
        </p:spPr>
        <p:txBody>
          <a:bodyPr>
            <a:normAutofit fontScale="92500" lnSpcReduction="10000"/>
          </a:bodyPr>
          <a:lstStyle/>
          <a:p>
            <a:pPr eaLnBrk="1" hangingPunct="1">
              <a:lnSpc>
                <a:spcPct val="80000"/>
              </a:lnSpc>
            </a:pPr>
            <a:r>
              <a:rPr lang="en-US" sz="1600" dirty="0" smtClean="0"/>
              <a:t>If maximum weight is changed to 23 kg</a:t>
            </a:r>
            <a:br>
              <a:rPr lang="en-US" sz="1600" dirty="0" smtClean="0"/>
            </a:br>
            <a:endParaRPr lang="en-US" sz="1600" dirty="0" smtClean="0"/>
          </a:p>
          <a:p>
            <a:pPr eaLnBrk="1" hangingPunct="1">
              <a:lnSpc>
                <a:spcPct val="80000"/>
              </a:lnSpc>
            </a:pPr>
            <a:r>
              <a:rPr lang="en-US" sz="1600" dirty="0" smtClean="0"/>
              <a:t>Step 1: calculate the value per kg</a:t>
            </a:r>
          </a:p>
          <a:p>
            <a:pPr lvl="1" eaLnBrk="1" hangingPunct="1">
              <a:lnSpc>
                <a:spcPct val="80000"/>
              </a:lnSpc>
            </a:pPr>
            <a:r>
              <a:rPr lang="en-US" sz="1200" dirty="0" smtClean="0"/>
              <a:t>Item A weighing 7 kg, value $2,975 </a:t>
            </a:r>
            <a:r>
              <a:rPr lang="en-US" sz="1200" dirty="0" smtClean="0">
                <a:sym typeface="Wingdings" pitchFamily="2" charset="2"/>
              </a:rPr>
              <a:t></a:t>
            </a:r>
            <a:r>
              <a:rPr lang="en-US" sz="1200" dirty="0" smtClean="0"/>
              <a:t> value per kg = $425</a:t>
            </a:r>
          </a:p>
          <a:p>
            <a:pPr lvl="1" eaLnBrk="1" hangingPunct="1">
              <a:lnSpc>
                <a:spcPct val="80000"/>
              </a:lnSpc>
            </a:pPr>
            <a:r>
              <a:rPr lang="en-US" sz="1200" dirty="0" smtClean="0"/>
              <a:t>Item B weighing 3 kg, value $1230 </a:t>
            </a:r>
            <a:r>
              <a:rPr lang="en-US" sz="1200" dirty="0" smtClean="0">
                <a:sym typeface="Wingdings" pitchFamily="2" charset="2"/>
              </a:rPr>
              <a:t> </a:t>
            </a:r>
            <a:r>
              <a:rPr lang="en-US" sz="1200" dirty="0" smtClean="0"/>
              <a:t>value per kg = $410</a:t>
            </a:r>
          </a:p>
          <a:p>
            <a:pPr lvl="1" eaLnBrk="1" hangingPunct="1">
              <a:lnSpc>
                <a:spcPct val="80000"/>
              </a:lnSpc>
            </a:pPr>
            <a:r>
              <a:rPr lang="en-US" sz="1200" dirty="0" smtClean="0"/>
              <a:t>Item C weighing 9 kg, value $3,870 </a:t>
            </a:r>
            <a:r>
              <a:rPr lang="en-US" sz="1200" dirty="0" smtClean="0">
                <a:sym typeface="Wingdings" pitchFamily="2" charset="2"/>
              </a:rPr>
              <a:t> </a:t>
            </a:r>
            <a:r>
              <a:rPr lang="en-US" sz="1200" dirty="0" smtClean="0"/>
              <a:t>value per kg = $430</a:t>
            </a:r>
          </a:p>
          <a:p>
            <a:pPr lvl="1" eaLnBrk="1" hangingPunct="1">
              <a:lnSpc>
                <a:spcPct val="80000"/>
              </a:lnSpc>
            </a:pPr>
            <a:r>
              <a:rPr lang="en-US" sz="1200" dirty="0" smtClean="0"/>
              <a:t>Item D weighing 2 kg, value $840 </a:t>
            </a:r>
            <a:r>
              <a:rPr lang="en-US" sz="1200" dirty="0" smtClean="0">
                <a:sym typeface="Wingdings" pitchFamily="2" charset="2"/>
              </a:rPr>
              <a:t> </a:t>
            </a:r>
            <a:r>
              <a:rPr lang="en-US" sz="1200" dirty="0" smtClean="0"/>
              <a:t>value per kg = $420</a:t>
            </a:r>
          </a:p>
          <a:p>
            <a:pPr lvl="1" eaLnBrk="1" hangingPunct="1">
              <a:lnSpc>
                <a:spcPct val="80000"/>
              </a:lnSpc>
            </a:pPr>
            <a:r>
              <a:rPr lang="en-US" sz="1200" dirty="0" smtClean="0"/>
              <a:t>Item E weighing 5 kg, value $2250 </a:t>
            </a:r>
            <a:r>
              <a:rPr lang="en-US" sz="1200" dirty="0" smtClean="0">
                <a:sym typeface="Wingdings" pitchFamily="2" charset="2"/>
              </a:rPr>
              <a:t> </a:t>
            </a:r>
            <a:r>
              <a:rPr lang="en-US" sz="1200" dirty="0" smtClean="0"/>
              <a:t>value per kg = $450</a:t>
            </a:r>
          </a:p>
          <a:p>
            <a:pPr eaLnBrk="1" hangingPunct="1">
              <a:lnSpc>
                <a:spcPct val="80000"/>
              </a:lnSpc>
            </a:pPr>
            <a:endParaRPr lang="en-US" sz="1600" dirty="0" smtClean="0"/>
          </a:p>
          <a:p>
            <a:pPr eaLnBrk="1" hangingPunct="1">
              <a:lnSpc>
                <a:spcPct val="80000"/>
              </a:lnSpc>
            </a:pPr>
            <a:r>
              <a:rPr lang="en-US" sz="1600" dirty="0" smtClean="0"/>
              <a:t>Step 2: take the highest value</a:t>
            </a:r>
          </a:p>
          <a:p>
            <a:pPr lvl="1" eaLnBrk="1" hangingPunct="1">
              <a:lnSpc>
                <a:spcPct val="80000"/>
              </a:lnSpc>
            </a:pPr>
            <a:r>
              <a:rPr lang="en-US" sz="1200" dirty="0" smtClean="0"/>
              <a:t>The highest value is $ 450 per kg, mean item E will be taken.</a:t>
            </a:r>
          </a:p>
          <a:p>
            <a:pPr lvl="1" eaLnBrk="1" hangingPunct="1">
              <a:lnSpc>
                <a:spcPct val="80000"/>
              </a:lnSpc>
            </a:pPr>
            <a:endParaRPr lang="en-US" sz="1400" dirty="0" smtClean="0"/>
          </a:p>
          <a:p>
            <a:pPr eaLnBrk="1" hangingPunct="1">
              <a:lnSpc>
                <a:spcPct val="80000"/>
              </a:lnSpc>
            </a:pPr>
            <a:r>
              <a:rPr lang="en-US" sz="1600" dirty="0" smtClean="0"/>
              <a:t>Step 3: Take the item with the highest value as much as possible</a:t>
            </a:r>
          </a:p>
          <a:p>
            <a:pPr lvl="1" eaLnBrk="1" hangingPunct="1">
              <a:lnSpc>
                <a:spcPct val="80000"/>
              </a:lnSpc>
            </a:pPr>
            <a:r>
              <a:rPr lang="en-US" sz="1200" dirty="0" smtClean="0"/>
              <a:t>Maximum weight that can be taken is 20 kg, item E are very large (unlimited), means that the thief was able to bring home 4 pieces of item E. The gains is 4 x 2250 = $ 9000</a:t>
            </a:r>
          </a:p>
          <a:p>
            <a:pPr lvl="1" eaLnBrk="1" hangingPunct="1">
              <a:lnSpc>
                <a:spcPct val="80000"/>
              </a:lnSpc>
            </a:pPr>
            <a:endParaRPr lang="en-US" sz="1100" dirty="0" smtClean="0"/>
          </a:p>
          <a:p>
            <a:pPr eaLnBrk="1" hangingPunct="1">
              <a:lnSpc>
                <a:spcPct val="80000"/>
              </a:lnSpc>
            </a:pPr>
            <a:r>
              <a:rPr lang="en-US" sz="1600" dirty="0" smtClean="0"/>
              <a:t>Step 4: if there is residual weight, take the item with second highest value and so on.</a:t>
            </a:r>
          </a:p>
          <a:p>
            <a:pPr lvl="1" eaLnBrk="1" hangingPunct="1">
              <a:lnSpc>
                <a:spcPct val="80000"/>
              </a:lnSpc>
            </a:pPr>
            <a:r>
              <a:rPr lang="en-US" sz="1100" dirty="0" smtClean="0"/>
              <a:t>Item C (the second highest value) can not be taken due to exceeding the weight limit</a:t>
            </a:r>
          </a:p>
          <a:p>
            <a:pPr lvl="1" eaLnBrk="1" hangingPunct="1">
              <a:lnSpc>
                <a:spcPct val="80000"/>
              </a:lnSpc>
            </a:pPr>
            <a:r>
              <a:rPr lang="en-US" sz="1100" dirty="0" smtClean="0"/>
              <a:t>Item A (the third highest value) can not be taken due to exceeding the weight limit</a:t>
            </a:r>
          </a:p>
          <a:p>
            <a:pPr lvl="1" eaLnBrk="1" hangingPunct="1">
              <a:lnSpc>
                <a:spcPct val="80000"/>
              </a:lnSpc>
            </a:pPr>
            <a:r>
              <a:rPr lang="en-US" sz="1100" dirty="0" smtClean="0"/>
              <a:t>Item D (the fourth highest value) were taken in increments of 1 pieces, total weight is now 22 kg</a:t>
            </a:r>
          </a:p>
          <a:p>
            <a:pPr lvl="1" eaLnBrk="1" hangingPunct="1">
              <a:lnSpc>
                <a:spcPct val="80000"/>
              </a:lnSpc>
            </a:pPr>
            <a:r>
              <a:rPr lang="en-US" sz="1100" dirty="0" smtClean="0"/>
              <a:t>The remaining weight of 1 kg, there are no other items that can be brought</a:t>
            </a:r>
          </a:p>
          <a:p>
            <a:pPr lvl="1" eaLnBrk="1" hangingPunct="1">
              <a:lnSpc>
                <a:spcPct val="80000"/>
              </a:lnSpc>
            </a:pPr>
            <a:r>
              <a:rPr lang="en-US" sz="1100" dirty="0" smtClean="0"/>
              <a:t>4 items E and 1 D of goods worth $ 9,420</a:t>
            </a:r>
            <a:endParaRPr lang="sv-SE" sz="1100" dirty="0" smtClean="0"/>
          </a:p>
          <a:p>
            <a:pPr eaLnBrk="1" hangingPunct="1">
              <a:lnSpc>
                <a:spcPct val="80000"/>
              </a:lnSpc>
            </a:pPr>
            <a:endParaRPr lang="en-US" sz="1200" dirty="0" smtClean="0"/>
          </a:p>
          <a:p>
            <a:pPr eaLnBrk="1" hangingPunct="1">
              <a:lnSpc>
                <a:spcPct val="80000"/>
              </a:lnSpc>
            </a:pPr>
            <a:r>
              <a:rPr lang="en-US" sz="1600" dirty="0" smtClean="0"/>
              <a:t>If the thief was carrying four E and a B, he can earn $ 10,320 </a:t>
            </a:r>
            <a:r>
              <a:rPr lang="en-US" sz="1600" dirty="0" smtClean="0">
                <a:sym typeface="Wingdings" pitchFamily="2" charset="2"/>
              </a:rPr>
              <a:t></a:t>
            </a:r>
            <a:r>
              <a:rPr lang="en-US" sz="1600" dirty="0" smtClean="0"/>
              <a:t> Greedy method is not optimal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3315" name="Rectangle 2"/>
          <p:cNvSpPr>
            <a:spLocks noGrp="1" noChangeArrowheads="1"/>
          </p:cNvSpPr>
          <p:nvPr>
            <p:ph type="title"/>
          </p:nvPr>
        </p:nvSpPr>
        <p:spPr>
          <a:xfrm>
            <a:off x="2838174" y="332656"/>
            <a:ext cx="6333728" cy="1080120"/>
          </a:xfrm>
        </p:spPr>
        <p:txBody>
          <a:bodyPr/>
          <a:lstStyle/>
          <a:p>
            <a:pPr eaLnBrk="1" hangingPunct="1"/>
            <a:r>
              <a:rPr lang="en-US" dirty="0" smtClean="0"/>
              <a:t>FRACTIONAL KNAPSACK PROBLEM</a:t>
            </a:r>
          </a:p>
        </p:txBody>
      </p:sp>
      <p:sp>
        <p:nvSpPr>
          <p:cNvPr id="13316" name="Rectangle 3"/>
          <p:cNvSpPr>
            <a:spLocks noGrp="1" noChangeArrowheads="1"/>
          </p:cNvSpPr>
          <p:nvPr>
            <p:ph type="body" idx="1"/>
          </p:nvPr>
        </p:nvSpPr>
        <p:spPr>
          <a:xfrm>
            <a:off x="1115616" y="1844824"/>
            <a:ext cx="7571184" cy="4608512"/>
          </a:xfrm>
        </p:spPr>
        <p:txBody>
          <a:bodyPr>
            <a:noAutofit/>
          </a:bodyPr>
          <a:lstStyle/>
          <a:p>
            <a:pPr eaLnBrk="1" hangingPunct="1">
              <a:lnSpc>
                <a:spcPct val="170000"/>
              </a:lnSpc>
            </a:pPr>
            <a:r>
              <a:rPr lang="en-US" sz="1400" dirty="0" smtClean="0"/>
              <a:t>Maximum weight 23 kg</a:t>
            </a:r>
            <a:endParaRPr lang="en-US" sz="1600" dirty="0" smtClean="0"/>
          </a:p>
          <a:p>
            <a:pPr eaLnBrk="1" hangingPunct="1">
              <a:lnSpc>
                <a:spcPct val="170000"/>
              </a:lnSpc>
            </a:pPr>
            <a:r>
              <a:rPr lang="en-US" sz="1400" dirty="0" smtClean="0"/>
              <a:t>Step 1: calculate the value per kg</a:t>
            </a:r>
          </a:p>
          <a:p>
            <a:pPr lvl="1" eaLnBrk="1" hangingPunct="1">
              <a:lnSpc>
                <a:spcPct val="170000"/>
              </a:lnSpc>
            </a:pPr>
            <a:r>
              <a:rPr lang="en-US" sz="1050" dirty="0" smtClean="0"/>
              <a:t>Item A weighing 7 kg, value $2,975 </a:t>
            </a:r>
            <a:r>
              <a:rPr lang="en-US" sz="1050" dirty="0" smtClean="0">
                <a:sym typeface="Wingdings" pitchFamily="2" charset="2"/>
              </a:rPr>
              <a:t></a:t>
            </a:r>
            <a:r>
              <a:rPr lang="en-US" sz="1050" dirty="0" smtClean="0"/>
              <a:t> value per kg = $425</a:t>
            </a:r>
          </a:p>
          <a:p>
            <a:pPr lvl="1" eaLnBrk="1" hangingPunct="1">
              <a:lnSpc>
                <a:spcPct val="170000"/>
              </a:lnSpc>
            </a:pPr>
            <a:r>
              <a:rPr lang="en-US" sz="1050" dirty="0" smtClean="0"/>
              <a:t>Item B weighing 3 kg, value $1230 </a:t>
            </a:r>
            <a:r>
              <a:rPr lang="en-US" sz="1050" dirty="0" smtClean="0">
                <a:sym typeface="Wingdings" pitchFamily="2" charset="2"/>
              </a:rPr>
              <a:t> </a:t>
            </a:r>
            <a:r>
              <a:rPr lang="en-US" sz="1050" dirty="0" smtClean="0"/>
              <a:t>value per kg = $410</a:t>
            </a:r>
          </a:p>
          <a:p>
            <a:pPr lvl="1" eaLnBrk="1" hangingPunct="1">
              <a:lnSpc>
                <a:spcPct val="170000"/>
              </a:lnSpc>
            </a:pPr>
            <a:r>
              <a:rPr lang="en-US" sz="1050" dirty="0" smtClean="0"/>
              <a:t>Item C weighing 9 kg, value $3,870 </a:t>
            </a:r>
            <a:r>
              <a:rPr lang="en-US" sz="1050" dirty="0" smtClean="0">
                <a:sym typeface="Wingdings" pitchFamily="2" charset="2"/>
              </a:rPr>
              <a:t> </a:t>
            </a:r>
            <a:r>
              <a:rPr lang="en-US" sz="1050" dirty="0" smtClean="0"/>
              <a:t>value per kg = $430</a:t>
            </a:r>
          </a:p>
          <a:p>
            <a:pPr lvl="1" eaLnBrk="1" hangingPunct="1">
              <a:lnSpc>
                <a:spcPct val="170000"/>
              </a:lnSpc>
            </a:pPr>
            <a:r>
              <a:rPr lang="en-US" sz="1050" dirty="0" smtClean="0"/>
              <a:t>Item D weighing 2 kg, value $840 </a:t>
            </a:r>
            <a:r>
              <a:rPr lang="en-US" sz="1050" dirty="0" smtClean="0">
                <a:sym typeface="Wingdings" pitchFamily="2" charset="2"/>
              </a:rPr>
              <a:t> </a:t>
            </a:r>
            <a:r>
              <a:rPr lang="en-US" sz="1050" dirty="0" smtClean="0"/>
              <a:t>value per kg = $420</a:t>
            </a:r>
          </a:p>
          <a:p>
            <a:pPr lvl="1" eaLnBrk="1" hangingPunct="1">
              <a:lnSpc>
                <a:spcPct val="170000"/>
              </a:lnSpc>
            </a:pPr>
            <a:r>
              <a:rPr lang="en-US" sz="1050" dirty="0" smtClean="0"/>
              <a:t>Item E weighing 5 kg, value $2250 </a:t>
            </a:r>
            <a:r>
              <a:rPr lang="en-US" sz="1050" dirty="0" smtClean="0">
                <a:sym typeface="Wingdings" pitchFamily="2" charset="2"/>
              </a:rPr>
              <a:t> </a:t>
            </a:r>
            <a:r>
              <a:rPr lang="en-US" sz="1050" dirty="0" smtClean="0"/>
              <a:t>value per kg = $450</a:t>
            </a:r>
            <a:endParaRPr lang="en-US" sz="1400" dirty="0" smtClean="0"/>
          </a:p>
          <a:p>
            <a:pPr eaLnBrk="1" hangingPunct="1">
              <a:lnSpc>
                <a:spcPct val="170000"/>
              </a:lnSpc>
            </a:pPr>
            <a:r>
              <a:rPr lang="en-US" sz="1600" dirty="0" smtClean="0"/>
              <a:t>Step 2: take the highest value</a:t>
            </a:r>
          </a:p>
          <a:p>
            <a:pPr lvl="1" eaLnBrk="1" hangingPunct="1">
              <a:lnSpc>
                <a:spcPct val="170000"/>
              </a:lnSpc>
            </a:pPr>
            <a:r>
              <a:rPr lang="en-US" sz="1100" dirty="0" smtClean="0"/>
              <a:t>The highest value is $ 450 per kg, mean item E will be taken</a:t>
            </a:r>
          </a:p>
          <a:p>
            <a:pPr eaLnBrk="1" hangingPunct="1">
              <a:lnSpc>
                <a:spcPct val="170000"/>
              </a:lnSpc>
            </a:pPr>
            <a:r>
              <a:rPr lang="en-US" sz="1400" dirty="0" smtClean="0"/>
              <a:t>Step 3: take the item with the highest value as much as possible</a:t>
            </a:r>
          </a:p>
          <a:p>
            <a:pPr lvl="1" eaLnBrk="1" hangingPunct="1">
              <a:lnSpc>
                <a:spcPct val="170000"/>
              </a:lnSpc>
            </a:pPr>
            <a:r>
              <a:rPr lang="en-US" sz="1050" dirty="0" smtClean="0"/>
              <a:t>Maximum weight that can be taken is 23 kg, item E is available in a number of denominations, meaning the thief can bring home the goods 4.6 E. The advantage obtained is 4.6 x 2250 = $ 10,350</a:t>
            </a:r>
          </a:p>
          <a:p>
            <a:pPr eaLnBrk="1" hangingPunct="1">
              <a:lnSpc>
                <a:spcPct val="170000"/>
              </a:lnSpc>
            </a:pPr>
            <a:r>
              <a:rPr lang="en-US" sz="1400" dirty="0" smtClean="0"/>
              <a:t>This solution the Greedy method produces an optimal 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76872" y="283481"/>
            <a:ext cx="7067128" cy="1143000"/>
          </a:xfrm>
        </p:spPr>
        <p:txBody>
          <a:bodyPr/>
          <a:lstStyle/>
          <a:p>
            <a:pPr eaLnBrk="1" hangingPunct="1"/>
            <a:r>
              <a:rPr lang="en-US" dirty="0" smtClean="0"/>
              <a:t>GRAPH vs TREE</a:t>
            </a:r>
          </a:p>
        </p:txBody>
      </p:sp>
      <p:sp>
        <p:nvSpPr>
          <p:cNvPr id="17411" name="Rectangle 3"/>
          <p:cNvSpPr>
            <a:spLocks noGrp="1" noChangeArrowheads="1"/>
          </p:cNvSpPr>
          <p:nvPr>
            <p:ph type="body" idx="1"/>
          </p:nvPr>
        </p:nvSpPr>
        <p:spPr>
          <a:xfrm>
            <a:off x="1691680" y="1484784"/>
            <a:ext cx="7200800" cy="3888432"/>
          </a:xfrm>
        </p:spPr>
        <p:txBody>
          <a:bodyPr>
            <a:normAutofit fontScale="77500" lnSpcReduction="20000"/>
          </a:bodyPr>
          <a:lstStyle/>
          <a:p>
            <a:pPr eaLnBrk="1" hangingPunct="1">
              <a:lnSpc>
                <a:spcPct val="160000"/>
              </a:lnSpc>
            </a:pPr>
            <a:r>
              <a:rPr lang="en-US" sz="2200" dirty="0" smtClean="0"/>
              <a:t>A tree can be described as a specialized case of graph with no self loops and circuits.</a:t>
            </a:r>
          </a:p>
          <a:p>
            <a:pPr eaLnBrk="1" hangingPunct="1">
              <a:lnSpc>
                <a:spcPct val="160000"/>
              </a:lnSpc>
            </a:pPr>
            <a:r>
              <a:rPr lang="en-US" sz="2200" dirty="0" smtClean="0"/>
              <a:t>There are no loops in a tree whereas a graph can have loops.</a:t>
            </a:r>
          </a:p>
          <a:p>
            <a:pPr eaLnBrk="1" hangingPunct="1">
              <a:lnSpc>
                <a:spcPct val="160000"/>
              </a:lnSpc>
            </a:pPr>
            <a:r>
              <a:rPr lang="en-US" sz="2200" dirty="0" smtClean="0"/>
              <a:t>There are three sets in a graph i.e. edges, vertices and a set that represents their relation while a tree consists of nodes that are connected to each other. These connections are referred to as edges.</a:t>
            </a:r>
          </a:p>
          <a:p>
            <a:pPr eaLnBrk="1" hangingPunct="1">
              <a:lnSpc>
                <a:spcPct val="160000"/>
              </a:lnSpc>
            </a:pPr>
            <a:r>
              <a:rPr lang="en-US" sz="2200" dirty="0" smtClean="0"/>
              <a:t>In tree there are numerous rules spelling out how connections of nodes can occur whereas graph has no rules dictating the connection among the nodes.</a:t>
            </a:r>
          </a:p>
        </p:txBody>
      </p:sp>
      <p:pic>
        <p:nvPicPr>
          <p:cNvPr id="17412" name="Picture 8" descr="ilustrasi 6"/>
          <p:cNvPicPr>
            <a:picLocks noChangeAspect="1" noChangeArrowheads="1"/>
          </p:cNvPicPr>
          <p:nvPr/>
        </p:nvPicPr>
        <p:blipFill>
          <a:blip r:embed="rId2"/>
          <a:srcRect/>
          <a:stretch>
            <a:fillRect/>
          </a:stretch>
        </p:blipFill>
        <p:spPr bwMode="auto">
          <a:xfrm>
            <a:off x="4211960" y="5013176"/>
            <a:ext cx="1626550" cy="16265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a:bodyPr>
          <a:lstStyle/>
          <a:p>
            <a:r>
              <a:rPr lang="en-US" dirty="0"/>
              <a:t>A disjoint-set data structure is a data structure that keeps track of a set of elements partitioned into a number of disjoint (non-overlapping) </a:t>
            </a:r>
            <a:r>
              <a:rPr lang="en-US" dirty="0" smtClean="0"/>
              <a:t>subsets</a:t>
            </a:r>
          </a:p>
          <a:p>
            <a:r>
              <a:rPr lang="en-US" dirty="0" smtClean="0"/>
              <a:t>This data structure also called “union-find data structure” or “merge-find set” or “union-find disjoin-set data structure”.</a:t>
            </a:r>
          </a:p>
          <a:p>
            <a:r>
              <a:rPr lang="en-US" dirty="0" smtClean="0"/>
              <a:t>It provides near-constant-time operations to add new set, to merge existing sets, and to determine whether elements are in the same set.</a:t>
            </a:r>
          </a:p>
          <a:p>
            <a:r>
              <a:rPr lang="en-US" dirty="0" smtClean="0"/>
              <a:t>This data structure plays a key role in </a:t>
            </a:r>
            <a:r>
              <a:rPr lang="en-US" b="1" dirty="0" smtClean="0"/>
              <a:t>KRUSKAL’S</a:t>
            </a:r>
            <a:r>
              <a:rPr lang="en-US" dirty="0" smtClean="0"/>
              <a:t> </a:t>
            </a:r>
            <a:r>
              <a:rPr lang="en-US" b="1" dirty="0" smtClean="0"/>
              <a:t>ALGORITHM</a:t>
            </a:r>
            <a:r>
              <a:rPr lang="en-US" dirty="0" smtClean="0"/>
              <a:t> for finding the minimum spanning tree of a graph. It’s used to find the “loop” in the algorithm process when considering an edge will be taken or not.</a:t>
            </a:r>
            <a:endParaRPr lang="id-ID" dirty="0" smtClean="0"/>
          </a:p>
          <a:p>
            <a:endParaRPr lang="en-US" dirty="0"/>
          </a:p>
        </p:txBody>
      </p:sp>
    </p:spTree>
    <p:extLst>
      <p:ext uri="{BB962C8B-B14F-4D97-AF65-F5344CB8AC3E}">
        <p14:creationId xmlns:p14="http://schemas.microsoft.com/office/powerpoint/2010/main" val="356158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a:bodyPr>
          <a:lstStyle/>
          <a:p>
            <a:r>
              <a:rPr lang="en-US" dirty="0" smtClean="0"/>
              <a:t>A disjoint-set data structure consists of a number of elements each of which stores an id, a pointer to its parent, and in an efficient version of this data structure, a value called “rank” (we won’t discuss this)</a:t>
            </a:r>
          </a:p>
          <a:p>
            <a:r>
              <a:rPr lang="en-US" dirty="0" smtClean="0"/>
              <a:t>The pointer to its parent are arranged to form one or more trees.</a:t>
            </a:r>
          </a:p>
          <a:p>
            <a:r>
              <a:rPr lang="en-US" dirty="0" smtClean="0"/>
              <a:t>A set may consist only a single element. However, if the element has a parent, the element is part </a:t>
            </a:r>
            <a:r>
              <a:rPr lang="en-US" dirty="0"/>
              <a:t>of whatever set is identified by following the chain of parents upwards until a representative element (one without a parent) is reached at the root of the </a:t>
            </a:r>
            <a:r>
              <a:rPr lang="en-US" dirty="0" smtClean="0"/>
              <a:t>tree</a:t>
            </a:r>
          </a:p>
          <a:p>
            <a:r>
              <a:rPr lang="en-US" dirty="0" smtClean="0"/>
              <a:t>Disjoint set can be implemented using array which parents are indicated by their array index.</a:t>
            </a:r>
            <a:endParaRPr lang="en-US" dirty="0"/>
          </a:p>
        </p:txBody>
      </p:sp>
    </p:spTree>
    <p:extLst>
      <p:ext uri="{BB962C8B-B14F-4D97-AF65-F5344CB8AC3E}">
        <p14:creationId xmlns:p14="http://schemas.microsoft.com/office/powerpoint/2010/main" val="338664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fontScale="92500" lnSpcReduction="10000"/>
          </a:bodyPr>
          <a:lstStyle/>
          <a:p>
            <a:r>
              <a:rPr lang="en-US" dirty="0" smtClean="0"/>
              <a:t>Disjoint Set Has 3 Operations:</a:t>
            </a:r>
          </a:p>
          <a:p>
            <a:pPr marL="857250" lvl="1" indent="-457200">
              <a:buFont typeface="+mj-lt"/>
              <a:buAutoNum type="arabicPeriod"/>
            </a:pPr>
            <a:r>
              <a:rPr lang="en-US" dirty="0" err="1" smtClean="0"/>
              <a:t>MakeSet</a:t>
            </a:r>
            <a:r>
              <a:rPr lang="en-US" dirty="0" smtClean="0"/>
              <a:t>(n)</a:t>
            </a:r>
          </a:p>
          <a:p>
            <a:pPr marL="800100" lvl="2" indent="0">
              <a:buNone/>
            </a:pPr>
            <a:r>
              <a:rPr lang="en-US" sz="1500" i="1" dirty="0" smtClean="0"/>
              <a:t>The </a:t>
            </a:r>
            <a:r>
              <a:rPr lang="en-US" sz="1500" i="1" dirty="0" err="1" smtClean="0"/>
              <a:t>MakeSet</a:t>
            </a:r>
            <a:r>
              <a:rPr lang="en-US" sz="1500" i="1" dirty="0" smtClean="0"/>
              <a:t> operation create n new sets creating n new element with each of the elements has a unique id, and a pointer that points to itself. The pointer that points to itself indicates that the element is the representative member of its own set.</a:t>
            </a:r>
          </a:p>
          <a:p>
            <a:pPr marL="857250" lvl="1" indent="-457200">
              <a:buFont typeface="+mj-lt"/>
              <a:buAutoNum type="arabicPeriod"/>
            </a:pPr>
            <a:r>
              <a:rPr lang="en-US" dirty="0" err="1" smtClean="0"/>
              <a:t>FindSet</a:t>
            </a:r>
            <a:r>
              <a:rPr lang="en-US" dirty="0" smtClean="0"/>
              <a:t>(x)</a:t>
            </a:r>
          </a:p>
          <a:p>
            <a:pPr marL="800100" lvl="2" indent="0">
              <a:buNone/>
            </a:pPr>
            <a:r>
              <a:rPr lang="en-US" sz="1600" i="1" dirty="0" smtClean="0"/>
              <a:t>The Find operation follow the chain of pointer to parent from X upwards through the tree until an element is reached whose the parent is itself. This element is the root of the tree and is the representative member of the set to which X belongs, and may be X itself.</a:t>
            </a:r>
          </a:p>
          <a:p>
            <a:pPr marL="857250" lvl="1" indent="-457200">
              <a:buFont typeface="+mj-lt"/>
              <a:buAutoNum type="arabicPeriod"/>
            </a:pPr>
            <a:r>
              <a:rPr lang="en-US" dirty="0" smtClean="0"/>
              <a:t>Union(</a:t>
            </a:r>
            <a:r>
              <a:rPr lang="en-US" dirty="0" err="1" smtClean="0"/>
              <a:t>a,b</a:t>
            </a:r>
            <a:r>
              <a:rPr lang="en-US" dirty="0" smtClean="0"/>
              <a:t>)</a:t>
            </a:r>
            <a:br>
              <a:rPr lang="en-US" dirty="0" smtClean="0"/>
            </a:br>
            <a:r>
              <a:rPr lang="en-US" sz="1600" i="1" dirty="0" smtClean="0"/>
              <a:t>The Union uses Find operation to determine the roots of trees a and b belong to. If the roots are distinct/different, the trees are combined by attaching the root of one to the root of the other. If this is done naively, such as by always making X a child of Y, the height of the trees can grow as O(n). To prevent this, several strategy needs to be used.</a:t>
            </a:r>
            <a:endParaRPr lang="en-US" sz="1600" i="1" dirty="0"/>
          </a:p>
        </p:txBody>
      </p:sp>
    </p:spTree>
    <p:extLst>
      <p:ext uri="{BB962C8B-B14F-4D97-AF65-F5344CB8AC3E}">
        <p14:creationId xmlns:p14="http://schemas.microsoft.com/office/powerpoint/2010/main" val="243410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a:bodyPr>
          <a:lstStyle/>
          <a:p>
            <a:r>
              <a:rPr lang="en-US" dirty="0" err="1" smtClean="0"/>
              <a:t>MakeSet</a:t>
            </a:r>
            <a:r>
              <a:rPr lang="en-US" dirty="0" smtClean="0"/>
              <a:t>(6)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348880"/>
            <a:ext cx="4532034"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44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a:bodyPr>
          <a:lstStyle/>
          <a:p>
            <a:pPr marL="0" indent="0">
              <a:buNone/>
            </a:pPr>
            <a:r>
              <a:rPr lang="en-US" dirty="0" smtClean="0"/>
              <a:t>Find(6) = 5</a:t>
            </a:r>
          </a:p>
          <a:p>
            <a:pPr marL="0" indent="0">
              <a:buNone/>
            </a:pPr>
            <a:r>
              <a:rPr lang="en-US" dirty="0" smtClean="0"/>
              <a:t>Find(4) = 3</a:t>
            </a:r>
          </a:p>
          <a:p>
            <a:pPr marL="0" indent="0">
              <a:buNone/>
            </a:pPr>
            <a:r>
              <a:rPr lang="en-US" dirty="0" smtClean="0"/>
              <a:t>Find(2) = 5</a:t>
            </a:r>
          </a:p>
          <a:p>
            <a:pPr marL="0" indent="0">
              <a:buNone/>
            </a:pPr>
            <a:r>
              <a:rPr lang="en-US" dirty="0" smtClean="0"/>
              <a:t>Find(1) = 5</a:t>
            </a:r>
          </a:p>
          <a:p>
            <a:pPr marL="0" indent="0">
              <a:buNone/>
            </a:pPr>
            <a:r>
              <a:rPr lang="en-US" dirty="0" smtClean="0"/>
              <a:t>Find(5) = 5</a:t>
            </a:r>
          </a:p>
          <a:p>
            <a:pPr marL="0" indent="0">
              <a:buNone/>
            </a:pPr>
            <a:r>
              <a:rPr lang="en-US" dirty="0" smtClean="0"/>
              <a:t>Find(3) = 3</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628799"/>
            <a:ext cx="3960440" cy="4249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94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7748" y="332656"/>
            <a:ext cx="4184104" cy="792088"/>
          </a:xfrm>
        </p:spPr>
        <p:txBody>
          <a:bodyPr/>
          <a:lstStyle/>
          <a:p>
            <a:r>
              <a:rPr lang="en-US" dirty="0" smtClean="0">
                <a:latin typeface="Open Sans" pitchFamily="-84" charset="0"/>
              </a:rPr>
              <a:t>Outline</a:t>
            </a:r>
            <a:r>
              <a:rPr lang="id-ID" dirty="0" smtClean="0">
                <a:latin typeface="Open Sans" pitchFamily="-84" charset="0"/>
              </a:rPr>
              <a:t> Materials</a:t>
            </a:r>
            <a:endParaRPr lang="en-US" dirty="0" smtClean="0">
              <a:latin typeface="Open Sans" pitchFamily="-84" charset="0"/>
            </a:endParaRPr>
          </a:p>
        </p:txBody>
      </p:sp>
      <p:sp>
        <p:nvSpPr>
          <p:cNvPr id="6" name="Slide Number Placeholder 5"/>
          <p:cNvSpPr>
            <a:spLocks noGrp="1"/>
          </p:cNvSpPr>
          <p:nvPr>
            <p:ph type="sldNum" sz="quarter" idx="16"/>
          </p:nvPr>
        </p:nvSpPr>
        <p:spPr/>
        <p:txBody>
          <a:bodyPr/>
          <a:lstStyle/>
          <a:p>
            <a:pPr>
              <a:defRPr/>
            </a:pPr>
            <a:fld id="{5B1DAF22-B401-4A2C-8EC1-A5BB2AA7DEF7}" type="slidenum">
              <a:rPr lang="id-ID" smtClean="0"/>
              <a:pPr>
                <a:defRPr/>
              </a:pPr>
              <a:t>2</a:t>
            </a:fld>
            <a:endParaRPr lang="id-ID"/>
          </a:p>
        </p:txBody>
      </p:sp>
      <p:sp>
        <p:nvSpPr>
          <p:cNvPr id="7" name="Footer Placeholder 6"/>
          <p:cNvSpPr>
            <a:spLocks noGrp="1"/>
          </p:cNvSpPr>
          <p:nvPr>
            <p:ph type="ftr" sz="quarter" idx="15"/>
          </p:nvPr>
        </p:nvSpPr>
        <p:spPr/>
        <p:txBody>
          <a:bodyPr/>
          <a:lstStyle/>
          <a:p>
            <a:pPr>
              <a:defRPr/>
            </a:pPr>
            <a:r>
              <a:rPr lang="en-US" smtClean="0"/>
              <a:t>ISYS6197</a:t>
            </a:r>
            <a:endParaRPr lang="id-ID" dirty="0"/>
          </a:p>
        </p:txBody>
      </p:sp>
      <p:sp>
        <p:nvSpPr>
          <p:cNvPr id="8" name="Date Placeholder 7"/>
          <p:cNvSpPr>
            <a:spLocks noGrp="1"/>
          </p:cNvSpPr>
          <p:nvPr>
            <p:ph type="dt" sz="half" idx="14"/>
          </p:nvPr>
        </p:nvSpPr>
        <p:spPr/>
        <p:txBody>
          <a:bodyPr/>
          <a:lstStyle/>
          <a:p>
            <a:pPr>
              <a:defRPr/>
            </a:pPr>
            <a:r>
              <a:rPr lang="en-US" smtClean="0"/>
              <a:t>Bina Nusantara University</a:t>
            </a:r>
            <a:endParaRPr lang="id-ID"/>
          </a:p>
        </p:txBody>
      </p:sp>
      <p:graphicFrame>
        <p:nvGraphicFramePr>
          <p:cNvPr id="3" name="Tabel 2"/>
          <p:cNvGraphicFramePr>
            <a:graphicFrameLocks noGrp="1"/>
          </p:cNvGraphicFramePr>
          <p:nvPr>
            <p:extLst>
              <p:ext uri="{D42A27DB-BD31-4B8C-83A1-F6EECF244321}">
                <p14:modId xmlns:p14="http://schemas.microsoft.com/office/powerpoint/2010/main" val="1638247093"/>
              </p:ext>
            </p:extLst>
          </p:nvPr>
        </p:nvGraphicFramePr>
        <p:xfrm>
          <a:off x="1524000" y="1960240"/>
          <a:ext cx="7067550" cy="1981200"/>
        </p:xfrm>
        <a:graphic>
          <a:graphicData uri="http://schemas.openxmlformats.org/drawingml/2006/table">
            <a:tbl>
              <a:tblPr/>
              <a:tblGrid>
                <a:gridCol w="7067550"/>
              </a:tblGrid>
              <a:tr h="0">
                <a:tc>
                  <a:txBody>
                    <a:bodyPr/>
                    <a:lstStyle/>
                    <a:p>
                      <a:pPr marL="342900" indent="-342900">
                        <a:buFont typeface="Arial" panose="020B0604020202020204" pitchFamily="34" charset="0"/>
                        <a:buChar char="•"/>
                      </a:pPr>
                      <a:r>
                        <a:rPr lang="en-US" sz="2000" dirty="0"/>
                        <a:t>Greedy method list </a:t>
                      </a:r>
                    </a:p>
                  </a:txBody>
                  <a:tcPr anchor="ctr">
                    <a:lnL>
                      <a:noFill/>
                    </a:lnL>
                    <a:lnR>
                      <a:noFill/>
                    </a:lnR>
                    <a:lnT>
                      <a:noFill/>
                    </a:lnT>
                    <a:lnB>
                      <a:noFill/>
                    </a:lnB>
                  </a:tcPr>
                </a:tc>
              </a:tr>
              <a:tr h="0">
                <a:tc>
                  <a:txBody>
                    <a:bodyPr/>
                    <a:lstStyle/>
                    <a:p>
                      <a:pPr marL="342900" indent="-342900">
                        <a:buFont typeface="Arial" panose="020B0604020202020204" pitchFamily="34" charset="0"/>
                        <a:buChar char="•"/>
                      </a:pPr>
                      <a:r>
                        <a:rPr lang="en-US" sz="2000" dirty="0" smtClean="0"/>
                        <a:t>Fractional Knapsack </a:t>
                      </a:r>
                      <a:r>
                        <a:rPr lang="en-US" sz="2000" dirty="0"/>
                        <a:t>problem list </a:t>
                      </a:r>
                      <a:endParaRPr lang="id-ID" sz="2000" dirty="0" smtClean="0"/>
                    </a:p>
                  </a:txBody>
                  <a:tcPr anchor="ctr">
                    <a:lnL>
                      <a:noFill/>
                    </a:lnL>
                    <a:lnR>
                      <a:noFill/>
                    </a:lnR>
                    <a:lnT>
                      <a:noFill/>
                    </a:lnT>
                    <a:lnB>
                      <a:noFill/>
                    </a:lnB>
                  </a:tcPr>
                </a:tc>
              </a:tr>
              <a:tr h="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2000" kern="1200" dirty="0" smtClean="0">
                          <a:solidFill>
                            <a:schemeClr val="tx1"/>
                          </a:solidFill>
                          <a:latin typeface="+mn-lt"/>
                          <a:ea typeface="+mn-ea"/>
                          <a:cs typeface="+mn-cs"/>
                        </a:rPr>
                        <a:t>Disjoint Set data structure</a:t>
                      </a:r>
                      <a:endParaRPr lang="en-US" sz="2000" kern="1200" dirty="0" smtClean="0">
                        <a:solidFill>
                          <a:schemeClr val="tx1"/>
                        </a:solidFill>
                        <a:latin typeface="+mn-lt"/>
                        <a:ea typeface="+mn-ea"/>
                        <a:cs typeface="+mn-cs"/>
                      </a:endParaRPr>
                    </a:p>
                  </a:txBody>
                  <a:tcPr anchor="ctr">
                    <a:lnL>
                      <a:noFill/>
                    </a:lnL>
                    <a:lnR>
                      <a:noFill/>
                    </a:lnR>
                    <a:lnT>
                      <a:noFill/>
                    </a:lnT>
                    <a:lnB>
                      <a:noFill/>
                    </a:lnB>
                  </a:tcPr>
                </a:tc>
              </a:tr>
              <a:tr h="0">
                <a:tc>
                  <a:txBody>
                    <a:bodyPr/>
                    <a:lstStyle/>
                    <a:p>
                      <a:pPr marL="342900" indent="-342900">
                        <a:buFont typeface="Arial" panose="020B0604020202020204" pitchFamily="34" charset="0"/>
                        <a:buChar char="•"/>
                      </a:pPr>
                      <a:r>
                        <a:rPr lang="en-US" sz="2000" dirty="0" smtClean="0"/>
                        <a:t>Minimum spanning tree </a:t>
                      </a:r>
                      <a:endParaRPr lang="en-US" sz="2000" dirty="0"/>
                    </a:p>
                  </a:txBody>
                  <a:tcPr anchor="ctr">
                    <a:lnL>
                      <a:noFill/>
                    </a:lnL>
                    <a:lnR>
                      <a:noFill/>
                    </a:lnR>
                    <a:lnT>
                      <a:noFill/>
                    </a:lnT>
                    <a:lnB>
                      <a:noFill/>
                    </a:lnB>
                  </a:tcPr>
                </a:tc>
              </a:tr>
              <a:tr h="0">
                <a:tc>
                  <a:txBody>
                    <a:bodyPr/>
                    <a:lstStyle/>
                    <a:p>
                      <a:pPr marL="342900" indent="-342900">
                        <a:buFont typeface="Arial" panose="020B0604020202020204" pitchFamily="34" charset="0"/>
                        <a:buChar char="•"/>
                      </a:pPr>
                      <a:r>
                        <a:rPr lang="en-US" sz="2000" dirty="0" smtClean="0"/>
                        <a:t>Shortest path </a:t>
                      </a:r>
                      <a:endParaRPr lang="en-US" sz="2000" dirty="0"/>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48" y="476672"/>
            <a:ext cx="7067128" cy="1143000"/>
          </a:xfrm>
        </p:spPr>
        <p:txBody>
          <a:bodyPr/>
          <a:lstStyle/>
          <a:p>
            <a:r>
              <a:rPr lang="id-ID" dirty="0" smtClean="0"/>
              <a:t>Disjoint Sets</a:t>
            </a:r>
            <a:endParaRPr lang="en-US" dirty="0"/>
          </a:p>
        </p:txBody>
      </p:sp>
      <p:sp>
        <p:nvSpPr>
          <p:cNvPr id="3" name="Content Placeholder 2"/>
          <p:cNvSpPr>
            <a:spLocks noGrp="1"/>
          </p:cNvSpPr>
          <p:nvPr>
            <p:ph idx="1"/>
          </p:nvPr>
        </p:nvSpPr>
        <p:spPr>
          <a:xfrm>
            <a:off x="1619672" y="1628800"/>
            <a:ext cx="7067128" cy="4320480"/>
          </a:xfrm>
        </p:spPr>
        <p:txBody>
          <a:bodyPr>
            <a:normAutofit/>
          </a:bodyPr>
          <a:lstStyle/>
          <a:p>
            <a:r>
              <a:rPr lang="en-US" dirty="0" smtClean="0"/>
              <a:t>Union(1,4):</a:t>
            </a:r>
          </a:p>
          <a:p>
            <a:pPr lvl="1"/>
            <a:r>
              <a:rPr lang="en-US" dirty="0" smtClean="0">
                <a:sym typeface="Wingdings" panose="05000000000000000000" pitchFamily="2" charset="2"/>
              </a:rPr>
              <a:t>Find(1) = 5</a:t>
            </a:r>
          </a:p>
          <a:p>
            <a:pPr lvl="1"/>
            <a:r>
              <a:rPr lang="en-US" dirty="0" smtClean="0">
                <a:sym typeface="Wingdings" panose="05000000000000000000" pitchFamily="2" charset="2"/>
              </a:rPr>
              <a:t>Find(4) = 3</a:t>
            </a:r>
          </a:p>
          <a:p>
            <a:pPr lvl="1"/>
            <a:r>
              <a:rPr lang="en-US" dirty="0" smtClean="0">
                <a:sym typeface="Wingdings" panose="05000000000000000000" pitchFamily="2" charset="2"/>
              </a:rPr>
              <a:t>Make Node 3 point to a new parent node 5.</a:t>
            </a:r>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56992"/>
            <a:ext cx="2767966" cy="2969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549" y="3364496"/>
            <a:ext cx="248602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644008" y="4437112"/>
            <a:ext cx="864096" cy="4180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55928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8435" name="Rectangle 2"/>
          <p:cNvSpPr>
            <a:spLocks noGrp="1" noChangeArrowheads="1"/>
          </p:cNvSpPr>
          <p:nvPr>
            <p:ph type="title"/>
          </p:nvPr>
        </p:nvSpPr>
        <p:spPr>
          <a:xfrm>
            <a:off x="1619672" y="188640"/>
            <a:ext cx="7067128" cy="1143000"/>
          </a:xfrm>
        </p:spPr>
        <p:txBody>
          <a:bodyPr/>
          <a:lstStyle/>
          <a:p>
            <a:pPr eaLnBrk="1" hangingPunct="1"/>
            <a:r>
              <a:rPr lang="en-US" dirty="0" smtClean="0"/>
              <a:t>SPANNING TREE</a:t>
            </a:r>
          </a:p>
        </p:txBody>
      </p:sp>
      <p:sp>
        <p:nvSpPr>
          <p:cNvPr id="18436" name="Rectangle 3"/>
          <p:cNvSpPr>
            <a:spLocks noGrp="1" noChangeArrowheads="1"/>
          </p:cNvSpPr>
          <p:nvPr>
            <p:ph type="body" idx="1"/>
          </p:nvPr>
        </p:nvSpPr>
        <p:spPr>
          <a:xfrm>
            <a:off x="1589314" y="1729845"/>
            <a:ext cx="7067128" cy="3489251"/>
          </a:xfrm>
        </p:spPr>
        <p:txBody>
          <a:bodyPr/>
          <a:lstStyle/>
          <a:p>
            <a:pPr algn="just" eaLnBrk="1" hangingPunct="1"/>
            <a:r>
              <a:rPr lang="en-US" sz="2400" dirty="0" smtClean="0"/>
              <a:t>Spanning Tree is a Tree that created from Graph  by eliminating some its edge. This tree should contain all the nodes owned Graph.</a:t>
            </a:r>
          </a:p>
        </p:txBody>
      </p:sp>
      <p:pic>
        <p:nvPicPr>
          <p:cNvPr id="18437" name="Picture 7" descr="ilustrasi 6"/>
          <p:cNvPicPr>
            <a:picLocks noChangeAspect="1" noChangeArrowheads="1"/>
          </p:cNvPicPr>
          <p:nvPr/>
        </p:nvPicPr>
        <p:blipFill>
          <a:blip r:embed="rId2"/>
          <a:srcRect/>
          <a:stretch>
            <a:fillRect/>
          </a:stretch>
        </p:blipFill>
        <p:spPr bwMode="auto">
          <a:xfrm>
            <a:off x="1620465" y="3645024"/>
            <a:ext cx="1800225" cy="1800225"/>
          </a:xfrm>
          <a:prstGeom prst="rect">
            <a:avLst/>
          </a:prstGeom>
          <a:noFill/>
          <a:ln w="9525">
            <a:noFill/>
            <a:miter lim="800000"/>
            <a:headEnd/>
            <a:tailEnd/>
          </a:ln>
        </p:spPr>
      </p:pic>
      <p:pic>
        <p:nvPicPr>
          <p:cNvPr id="18438" name="Picture 8" descr="ilustrasi 6"/>
          <p:cNvPicPr>
            <a:picLocks noChangeAspect="1" noChangeArrowheads="1"/>
          </p:cNvPicPr>
          <p:nvPr/>
        </p:nvPicPr>
        <p:blipFill>
          <a:blip r:embed="rId3"/>
          <a:srcRect/>
          <a:stretch>
            <a:fillRect/>
          </a:stretch>
        </p:blipFill>
        <p:spPr bwMode="auto">
          <a:xfrm>
            <a:off x="4139827" y="3645024"/>
            <a:ext cx="1800225" cy="1800225"/>
          </a:xfrm>
          <a:prstGeom prst="rect">
            <a:avLst/>
          </a:prstGeom>
          <a:noFill/>
          <a:ln w="9525">
            <a:noFill/>
            <a:miter lim="800000"/>
            <a:headEnd/>
            <a:tailEnd/>
          </a:ln>
        </p:spPr>
      </p:pic>
      <p:pic>
        <p:nvPicPr>
          <p:cNvPr id="18439" name="Picture 9" descr="ilustrasi 6"/>
          <p:cNvPicPr>
            <a:picLocks noChangeAspect="1" noChangeArrowheads="1"/>
          </p:cNvPicPr>
          <p:nvPr/>
        </p:nvPicPr>
        <p:blipFill>
          <a:blip r:embed="rId4"/>
          <a:srcRect/>
          <a:stretch>
            <a:fillRect/>
          </a:stretch>
        </p:blipFill>
        <p:spPr bwMode="auto">
          <a:xfrm>
            <a:off x="6732215" y="3645024"/>
            <a:ext cx="1800225" cy="1800225"/>
          </a:xfrm>
          <a:prstGeom prst="rect">
            <a:avLst/>
          </a:prstGeom>
          <a:noFill/>
          <a:ln w="9525">
            <a:noFill/>
            <a:miter lim="800000"/>
            <a:headEnd/>
            <a:tailEnd/>
          </a:ln>
        </p:spPr>
      </p:pic>
    </p:spTree>
    <p:extLst>
      <p:ext uri="{BB962C8B-B14F-4D97-AF65-F5344CB8AC3E}">
        <p14:creationId xmlns:p14="http://schemas.microsoft.com/office/powerpoint/2010/main" val="218153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19459" name="Rectangle 2"/>
          <p:cNvSpPr>
            <a:spLocks noGrp="1" noChangeArrowheads="1"/>
          </p:cNvSpPr>
          <p:nvPr>
            <p:ph type="title"/>
          </p:nvPr>
        </p:nvSpPr>
        <p:spPr>
          <a:xfrm>
            <a:off x="2060667" y="260648"/>
            <a:ext cx="7067128" cy="1143000"/>
          </a:xfrm>
        </p:spPr>
        <p:txBody>
          <a:bodyPr/>
          <a:lstStyle/>
          <a:p>
            <a:pPr eaLnBrk="1" hangingPunct="1"/>
            <a:r>
              <a:rPr lang="en-US" dirty="0" smtClean="0"/>
              <a:t>MINIMUM SPANNING TREE</a:t>
            </a:r>
          </a:p>
        </p:txBody>
      </p:sp>
      <p:sp>
        <p:nvSpPr>
          <p:cNvPr id="19460" name="Rectangle 3"/>
          <p:cNvSpPr>
            <a:spLocks noGrp="1" noChangeArrowheads="1"/>
          </p:cNvSpPr>
          <p:nvPr>
            <p:ph type="body" idx="1"/>
          </p:nvPr>
        </p:nvSpPr>
        <p:spPr>
          <a:xfrm>
            <a:off x="1524000" y="1844824"/>
            <a:ext cx="7067128" cy="3489251"/>
          </a:xfrm>
        </p:spPr>
        <p:txBody>
          <a:bodyPr/>
          <a:lstStyle/>
          <a:p>
            <a:pPr eaLnBrk="1" hangingPunct="1"/>
            <a:r>
              <a:rPr lang="en-US" sz="2400" dirty="0" smtClean="0"/>
              <a:t>A single graph can have many different spanning trees.</a:t>
            </a:r>
          </a:p>
          <a:p>
            <a:pPr eaLnBrk="1" hangingPunct="1"/>
            <a:r>
              <a:rPr lang="sv-SE" sz="2400" dirty="0" smtClean="0"/>
              <a:t>If a Weighted Graph is changed to Spanning Tree, every combination of the Tree can be created to have sum of different weight.</a:t>
            </a:r>
          </a:p>
          <a:p>
            <a:pPr eaLnBrk="1" hangingPunct="1"/>
            <a:r>
              <a:rPr lang="sv-SE" sz="2400" dirty="0" smtClean="0"/>
              <a:t>Problem in Minimum Spanning Tree (MST) is to get tree (as from a Weighted Graph) with minimum sum of the weight.</a:t>
            </a:r>
            <a:endParaRPr lang="en-US" sz="2400" dirty="0" smtClean="0"/>
          </a:p>
        </p:txBody>
      </p:sp>
    </p:spTree>
    <p:extLst>
      <p:ext uri="{BB962C8B-B14F-4D97-AF65-F5344CB8AC3E}">
        <p14:creationId xmlns:p14="http://schemas.microsoft.com/office/powerpoint/2010/main" val="1105542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20483" name="Rectangle 2"/>
          <p:cNvSpPr>
            <a:spLocks noGrp="1" noChangeArrowheads="1"/>
          </p:cNvSpPr>
          <p:nvPr>
            <p:ph type="title"/>
          </p:nvPr>
        </p:nvSpPr>
        <p:spPr>
          <a:xfrm>
            <a:off x="2411760" y="260648"/>
            <a:ext cx="7067128" cy="1143000"/>
          </a:xfrm>
        </p:spPr>
        <p:txBody>
          <a:bodyPr/>
          <a:lstStyle/>
          <a:p>
            <a:pPr eaLnBrk="1" hangingPunct="1"/>
            <a:r>
              <a:rPr lang="en-US" dirty="0" smtClean="0"/>
              <a:t>MST USING METODE GREEDY</a:t>
            </a:r>
          </a:p>
        </p:txBody>
      </p:sp>
      <p:sp>
        <p:nvSpPr>
          <p:cNvPr id="20484" name="Rectangle 3"/>
          <p:cNvSpPr>
            <a:spLocks noGrp="1" noChangeArrowheads="1"/>
          </p:cNvSpPr>
          <p:nvPr>
            <p:ph type="body" idx="1"/>
          </p:nvPr>
        </p:nvSpPr>
        <p:spPr>
          <a:xfrm>
            <a:off x="1619672" y="2060848"/>
            <a:ext cx="7067128" cy="4065315"/>
          </a:xfrm>
        </p:spPr>
        <p:txBody>
          <a:bodyPr/>
          <a:lstStyle/>
          <a:p>
            <a:pPr eaLnBrk="1" hangingPunct="1">
              <a:lnSpc>
                <a:spcPct val="150000"/>
              </a:lnSpc>
            </a:pPr>
            <a:r>
              <a:rPr lang="en-US" dirty="0" smtClean="0"/>
              <a:t>Prim-Dijkstra algorithm</a:t>
            </a:r>
          </a:p>
          <a:p>
            <a:pPr lvl="1" eaLnBrk="1" hangingPunct="1">
              <a:lnSpc>
                <a:spcPct val="150000"/>
              </a:lnSpc>
            </a:pPr>
            <a:r>
              <a:rPr lang="en-US" dirty="0" smtClean="0"/>
              <a:t>was invented by Robert C. Prim in 1957 and </a:t>
            </a:r>
            <a:r>
              <a:rPr lang="en-US" dirty="0" err="1" smtClean="0"/>
              <a:t>Edsger</a:t>
            </a:r>
            <a:r>
              <a:rPr lang="en-US" dirty="0" smtClean="0"/>
              <a:t> Dijkstra in 1959.</a:t>
            </a:r>
          </a:p>
          <a:p>
            <a:pPr eaLnBrk="1" hangingPunct="1">
              <a:lnSpc>
                <a:spcPct val="150000"/>
              </a:lnSpc>
            </a:pPr>
            <a:r>
              <a:rPr lang="en-US" dirty="0" err="1" smtClean="0"/>
              <a:t>Kruskal</a:t>
            </a:r>
            <a:r>
              <a:rPr lang="en-US" dirty="0" smtClean="0"/>
              <a:t> algorithm</a:t>
            </a:r>
          </a:p>
          <a:p>
            <a:pPr lvl="1" eaLnBrk="1" hangingPunct="1">
              <a:lnSpc>
                <a:spcPct val="150000"/>
              </a:lnSpc>
            </a:pPr>
            <a:r>
              <a:rPr lang="en-US" dirty="0" smtClean="0"/>
              <a:t>was invented by Joseph </a:t>
            </a:r>
            <a:r>
              <a:rPr lang="en-US" dirty="0" err="1" smtClean="0"/>
              <a:t>Kruskal</a:t>
            </a:r>
            <a:r>
              <a:rPr lang="en-US" dirty="0" smtClean="0"/>
              <a:t> in 1956.</a:t>
            </a:r>
          </a:p>
        </p:txBody>
      </p:sp>
    </p:spTree>
    <p:extLst>
      <p:ext uri="{BB962C8B-B14F-4D97-AF65-F5344CB8AC3E}">
        <p14:creationId xmlns:p14="http://schemas.microsoft.com/office/powerpoint/2010/main" val="4198102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24</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b="1" u="sng" dirty="0" smtClean="0">
                <a:latin typeface="Open Sans" pitchFamily="-84" charset="0"/>
              </a:rPr>
              <a:t>Prim's </a:t>
            </a:r>
            <a:r>
              <a:rPr lang="en-US" b="1" u="sng" dirty="0">
                <a:latin typeface="Open Sans" pitchFamily="-84" charset="0"/>
              </a:rPr>
              <a:t>algorithm:</a:t>
            </a:r>
          </a:p>
          <a:p>
            <a:pPr>
              <a:buNone/>
            </a:pPr>
            <a:r>
              <a:rPr lang="en-US" dirty="0">
                <a:latin typeface="Open Sans" pitchFamily="-84" charset="0"/>
              </a:rPr>
              <a:t>    </a:t>
            </a:r>
            <a:r>
              <a:rPr lang="en-US" dirty="0" smtClean="0">
                <a:latin typeface="Open Sans" pitchFamily="-84" charset="0"/>
              </a:rPr>
              <a:t>    </a:t>
            </a:r>
            <a:r>
              <a:rPr lang="en-US" dirty="0" smtClean="0">
                <a:latin typeface="Lucida Console" panose="020B0609040504020204" pitchFamily="49" charset="0"/>
              </a:rPr>
              <a:t>let Array </a:t>
            </a:r>
            <a:r>
              <a:rPr lang="en-US">
                <a:latin typeface="Lucida Console" panose="020B0609040504020204" pitchFamily="49" charset="0"/>
              </a:rPr>
              <a:t>T </a:t>
            </a:r>
            <a:r>
              <a:rPr lang="en-US" smtClean="0">
                <a:latin typeface="Lucida Console" panose="020B0609040504020204" pitchFamily="49" charset="0"/>
              </a:rPr>
              <a:t>initialize as null</a:t>
            </a:r>
            <a:endParaRPr lang="en-US" dirty="0">
              <a:latin typeface="Lucida Console" panose="020B0609040504020204" pitchFamily="49" charset="0"/>
            </a:endParaRPr>
          </a:p>
          <a:p>
            <a:pPr>
              <a:buNone/>
            </a:pPr>
            <a:r>
              <a:rPr lang="en-US" dirty="0">
                <a:latin typeface="Lucida Console" panose="020B0609040504020204" pitchFamily="49" charset="0"/>
              </a:rPr>
              <a:t>    while (T has fewer than n vertices)</a:t>
            </a:r>
          </a:p>
          <a:p>
            <a:pPr>
              <a:buNone/>
            </a:pPr>
            <a:r>
              <a:rPr lang="en-US" dirty="0">
                <a:latin typeface="Lucida Console" panose="020B0609040504020204" pitchFamily="49" charset="0"/>
              </a:rPr>
              <a:t>    {</a:t>
            </a:r>
          </a:p>
          <a:p>
            <a:pPr>
              <a:buNone/>
            </a:pPr>
            <a:r>
              <a:rPr lang="en-US" dirty="0">
                <a:latin typeface="Lucida Console" panose="020B0609040504020204" pitchFamily="49" charset="0"/>
              </a:rPr>
              <a:t>        find the smallest edge connecting T to G-T</a:t>
            </a:r>
          </a:p>
          <a:p>
            <a:pPr>
              <a:buNone/>
            </a:pPr>
            <a:r>
              <a:rPr lang="en-US" dirty="0">
                <a:latin typeface="Lucida Console" panose="020B0609040504020204" pitchFamily="49" charset="0"/>
              </a:rPr>
              <a:t>        add it to T</a:t>
            </a:r>
          </a:p>
          <a:p>
            <a:pPr>
              <a:buNone/>
            </a:pPr>
            <a:r>
              <a:rPr lang="en-US" dirty="0">
                <a:latin typeface="Lucida Console" panose="020B0609040504020204" pitchFamily="49" charset="0"/>
              </a:rPr>
              <a:t>    }</a:t>
            </a:r>
            <a:endParaRPr lang="en-US" dirty="0" smtClean="0">
              <a:latin typeface="Lucida Console" panose="020B0609040504020204" pitchFamily="49" charset="0"/>
            </a:endParaRPr>
          </a:p>
        </p:txBody>
      </p:sp>
    </p:spTree>
    <p:extLst>
      <p:ext uri="{BB962C8B-B14F-4D97-AF65-F5344CB8AC3E}">
        <p14:creationId xmlns:p14="http://schemas.microsoft.com/office/powerpoint/2010/main" val="2211095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25</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b="1" u="sng" dirty="0" smtClean="0">
                <a:latin typeface="Open Sans" pitchFamily="-84" charset="0"/>
              </a:rPr>
              <a:t>Prim's </a:t>
            </a:r>
            <a:r>
              <a:rPr lang="en-US" b="1" u="sng" dirty="0">
                <a:latin typeface="Open Sans" pitchFamily="-84" charset="0"/>
              </a:rPr>
              <a:t>algorithm:</a:t>
            </a:r>
          </a:p>
          <a:p>
            <a:pPr>
              <a:buNone/>
            </a:pPr>
            <a:r>
              <a:rPr lang="en-US" dirty="0" smtClean="0">
                <a:latin typeface="Open Sans" pitchFamily="-84" charset="0"/>
              </a:rPr>
              <a:t>Explanation :</a:t>
            </a:r>
          </a:p>
          <a:p>
            <a:pPr>
              <a:buNone/>
            </a:pPr>
            <a:r>
              <a:rPr lang="en-US" dirty="0" smtClean="0">
                <a:latin typeface="Open Sans" pitchFamily="-84" charset="0"/>
              </a:rPr>
              <a:t>1. Create an array with name is T.</a:t>
            </a:r>
          </a:p>
          <a:p>
            <a:pPr>
              <a:buNone/>
            </a:pPr>
            <a:r>
              <a:rPr lang="en-US" dirty="0" smtClean="0">
                <a:latin typeface="Open Sans" pitchFamily="-84" charset="0"/>
              </a:rPr>
              <a:t>2. Choose starting vertex.</a:t>
            </a:r>
          </a:p>
          <a:p>
            <a:pPr>
              <a:buNone/>
            </a:pPr>
            <a:r>
              <a:rPr lang="en-US" dirty="0" smtClean="0">
                <a:latin typeface="Open Sans" pitchFamily="-84" charset="0"/>
              </a:rPr>
              <a:t>3. Whenever each vertex is pointed, the edge which connected to it will be signed as </a:t>
            </a:r>
            <a:r>
              <a:rPr lang="en-US" dirty="0" smtClean="0">
                <a:solidFill>
                  <a:srgbClr val="FF0000"/>
                </a:solidFill>
                <a:latin typeface="Open Sans" pitchFamily="-84" charset="0"/>
              </a:rPr>
              <a:t>active</a:t>
            </a:r>
            <a:r>
              <a:rPr lang="en-US" dirty="0" smtClean="0">
                <a:latin typeface="Open Sans" pitchFamily="-84" charset="0"/>
              </a:rPr>
              <a:t>.</a:t>
            </a:r>
          </a:p>
          <a:p>
            <a:pPr>
              <a:buNone/>
            </a:pPr>
            <a:r>
              <a:rPr lang="en-US" dirty="0" smtClean="0">
                <a:latin typeface="Open Sans" pitchFamily="-84" charset="0"/>
              </a:rPr>
              <a:t>4. Compare all the active edges value, find the smallest number.</a:t>
            </a:r>
          </a:p>
          <a:p>
            <a:pPr>
              <a:buNone/>
            </a:pPr>
            <a:r>
              <a:rPr lang="en-US" dirty="0" smtClean="0">
                <a:latin typeface="Open Sans" pitchFamily="-84" charset="0"/>
              </a:rPr>
              <a:t>5. Add the node with smallest active edge to T.</a:t>
            </a:r>
          </a:p>
          <a:p>
            <a:pPr>
              <a:buNone/>
            </a:pPr>
            <a:r>
              <a:rPr lang="en-US" dirty="0" smtClean="0">
                <a:latin typeface="Open Sans" pitchFamily="-84" charset="0"/>
              </a:rPr>
              <a:t>6. Do step 3 to 5 while the node in T is fewer the total node exist.</a:t>
            </a:r>
          </a:p>
        </p:txBody>
      </p:sp>
    </p:spTree>
    <p:extLst>
      <p:ext uri="{BB962C8B-B14F-4D97-AF65-F5344CB8AC3E}">
        <p14:creationId xmlns:p14="http://schemas.microsoft.com/office/powerpoint/2010/main" val="622046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26</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sz="1800" b="1" u="sng" dirty="0" smtClean="0">
                <a:latin typeface="Open Sans" pitchFamily="-84" charset="0"/>
              </a:rPr>
              <a:t>Prim's algorithm with Heap Implementation:</a:t>
            </a:r>
            <a:endParaRPr lang="en-US" sz="1800" b="1" u="sng" dirty="0">
              <a:latin typeface="Open Sans" pitchFamily="-84" charset="0"/>
            </a:endParaRPr>
          </a:p>
          <a:p>
            <a:pPr>
              <a:buNone/>
            </a:pPr>
            <a:r>
              <a:rPr lang="en-US" sz="1600" dirty="0" smtClean="0">
                <a:latin typeface="Lucida Console" panose="020B0609040504020204" pitchFamily="49" charset="0"/>
              </a:rPr>
              <a:t>	T </a:t>
            </a:r>
            <a:r>
              <a:rPr lang="en-US" sz="1600" dirty="0">
                <a:latin typeface="Lucida Console" panose="020B0609040504020204" pitchFamily="49" charset="0"/>
              </a:rPr>
              <a:t>= {s}</a:t>
            </a:r>
          </a:p>
          <a:p>
            <a:pPr>
              <a:buNone/>
            </a:pPr>
            <a:r>
              <a:rPr lang="en-US" sz="1600" dirty="0" smtClean="0">
                <a:latin typeface="Lucida Console" panose="020B0609040504020204" pitchFamily="49" charset="0"/>
              </a:rPr>
              <a:t>	</a:t>
            </a:r>
            <a:r>
              <a:rPr lang="en-US" sz="1600" dirty="0" err="1" smtClean="0">
                <a:latin typeface="Lucida Console" panose="020B0609040504020204" pitchFamily="49" charset="0"/>
              </a:rPr>
              <a:t>enqueue</a:t>
            </a:r>
            <a:r>
              <a:rPr lang="en-US" sz="1600" dirty="0" smtClean="0">
                <a:latin typeface="Lucida Console" panose="020B0609040504020204" pitchFamily="49" charset="0"/>
              </a:rPr>
              <a:t> </a:t>
            </a:r>
            <a:r>
              <a:rPr lang="en-US" sz="1600" dirty="0">
                <a:latin typeface="Lucida Console" panose="020B0609040504020204" pitchFamily="49" charset="0"/>
              </a:rPr>
              <a:t>edges connected to s in PQ (by </a:t>
            </a:r>
            <a:r>
              <a:rPr lang="en-US" sz="1600" dirty="0" err="1">
                <a:latin typeface="Lucida Console" panose="020B0609040504020204" pitchFamily="49" charset="0"/>
              </a:rPr>
              <a:t>inc</a:t>
            </a:r>
            <a:r>
              <a:rPr lang="en-US" sz="1600" dirty="0">
                <a:latin typeface="Lucida Console" panose="020B0609040504020204" pitchFamily="49" charset="0"/>
              </a:rPr>
              <a:t> weight)</a:t>
            </a:r>
          </a:p>
          <a:p>
            <a:pPr>
              <a:buNone/>
            </a:pPr>
            <a:r>
              <a:rPr lang="en-US" sz="1600" dirty="0" smtClean="0">
                <a:latin typeface="Lucida Console" panose="020B0609040504020204" pitchFamily="49" charset="0"/>
              </a:rPr>
              <a:t>	while </a:t>
            </a:r>
            <a:r>
              <a:rPr lang="en-US" sz="1600" dirty="0">
                <a:latin typeface="Lucida Console" panose="020B0609040504020204" pitchFamily="49" charset="0"/>
              </a:rPr>
              <a:t>(!</a:t>
            </a:r>
            <a:r>
              <a:rPr lang="en-US" sz="1600" dirty="0" err="1">
                <a:latin typeface="Lucida Console" panose="020B0609040504020204" pitchFamily="49" charset="0"/>
              </a:rPr>
              <a:t>PQ.isEmpty</a:t>
            </a:r>
            <a:r>
              <a:rPr lang="en-US" sz="1600" dirty="0">
                <a:latin typeface="Lucida Console" panose="020B0609040504020204" pitchFamily="49" charset="0"/>
              </a:rPr>
              <a:t>)</a:t>
            </a:r>
          </a:p>
          <a:p>
            <a:pPr>
              <a:buNone/>
            </a:pPr>
            <a:r>
              <a:rPr lang="en-US" sz="1600" dirty="0" smtClean="0">
                <a:latin typeface="Lucida Console" panose="020B0609040504020204" pitchFamily="49" charset="0"/>
              </a:rPr>
              <a:t>		if </a:t>
            </a:r>
            <a:r>
              <a:rPr lang="en-US" sz="1600" dirty="0">
                <a:latin typeface="Lucida Console" panose="020B0609040504020204" pitchFamily="49" charset="0"/>
              </a:rPr>
              <a:t>(vertex v linked with e=</a:t>
            </a:r>
            <a:r>
              <a:rPr lang="en-US" sz="1600" dirty="0" err="1">
                <a:latin typeface="Lucida Console" panose="020B0609040504020204" pitchFamily="49" charset="0"/>
              </a:rPr>
              <a:t>PQ.remove</a:t>
            </a:r>
            <a:r>
              <a:rPr lang="en-US" sz="1600" dirty="0">
                <a:latin typeface="Lucida Console" panose="020B0609040504020204" pitchFamily="49" charset="0"/>
              </a:rPr>
              <a:t> is not in T)</a:t>
            </a:r>
          </a:p>
          <a:p>
            <a:pPr>
              <a:buNone/>
            </a:pPr>
            <a:r>
              <a:rPr lang="en-US" sz="1600" dirty="0" smtClean="0">
                <a:latin typeface="Lucida Console" panose="020B0609040504020204" pitchFamily="49" charset="0"/>
              </a:rPr>
              <a:t>			T </a:t>
            </a:r>
            <a:r>
              <a:rPr lang="en-US" sz="1600" dirty="0">
                <a:latin typeface="Lucida Console" panose="020B0609040504020204" pitchFamily="49" charset="0"/>
              </a:rPr>
              <a:t>= T ∪ {</a:t>
            </a:r>
            <a:r>
              <a:rPr lang="en-US" sz="1600" dirty="0" err="1">
                <a:latin typeface="Lucida Console" panose="020B0609040504020204" pitchFamily="49" charset="0"/>
              </a:rPr>
              <a:t>v,e</a:t>
            </a:r>
            <a:r>
              <a:rPr lang="en-US" sz="1600" dirty="0">
                <a:latin typeface="Lucida Console" panose="020B0609040504020204" pitchFamily="49" charset="0"/>
              </a:rPr>
              <a:t>}, </a:t>
            </a:r>
            <a:r>
              <a:rPr lang="en-US" sz="1600" dirty="0" err="1">
                <a:latin typeface="Lucida Console" panose="020B0609040504020204" pitchFamily="49" charset="0"/>
              </a:rPr>
              <a:t>enqueue</a:t>
            </a:r>
            <a:r>
              <a:rPr lang="en-US" sz="1600" dirty="0">
                <a:latin typeface="Lucida Console" panose="020B0609040504020204" pitchFamily="49" charset="0"/>
              </a:rPr>
              <a:t> edges connected to v</a:t>
            </a:r>
          </a:p>
          <a:p>
            <a:pPr>
              <a:buNone/>
            </a:pPr>
            <a:r>
              <a:rPr lang="en-US" sz="1600" dirty="0" smtClean="0">
                <a:latin typeface="Lucida Console" panose="020B0609040504020204" pitchFamily="49" charset="0"/>
              </a:rPr>
              <a:t>		else </a:t>
            </a:r>
          </a:p>
          <a:p>
            <a:pPr>
              <a:buNone/>
            </a:pPr>
            <a:r>
              <a:rPr lang="en-US" sz="1600" dirty="0">
                <a:latin typeface="Lucida Console" panose="020B0609040504020204" pitchFamily="49" charset="0"/>
              </a:rPr>
              <a:t>	</a:t>
            </a:r>
            <a:r>
              <a:rPr lang="en-US" sz="1600" dirty="0" smtClean="0">
                <a:latin typeface="Lucida Console" panose="020B0609040504020204" pitchFamily="49" charset="0"/>
              </a:rPr>
              <a:t>		ignore e</a:t>
            </a:r>
            <a:endParaRPr lang="en-US" sz="1600" dirty="0">
              <a:latin typeface="Lucida Console" panose="020B0609040504020204" pitchFamily="49" charset="0"/>
            </a:endParaRPr>
          </a:p>
        </p:txBody>
      </p:sp>
    </p:spTree>
    <p:extLst>
      <p:ext uri="{BB962C8B-B14F-4D97-AF65-F5344CB8AC3E}">
        <p14:creationId xmlns:p14="http://schemas.microsoft.com/office/powerpoint/2010/main" val="2505870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27</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sz="1800" b="1" u="sng" dirty="0" smtClean="0">
                <a:latin typeface="Open Sans" pitchFamily="-84" charset="0"/>
              </a:rPr>
              <a:t>Simulation :</a:t>
            </a:r>
          </a:p>
          <a:p>
            <a:pPr>
              <a:buNone/>
            </a:pPr>
            <a:r>
              <a:rPr lang="en-US" sz="1800" dirty="0" smtClean="0">
                <a:latin typeface="Open Sans" pitchFamily="-84" charset="0"/>
              </a:rPr>
              <a:t>Transform the graph below into MST form using </a:t>
            </a:r>
            <a:r>
              <a:rPr lang="en-US" sz="1800" b="1" i="1" dirty="0" smtClean="0">
                <a:latin typeface="Open Sans" pitchFamily="-84" charset="0"/>
              </a:rPr>
              <a:t>Prim’s Algorithm</a:t>
            </a:r>
            <a:r>
              <a:rPr lang="en-US" sz="1800" dirty="0" smtClean="0">
                <a:latin typeface="Open Sans" pitchFamily="-84" charset="0"/>
              </a:rPr>
              <a:t>!</a:t>
            </a:r>
          </a:p>
          <a:p>
            <a:pPr>
              <a:buNone/>
            </a:pPr>
            <a:endParaRPr lang="en-US" sz="1600" dirty="0">
              <a:latin typeface="Lucida Console" panose="020B0609040504020204" pitchFamily="49" charset="0"/>
            </a:endParaRPr>
          </a:p>
        </p:txBody>
      </p:sp>
      <p:sp>
        <p:nvSpPr>
          <p:cNvPr id="19" name="Oval 18"/>
          <p:cNvSpPr/>
          <p:nvPr/>
        </p:nvSpPr>
        <p:spPr>
          <a:xfrm>
            <a:off x="17526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20" name="Oval 19"/>
          <p:cNvSpPr/>
          <p:nvPr/>
        </p:nvSpPr>
        <p:spPr>
          <a:xfrm>
            <a:off x="2895600" y="3717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21" name="Oval 20"/>
          <p:cNvSpPr/>
          <p:nvPr/>
        </p:nvSpPr>
        <p:spPr>
          <a:xfrm>
            <a:off x="28956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22" name="Oval 21"/>
          <p:cNvSpPr/>
          <p:nvPr/>
        </p:nvSpPr>
        <p:spPr>
          <a:xfrm>
            <a:off x="3962400" y="37134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23" name="Oval 22"/>
          <p:cNvSpPr/>
          <p:nvPr/>
        </p:nvSpPr>
        <p:spPr>
          <a:xfrm>
            <a:off x="39624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24" name="Straight Connector 23"/>
          <p:cNvCxnSpPr>
            <a:stCxn id="19" idx="7"/>
            <a:endCxn id="20" idx="2"/>
          </p:cNvCxnSpPr>
          <p:nvPr/>
        </p:nvCxnSpPr>
        <p:spPr>
          <a:xfrm flipV="1">
            <a:off x="2142845" y="3946478"/>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2"/>
          </p:cNvCxnSpPr>
          <p:nvPr/>
        </p:nvCxnSpPr>
        <p:spPr>
          <a:xfrm>
            <a:off x="2142845" y="4581245"/>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flipV="1">
            <a:off x="3352800" y="3942082"/>
            <a:ext cx="609600"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4"/>
            <a:endCxn id="23" idx="0"/>
          </p:cNvCxnSpPr>
          <p:nvPr/>
        </p:nvCxnSpPr>
        <p:spPr>
          <a:xfrm>
            <a:off x="4191000" y="4170682"/>
            <a:ext cx="0" cy="477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6"/>
            <a:endCxn id="23" idx="2"/>
          </p:cNvCxnSpPr>
          <p:nvPr/>
        </p:nvCxnSpPr>
        <p:spPr>
          <a:xfrm>
            <a:off x="3352800" y="4876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4"/>
            <a:endCxn id="21" idx="0"/>
          </p:cNvCxnSpPr>
          <p:nvPr/>
        </p:nvCxnSpPr>
        <p:spPr>
          <a:xfrm>
            <a:off x="3124200" y="4175078"/>
            <a:ext cx="0" cy="47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3"/>
            <a:endCxn id="21" idx="7"/>
          </p:cNvCxnSpPr>
          <p:nvPr/>
        </p:nvCxnSpPr>
        <p:spPr>
          <a:xfrm flipH="1">
            <a:off x="3285845" y="4103727"/>
            <a:ext cx="743510" cy="61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3" idx="1"/>
          </p:cNvCxnSpPr>
          <p:nvPr/>
        </p:nvCxnSpPr>
        <p:spPr>
          <a:xfrm>
            <a:off x="3285845" y="4108123"/>
            <a:ext cx="743510" cy="60703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352800" y="568353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 name="Straight Connector 3"/>
          <p:cNvCxnSpPr>
            <a:stCxn id="19" idx="4"/>
            <a:endCxn id="32" idx="2"/>
          </p:cNvCxnSpPr>
          <p:nvPr/>
        </p:nvCxnSpPr>
        <p:spPr>
          <a:xfrm>
            <a:off x="1981200" y="4648200"/>
            <a:ext cx="1371600" cy="126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2" idx="7"/>
            <a:endCxn id="23" idx="4"/>
          </p:cNvCxnSpPr>
          <p:nvPr/>
        </p:nvCxnSpPr>
        <p:spPr>
          <a:xfrm flipV="1">
            <a:off x="3743045" y="5105400"/>
            <a:ext cx="447955" cy="64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4"/>
            <a:endCxn id="32" idx="1"/>
          </p:cNvCxnSpPr>
          <p:nvPr/>
        </p:nvCxnSpPr>
        <p:spPr>
          <a:xfrm>
            <a:off x="3124200" y="5105400"/>
            <a:ext cx="2955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21174" y="3880314"/>
            <a:ext cx="269626" cy="276999"/>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562319" y="3676162"/>
            <a:ext cx="269626" cy="276999"/>
          </a:xfrm>
          <a:prstGeom prst="rect">
            <a:avLst/>
          </a:prstGeom>
          <a:noFill/>
        </p:spPr>
        <p:txBody>
          <a:bodyPr wrap="none" rtlCol="0">
            <a:spAutoFit/>
          </a:bodyPr>
          <a:lstStyle/>
          <a:p>
            <a:r>
              <a:rPr lang="en-US" dirty="0" smtClean="0"/>
              <a:t>3</a:t>
            </a:r>
            <a:endParaRPr lang="en-US" dirty="0"/>
          </a:p>
        </p:txBody>
      </p:sp>
      <p:sp>
        <p:nvSpPr>
          <p:cNvPr id="37" name="TextBox 36"/>
          <p:cNvSpPr txBox="1"/>
          <p:nvPr/>
        </p:nvSpPr>
        <p:spPr>
          <a:xfrm>
            <a:off x="4149974" y="4281100"/>
            <a:ext cx="269626" cy="276999"/>
          </a:xfrm>
          <a:prstGeom prst="rect">
            <a:avLst/>
          </a:prstGeom>
          <a:noFill/>
        </p:spPr>
        <p:txBody>
          <a:bodyPr wrap="none" rtlCol="0">
            <a:spAutoFit/>
          </a:bodyPr>
          <a:lstStyle/>
          <a:p>
            <a:r>
              <a:rPr lang="en-US" dirty="0" smtClean="0"/>
              <a:t>2</a:t>
            </a:r>
            <a:endParaRPr lang="en-US" dirty="0"/>
          </a:p>
        </p:txBody>
      </p:sp>
      <p:sp>
        <p:nvSpPr>
          <p:cNvPr id="38" name="TextBox 37"/>
          <p:cNvSpPr txBox="1"/>
          <p:nvPr/>
        </p:nvSpPr>
        <p:spPr>
          <a:xfrm>
            <a:off x="3757156" y="4023225"/>
            <a:ext cx="269626" cy="276999"/>
          </a:xfrm>
          <a:prstGeom prst="rect">
            <a:avLst/>
          </a:prstGeom>
          <a:noFill/>
        </p:spPr>
        <p:txBody>
          <a:bodyPr wrap="none" rtlCol="0">
            <a:spAutoFit/>
          </a:bodyPr>
          <a:lstStyle/>
          <a:p>
            <a:r>
              <a:rPr lang="en-US" dirty="0" smtClean="0"/>
              <a:t>1</a:t>
            </a:r>
            <a:endParaRPr lang="en-US" dirty="0"/>
          </a:p>
        </p:txBody>
      </p:sp>
      <p:sp>
        <p:nvSpPr>
          <p:cNvPr id="39" name="TextBox 38"/>
          <p:cNvSpPr txBox="1"/>
          <p:nvPr/>
        </p:nvSpPr>
        <p:spPr>
          <a:xfrm>
            <a:off x="3786562" y="4482892"/>
            <a:ext cx="269626" cy="276999"/>
          </a:xfrm>
          <a:prstGeom prst="rect">
            <a:avLst/>
          </a:prstGeom>
          <a:noFill/>
        </p:spPr>
        <p:txBody>
          <a:bodyPr wrap="none" rtlCol="0">
            <a:spAutoFit/>
          </a:bodyPr>
          <a:lstStyle/>
          <a:p>
            <a:r>
              <a:rPr lang="en-US" dirty="0"/>
              <a:t>4</a:t>
            </a:r>
          </a:p>
        </p:txBody>
      </p:sp>
      <p:sp>
        <p:nvSpPr>
          <p:cNvPr id="40" name="TextBox 39"/>
          <p:cNvSpPr txBox="1"/>
          <p:nvPr/>
        </p:nvSpPr>
        <p:spPr>
          <a:xfrm>
            <a:off x="2895599" y="4300016"/>
            <a:ext cx="269626" cy="276999"/>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2455987" y="4509700"/>
            <a:ext cx="269626" cy="276999"/>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2532187" y="5289443"/>
            <a:ext cx="269626" cy="276999"/>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3251465" y="5195499"/>
            <a:ext cx="269626" cy="276999"/>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3932113" y="5413479"/>
            <a:ext cx="269626" cy="276999"/>
          </a:xfrm>
          <a:prstGeom prst="rect">
            <a:avLst/>
          </a:prstGeom>
          <a:noFill/>
        </p:spPr>
        <p:txBody>
          <a:bodyPr wrap="none" rtlCol="0">
            <a:spAutoFit/>
          </a:bodyPr>
          <a:lstStyle/>
          <a:p>
            <a:r>
              <a:rPr lang="en-US" dirty="0" smtClean="0"/>
              <a:t>1</a:t>
            </a:r>
            <a:endParaRPr lang="en-US" dirty="0"/>
          </a:p>
        </p:txBody>
      </p:sp>
      <p:sp>
        <p:nvSpPr>
          <p:cNvPr id="51" name="TextBox 50"/>
          <p:cNvSpPr txBox="1"/>
          <p:nvPr/>
        </p:nvSpPr>
        <p:spPr>
          <a:xfrm>
            <a:off x="3504297" y="4843356"/>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460712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28</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a:t>
            </a:r>
          </a:p>
          <a:p>
            <a:pPr algn="ctr"/>
            <a:r>
              <a:rPr lang="en-US" dirty="0" smtClean="0">
                <a:solidFill>
                  <a:schemeClr val="tx1"/>
                </a:solidFill>
              </a:rPr>
              <a:t>A – C (1)</a:t>
            </a:r>
          </a:p>
          <a:p>
            <a:pPr algn="ctr"/>
            <a:r>
              <a:rPr lang="en-US" dirty="0" smtClean="0">
                <a:solidFill>
                  <a:schemeClr val="tx1"/>
                </a:solidFill>
              </a:rPr>
              <a:t>A – B (2)</a:t>
            </a:r>
          </a:p>
          <a:p>
            <a:pPr algn="ctr"/>
            <a:r>
              <a:rPr lang="en-US" dirty="0" smtClean="0">
                <a:solidFill>
                  <a:schemeClr val="tx1"/>
                </a:solidFill>
              </a:rPr>
              <a:t>A – F (4)</a:t>
            </a:r>
          </a:p>
          <a:p>
            <a:pPr algn="ctr"/>
            <a:r>
              <a:rPr lang="en-US" dirty="0" smtClean="0">
                <a:solidFill>
                  <a:schemeClr val="tx1"/>
                </a:solidFill>
              </a:rPr>
              <a:t>B – C (5)</a:t>
            </a:r>
          </a:p>
          <a:p>
            <a:pPr algn="ctr"/>
            <a:r>
              <a:rPr lang="en-US" dirty="0" smtClean="0">
                <a:solidFill>
                  <a:schemeClr val="tx1"/>
                </a:solidFill>
              </a:rPr>
              <a:t>B – D (3)</a:t>
            </a:r>
          </a:p>
          <a:p>
            <a:pPr algn="ctr"/>
            <a:r>
              <a:rPr lang="en-US" dirty="0" smtClean="0">
                <a:solidFill>
                  <a:schemeClr val="tx1"/>
                </a:solidFill>
              </a:rPr>
              <a:t>B – E (4)</a:t>
            </a:r>
          </a:p>
          <a:p>
            <a:pPr algn="ctr"/>
            <a:r>
              <a:rPr lang="en-US" dirty="0" smtClean="0">
                <a:solidFill>
                  <a:schemeClr val="tx1"/>
                </a:solidFill>
              </a:rPr>
              <a:t>B – F (4)</a:t>
            </a:r>
          </a:p>
          <a:p>
            <a:pPr algn="ctr"/>
            <a:r>
              <a:rPr lang="en-US" dirty="0" smtClean="0">
                <a:solidFill>
                  <a:schemeClr val="tx1"/>
                </a:solidFill>
              </a:rPr>
              <a:t>C – D (1)</a:t>
            </a:r>
          </a:p>
          <a:p>
            <a:pPr algn="ctr"/>
            <a:r>
              <a:rPr lang="en-US" dirty="0" smtClean="0">
                <a:solidFill>
                  <a:schemeClr val="tx1"/>
                </a:solidFill>
              </a:rPr>
              <a:t>C – E (2)</a:t>
            </a:r>
          </a:p>
          <a:p>
            <a:pPr algn="ctr"/>
            <a:r>
              <a:rPr lang="en-US" dirty="0" smtClean="0">
                <a:solidFill>
                  <a:schemeClr val="tx1"/>
                </a:solidFill>
              </a:rPr>
              <a:t>C – F (3)</a:t>
            </a:r>
          </a:p>
          <a:p>
            <a:pPr algn="ctr"/>
            <a:r>
              <a:rPr lang="en-US" dirty="0" smtClean="0">
                <a:solidFill>
                  <a:schemeClr val="tx1"/>
                </a:solidFill>
              </a:rPr>
              <a:t>D </a:t>
            </a:r>
            <a:r>
              <a:rPr lang="en-US" dirty="0">
                <a:solidFill>
                  <a:schemeClr val="tx1"/>
                </a:solidFill>
              </a:rPr>
              <a:t>– </a:t>
            </a:r>
            <a:r>
              <a:rPr lang="en-US" dirty="0" smtClean="0">
                <a:solidFill>
                  <a:schemeClr val="tx1"/>
                </a:solidFill>
              </a:rPr>
              <a:t>E (2)</a:t>
            </a:r>
            <a:endParaRPr lang="en-US" dirty="0">
              <a:solidFill>
                <a:schemeClr val="tx1"/>
              </a:solidFill>
            </a:endParaRPr>
          </a:p>
          <a:p>
            <a:pPr algn="ctr"/>
            <a:r>
              <a:rPr lang="en-US" dirty="0" smtClean="0">
                <a:solidFill>
                  <a:schemeClr val="tx1"/>
                </a:solidFill>
              </a:rPr>
              <a:t>E – F (1)</a:t>
            </a:r>
            <a:endParaRPr lang="en-US" dirty="0">
              <a:solidFill>
                <a:schemeClr val="tx1"/>
              </a:solidFill>
            </a:endParaRP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dirty="0" smtClean="0">
                <a:solidFill>
                  <a:schemeClr val="tx1"/>
                </a:solidFill>
              </a:rPr>
              <a:t>NULL</a:t>
            </a:r>
            <a:endParaRPr lang="en-US" dirty="0">
              <a:solidFill>
                <a:schemeClr val="tx1"/>
              </a:solidFill>
            </a:endParaRPr>
          </a:p>
        </p:txBody>
      </p:sp>
    </p:spTree>
    <p:extLst>
      <p:ext uri="{BB962C8B-B14F-4D97-AF65-F5344CB8AC3E}">
        <p14:creationId xmlns:p14="http://schemas.microsoft.com/office/powerpoint/2010/main" val="242892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29</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a:solidFill>
                  <a:schemeClr val="tx1"/>
                </a:solidFill>
              </a:rPr>
              <a:t>A</a:t>
            </a:r>
            <a:endParaRPr lang="en-US" b="1" u="sng"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sz="1400" b="1" dirty="0">
                <a:solidFill>
                  <a:srgbClr val="FF0000"/>
                </a:solidFill>
              </a:rPr>
              <a:t>A – C (1)</a:t>
            </a:r>
          </a:p>
          <a:p>
            <a:pPr algn="ctr"/>
            <a:r>
              <a:rPr lang="en-US" sz="1400" b="1" dirty="0">
                <a:solidFill>
                  <a:srgbClr val="FF0000"/>
                </a:solidFill>
              </a:rPr>
              <a:t>A – B (2)</a:t>
            </a:r>
            <a:endParaRPr lang="en-US" b="1" dirty="0">
              <a:solidFill>
                <a:srgbClr val="FF0000"/>
              </a:solidFill>
            </a:endParaRPr>
          </a:p>
          <a:p>
            <a:pPr algn="ctr"/>
            <a:r>
              <a:rPr lang="en-US" sz="1400" b="1" dirty="0">
                <a:solidFill>
                  <a:srgbClr val="FF0000"/>
                </a:solidFill>
              </a:rPr>
              <a:t>A – F (4)</a:t>
            </a:r>
            <a:endParaRPr lang="en-US" b="1" dirty="0">
              <a:solidFill>
                <a:srgbClr val="FF0000"/>
              </a:solidFill>
            </a:endParaRPr>
          </a:p>
          <a:p>
            <a:pPr algn="ctr"/>
            <a:r>
              <a:rPr lang="en-US" dirty="0">
                <a:solidFill>
                  <a:schemeClr val="tx1"/>
                </a:solidFill>
              </a:rPr>
              <a:t>B – C (5)</a:t>
            </a:r>
          </a:p>
          <a:p>
            <a:pPr algn="ctr"/>
            <a:r>
              <a:rPr lang="en-US" dirty="0">
                <a:solidFill>
                  <a:schemeClr val="tx1"/>
                </a:solidFill>
              </a:rPr>
              <a:t>B – D (3)</a:t>
            </a:r>
          </a:p>
          <a:p>
            <a:pPr algn="ctr"/>
            <a:r>
              <a:rPr lang="en-US" dirty="0">
                <a:solidFill>
                  <a:schemeClr val="tx1"/>
                </a:solidFill>
              </a:rPr>
              <a:t>B – E (4)</a:t>
            </a:r>
          </a:p>
          <a:p>
            <a:pPr algn="ctr"/>
            <a:r>
              <a:rPr lang="en-US" dirty="0">
                <a:solidFill>
                  <a:schemeClr val="tx1"/>
                </a:solidFill>
              </a:rPr>
              <a:t>C – D (1)</a:t>
            </a:r>
          </a:p>
          <a:p>
            <a:pPr algn="ctr"/>
            <a:r>
              <a:rPr lang="en-US" dirty="0">
                <a:solidFill>
                  <a:schemeClr val="tx1"/>
                </a:solidFill>
              </a:rPr>
              <a:t>C – E (2)</a:t>
            </a:r>
          </a:p>
          <a:p>
            <a:pPr algn="ctr"/>
            <a:r>
              <a:rPr lang="en-US" dirty="0">
                <a:solidFill>
                  <a:schemeClr val="tx1"/>
                </a:solidFill>
              </a:rPr>
              <a:t>C – F (3)</a:t>
            </a:r>
          </a:p>
          <a:p>
            <a:pPr algn="ctr"/>
            <a:r>
              <a:rPr lang="en-US" dirty="0">
                <a:solidFill>
                  <a:schemeClr val="tx1"/>
                </a:solidFill>
              </a:rPr>
              <a:t>D – E (2)</a:t>
            </a:r>
          </a:p>
          <a:p>
            <a:pPr algn="ctr"/>
            <a:r>
              <a:rPr lang="en-US"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dirty="0">
                <a:solidFill>
                  <a:schemeClr val="tx1"/>
                </a:solidFill>
              </a:rPr>
              <a:t>A – C (1)</a:t>
            </a:r>
          </a:p>
          <a:p>
            <a:pPr algn="ctr"/>
            <a:r>
              <a:rPr lang="en-US" b="1" dirty="0">
                <a:solidFill>
                  <a:schemeClr val="tx1"/>
                </a:solidFill>
              </a:rPr>
              <a:t>A – B (2)</a:t>
            </a:r>
          </a:p>
          <a:p>
            <a:pPr algn="ctr"/>
            <a:r>
              <a:rPr lang="en-US" b="1" dirty="0">
                <a:solidFill>
                  <a:schemeClr val="tx1"/>
                </a:solidFill>
              </a:rPr>
              <a:t>A – F (4)</a:t>
            </a:r>
          </a:p>
          <a:p>
            <a:pPr algn="ctr"/>
            <a:endParaRPr lang="en-US" dirty="0">
              <a:solidFill>
                <a:schemeClr val="tx1"/>
              </a:solidFill>
            </a:endParaRPr>
          </a:p>
        </p:txBody>
      </p:sp>
      <p:sp>
        <p:nvSpPr>
          <p:cNvPr id="62" name="Oval 61"/>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3" name="Oval 62"/>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64" name="Oval 63"/>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65" name="Oval 6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66" name="Oval 6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67" name="Straight Connector 66"/>
          <p:cNvCxnSpPr>
            <a:stCxn id="62" idx="7"/>
            <a:endCxn id="63" idx="2"/>
          </p:cNvCxnSpPr>
          <p:nvPr/>
        </p:nvCxnSpPr>
        <p:spPr>
          <a:xfrm flipV="1">
            <a:off x="5952845" y="3013516"/>
            <a:ext cx="752755" cy="311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5"/>
            <a:endCxn id="64" idx="2"/>
          </p:cNvCxnSpPr>
          <p:nvPr/>
        </p:nvCxnSpPr>
        <p:spPr>
          <a:xfrm>
            <a:off x="5952845" y="3648283"/>
            <a:ext cx="752755" cy="295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6"/>
            <a:endCxn id="6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4"/>
            <a:endCxn id="6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4" idx="6"/>
            <a:endCxn id="6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3" idx="4"/>
            <a:endCxn id="64"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5" idx="3"/>
            <a:endCxn id="64" idx="7"/>
          </p:cNvCxnSpPr>
          <p:nvPr/>
        </p:nvCxnSpPr>
        <p:spPr>
          <a:xfrm flipH="1">
            <a:off x="7095845" y="3170765"/>
            <a:ext cx="743510" cy="6114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3" idx="5"/>
            <a:endCxn id="6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76" name="Straight Connector 75"/>
          <p:cNvCxnSpPr>
            <a:stCxn id="62" idx="4"/>
            <a:endCxn id="75" idx="2"/>
          </p:cNvCxnSpPr>
          <p:nvPr/>
        </p:nvCxnSpPr>
        <p:spPr>
          <a:xfrm>
            <a:off x="5791200" y="3715238"/>
            <a:ext cx="1371600" cy="12639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7"/>
            <a:endCxn id="6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4"/>
            <a:endCxn id="7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80" name="TextBox 7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82" name="TextBox 8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84" name="TextBox 8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85" name="TextBox 8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86" name="TextBox 8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87" name="TextBox 8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88" name="TextBox 8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89" name="TextBox 8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23950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3075" name="Rectangle 2"/>
          <p:cNvSpPr>
            <a:spLocks noGrp="1" noChangeArrowheads="1"/>
          </p:cNvSpPr>
          <p:nvPr>
            <p:ph type="title"/>
          </p:nvPr>
        </p:nvSpPr>
        <p:spPr>
          <a:xfrm>
            <a:off x="2076872" y="188640"/>
            <a:ext cx="7067128" cy="1143000"/>
          </a:xfrm>
        </p:spPr>
        <p:txBody>
          <a:bodyPr/>
          <a:lstStyle/>
          <a:p>
            <a:pPr eaLnBrk="1" hangingPunct="1"/>
            <a:r>
              <a:rPr lang="en-US" dirty="0" smtClean="0"/>
              <a:t>SOLUTION OF PROBLEMS</a:t>
            </a:r>
          </a:p>
        </p:txBody>
      </p:sp>
      <p:sp>
        <p:nvSpPr>
          <p:cNvPr id="3076" name="Rectangle 3"/>
          <p:cNvSpPr>
            <a:spLocks noGrp="1" noChangeArrowheads="1"/>
          </p:cNvSpPr>
          <p:nvPr>
            <p:ph type="body" idx="1"/>
          </p:nvPr>
        </p:nvSpPr>
        <p:spPr>
          <a:xfrm>
            <a:off x="1619672" y="2060848"/>
            <a:ext cx="7067128" cy="4065315"/>
          </a:xfrm>
        </p:spPr>
        <p:txBody>
          <a:bodyPr/>
          <a:lstStyle/>
          <a:p>
            <a:pPr eaLnBrk="1" hangingPunct="1"/>
            <a:r>
              <a:rPr lang="en-US" sz="2400" dirty="0" smtClean="0"/>
              <a:t>One of the functions of the algorithm is to solve problems/issues.</a:t>
            </a:r>
          </a:p>
          <a:p>
            <a:pPr eaLnBrk="1" hangingPunct="1"/>
            <a:endParaRPr lang="en-US" sz="2400" dirty="0" smtClean="0"/>
          </a:p>
          <a:p>
            <a:pPr eaLnBrk="1" hangingPunct="1"/>
            <a:r>
              <a:rPr lang="en-US" sz="2400" dirty="0" smtClean="0"/>
              <a:t>A problem could be:</a:t>
            </a:r>
          </a:p>
          <a:p>
            <a:pPr lvl="1" eaLnBrk="1" hangingPunct="1"/>
            <a:r>
              <a:rPr lang="en-US" sz="1600" dirty="0" smtClean="0"/>
              <a:t>Having a single set of solutions</a:t>
            </a:r>
          </a:p>
          <a:p>
            <a:pPr lvl="1" eaLnBrk="1" hangingPunct="1"/>
            <a:r>
              <a:rPr lang="en-US" sz="1600" dirty="0" smtClean="0"/>
              <a:t>Having multiple sets of solutions that are equally true</a:t>
            </a:r>
          </a:p>
          <a:p>
            <a:pPr lvl="1" eaLnBrk="1" hangingPunct="1"/>
            <a:r>
              <a:rPr lang="en-US" sz="1600" dirty="0" smtClean="0"/>
              <a:t>Having multiple sets of solutions with different levels of truth</a:t>
            </a:r>
          </a:p>
          <a:p>
            <a:pPr lvl="1" eaLnBrk="1" hangingPunct="1"/>
            <a:r>
              <a:rPr lang="en-US" sz="1600" dirty="0" smtClean="0"/>
              <a:t>Do not have a set of solutions that "total" true, but there are several sets of solutions close to the truth</a:t>
            </a:r>
          </a:p>
          <a:p>
            <a:pPr lvl="1" eaLnBrk="1" hangingPunct="1"/>
            <a:r>
              <a:rPr lang="en-US" sz="1600" dirty="0" smtClean="0"/>
              <a:t>Do not have the set of solutions at all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30</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p>
          <a:p>
            <a:pPr algn="ct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a:solidFill>
                  <a:schemeClr val="tx1"/>
                </a:solidFill>
              </a:rPr>
              <a:t>C</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dirty="0">
                <a:solidFill>
                  <a:schemeClr val="tx1"/>
                </a:solidFill>
              </a:rPr>
              <a:t>A – B (2)</a:t>
            </a:r>
          </a:p>
          <a:p>
            <a:pPr algn="ctr"/>
            <a:r>
              <a:rPr lang="en-US" b="1" dirty="0">
                <a:solidFill>
                  <a:schemeClr val="tx1"/>
                </a:solidFill>
              </a:rPr>
              <a:t>A – F (4)</a:t>
            </a:r>
          </a:p>
          <a:p>
            <a:pPr algn="ctr"/>
            <a:r>
              <a:rPr lang="en-US" b="1" dirty="0">
                <a:solidFill>
                  <a:srgbClr val="FF0000"/>
                </a:solidFill>
              </a:rPr>
              <a:t>B – C (5)</a:t>
            </a:r>
          </a:p>
          <a:p>
            <a:pPr algn="ctr"/>
            <a:r>
              <a:rPr lang="en-US" dirty="0">
                <a:solidFill>
                  <a:schemeClr val="tx1"/>
                </a:solidFill>
              </a:rPr>
              <a:t>B – D (3)</a:t>
            </a:r>
          </a:p>
          <a:p>
            <a:pPr algn="ctr"/>
            <a:r>
              <a:rPr lang="en-US" dirty="0">
                <a:solidFill>
                  <a:schemeClr val="tx1"/>
                </a:solidFill>
              </a:rPr>
              <a:t>B – E (4)</a:t>
            </a:r>
          </a:p>
          <a:p>
            <a:pPr algn="ctr"/>
            <a:r>
              <a:rPr lang="en-US" b="1" dirty="0">
                <a:solidFill>
                  <a:srgbClr val="FF0000"/>
                </a:solidFill>
              </a:rPr>
              <a:t>C – D (1)</a:t>
            </a:r>
          </a:p>
          <a:p>
            <a:pPr algn="ctr"/>
            <a:r>
              <a:rPr lang="en-US" b="1" dirty="0">
                <a:solidFill>
                  <a:srgbClr val="FF0000"/>
                </a:solidFill>
              </a:rPr>
              <a:t>C – E (2)</a:t>
            </a:r>
          </a:p>
          <a:p>
            <a:pPr algn="ctr"/>
            <a:r>
              <a:rPr lang="en-US" b="1" dirty="0">
                <a:solidFill>
                  <a:srgbClr val="FF0000"/>
                </a:solidFill>
              </a:rPr>
              <a:t>C – F (3)</a:t>
            </a:r>
          </a:p>
          <a:p>
            <a:pPr algn="ctr"/>
            <a:r>
              <a:rPr lang="en-US" dirty="0">
                <a:solidFill>
                  <a:schemeClr val="tx1"/>
                </a:solidFill>
              </a:rPr>
              <a:t>D – E (2)</a:t>
            </a:r>
          </a:p>
          <a:p>
            <a:pPr algn="ctr"/>
            <a:r>
              <a:rPr lang="en-US"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dirty="0" smtClean="0">
                <a:solidFill>
                  <a:schemeClr val="tx1"/>
                </a:solidFill>
              </a:rPr>
              <a:t>C – D (1)</a:t>
            </a:r>
          </a:p>
          <a:p>
            <a:pPr algn="ctr"/>
            <a:r>
              <a:rPr lang="en-US" b="1" dirty="0" smtClean="0">
                <a:solidFill>
                  <a:schemeClr val="tx1"/>
                </a:solidFill>
              </a:rPr>
              <a:t>A </a:t>
            </a:r>
            <a:r>
              <a:rPr lang="en-US" b="1" dirty="0">
                <a:solidFill>
                  <a:schemeClr val="tx1"/>
                </a:solidFill>
              </a:rPr>
              <a:t>– B (2</a:t>
            </a:r>
            <a:r>
              <a:rPr lang="en-US" b="1" dirty="0" smtClean="0">
                <a:solidFill>
                  <a:schemeClr val="tx1"/>
                </a:solidFill>
              </a:rPr>
              <a:t>)</a:t>
            </a:r>
          </a:p>
          <a:p>
            <a:pPr algn="ctr"/>
            <a:r>
              <a:rPr lang="en-US" b="1" dirty="0" smtClean="0">
                <a:solidFill>
                  <a:schemeClr val="tx1"/>
                </a:solidFill>
              </a:rPr>
              <a:t>C – E (2)</a:t>
            </a:r>
          </a:p>
          <a:p>
            <a:pPr algn="ctr"/>
            <a:r>
              <a:rPr lang="en-US" b="1" dirty="0" smtClean="0">
                <a:solidFill>
                  <a:schemeClr val="tx1"/>
                </a:solidFill>
              </a:rPr>
              <a:t>C – F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C (5)</a:t>
            </a:r>
            <a:endParaRPr lang="en-US" b="1" dirty="0">
              <a:solidFill>
                <a:schemeClr val="tx1"/>
              </a:solidFill>
            </a:endParaRPr>
          </a:p>
        </p:txBody>
      </p:sp>
      <p:sp>
        <p:nvSpPr>
          <p:cNvPr id="38" name="Oval 37"/>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9" name="Oval 38"/>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40" name="Oval 39"/>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41" name="Oval 40"/>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42" name="Oval 41"/>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43" name="Straight Connector 42"/>
          <p:cNvCxnSpPr>
            <a:stCxn id="38" idx="7"/>
            <a:endCxn id="39" idx="2"/>
          </p:cNvCxnSpPr>
          <p:nvPr/>
        </p:nvCxnSpPr>
        <p:spPr>
          <a:xfrm flipV="1">
            <a:off x="5952845" y="3013516"/>
            <a:ext cx="752755" cy="3114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5"/>
            <a:endCxn id="40"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6"/>
            <a:endCxn id="41"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6"/>
            <a:endCxn id="42" idx="2"/>
          </p:cNvCxnSpPr>
          <p:nvPr/>
        </p:nvCxnSpPr>
        <p:spPr>
          <a:xfrm>
            <a:off x="7162800" y="3943838"/>
            <a:ext cx="609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4"/>
            <a:endCxn id="40" idx="0"/>
          </p:cNvCxnSpPr>
          <p:nvPr/>
        </p:nvCxnSpPr>
        <p:spPr>
          <a:xfrm>
            <a:off x="6934200" y="3242116"/>
            <a:ext cx="0" cy="47312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3"/>
            <a:endCxn id="40" idx="7"/>
          </p:cNvCxnSpPr>
          <p:nvPr/>
        </p:nvCxnSpPr>
        <p:spPr>
          <a:xfrm flipH="1">
            <a:off x="7095845" y="3170765"/>
            <a:ext cx="743510" cy="6114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42"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52" name="Straight Connector 51"/>
          <p:cNvCxnSpPr>
            <a:stCxn id="38" idx="4"/>
            <a:endCxn id="51"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7"/>
            <a:endCxn id="42"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0" idx="4"/>
            <a:endCxn id="51" idx="1"/>
          </p:cNvCxnSpPr>
          <p:nvPr/>
        </p:nvCxnSpPr>
        <p:spPr>
          <a:xfrm>
            <a:off x="6934200" y="4172438"/>
            <a:ext cx="295555" cy="6450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596562" y="3549930"/>
            <a:ext cx="269626" cy="276999"/>
          </a:xfrm>
          <a:prstGeom prst="rect">
            <a:avLst/>
          </a:prstGeom>
          <a:noFill/>
        </p:spPr>
        <p:txBody>
          <a:bodyPr wrap="none" rtlCol="0">
            <a:spAutoFit/>
          </a:bodyPr>
          <a:lstStyle/>
          <a:p>
            <a:r>
              <a:rPr lang="en-US" dirty="0"/>
              <a:t>4</a:t>
            </a:r>
          </a:p>
        </p:txBody>
      </p:sp>
      <p:sp>
        <p:nvSpPr>
          <p:cNvPr id="90" name="TextBox 89"/>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91" name="TextBox 90"/>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92" name="TextBox 91"/>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93" name="TextBox 92"/>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94" name="TextBox 93"/>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95" name="TextBox 94"/>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589511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31</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endParaRPr lang="en-US" b="1" dirty="0">
              <a:solidFill>
                <a:schemeClr val="tx1"/>
              </a:solidFill>
            </a:endParaRPr>
          </a:p>
          <a:p>
            <a:pPr algn="ct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a:solidFill>
                  <a:schemeClr val="tx1"/>
                </a:solidFill>
              </a:rPr>
              <a:t>D</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rgbClr val="FF0000"/>
                </a:solidFill>
              </a:rPr>
              <a:t>B – D (3)</a:t>
            </a:r>
          </a:p>
          <a:p>
            <a:pPr algn="ctr"/>
            <a:r>
              <a:rPr lang="en-US" dirty="0">
                <a:solidFill>
                  <a:schemeClr val="tx1"/>
                </a:solidFill>
              </a:rPr>
              <a:t>B – E (4)</a:t>
            </a:r>
            <a:endParaRPr lang="en-US" b="1" dirty="0">
              <a:solidFill>
                <a:srgbClr val="FF0000"/>
              </a:solidFill>
            </a:endParaRPr>
          </a:p>
          <a:p>
            <a:pPr algn="ctr"/>
            <a:r>
              <a:rPr lang="en-US" b="1" u="sng" dirty="0">
                <a:solidFill>
                  <a:schemeClr val="tx1"/>
                </a:solidFill>
              </a:rPr>
              <a:t>C – D (1)</a:t>
            </a:r>
          </a:p>
          <a:p>
            <a:pPr algn="ctr"/>
            <a:r>
              <a:rPr lang="en-US" b="1" dirty="0">
                <a:solidFill>
                  <a:schemeClr val="tx1"/>
                </a:solidFill>
              </a:rPr>
              <a:t>C – E (2)</a:t>
            </a:r>
          </a:p>
          <a:p>
            <a:pPr algn="ctr"/>
            <a:r>
              <a:rPr lang="en-US" b="1" dirty="0">
                <a:solidFill>
                  <a:schemeClr val="tx1"/>
                </a:solidFill>
              </a:rPr>
              <a:t>C – F (3)</a:t>
            </a:r>
          </a:p>
          <a:p>
            <a:pPr algn="ctr"/>
            <a:r>
              <a:rPr lang="en-US" b="1" dirty="0">
                <a:solidFill>
                  <a:srgbClr val="FF0000"/>
                </a:solidFill>
              </a:rPr>
              <a:t>D – E (2)</a:t>
            </a:r>
          </a:p>
          <a:p>
            <a:pPr algn="ctr"/>
            <a:r>
              <a:rPr lang="en-US"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dirty="0" smtClean="0">
                <a:solidFill>
                  <a:schemeClr val="tx1"/>
                </a:solidFill>
              </a:rPr>
              <a:t>A </a:t>
            </a:r>
            <a:r>
              <a:rPr lang="en-US" b="1" dirty="0">
                <a:solidFill>
                  <a:schemeClr val="tx1"/>
                </a:solidFill>
              </a:rPr>
              <a:t>– B (2</a:t>
            </a:r>
            <a:r>
              <a:rPr lang="en-US" b="1" dirty="0" smtClean="0">
                <a:solidFill>
                  <a:schemeClr val="tx1"/>
                </a:solidFill>
              </a:rPr>
              <a:t>)</a:t>
            </a:r>
          </a:p>
          <a:p>
            <a:pPr algn="ctr"/>
            <a:r>
              <a:rPr lang="en-US" b="1"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C (5)</a:t>
            </a:r>
            <a:endParaRPr lang="en-US" b="1" dirty="0">
              <a:solidFill>
                <a:schemeClr val="tx1"/>
              </a:solidFill>
            </a:endParaRPr>
          </a:p>
        </p:txBody>
      </p:sp>
      <p:sp>
        <p:nvSpPr>
          <p:cNvPr id="62" name="Oval 61"/>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3" name="Oval 62"/>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64" name="Oval 63"/>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65" name="Oval 6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66" name="Oval 6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67" name="Straight Connector 66"/>
          <p:cNvCxnSpPr>
            <a:stCxn id="62" idx="7"/>
            <a:endCxn id="63" idx="2"/>
          </p:cNvCxnSpPr>
          <p:nvPr/>
        </p:nvCxnSpPr>
        <p:spPr>
          <a:xfrm flipV="1">
            <a:off x="5952845" y="3013516"/>
            <a:ext cx="752755" cy="3114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5"/>
            <a:endCxn id="64"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6"/>
            <a:endCxn id="65" idx="2"/>
          </p:cNvCxnSpPr>
          <p:nvPr/>
        </p:nvCxnSpPr>
        <p:spPr>
          <a:xfrm flipV="1">
            <a:off x="7162800" y="3009120"/>
            <a:ext cx="609600" cy="439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4"/>
            <a:endCxn id="66" idx="0"/>
          </p:cNvCxnSpPr>
          <p:nvPr/>
        </p:nvCxnSpPr>
        <p:spPr>
          <a:xfrm>
            <a:off x="8001000" y="3237720"/>
            <a:ext cx="0" cy="477518"/>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4" idx="6"/>
            <a:endCxn id="66" idx="2"/>
          </p:cNvCxnSpPr>
          <p:nvPr/>
        </p:nvCxnSpPr>
        <p:spPr>
          <a:xfrm>
            <a:off x="7162800" y="3943838"/>
            <a:ext cx="6096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3" idx="4"/>
            <a:endCxn id="64" idx="0"/>
          </p:cNvCxnSpPr>
          <p:nvPr/>
        </p:nvCxnSpPr>
        <p:spPr>
          <a:xfrm>
            <a:off x="6934200" y="3242116"/>
            <a:ext cx="0" cy="47312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5" idx="3"/>
            <a:endCxn id="64" idx="7"/>
          </p:cNvCxnSpPr>
          <p:nvPr/>
        </p:nvCxnSpPr>
        <p:spPr>
          <a:xfrm flipH="1">
            <a:off x="7095845" y="3170765"/>
            <a:ext cx="743510" cy="611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3" idx="5"/>
            <a:endCxn id="6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76" name="Straight Connector 75"/>
          <p:cNvCxnSpPr>
            <a:stCxn id="62" idx="4"/>
            <a:endCxn id="75"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7"/>
            <a:endCxn id="6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4"/>
            <a:endCxn id="75" idx="1"/>
          </p:cNvCxnSpPr>
          <p:nvPr/>
        </p:nvCxnSpPr>
        <p:spPr>
          <a:xfrm>
            <a:off x="6934200" y="4172438"/>
            <a:ext cx="295555" cy="645086"/>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80" name="TextBox 7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82" name="TextBox 8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84" name="TextBox 8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85" name="TextBox 8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86" name="TextBox 8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87" name="TextBox 8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88" name="TextBox 8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89" name="TextBox 8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742336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32</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p>
          <a:p>
            <a:pPr algn="ctr"/>
            <a:r>
              <a:rPr lang="en-US" b="1" dirty="0" smtClean="0">
                <a:solidFill>
                  <a:schemeClr val="tx1"/>
                </a:solidFill>
              </a:rPr>
              <a:t>A – B (2)</a:t>
            </a:r>
            <a:endParaRPr lang="en-US" b="1" dirty="0">
              <a:solidFill>
                <a:schemeClr val="tx1"/>
              </a:solidFill>
            </a:endParaRPr>
          </a:p>
          <a:p>
            <a:pPr algn="ct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a:solidFill>
                  <a:schemeClr val="tx1"/>
                </a:solidFill>
              </a:rPr>
              <a:t>B</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u="sng"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chemeClr val="tx1"/>
                </a:solidFill>
              </a:rPr>
              <a:t>B – D (3)</a:t>
            </a:r>
          </a:p>
          <a:p>
            <a:pPr algn="ctr"/>
            <a:r>
              <a:rPr lang="en-US" b="1" dirty="0">
                <a:solidFill>
                  <a:srgbClr val="FF0000"/>
                </a:solidFill>
              </a:rPr>
              <a:t>B – E (4)</a:t>
            </a:r>
          </a:p>
          <a:p>
            <a:pPr algn="ctr"/>
            <a:r>
              <a:rPr lang="en-US" b="1" u="sng" dirty="0">
                <a:solidFill>
                  <a:schemeClr val="tx1"/>
                </a:solidFill>
              </a:rPr>
              <a:t>C – D (1)</a:t>
            </a:r>
          </a:p>
          <a:p>
            <a:pPr algn="ctr"/>
            <a:r>
              <a:rPr lang="en-US" b="1" dirty="0">
                <a:solidFill>
                  <a:schemeClr val="tx1"/>
                </a:solidFill>
              </a:rPr>
              <a:t>C – E (2)</a:t>
            </a:r>
          </a:p>
          <a:p>
            <a:pPr algn="ctr"/>
            <a:r>
              <a:rPr lang="en-US" b="1" dirty="0">
                <a:solidFill>
                  <a:schemeClr val="tx1"/>
                </a:solidFill>
              </a:rPr>
              <a:t>C – F (3)</a:t>
            </a:r>
          </a:p>
          <a:p>
            <a:pPr algn="ctr"/>
            <a:r>
              <a:rPr lang="en-US" b="1" dirty="0">
                <a:solidFill>
                  <a:schemeClr val="tx1"/>
                </a:solidFill>
              </a:rPr>
              <a:t>D – E (2)</a:t>
            </a:r>
          </a:p>
          <a:p>
            <a:pPr algn="ctr"/>
            <a:r>
              <a:rPr lang="en-US"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strike="sngStrike" dirty="0" smtClean="0">
                <a:solidFill>
                  <a:schemeClr val="tx1"/>
                </a:solidFill>
              </a:rPr>
              <a:t>A </a:t>
            </a:r>
            <a:r>
              <a:rPr lang="en-US" b="1" strike="sngStrike" dirty="0">
                <a:solidFill>
                  <a:schemeClr val="tx1"/>
                </a:solidFill>
              </a:rPr>
              <a:t>– B (2</a:t>
            </a:r>
            <a:r>
              <a:rPr lang="en-US" b="1" strike="sngStrike" dirty="0" smtClean="0">
                <a:solidFill>
                  <a:schemeClr val="tx1"/>
                </a:solidFill>
              </a:rPr>
              <a:t>)</a:t>
            </a:r>
          </a:p>
          <a:p>
            <a:pPr algn="ctr"/>
            <a:r>
              <a:rPr lang="en-US" b="1"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E (4)</a:t>
            </a:r>
          </a:p>
          <a:p>
            <a:pPr algn="ctr"/>
            <a:r>
              <a:rPr lang="en-US" b="1" dirty="0" smtClean="0">
                <a:solidFill>
                  <a:schemeClr val="tx1"/>
                </a:solidFill>
              </a:rPr>
              <a:t>B – C (5)</a:t>
            </a:r>
            <a:endParaRPr lang="en-US" b="1" dirty="0">
              <a:solidFill>
                <a:schemeClr val="tx1"/>
              </a:solidFill>
            </a:endParaRPr>
          </a:p>
        </p:txBody>
      </p:sp>
      <p:sp>
        <p:nvSpPr>
          <p:cNvPr id="38" name="Oval 37"/>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9" name="Oval 38"/>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40" name="Oval 39"/>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41" name="Oval 40"/>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42" name="Oval 41"/>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43" name="Straight Connector 42"/>
          <p:cNvCxnSpPr>
            <a:stCxn id="38" idx="7"/>
            <a:endCxn id="39" idx="2"/>
          </p:cNvCxnSpPr>
          <p:nvPr/>
        </p:nvCxnSpPr>
        <p:spPr>
          <a:xfrm flipV="1">
            <a:off x="5952845" y="3013516"/>
            <a:ext cx="752755" cy="3114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5"/>
            <a:endCxn id="40"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6"/>
            <a:endCxn id="41"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6"/>
            <a:endCxn id="42" idx="2"/>
          </p:cNvCxnSpPr>
          <p:nvPr/>
        </p:nvCxnSpPr>
        <p:spPr>
          <a:xfrm>
            <a:off x="7162800" y="3943838"/>
            <a:ext cx="609600" cy="0"/>
          </a:xfrm>
          <a:prstGeom prst="line">
            <a:avLst/>
          </a:prstGeom>
          <a:ln w="3175">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4"/>
            <a:endCxn id="40" idx="0"/>
          </p:cNvCxnSpPr>
          <p:nvPr/>
        </p:nvCxnSpPr>
        <p:spPr>
          <a:xfrm>
            <a:off x="6934200" y="3242116"/>
            <a:ext cx="0" cy="47312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3"/>
            <a:endCxn id="40" idx="7"/>
          </p:cNvCxnSpPr>
          <p:nvPr/>
        </p:nvCxnSpPr>
        <p:spPr>
          <a:xfrm flipH="1">
            <a:off x="7095845" y="3170765"/>
            <a:ext cx="743510" cy="611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42" idx="1"/>
          </p:cNvCxnSpPr>
          <p:nvPr/>
        </p:nvCxnSpPr>
        <p:spPr>
          <a:xfrm>
            <a:off x="7095845" y="3175161"/>
            <a:ext cx="743510" cy="607032"/>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52" name="Straight Connector 51"/>
          <p:cNvCxnSpPr>
            <a:stCxn id="38" idx="4"/>
            <a:endCxn id="51"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7"/>
            <a:endCxn id="42" idx="4"/>
          </p:cNvCxnSpPr>
          <p:nvPr/>
        </p:nvCxnSpPr>
        <p:spPr>
          <a:xfrm flipV="1">
            <a:off x="7553045" y="4172438"/>
            <a:ext cx="447955" cy="645086"/>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0" idx="4"/>
            <a:endCxn id="51" idx="1"/>
          </p:cNvCxnSpPr>
          <p:nvPr/>
        </p:nvCxnSpPr>
        <p:spPr>
          <a:xfrm>
            <a:off x="6934200" y="4172438"/>
            <a:ext cx="295555" cy="645086"/>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596562" y="3549930"/>
            <a:ext cx="269626" cy="276999"/>
          </a:xfrm>
          <a:prstGeom prst="rect">
            <a:avLst/>
          </a:prstGeom>
          <a:noFill/>
        </p:spPr>
        <p:txBody>
          <a:bodyPr wrap="none" rtlCol="0">
            <a:spAutoFit/>
          </a:bodyPr>
          <a:lstStyle/>
          <a:p>
            <a:r>
              <a:rPr lang="en-US" dirty="0"/>
              <a:t>4</a:t>
            </a:r>
          </a:p>
        </p:txBody>
      </p:sp>
      <p:sp>
        <p:nvSpPr>
          <p:cNvPr id="90" name="TextBox 89"/>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91" name="TextBox 90"/>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92" name="TextBox 91"/>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93" name="TextBox 92"/>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94" name="TextBox 93"/>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95" name="TextBox 94"/>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83352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33</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p>
          <a:p>
            <a:pPr algn="ctr"/>
            <a:r>
              <a:rPr lang="en-US" b="1" dirty="0" smtClean="0">
                <a:solidFill>
                  <a:schemeClr val="tx1"/>
                </a:solidFill>
              </a:rPr>
              <a:t>A – B (2)</a:t>
            </a:r>
          </a:p>
          <a:p>
            <a:pPr algn="ctr"/>
            <a:r>
              <a:rPr lang="en-US" b="1" dirty="0" smtClean="0">
                <a:solidFill>
                  <a:schemeClr val="tx1"/>
                </a:solidFill>
              </a:rPr>
              <a:t>C – E (2)</a:t>
            </a:r>
            <a:endParaRPr lang="en-US" b="1" dirty="0">
              <a:solidFill>
                <a:schemeClr val="tx1"/>
              </a:solidFill>
            </a:endParaRPr>
          </a:p>
          <a:p>
            <a:pPr algn="ctr"/>
            <a:endParaRPr lang="en-US"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B</a:t>
            </a:r>
          </a:p>
          <a:p>
            <a:pPr algn="ctr"/>
            <a:r>
              <a:rPr lang="en-US" dirty="0">
                <a:solidFill>
                  <a:schemeClr val="tx1"/>
                </a:solidFill>
              </a:rPr>
              <a:t>E</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u="sng"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chemeClr val="tx1"/>
                </a:solidFill>
              </a:rPr>
              <a:t>B – D (3)</a:t>
            </a:r>
          </a:p>
          <a:p>
            <a:pPr algn="ctr"/>
            <a:r>
              <a:rPr lang="en-US" b="1" dirty="0">
                <a:solidFill>
                  <a:schemeClr val="tx1"/>
                </a:solidFill>
              </a:rPr>
              <a:t>B – E (4)</a:t>
            </a:r>
          </a:p>
          <a:p>
            <a:pPr algn="ctr"/>
            <a:r>
              <a:rPr lang="en-US" b="1" u="sng" dirty="0">
                <a:solidFill>
                  <a:schemeClr val="tx1"/>
                </a:solidFill>
              </a:rPr>
              <a:t>C – D (1)</a:t>
            </a:r>
          </a:p>
          <a:p>
            <a:pPr algn="ctr"/>
            <a:r>
              <a:rPr lang="en-US" b="1" u="sng" dirty="0">
                <a:solidFill>
                  <a:schemeClr val="tx1"/>
                </a:solidFill>
              </a:rPr>
              <a:t>C – E (2)</a:t>
            </a:r>
          </a:p>
          <a:p>
            <a:pPr algn="ctr"/>
            <a:r>
              <a:rPr lang="en-US" b="1" dirty="0">
                <a:solidFill>
                  <a:schemeClr val="tx1"/>
                </a:solidFill>
              </a:rPr>
              <a:t>C – F (3)</a:t>
            </a:r>
          </a:p>
          <a:p>
            <a:pPr algn="ctr"/>
            <a:r>
              <a:rPr lang="en-US" b="1" dirty="0">
                <a:solidFill>
                  <a:schemeClr val="tx1"/>
                </a:solidFill>
              </a:rPr>
              <a:t>D – E (2)</a:t>
            </a:r>
          </a:p>
          <a:p>
            <a:pPr algn="ctr"/>
            <a:r>
              <a:rPr lang="en-US" b="1" dirty="0">
                <a:solidFill>
                  <a:srgbClr val="FF0000"/>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dirty="0" smtClean="0">
                <a:solidFill>
                  <a:schemeClr val="tx1"/>
                </a:solidFill>
              </a:rPr>
              <a:t>E – F (1)</a:t>
            </a:r>
          </a:p>
          <a:p>
            <a:pPr algn="ctr"/>
            <a:r>
              <a:rPr lang="en-US" b="1" strike="sngStrike" dirty="0" smtClean="0">
                <a:solidFill>
                  <a:schemeClr val="tx1"/>
                </a:solidFill>
              </a:rPr>
              <a:t>A </a:t>
            </a:r>
            <a:r>
              <a:rPr lang="en-US" b="1" strike="sngStrike" dirty="0">
                <a:solidFill>
                  <a:schemeClr val="tx1"/>
                </a:solidFill>
              </a:rPr>
              <a:t>– B (2</a:t>
            </a:r>
            <a:r>
              <a:rPr lang="en-US" b="1" strike="sngStrike" dirty="0" smtClean="0">
                <a:solidFill>
                  <a:schemeClr val="tx1"/>
                </a:solidFill>
              </a:rPr>
              <a:t>)</a:t>
            </a:r>
          </a:p>
          <a:p>
            <a:pPr algn="ctr"/>
            <a:r>
              <a:rPr lang="en-US" b="1" strike="sngStrike"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E (4)</a:t>
            </a:r>
          </a:p>
          <a:p>
            <a:pPr algn="ctr"/>
            <a:r>
              <a:rPr lang="en-US" b="1" dirty="0" smtClean="0">
                <a:solidFill>
                  <a:schemeClr val="tx1"/>
                </a:solidFill>
              </a:rPr>
              <a:t>B – C (5)</a:t>
            </a:r>
            <a:endParaRPr lang="en-US" b="1" dirty="0">
              <a:solidFill>
                <a:schemeClr val="tx1"/>
              </a:solidFill>
            </a:endParaRPr>
          </a:p>
        </p:txBody>
      </p:sp>
      <p:sp>
        <p:nvSpPr>
          <p:cNvPr id="62" name="Oval 61"/>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3" name="Oval 62"/>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64" name="Oval 63"/>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65" name="Oval 6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66" name="Oval 6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67" name="Straight Connector 66"/>
          <p:cNvCxnSpPr>
            <a:stCxn id="62" idx="7"/>
            <a:endCxn id="63" idx="2"/>
          </p:cNvCxnSpPr>
          <p:nvPr/>
        </p:nvCxnSpPr>
        <p:spPr>
          <a:xfrm flipV="1">
            <a:off x="5952845" y="3013516"/>
            <a:ext cx="752755" cy="3114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5"/>
            <a:endCxn id="64"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6"/>
            <a:endCxn id="6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4"/>
            <a:endCxn id="6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4" idx="6"/>
            <a:endCxn id="66" idx="2"/>
          </p:cNvCxnSpPr>
          <p:nvPr/>
        </p:nvCxnSpPr>
        <p:spPr>
          <a:xfrm>
            <a:off x="7162800" y="3943838"/>
            <a:ext cx="6096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3" idx="4"/>
            <a:endCxn id="64" idx="0"/>
          </p:cNvCxnSpPr>
          <p:nvPr/>
        </p:nvCxnSpPr>
        <p:spPr>
          <a:xfrm>
            <a:off x="6934200" y="3242116"/>
            <a:ext cx="0" cy="47312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5" idx="3"/>
            <a:endCxn id="64" idx="7"/>
          </p:cNvCxnSpPr>
          <p:nvPr/>
        </p:nvCxnSpPr>
        <p:spPr>
          <a:xfrm flipH="1">
            <a:off x="7095845" y="3170765"/>
            <a:ext cx="743510" cy="611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3" idx="5"/>
            <a:endCxn id="66" idx="1"/>
          </p:cNvCxnSpPr>
          <p:nvPr/>
        </p:nvCxnSpPr>
        <p:spPr>
          <a:xfrm>
            <a:off x="7095845" y="3175161"/>
            <a:ext cx="743510" cy="607032"/>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76" name="Straight Connector 75"/>
          <p:cNvCxnSpPr>
            <a:stCxn id="62" idx="4"/>
            <a:endCxn id="75"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7"/>
            <a:endCxn id="66" idx="4"/>
          </p:cNvCxnSpPr>
          <p:nvPr/>
        </p:nvCxnSpPr>
        <p:spPr>
          <a:xfrm flipV="1">
            <a:off x="7553045" y="4172438"/>
            <a:ext cx="447955" cy="64508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4"/>
            <a:endCxn id="75" idx="1"/>
          </p:cNvCxnSpPr>
          <p:nvPr/>
        </p:nvCxnSpPr>
        <p:spPr>
          <a:xfrm>
            <a:off x="6934200" y="4172438"/>
            <a:ext cx="295555" cy="645086"/>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80" name="TextBox 7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82" name="TextBox 8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84" name="TextBox 8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85" name="TextBox 8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86" name="TextBox 8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87" name="TextBox 8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88" name="TextBox 8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89" name="TextBox 8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019253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34</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p>
          <a:p>
            <a:pPr algn="ctr"/>
            <a:r>
              <a:rPr lang="en-US" b="1" dirty="0" smtClean="0">
                <a:solidFill>
                  <a:schemeClr val="tx1"/>
                </a:solidFill>
              </a:rPr>
              <a:t>A – B (2)</a:t>
            </a:r>
          </a:p>
          <a:p>
            <a:pPr algn="ctr"/>
            <a:r>
              <a:rPr lang="en-US" b="1" dirty="0" smtClean="0">
                <a:solidFill>
                  <a:schemeClr val="tx1"/>
                </a:solidFill>
              </a:rPr>
              <a:t>C – E (2)</a:t>
            </a:r>
            <a:endParaRPr lang="en-US" b="1" dirty="0">
              <a:solidFill>
                <a:schemeClr val="tx1"/>
              </a:solidFill>
            </a:endParaRPr>
          </a:p>
          <a:p>
            <a:pPr algn="ctr"/>
            <a:r>
              <a:rPr lang="en-US" b="1" dirty="0" smtClean="0">
                <a:solidFill>
                  <a:schemeClr val="tx1"/>
                </a:solidFill>
              </a:rPr>
              <a:t>E – F (1)</a:t>
            </a:r>
            <a:endParaRPr lang="en-US" b="1"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B</a:t>
            </a:r>
          </a:p>
          <a:p>
            <a:pPr algn="ctr"/>
            <a:r>
              <a:rPr lang="en-US" dirty="0" smtClean="0">
                <a:solidFill>
                  <a:schemeClr val="tx1"/>
                </a:solidFill>
              </a:rPr>
              <a:t>E</a:t>
            </a:r>
          </a:p>
          <a:p>
            <a:pPr algn="ctr"/>
            <a:r>
              <a:rPr lang="en-US" dirty="0">
                <a:solidFill>
                  <a:schemeClr val="tx1"/>
                </a:solidFill>
              </a:rPr>
              <a:t>F</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u="sng"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chemeClr val="tx1"/>
                </a:solidFill>
              </a:rPr>
              <a:t>B – D (3)</a:t>
            </a:r>
          </a:p>
          <a:p>
            <a:pPr algn="ctr"/>
            <a:r>
              <a:rPr lang="en-US" b="1" dirty="0">
                <a:solidFill>
                  <a:schemeClr val="tx1"/>
                </a:solidFill>
              </a:rPr>
              <a:t>B – E (4)</a:t>
            </a:r>
          </a:p>
          <a:p>
            <a:pPr algn="ctr"/>
            <a:r>
              <a:rPr lang="en-US" b="1" u="sng" dirty="0">
                <a:solidFill>
                  <a:schemeClr val="tx1"/>
                </a:solidFill>
              </a:rPr>
              <a:t>C – D (1)</a:t>
            </a:r>
          </a:p>
          <a:p>
            <a:pPr algn="ctr"/>
            <a:r>
              <a:rPr lang="en-US" b="1" u="sng" dirty="0">
                <a:solidFill>
                  <a:schemeClr val="tx1"/>
                </a:solidFill>
              </a:rPr>
              <a:t>C – E (2)</a:t>
            </a:r>
          </a:p>
          <a:p>
            <a:pPr algn="ctr"/>
            <a:r>
              <a:rPr lang="en-US" b="1" dirty="0">
                <a:solidFill>
                  <a:schemeClr val="tx1"/>
                </a:solidFill>
              </a:rPr>
              <a:t>C – F (3)</a:t>
            </a:r>
          </a:p>
          <a:p>
            <a:pPr algn="ctr"/>
            <a:r>
              <a:rPr lang="en-US" b="1" dirty="0">
                <a:solidFill>
                  <a:schemeClr val="tx1"/>
                </a:solidFill>
              </a:rPr>
              <a:t>D – E (2)</a:t>
            </a:r>
          </a:p>
          <a:p>
            <a:pPr algn="ctr"/>
            <a:r>
              <a:rPr lang="en-US" b="1" u="sng"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strike="sngStrike" dirty="0" smtClean="0">
                <a:solidFill>
                  <a:schemeClr val="tx1"/>
                </a:solidFill>
              </a:rPr>
              <a:t>E – F (1)</a:t>
            </a:r>
          </a:p>
          <a:p>
            <a:pPr algn="ctr"/>
            <a:r>
              <a:rPr lang="en-US" b="1" strike="sngStrike" dirty="0" smtClean="0">
                <a:solidFill>
                  <a:schemeClr val="tx1"/>
                </a:solidFill>
              </a:rPr>
              <a:t>A </a:t>
            </a:r>
            <a:r>
              <a:rPr lang="en-US" b="1" strike="sngStrike" dirty="0">
                <a:solidFill>
                  <a:schemeClr val="tx1"/>
                </a:solidFill>
              </a:rPr>
              <a:t>– B (2</a:t>
            </a:r>
            <a:r>
              <a:rPr lang="en-US" b="1" strike="sngStrike" dirty="0" smtClean="0">
                <a:solidFill>
                  <a:schemeClr val="tx1"/>
                </a:solidFill>
              </a:rPr>
              <a:t>)</a:t>
            </a:r>
          </a:p>
          <a:p>
            <a:pPr algn="ctr"/>
            <a:r>
              <a:rPr lang="en-US" b="1" strike="sngStrike"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E (4)</a:t>
            </a:r>
          </a:p>
          <a:p>
            <a:pPr algn="ctr"/>
            <a:r>
              <a:rPr lang="en-US" b="1" dirty="0" smtClean="0">
                <a:solidFill>
                  <a:schemeClr val="tx1"/>
                </a:solidFill>
              </a:rPr>
              <a:t>B – C (5)</a:t>
            </a:r>
            <a:endParaRPr lang="en-US" b="1" dirty="0">
              <a:solidFill>
                <a:schemeClr val="tx1"/>
              </a:solidFill>
            </a:endParaRPr>
          </a:p>
        </p:txBody>
      </p:sp>
      <p:sp>
        <p:nvSpPr>
          <p:cNvPr id="38" name="Oval 37"/>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9" name="Oval 38"/>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40" name="Oval 39"/>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41" name="Oval 40"/>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42" name="Oval 41"/>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43" name="Straight Connector 42"/>
          <p:cNvCxnSpPr>
            <a:stCxn id="38" idx="7"/>
            <a:endCxn id="39" idx="2"/>
          </p:cNvCxnSpPr>
          <p:nvPr/>
        </p:nvCxnSpPr>
        <p:spPr>
          <a:xfrm flipV="1">
            <a:off x="5952845" y="3013516"/>
            <a:ext cx="752755" cy="3114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5"/>
            <a:endCxn id="40"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6"/>
            <a:endCxn id="41"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6"/>
            <a:endCxn id="42" idx="2"/>
          </p:cNvCxnSpPr>
          <p:nvPr/>
        </p:nvCxnSpPr>
        <p:spPr>
          <a:xfrm>
            <a:off x="7162800" y="3943838"/>
            <a:ext cx="6096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4"/>
            <a:endCxn id="40" idx="0"/>
          </p:cNvCxnSpPr>
          <p:nvPr/>
        </p:nvCxnSpPr>
        <p:spPr>
          <a:xfrm>
            <a:off x="6934200" y="3242116"/>
            <a:ext cx="0" cy="47312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3"/>
            <a:endCxn id="40" idx="7"/>
          </p:cNvCxnSpPr>
          <p:nvPr/>
        </p:nvCxnSpPr>
        <p:spPr>
          <a:xfrm flipH="1">
            <a:off x="7095845" y="3170765"/>
            <a:ext cx="743510" cy="611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42" idx="1"/>
          </p:cNvCxnSpPr>
          <p:nvPr/>
        </p:nvCxnSpPr>
        <p:spPr>
          <a:xfrm>
            <a:off x="7095845" y="3175161"/>
            <a:ext cx="743510" cy="607032"/>
          </a:xfrm>
          <a:prstGeom prst="line">
            <a:avLst/>
          </a:prstGeom>
          <a:ln w="1905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52" name="Straight Connector 51"/>
          <p:cNvCxnSpPr>
            <a:stCxn id="38" idx="4"/>
            <a:endCxn id="51"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7"/>
            <a:endCxn id="42"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0" idx="4"/>
            <a:endCxn id="51" idx="1"/>
          </p:cNvCxnSpPr>
          <p:nvPr/>
        </p:nvCxnSpPr>
        <p:spPr>
          <a:xfrm>
            <a:off x="6934200" y="4172438"/>
            <a:ext cx="295555" cy="645086"/>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596562" y="3549930"/>
            <a:ext cx="269626" cy="276999"/>
          </a:xfrm>
          <a:prstGeom prst="rect">
            <a:avLst/>
          </a:prstGeom>
          <a:noFill/>
        </p:spPr>
        <p:txBody>
          <a:bodyPr wrap="none" rtlCol="0">
            <a:spAutoFit/>
          </a:bodyPr>
          <a:lstStyle/>
          <a:p>
            <a:r>
              <a:rPr lang="en-US" dirty="0"/>
              <a:t>4</a:t>
            </a:r>
          </a:p>
        </p:txBody>
      </p:sp>
      <p:sp>
        <p:nvSpPr>
          <p:cNvPr id="90" name="TextBox 89"/>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91" name="TextBox 90"/>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92" name="TextBox 91"/>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93" name="TextBox 92"/>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94" name="TextBox 93"/>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95" name="TextBox 94"/>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3928551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35</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p>
          <a:p>
            <a:pPr algn="ctr"/>
            <a:r>
              <a:rPr lang="en-US" b="1" dirty="0" smtClean="0">
                <a:solidFill>
                  <a:schemeClr val="tx1"/>
                </a:solidFill>
              </a:rPr>
              <a:t>A – B (2)</a:t>
            </a:r>
          </a:p>
          <a:p>
            <a:pPr algn="ctr"/>
            <a:r>
              <a:rPr lang="en-US" b="1" dirty="0" smtClean="0">
                <a:solidFill>
                  <a:schemeClr val="tx1"/>
                </a:solidFill>
              </a:rPr>
              <a:t>C – E (2)</a:t>
            </a:r>
            <a:endParaRPr lang="en-US" b="1" dirty="0">
              <a:solidFill>
                <a:schemeClr val="tx1"/>
              </a:solidFill>
            </a:endParaRPr>
          </a:p>
          <a:p>
            <a:pPr algn="ctr"/>
            <a:r>
              <a:rPr lang="en-US" b="1" dirty="0" smtClean="0">
                <a:solidFill>
                  <a:schemeClr val="tx1"/>
                </a:solidFill>
              </a:rPr>
              <a:t>E – F (1)</a:t>
            </a:r>
          </a:p>
          <a:p>
            <a:pPr algn="ctr"/>
            <a:r>
              <a:rPr lang="en-US" b="1" dirty="0" smtClean="0">
                <a:solidFill>
                  <a:schemeClr val="tx1"/>
                </a:solidFill>
              </a:rPr>
              <a:t>[STOP]</a:t>
            </a:r>
            <a:endParaRPr lang="en-US" b="1"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B</a:t>
            </a:r>
          </a:p>
          <a:p>
            <a:pPr algn="ctr"/>
            <a:r>
              <a:rPr lang="en-US" dirty="0" smtClean="0">
                <a:solidFill>
                  <a:schemeClr val="tx1"/>
                </a:solidFill>
              </a:rPr>
              <a:t>E</a:t>
            </a:r>
          </a:p>
          <a:p>
            <a:pPr algn="ctr"/>
            <a:r>
              <a:rPr lang="en-US" dirty="0">
                <a:solidFill>
                  <a:schemeClr val="tx1"/>
                </a:solidFill>
              </a:rPr>
              <a:t>F</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u="sng"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chemeClr val="tx1"/>
                </a:solidFill>
              </a:rPr>
              <a:t>B – D (3)</a:t>
            </a:r>
          </a:p>
          <a:p>
            <a:pPr algn="ctr"/>
            <a:r>
              <a:rPr lang="en-US" b="1" dirty="0">
                <a:solidFill>
                  <a:schemeClr val="tx1"/>
                </a:solidFill>
              </a:rPr>
              <a:t>B – E (4)</a:t>
            </a:r>
          </a:p>
          <a:p>
            <a:pPr algn="ctr"/>
            <a:r>
              <a:rPr lang="en-US" b="1" u="sng" dirty="0">
                <a:solidFill>
                  <a:schemeClr val="tx1"/>
                </a:solidFill>
              </a:rPr>
              <a:t>C – D (1)</a:t>
            </a:r>
          </a:p>
          <a:p>
            <a:pPr algn="ctr"/>
            <a:r>
              <a:rPr lang="en-US" b="1" u="sng" dirty="0">
                <a:solidFill>
                  <a:schemeClr val="tx1"/>
                </a:solidFill>
              </a:rPr>
              <a:t>C – E (2)</a:t>
            </a:r>
          </a:p>
          <a:p>
            <a:pPr algn="ctr"/>
            <a:r>
              <a:rPr lang="en-US" b="1" dirty="0">
                <a:solidFill>
                  <a:schemeClr val="tx1"/>
                </a:solidFill>
              </a:rPr>
              <a:t>C – F (3)</a:t>
            </a:r>
          </a:p>
          <a:p>
            <a:pPr algn="ctr"/>
            <a:r>
              <a:rPr lang="en-US" b="1" dirty="0">
                <a:solidFill>
                  <a:schemeClr val="tx1"/>
                </a:solidFill>
              </a:rPr>
              <a:t>D – E (2)</a:t>
            </a:r>
          </a:p>
          <a:p>
            <a:pPr algn="ctr"/>
            <a:r>
              <a:rPr lang="en-US" b="1" u="sng"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strike="sngStrike" dirty="0" smtClean="0">
                <a:solidFill>
                  <a:schemeClr val="tx1"/>
                </a:solidFill>
              </a:rPr>
              <a:t>E – F (1)</a:t>
            </a:r>
          </a:p>
          <a:p>
            <a:pPr algn="ctr"/>
            <a:r>
              <a:rPr lang="en-US" b="1" strike="sngStrike" dirty="0" smtClean="0">
                <a:solidFill>
                  <a:schemeClr val="tx1"/>
                </a:solidFill>
              </a:rPr>
              <a:t>A </a:t>
            </a:r>
            <a:r>
              <a:rPr lang="en-US" b="1" strike="sngStrike" dirty="0">
                <a:solidFill>
                  <a:schemeClr val="tx1"/>
                </a:solidFill>
              </a:rPr>
              <a:t>– B (2</a:t>
            </a:r>
            <a:r>
              <a:rPr lang="en-US" b="1" strike="sngStrike" dirty="0" smtClean="0">
                <a:solidFill>
                  <a:schemeClr val="tx1"/>
                </a:solidFill>
              </a:rPr>
              <a:t>)</a:t>
            </a:r>
          </a:p>
          <a:p>
            <a:pPr algn="ctr"/>
            <a:r>
              <a:rPr lang="en-US" b="1" strike="sngStrike"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E (4)</a:t>
            </a:r>
          </a:p>
          <a:p>
            <a:pPr algn="ctr"/>
            <a:r>
              <a:rPr lang="en-US" b="1" dirty="0" smtClean="0">
                <a:solidFill>
                  <a:schemeClr val="tx1"/>
                </a:solidFill>
              </a:rPr>
              <a:t>B – C (5)</a:t>
            </a:r>
          </a:p>
          <a:p>
            <a:pPr algn="ctr"/>
            <a:endParaRPr lang="en-US" b="1" dirty="0">
              <a:solidFill>
                <a:schemeClr val="tx1"/>
              </a:solidFill>
            </a:endParaRPr>
          </a:p>
        </p:txBody>
      </p:sp>
      <p:sp>
        <p:nvSpPr>
          <p:cNvPr id="38" name="Oval 37"/>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9" name="Oval 38"/>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40" name="Oval 39"/>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41" name="Oval 40"/>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42" name="Oval 41"/>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43" name="Straight Connector 42"/>
          <p:cNvCxnSpPr>
            <a:stCxn id="38" idx="7"/>
            <a:endCxn id="39" idx="2"/>
          </p:cNvCxnSpPr>
          <p:nvPr/>
        </p:nvCxnSpPr>
        <p:spPr>
          <a:xfrm flipV="1">
            <a:off x="5952845" y="3013516"/>
            <a:ext cx="752755" cy="3114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5"/>
            <a:endCxn id="40" idx="2"/>
          </p:cNvCxnSpPr>
          <p:nvPr/>
        </p:nvCxnSpPr>
        <p:spPr>
          <a:xfrm>
            <a:off x="5952845" y="3648283"/>
            <a:ext cx="752755" cy="2955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9" idx="6"/>
            <a:endCxn id="41"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6"/>
            <a:endCxn id="42" idx="2"/>
          </p:cNvCxnSpPr>
          <p:nvPr/>
        </p:nvCxnSpPr>
        <p:spPr>
          <a:xfrm>
            <a:off x="7162800" y="3943838"/>
            <a:ext cx="6096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4"/>
            <a:endCxn id="40" idx="0"/>
          </p:cNvCxnSpPr>
          <p:nvPr/>
        </p:nvCxnSpPr>
        <p:spPr>
          <a:xfrm>
            <a:off x="6934200" y="3242116"/>
            <a:ext cx="0" cy="47312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3"/>
            <a:endCxn id="40" idx="7"/>
          </p:cNvCxnSpPr>
          <p:nvPr/>
        </p:nvCxnSpPr>
        <p:spPr>
          <a:xfrm flipH="1">
            <a:off x="7095845" y="3170765"/>
            <a:ext cx="743510" cy="611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42" idx="1"/>
          </p:cNvCxnSpPr>
          <p:nvPr/>
        </p:nvCxnSpPr>
        <p:spPr>
          <a:xfrm>
            <a:off x="7095845" y="3175161"/>
            <a:ext cx="743510" cy="607032"/>
          </a:xfrm>
          <a:prstGeom prst="line">
            <a:avLst/>
          </a:prstGeom>
          <a:ln w="1905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52" name="Straight Connector 51"/>
          <p:cNvCxnSpPr>
            <a:stCxn id="38" idx="4"/>
            <a:endCxn id="51" idx="2"/>
          </p:cNvCxnSpPr>
          <p:nvPr/>
        </p:nvCxnSpPr>
        <p:spPr>
          <a:xfrm>
            <a:off x="5791200" y="3715238"/>
            <a:ext cx="1371600" cy="1263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7"/>
            <a:endCxn id="42"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0" idx="4"/>
            <a:endCxn id="51" idx="1"/>
          </p:cNvCxnSpPr>
          <p:nvPr/>
        </p:nvCxnSpPr>
        <p:spPr>
          <a:xfrm>
            <a:off x="6934200" y="4172438"/>
            <a:ext cx="295555" cy="645086"/>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596562" y="3549930"/>
            <a:ext cx="269626" cy="276999"/>
          </a:xfrm>
          <a:prstGeom prst="rect">
            <a:avLst/>
          </a:prstGeom>
          <a:noFill/>
        </p:spPr>
        <p:txBody>
          <a:bodyPr wrap="none" rtlCol="0">
            <a:spAutoFit/>
          </a:bodyPr>
          <a:lstStyle/>
          <a:p>
            <a:r>
              <a:rPr lang="en-US" dirty="0"/>
              <a:t>4</a:t>
            </a:r>
          </a:p>
        </p:txBody>
      </p:sp>
      <p:sp>
        <p:nvSpPr>
          <p:cNvPr id="90" name="TextBox 89"/>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91" name="TextBox 90"/>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92" name="TextBox 91"/>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93" name="TextBox 92"/>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94" name="TextBox 93"/>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95" name="TextBox 94"/>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2" name="TextBox 61"/>
          <p:cNvSpPr txBox="1"/>
          <p:nvPr/>
        </p:nvSpPr>
        <p:spPr>
          <a:xfrm>
            <a:off x="7426519" y="5406315"/>
            <a:ext cx="1592103" cy="830997"/>
          </a:xfrm>
          <a:prstGeom prst="rect">
            <a:avLst/>
          </a:prstGeom>
          <a:noFill/>
        </p:spPr>
        <p:txBody>
          <a:bodyPr wrap="none" rtlCol="0">
            <a:spAutoFit/>
          </a:bodyPr>
          <a:lstStyle/>
          <a:p>
            <a:r>
              <a:rPr lang="en-US" b="1" dirty="0" smtClean="0"/>
              <a:t>STOP :</a:t>
            </a:r>
          </a:p>
          <a:p>
            <a:r>
              <a:rPr lang="en-US" b="1" dirty="0" smtClean="0">
                <a:solidFill>
                  <a:srgbClr val="FF0000"/>
                </a:solidFill>
              </a:rPr>
              <a:t>Node Count in T is </a:t>
            </a:r>
          </a:p>
          <a:p>
            <a:r>
              <a:rPr lang="en-US" b="1" dirty="0" smtClean="0">
                <a:solidFill>
                  <a:srgbClr val="FF0000"/>
                </a:solidFill>
              </a:rPr>
              <a:t>the same as total </a:t>
            </a:r>
          </a:p>
          <a:p>
            <a:r>
              <a:rPr lang="en-US" b="1" dirty="0" smtClean="0">
                <a:solidFill>
                  <a:srgbClr val="FF0000"/>
                </a:solidFill>
              </a:rPr>
              <a:t>Exist node</a:t>
            </a:r>
            <a:endParaRPr lang="en-US" b="1" dirty="0">
              <a:solidFill>
                <a:srgbClr val="FF0000"/>
              </a:solidFill>
            </a:endParaRPr>
          </a:p>
        </p:txBody>
      </p:sp>
    </p:spTree>
    <p:extLst>
      <p:ext uri="{BB962C8B-B14F-4D97-AF65-F5344CB8AC3E}">
        <p14:creationId xmlns:p14="http://schemas.microsoft.com/office/powerpoint/2010/main" val="649067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Prim’s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36</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58140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b="1" dirty="0" smtClean="0">
                <a:solidFill>
                  <a:schemeClr val="tx1"/>
                </a:solidFill>
              </a:rPr>
              <a:t>NULL</a:t>
            </a:r>
          </a:p>
          <a:p>
            <a:pPr algn="ctr"/>
            <a:r>
              <a:rPr lang="en-US" b="1" dirty="0" smtClean="0">
                <a:solidFill>
                  <a:schemeClr val="tx1"/>
                </a:solidFill>
              </a:rPr>
              <a:t>A </a:t>
            </a:r>
            <a:r>
              <a:rPr lang="en-US" b="1" dirty="0">
                <a:solidFill>
                  <a:schemeClr val="tx1"/>
                </a:solidFill>
              </a:rPr>
              <a:t>– C (1</a:t>
            </a:r>
            <a:r>
              <a:rPr lang="en-US" b="1" dirty="0" smtClean="0">
                <a:solidFill>
                  <a:schemeClr val="tx1"/>
                </a:solidFill>
              </a:rPr>
              <a:t>)</a:t>
            </a:r>
          </a:p>
          <a:p>
            <a:pPr algn="ctr"/>
            <a:r>
              <a:rPr lang="en-US" b="1" dirty="0" smtClean="0">
                <a:solidFill>
                  <a:schemeClr val="tx1"/>
                </a:solidFill>
              </a:rPr>
              <a:t>C – D (1)</a:t>
            </a:r>
          </a:p>
          <a:p>
            <a:pPr algn="ctr"/>
            <a:r>
              <a:rPr lang="en-US" b="1" dirty="0" smtClean="0">
                <a:solidFill>
                  <a:schemeClr val="tx1"/>
                </a:solidFill>
              </a:rPr>
              <a:t>A – B (2)</a:t>
            </a:r>
          </a:p>
          <a:p>
            <a:pPr algn="ctr"/>
            <a:r>
              <a:rPr lang="en-US" b="1" dirty="0" smtClean="0">
                <a:solidFill>
                  <a:schemeClr val="tx1"/>
                </a:solidFill>
              </a:rPr>
              <a:t>C – E (2)</a:t>
            </a:r>
            <a:endParaRPr lang="en-US" b="1" dirty="0">
              <a:solidFill>
                <a:schemeClr val="tx1"/>
              </a:solidFill>
            </a:endParaRPr>
          </a:p>
          <a:p>
            <a:pPr algn="ctr"/>
            <a:r>
              <a:rPr lang="en-US" b="1" dirty="0" smtClean="0">
                <a:solidFill>
                  <a:schemeClr val="tx1"/>
                </a:solidFill>
              </a:rPr>
              <a:t>E – F (1)</a:t>
            </a:r>
          </a:p>
          <a:p>
            <a:pPr algn="ctr"/>
            <a:r>
              <a:rPr lang="en-US" b="1" dirty="0" smtClean="0">
                <a:solidFill>
                  <a:schemeClr val="tx1"/>
                </a:solidFill>
              </a:rPr>
              <a:t>[STOP]</a:t>
            </a:r>
            <a:endParaRPr lang="en-US" b="1" dirty="0">
              <a:solidFill>
                <a:schemeClr val="tx1"/>
              </a:solidFill>
            </a:endParaRPr>
          </a:p>
        </p:txBody>
      </p:sp>
      <p:sp>
        <p:nvSpPr>
          <p:cNvPr id="7" name="Rectangle 6"/>
          <p:cNvSpPr/>
          <p:nvPr/>
        </p:nvSpPr>
        <p:spPr>
          <a:xfrm>
            <a:off x="4719464"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B</a:t>
            </a:r>
          </a:p>
          <a:p>
            <a:pPr algn="ctr"/>
            <a:r>
              <a:rPr lang="en-US" dirty="0" smtClean="0">
                <a:solidFill>
                  <a:schemeClr val="tx1"/>
                </a:solidFill>
              </a:rPr>
              <a:t>E</a:t>
            </a:r>
          </a:p>
          <a:p>
            <a:pPr algn="ctr"/>
            <a:r>
              <a:rPr lang="en-US" dirty="0">
                <a:solidFill>
                  <a:schemeClr val="tx1"/>
                </a:solidFill>
              </a:rPr>
              <a:t>F</a:t>
            </a:r>
            <a:endParaRPr lang="en-US" dirty="0" smtClean="0">
              <a:solidFill>
                <a:schemeClr val="tx1"/>
              </a:solidFill>
            </a:endParaRPr>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a:solidFill>
                  <a:schemeClr val="tx1"/>
                </a:solidFill>
              </a:rPr>
              <a:t>Adjacency List</a:t>
            </a:r>
          </a:p>
          <a:p>
            <a:pPr algn="ctr"/>
            <a:r>
              <a:rPr lang="en-US" b="1" u="sng" dirty="0">
                <a:solidFill>
                  <a:schemeClr val="tx1"/>
                </a:solidFill>
              </a:rPr>
              <a:t>A – C (1)</a:t>
            </a:r>
          </a:p>
          <a:p>
            <a:pPr algn="ctr"/>
            <a:r>
              <a:rPr lang="en-US" b="1" u="sng" dirty="0">
                <a:solidFill>
                  <a:schemeClr val="tx1"/>
                </a:solidFill>
              </a:rPr>
              <a:t>A – B (2)</a:t>
            </a:r>
          </a:p>
          <a:p>
            <a:pPr algn="ctr"/>
            <a:r>
              <a:rPr lang="en-US" b="1" dirty="0">
                <a:solidFill>
                  <a:schemeClr val="tx1"/>
                </a:solidFill>
              </a:rPr>
              <a:t>A – F (4)</a:t>
            </a:r>
          </a:p>
          <a:p>
            <a:pPr algn="ctr"/>
            <a:r>
              <a:rPr lang="en-US" b="1" dirty="0">
                <a:solidFill>
                  <a:schemeClr val="tx1"/>
                </a:solidFill>
              </a:rPr>
              <a:t>B – C (5)</a:t>
            </a:r>
          </a:p>
          <a:p>
            <a:pPr algn="ctr"/>
            <a:r>
              <a:rPr lang="en-US" b="1" dirty="0">
                <a:solidFill>
                  <a:schemeClr val="tx1"/>
                </a:solidFill>
              </a:rPr>
              <a:t>B – D (3)</a:t>
            </a:r>
          </a:p>
          <a:p>
            <a:pPr algn="ctr"/>
            <a:r>
              <a:rPr lang="en-US" b="1" dirty="0">
                <a:solidFill>
                  <a:schemeClr val="tx1"/>
                </a:solidFill>
              </a:rPr>
              <a:t>B – E (4)</a:t>
            </a:r>
          </a:p>
          <a:p>
            <a:pPr algn="ctr"/>
            <a:r>
              <a:rPr lang="en-US" b="1" u="sng" dirty="0">
                <a:solidFill>
                  <a:schemeClr val="tx1"/>
                </a:solidFill>
              </a:rPr>
              <a:t>C – D (1)</a:t>
            </a:r>
          </a:p>
          <a:p>
            <a:pPr algn="ctr"/>
            <a:r>
              <a:rPr lang="en-US" b="1" u="sng" dirty="0">
                <a:solidFill>
                  <a:schemeClr val="tx1"/>
                </a:solidFill>
              </a:rPr>
              <a:t>C – E (2)</a:t>
            </a:r>
          </a:p>
          <a:p>
            <a:pPr algn="ctr"/>
            <a:r>
              <a:rPr lang="en-US" b="1" dirty="0">
                <a:solidFill>
                  <a:schemeClr val="tx1"/>
                </a:solidFill>
              </a:rPr>
              <a:t>C – F (3)</a:t>
            </a:r>
          </a:p>
          <a:p>
            <a:pPr algn="ctr"/>
            <a:r>
              <a:rPr lang="en-US" b="1" dirty="0">
                <a:solidFill>
                  <a:schemeClr val="tx1"/>
                </a:solidFill>
              </a:rPr>
              <a:t>D – E (2)</a:t>
            </a:r>
          </a:p>
          <a:p>
            <a:pPr algn="ctr"/>
            <a:r>
              <a:rPr lang="en-US" b="1" u="sng" dirty="0">
                <a:solidFill>
                  <a:schemeClr val="tx1"/>
                </a:solidFill>
              </a:rPr>
              <a:t>E – F (1)</a:t>
            </a:r>
          </a:p>
        </p:txBody>
      </p:sp>
      <p:sp>
        <p:nvSpPr>
          <p:cNvPr id="61" name="Rectangle 60"/>
          <p:cNvSpPr/>
          <p:nvPr/>
        </p:nvSpPr>
        <p:spPr>
          <a:xfrm>
            <a:off x="2464930" y="2590800"/>
            <a:ext cx="1138064"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PQ</a:t>
            </a:r>
          </a:p>
          <a:p>
            <a:pPr algn="ctr"/>
            <a:r>
              <a:rPr lang="en-US" b="1" strike="sngStrike" dirty="0" smtClean="0">
                <a:solidFill>
                  <a:schemeClr val="tx1"/>
                </a:solidFill>
              </a:rPr>
              <a:t>A – C (1)</a:t>
            </a:r>
          </a:p>
          <a:p>
            <a:pPr algn="ctr"/>
            <a:r>
              <a:rPr lang="en-US" b="1" strike="sngStrike" dirty="0" smtClean="0">
                <a:solidFill>
                  <a:schemeClr val="tx1"/>
                </a:solidFill>
              </a:rPr>
              <a:t>C – D (1)</a:t>
            </a:r>
          </a:p>
          <a:p>
            <a:pPr algn="ctr"/>
            <a:r>
              <a:rPr lang="en-US" b="1" strike="sngStrike" dirty="0" smtClean="0">
                <a:solidFill>
                  <a:schemeClr val="tx1"/>
                </a:solidFill>
              </a:rPr>
              <a:t>E – F (1)</a:t>
            </a:r>
          </a:p>
          <a:p>
            <a:pPr algn="ctr"/>
            <a:r>
              <a:rPr lang="en-US" b="1" strike="sngStrike" dirty="0" smtClean="0">
                <a:solidFill>
                  <a:schemeClr val="tx1"/>
                </a:solidFill>
              </a:rPr>
              <a:t>A </a:t>
            </a:r>
            <a:r>
              <a:rPr lang="en-US" b="1" strike="sngStrike" dirty="0">
                <a:solidFill>
                  <a:schemeClr val="tx1"/>
                </a:solidFill>
              </a:rPr>
              <a:t>– B (2</a:t>
            </a:r>
            <a:r>
              <a:rPr lang="en-US" b="1" strike="sngStrike" dirty="0" smtClean="0">
                <a:solidFill>
                  <a:schemeClr val="tx1"/>
                </a:solidFill>
              </a:rPr>
              <a:t>)</a:t>
            </a:r>
          </a:p>
          <a:p>
            <a:pPr algn="ctr"/>
            <a:r>
              <a:rPr lang="en-US" b="1" strike="sngStrike" dirty="0" smtClean="0">
                <a:solidFill>
                  <a:schemeClr val="tx1"/>
                </a:solidFill>
              </a:rPr>
              <a:t>C – E (2)</a:t>
            </a:r>
          </a:p>
          <a:p>
            <a:pPr algn="ctr"/>
            <a:r>
              <a:rPr lang="en-US" b="1" dirty="0" smtClean="0">
                <a:solidFill>
                  <a:schemeClr val="tx1"/>
                </a:solidFill>
              </a:rPr>
              <a:t>D – E (2)</a:t>
            </a:r>
          </a:p>
          <a:p>
            <a:pPr algn="ctr"/>
            <a:r>
              <a:rPr lang="en-US" b="1" dirty="0" smtClean="0">
                <a:solidFill>
                  <a:schemeClr val="tx1"/>
                </a:solidFill>
              </a:rPr>
              <a:t>C – F (3)</a:t>
            </a:r>
          </a:p>
          <a:p>
            <a:pPr algn="ctr"/>
            <a:r>
              <a:rPr lang="en-US" b="1" dirty="0" smtClean="0">
                <a:solidFill>
                  <a:schemeClr val="tx1"/>
                </a:solidFill>
              </a:rPr>
              <a:t>B – D (3)</a:t>
            </a:r>
            <a:endParaRPr lang="en-US" b="1" dirty="0">
              <a:solidFill>
                <a:schemeClr val="tx1"/>
              </a:solidFill>
            </a:endParaRPr>
          </a:p>
          <a:p>
            <a:pPr algn="ctr"/>
            <a:r>
              <a:rPr lang="en-US" b="1" dirty="0">
                <a:solidFill>
                  <a:schemeClr val="tx1"/>
                </a:solidFill>
              </a:rPr>
              <a:t>A – F (4</a:t>
            </a:r>
            <a:r>
              <a:rPr lang="en-US" b="1" dirty="0" smtClean="0">
                <a:solidFill>
                  <a:schemeClr val="tx1"/>
                </a:solidFill>
              </a:rPr>
              <a:t>)</a:t>
            </a:r>
          </a:p>
          <a:p>
            <a:pPr algn="ctr"/>
            <a:r>
              <a:rPr lang="en-US" b="1" dirty="0" smtClean="0">
                <a:solidFill>
                  <a:schemeClr val="tx1"/>
                </a:solidFill>
              </a:rPr>
              <a:t>B – E (4)</a:t>
            </a:r>
          </a:p>
          <a:p>
            <a:pPr algn="ctr"/>
            <a:r>
              <a:rPr lang="en-US" b="1" dirty="0" smtClean="0">
                <a:solidFill>
                  <a:schemeClr val="tx1"/>
                </a:solidFill>
              </a:rPr>
              <a:t>B – C (5)</a:t>
            </a:r>
          </a:p>
          <a:p>
            <a:pPr algn="ctr"/>
            <a:endParaRPr lang="en-US" b="1" dirty="0">
              <a:solidFill>
                <a:schemeClr val="tx1"/>
              </a:solidFill>
            </a:endParaRPr>
          </a:p>
        </p:txBody>
      </p:sp>
      <p:sp>
        <p:nvSpPr>
          <p:cNvPr id="63" name="Oval 62"/>
          <p:cNvSpPr/>
          <p:nvPr/>
        </p:nvSpPr>
        <p:spPr>
          <a:xfrm>
            <a:off x="5562600" y="32318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4" name="Oval 63"/>
          <p:cNvSpPr/>
          <p:nvPr/>
        </p:nvSpPr>
        <p:spPr>
          <a:xfrm>
            <a:off x="6705600" y="275874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65" name="Oval 64"/>
          <p:cNvSpPr/>
          <p:nvPr/>
        </p:nvSpPr>
        <p:spPr>
          <a:xfrm>
            <a:off x="6705600" y="36890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66" name="Oval 65"/>
          <p:cNvSpPr/>
          <p:nvPr/>
        </p:nvSpPr>
        <p:spPr>
          <a:xfrm>
            <a:off x="7772400" y="27543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67" name="Oval 66"/>
          <p:cNvSpPr/>
          <p:nvPr/>
        </p:nvSpPr>
        <p:spPr>
          <a:xfrm>
            <a:off x="7772400" y="36890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68" name="Straight Connector 67"/>
          <p:cNvCxnSpPr>
            <a:stCxn id="63" idx="7"/>
            <a:endCxn id="64" idx="2"/>
          </p:cNvCxnSpPr>
          <p:nvPr/>
        </p:nvCxnSpPr>
        <p:spPr>
          <a:xfrm flipV="1">
            <a:off x="5952845" y="2987347"/>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5"/>
            <a:endCxn id="65" idx="2"/>
          </p:cNvCxnSpPr>
          <p:nvPr/>
        </p:nvCxnSpPr>
        <p:spPr>
          <a:xfrm>
            <a:off x="5952845" y="3622114"/>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6"/>
            <a:endCxn id="67" idx="2"/>
          </p:cNvCxnSpPr>
          <p:nvPr/>
        </p:nvCxnSpPr>
        <p:spPr>
          <a:xfrm>
            <a:off x="7162800" y="3917669"/>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6" idx="3"/>
            <a:endCxn id="65" idx="7"/>
          </p:cNvCxnSpPr>
          <p:nvPr/>
        </p:nvCxnSpPr>
        <p:spPr>
          <a:xfrm flipH="1">
            <a:off x="7095845" y="3144596"/>
            <a:ext cx="743510" cy="611428"/>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1628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73" name="Straight Connector 72"/>
          <p:cNvCxnSpPr>
            <a:stCxn id="72" idx="7"/>
            <a:endCxn id="67" idx="4"/>
          </p:cNvCxnSpPr>
          <p:nvPr/>
        </p:nvCxnSpPr>
        <p:spPr>
          <a:xfrm flipV="1">
            <a:off x="7553045" y="4146269"/>
            <a:ext cx="4479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131174" y="2921183"/>
            <a:ext cx="269626" cy="276999"/>
          </a:xfrm>
          <a:prstGeom prst="rect">
            <a:avLst/>
          </a:prstGeom>
          <a:noFill/>
        </p:spPr>
        <p:txBody>
          <a:bodyPr wrap="none" rtlCol="0">
            <a:spAutoFit/>
          </a:bodyPr>
          <a:lstStyle/>
          <a:p>
            <a:r>
              <a:rPr lang="en-US" dirty="0" smtClean="0"/>
              <a:t>2</a:t>
            </a:r>
            <a:endParaRPr lang="en-US" dirty="0"/>
          </a:p>
        </p:txBody>
      </p:sp>
      <p:sp>
        <p:nvSpPr>
          <p:cNvPr id="75" name="TextBox 74"/>
          <p:cNvSpPr txBox="1"/>
          <p:nvPr/>
        </p:nvSpPr>
        <p:spPr>
          <a:xfrm>
            <a:off x="7567156" y="3064094"/>
            <a:ext cx="269626" cy="276999"/>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6265987" y="3550569"/>
            <a:ext cx="269626" cy="276999"/>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7742113" y="4454348"/>
            <a:ext cx="269626" cy="276999"/>
          </a:xfrm>
          <a:prstGeom prst="rect">
            <a:avLst/>
          </a:prstGeom>
          <a:noFill/>
        </p:spPr>
        <p:txBody>
          <a:bodyPr wrap="none" rtlCol="0">
            <a:spAutoFit/>
          </a:bodyPr>
          <a:lstStyle/>
          <a:p>
            <a:r>
              <a:rPr lang="en-US" dirty="0" smtClean="0"/>
              <a:t>1</a:t>
            </a:r>
            <a:endParaRPr lang="en-US" dirty="0"/>
          </a:p>
        </p:txBody>
      </p:sp>
      <p:sp>
        <p:nvSpPr>
          <p:cNvPr id="78" name="TextBox 77"/>
          <p:cNvSpPr txBox="1"/>
          <p:nvPr/>
        </p:nvSpPr>
        <p:spPr>
          <a:xfrm>
            <a:off x="7323542" y="3890859"/>
            <a:ext cx="269626" cy="276999"/>
          </a:xfrm>
          <a:prstGeom prst="rect">
            <a:avLst/>
          </a:prstGeom>
          <a:noFill/>
        </p:spPr>
        <p:txBody>
          <a:bodyPr wrap="none" rtlCol="0">
            <a:spAutoFit/>
          </a:bodyPr>
          <a:lstStyle/>
          <a:p>
            <a:r>
              <a:rPr lang="en-US" dirty="0" smtClean="0"/>
              <a:t>2</a:t>
            </a:r>
            <a:endParaRPr lang="en-US" dirty="0"/>
          </a:p>
        </p:txBody>
      </p:sp>
      <p:sp>
        <p:nvSpPr>
          <p:cNvPr id="79" name="TextBox 78"/>
          <p:cNvSpPr txBox="1"/>
          <p:nvPr/>
        </p:nvSpPr>
        <p:spPr>
          <a:xfrm>
            <a:off x="6143114" y="3743581"/>
            <a:ext cx="372218" cy="276999"/>
          </a:xfrm>
          <a:prstGeom prst="rect">
            <a:avLst/>
          </a:prstGeom>
          <a:noFill/>
        </p:spPr>
        <p:txBody>
          <a:bodyPr wrap="none" rtlCol="0">
            <a:spAutoFit/>
          </a:bodyPr>
          <a:lstStyle/>
          <a:p>
            <a:r>
              <a:rPr lang="en-US" dirty="0" smtClean="0">
                <a:solidFill>
                  <a:srgbClr val="C00000"/>
                </a:solidFill>
              </a:rPr>
              <a:t>(1)</a:t>
            </a:r>
            <a:endParaRPr lang="en-US" dirty="0">
              <a:solidFill>
                <a:srgbClr val="C00000"/>
              </a:solidFill>
            </a:endParaRPr>
          </a:p>
        </p:txBody>
      </p:sp>
      <p:sp>
        <p:nvSpPr>
          <p:cNvPr id="80" name="TextBox 79"/>
          <p:cNvSpPr txBox="1"/>
          <p:nvPr/>
        </p:nvSpPr>
        <p:spPr>
          <a:xfrm>
            <a:off x="7669808" y="3173311"/>
            <a:ext cx="372218" cy="276999"/>
          </a:xfrm>
          <a:prstGeom prst="rect">
            <a:avLst/>
          </a:prstGeom>
          <a:noFill/>
        </p:spPr>
        <p:txBody>
          <a:bodyPr wrap="none" rtlCol="0">
            <a:spAutoFit/>
          </a:bodyPr>
          <a:lstStyle/>
          <a:p>
            <a:r>
              <a:rPr lang="en-US" dirty="0" smtClean="0">
                <a:solidFill>
                  <a:srgbClr val="C00000"/>
                </a:solidFill>
              </a:rPr>
              <a:t>(2)</a:t>
            </a:r>
            <a:endParaRPr lang="en-US" dirty="0">
              <a:solidFill>
                <a:srgbClr val="C00000"/>
              </a:solidFill>
            </a:endParaRPr>
          </a:p>
        </p:txBody>
      </p:sp>
      <p:sp>
        <p:nvSpPr>
          <p:cNvPr id="81" name="TextBox 80"/>
          <p:cNvSpPr txBox="1"/>
          <p:nvPr/>
        </p:nvSpPr>
        <p:spPr>
          <a:xfrm>
            <a:off x="7324445" y="3640670"/>
            <a:ext cx="372218" cy="276999"/>
          </a:xfrm>
          <a:prstGeom prst="rect">
            <a:avLst/>
          </a:prstGeom>
          <a:noFill/>
        </p:spPr>
        <p:txBody>
          <a:bodyPr wrap="none" rtlCol="0">
            <a:spAutoFit/>
          </a:bodyPr>
          <a:lstStyle/>
          <a:p>
            <a:r>
              <a:rPr lang="en-US" dirty="0" smtClean="0">
                <a:solidFill>
                  <a:srgbClr val="C00000"/>
                </a:solidFill>
              </a:rPr>
              <a:t>(4)</a:t>
            </a:r>
            <a:endParaRPr lang="en-US" dirty="0">
              <a:solidFill>
                <a:srgbClr val="C00000"/>
              </a:solidFill>
            </a:endParaRPr>
          </a:p>
        </p:txBody>
      </p:sp>
      <p:sp>
        <p:nvSpPr>
          <p:cNvPr id="82" name="TextBox 81"/>
          <p:cNvSpPr txBox="1"/>
          <p:nvPr/>
        </p:nvSpPr>
        <p:spPr>
          <a:xfrm>
            <a:off x="7308839" y="4446705"/>
            <a:ext cx="372218" cy="276999"/>
          </a:xfrm>
          <a:prstGeom prst="rect">
            <a:avLst/>
          </a:prstGeom>
          <a:noFill/>
        </p:spPr>
        <p:txBody>
          <a:bodyPr wrap="none" rtlCol="0">
            <a:spAutoFit/>
          </a:bodyPr>
          <a:lstStyle/>
          <a:p>
            <a:r>
              <a:rPr lang="en-US" dirty="0" smtClean="0">
                <a:solidFill>
                  <a:srgbClr val="C00000"/>
                </a:solidFill>
              </a:rPr>
              <a:t>(5)</a:t>
            </a:r>
            <a:endParaRPr lang="en-US" dirty="0">
              <a:solidFill>
                <a:srgbClr val="C00000"/>
              </a:solidFill>
            </a:endParaRPr>
          </a:p>
        </p:txBody>
      </p:sp>
      <p:sp>
        <p:nvSpPr>
          <p:cNvPr id="83" name="TextBox 82"/>
          <p:cNvSpPr txBox="1"/>
          <p:nvPr/>
        </p:nvSpPr>
        <p:spPr>
          <a:xfrm>
            <a:off x="6374904" y="3021862"/>
            <a:ext cx="372218" cy="276999"/>
          </a:xfrm>
          <a:prstGeom prst="rect">
            <a:avLst/>
          </a:prstGeom>
          <a:noFill/>
        </p:spPr>
        <p:txBody>
          <a:bodyPr wrap="none" rtlCol="0">
            <a:spAutoFit/>
          </a:bodyPr>
          <a:lstStyle/>
          <a:p>
            <a:r>
              <a:rPr lang="en-US" dirty="0" smtClean="0">
                <a:solidFill>
                  <a:srgbClr val="C00000"/>
                </a:solidFill>
              </a:rPr>
              <a:t>(3)</a:t>
            </a:r>
            <a:endParaRPr lang="en-US" dirty="0">
              <a:solidFill>
                <a:srgbClr val="C00000"/>
              </a:solidFill>
            </a:endParaRPr>
          </a:p>
        </p:txBody>
      </p:sp>
      <p:sp>
        <p:nvSpPr>
          <p:cNvPr id="84" name="TextBox 83"/>
          <p:cNvSpPr txBox="1"/>
          <p:nvPr/>
        </p:nvSpPr>
        <p:spPr>
          <a:xfrm>
            <a:off x="7426519" y="5334000"/>
            <a:ext cx="1260281" cy="646331"/>
          </a:xfrm>
          <a:prstGeom prst="rect">
            <a:avLst/>
          </a:prstGeom>
          <a:noFill/>
        </p:spPr>
        <p:txBody>
          <a:bodyPr wrap="none" rtlCol="0">
            <a:spAutoFit/>
          </a:bodyPr>
          <a:lstStyle/>
          <a:p>
            <a:r>
              <a:rPr lang="en-US" b="1" dirty="0" smtClean="0"/>
              <a:t>Note:</a:t>
            </a:r>
          </a:p>
          <a:p>
            <a:r>
              <a:rPr lang="en-US" b="1" dirty="0" smtClean="0">
                <a:solidFill>
                  <a:srgbClr val="C00000"/>
                </a:solidFill>
              </a:rPr>
              <a:t>(Process Step)</a:t>
            </a:r>
          </a:p>
          <a:p>
            <a:r>
              <a:rPr lang="en-US" b="1" dirty="0" smtClean="0"/>
              <a:t>Edge Value</a:t>
            </a:r>
            <a:endParaRPr lang="en-US" b="1" dirty="0"/>
          </a:p>
        </p:txBody>
      </p:sp>
    </p:spTree>
    <p:extLst>
      <p:ext uri="{BB962C8B-B14F-4D97-AF65-F5344CB8AC3E}">
        <p14:creationId xmlns:p14="http://schemas.microsoft.com/office/powerpoint/2010/main" val="543521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37</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b="1" u="sng" dirty="0" err="1" smtClean="0">
                <a:latin typeface="Open Sans" pitchFamily="-84" charset="0"/>
              </a:rPr>
              <a:t>Kruskal's</a:t>
            </a:r>
            <a:r>
              <a:rPr lang="en-US" b="1" u="sng" dirty="0" smtClean="0">
                <a:latin typeface="Open Sans" pitchFamily="-84" charset="0"/>
              </a:rPr>
              <a:t> </a:t>
            </a:r>
            <a:r>
              <a:rPr lang="en-US" b="1" u="sng" dirty="0">
                <a:latin typeface="Open Sans" pitchFamily="-84" charset="0"/>
              </a:rPr>
              <a:t>algorithm</a:t>
            </a:r>
            <a:r>
              <a:rPr lang="en-US" b="1" u="sng" dirty="0" smtClean="0">
                <a:latin typeface="Open Sans" pitchFamily="-84" charset="0"/>
              </a:rPr>
              <a:t>:</a:t>
            </a:r>
          </a:p>
          <a:p>
            <a:pPr>
              <a:buNone/>
            </a:pPr>
            <a:r>
              <a:rPr lang="en-US" sz="1800" dirty="0" smtClean="0">
                <a:latin typeface="Lucida Console" panose="020B0609040504020204" pitchFamily="49" charset="0"/>
              </a:rPr>
              <a:t>	sort </a:t>
            </a:r>
            <a:r>
              <a:rPr lang="en-US" sz="1800" dirty="0">
                <a:latin typeface="Lucida Console" panose="020B0609040504020204" pitchFamily="49" charset="0"/>
              </a:rPr>
              <a:t>the edges of G in increasing order by length</a:t>
            </a:r>
          </a:p>
          <a:p>
            <a:pPr>
              <a:buNone/>
            </a:pPr>
            <a:r>
              <a:rPr lang="en-US" sz="1800" dirty="0" smtClean="0">
                <a:latin typeface="Lucida Console" panose="020B0609040504020204" pitchFamily="49" charset="0"/>
              </a:rPr>
              <a:t>	Let the T as an array, </a:t>
            </a:r>
          </a:p>
          <a:p>
            <a:pPr>
              <a:buNone/>
            </a:pPr>
            <a:r>
              <a:rPr lang="en-US" sz="1800" dirty="0">
                <a:latin typeface="Lucida Console" panose="020B0609040504020204" pitchFamily="49" charset="0"/>
              </a:rPr>
              <a:t>	</a:t>
            </a:r>
            <a:r>
              <a:rPr lang="en-US" sz="1800" dirty="0" smtClean="0">
                <a:latin typeface="Lucida Console" panose="020B0609040504020204" pitchFamily="49" charset="0"/>
              </a:rPr>
              <a:t>initialize T as </a:t>
            </a:r>
            <a:r>
              <a:rPr lang="en-US" sz="1800" dirty="0">
                <a:latin typeface="Lucida Console" panose="020B0609040504020204" pitchFamily="49" charset="0"/>
              </a:rPr>
              <a:t>empty</a:t>
            </a:r>
          </a:p>
          <a:p>
            <a:pPr>
              <a:buNone/>
            </a:pPr>
            <a:r>
              <a:rPr lang="en-US" sz="1800" dirty="0" smtClean="0">
                <a:latin typeface="Lucida Console" panose="020B0609040504020204" pitchFamily="49" charset="0"/>
              </a:rPr>
              <a:t>	for </a:t>
            </a:r>
            <a:r>
              <a:rPr lang="en-US" sz="1800" dirty="0">
                <a:latin typeface="Lucida Console" panose="020B0609040504020204" pitchFamily="49" charset="0"/>
              </a:rPr>
              <a:t>each edge e in sorted order</a:t>
            </a:r>
          </a:p>
          <a:p>
            <a:pPr>
              <a:buNone/>
            </a:pPr>
            <a:r>
              <a:rPr lang="en-US" sz="1800" dirty="0" smtClean="0">
                <a:latin typeface="Lucida Console" panose="020B0609040504020204" pitchFamily="49" charset="0"/>
              </a:rPr>
              <a:t>		if </a:t>
            </a:r>
            <a:r>
              <a:rPr lang="en-US" sz="1800" dirty="0">
                <a:latin typeface="Lucida Console" panose="020B0609040504020204" pitchFamily="49" charset="0"/>
              </a:rPr>
              <a:t>the endpoints of </a:t>
            </a:r>
            <a:r>
              <a:rPr lang="en-US" sz="1800" dirty="0" smtClean="0">
                <a:latin typeface="Lucida Console" panose="020B0609040504020204" pitchFamily="49" charset="0"/>
              </a:rPr>
              <a:t>e on G </a:t>
            </a:r>
            <a:r>
              <a:rPr lang="en-US" sz="1800" dirty="0">
                <a:latin typeface="Lucida Console" panose="020B0609040504020204" pitchFamily="49" charset="0"/>
              </a:rPr>
              <a:t>are disconnected in T</a:t>
            </a:r>
          </a:p>
          <a:p>
            <a:pPr>
              <a:buNone/>
            </a:pPr>
            <a:r>
              <a:rPr lang="en-US" sz="1800" dirty="0" smtClean="0">
                <a:latin typeface="Lucida Console" panose="020B0609040504020204" pitchFamily="49" charset="0"/>
              </a:rPr>
              <a:t>		add </a:t>
            </a:r>
            <a:r>
              <a:rPr lang="en-US" sz="1800" dirty="0">
                <a:latin typeface="Lucida Console" panose="020B0609040504020204" pitchFamily="49" charset="0"/>
              </a:rPr>
              <a:t>e to </a:t>
            </a:r>
            <a:r>
              <a:rPr lang="en-US" sz="1800" dirty="0" smtClean="0">
                <a:latin typeface="Lucida Console" panose="020B0609040504020204" pitchFamily="49" charset="0"/>
              </a:rPr>
              <a:t>T</a:t>
            </a:r>
            <a:endParaRPr lang="en-US" sz="1800" dirty="0">
              <a:latin typeface="Lucida Console" panose="020B0609040504020204" pitchFamily="49" charset="0"/>
            </a:endParaRPr>
          </a:p>
          <a:p>
            <a:pPr>
              <a:buNone/>
            </a:pPr>
            <a:r>
              <a:rPr lang="en-US" sz="1800" dirty="0" smtClean="0">
                <a:latin typeface="Lucida Console" panose="020B0609040504020204" pitchFamily="49" charset="0"/>
              </a:rPr>
              <a:t>	end for</a:t>
            </a:r>
          </a:p>
        </p:txBody>
      </p:sp>
    </p:spTree>
    <p:extLst>
      <p:ext uri="{BB962C8B-B14F-4D97-AF65-F5344CB8AC3E}">
        <p14:creationId xmlns:p14="http://schemas.microsoft.com/office/powerpoint/2010/main" val="2340814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38</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b="1" u="sng" dirty="0" err="1" smtClean="0">
                <a:latin typeface="Open Sans" pitchFamily="-84" charset="0"/>
              </a:rPr>
              <a:t>Kruskal's</a:t>
            </a:r>
            <a:r>
              <a:rPr lang="en-US" b="1" u="sng" dirty="0" smtClean="0">
                <a:latin typeface="Open Sans" pitchFamily="-84" charset="0"/>
              </a:rPr>
              <a:t> </a:t>
            </a:r>
            <a:r>
              <a:rPr lang="en-US" b="1" u="sng" dirty="0">
                <a:latin typeface="Open Sans" pitchFamily="-84" charset="0"/>
              </a:rPr>
              <a:t>algorithm:</a:t>
            </a:r>
          </a:p>
          <a:p>
            <a:pPr>
              <a:buNone/>
            </a:pPr>
            <a:r>
              <a:rPr lang="en-US" dirty="0" smtClean="0">
                <a:latin typeface="Open Sans" pitchFamily="-84" charset="0"/>
              </a:rPr>
              <a:t>Explanation :</a:t>
            </a:r>
          </a:p>
          <a:p>
            <a:pPr>
              <a:buNone/>
            </a:pPr>
            <a:r>
              <a:rPr lang="en-US" dirty="0" smtClean="0">
                <a:latin typeface="Open Sans" pitchFamily="-84" charset="0"/>
              </a:rPr>
              <a:t>1. Create an array with name is T.</a:t>
            </a:r>
          </a:p>
          <a:p>
            <a:pPr>
              <a:buNone/>
            </a:pPr>
            <a:r>
              <a:rPr lang="en-US" dirty="0" smtClean="0">
                <a:latin typeface="Open Sans" pitchFamily="-84" charset="0"/>
              </a:rPr>
              <a:t>2. Sort all the edges using heap (priority queue)</a:t>
            </a:r>
          </a:p>
          <a:p>
            <a:pPr>
              <a:buNone/>
            </a:pPr>
            <a:r>
              <a:rPr lang="en-US" dirty="0" smtClean="0">
                <a:latin typeface="Open Sans" pitchFamily="-84" charset="0"/>
              </a:rPr>
              <a:t>3. Take the most minimum value of the edge</a:t>
            </a:r>
          </a:p>
          <a:p>
            <a:pPr>
              <a:buNone/>
            </a:pPr>
            <a:r>
              <a:rPr lang="en-US" dirty="0" smtClean="0">
                <a:latin typeface="Open Sans" pitchFamily="-84" charset="0"/>
              </a:rPr>
              <a:t>4. If there is loop, continue to the next edge</a:t>
            </a:r>
          </a:p>
          <a:p>
            <a:pPr>
              <a:buNone/>
            </a:pPr>
            <a:r>
              <a:rPr lang="en-US" dirty="0" smtClean="0">
                <a:latin typeface="Open Sans" pitchFamily="-84" charset="0"/>
              </a:rPr>
              <a:t>5. Else add the edge to T</a:t>
            </a:r>
          </a:p>
          <a:p>
            <a:pPr>
              <a:buNone/>
            </a:pPr>
            <a:r>
              <a:rPr lang="en-US" dirty="0" smtClean="0">
                <a:latin typeface="Open Sans" pitchFamily="-84" charset="0"/>
              </a:rPr>
              <a:t>6. Repeat step 3 to 5 until all vertexes are visited</a:t>
            </a:r>
          </a:p>
        </p:txBody>
      </p:sp>
    </p:spTree>
    <p:extLst>
      <p:ext uri="{BB962C8B-B14F-4D97-AF65-F5344CB8AC3E}">
        <p14:creationId xmlns:p14="http://schemas.microsoft.com/office/powerpoint/2010/main" val="31063518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39</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sz="1800" b="1" u="sng" dirty="0" smtClean="0">
                <a:latin typeface="Open Sans" pitchFamily="-84" charset="0"/>
              </a:rPr>
              <a:t>Simulation :</a:t>
            </a:r>
          </a:p>
          <a:p>
            <a:pPr>
              <a:buNone/>
            </a:pPr>
            <a:r>
              <a:rPr lang="en-US" sz="1800" dirty="0" smtClean="0">
                <a:latin typeface="Open Sans" pitchFamily="-84" charset="0"/>
              </a:rPr>
              <a:t>Transform the graph below into MST form using </a:t>
            </a:r>
            <a:r>
              <a:rPr lang="en-US" sz="1800" b="1" i="1" dirty="0" err="1" smtClean="0">
                <a:latin typeface="Open Sans" pitchFamily="-84" charset="0"/>
              </a:rPr>
              <a:t>Kruskal’s</a:t>
            </a:r>
            <a:r>
              <a:rPr lang="en-US" sz="1800" b="1" i="1" dirty="0" smtClean="0">
                <a:latin typeface="Open Sans" pitchFamily="-84" charset="0"/>
              </a:rPr>
              <a:t> Algorithm</a:t>
            </a:r>
            <a:r>
              <a:rPr lang="en-US" sz="1800" dirty="0" smtClean="0">
                <a:latin typeface="Open Sans" pitchFamily="-84" charset="0"/>
              </a:rPr>
              <a:t>!</a:t>
            </a:r>
          </a:p>
          <a:p>
            <a:pPr>
              <a:buNone/>
            </a:pPr>
            <a:endParaRPr lang="en-US" sz="1600" dirty="0">
              <a:latin typeface="Lucida Console" panose="020B0609040504020204" pitchFamily="49" charset="0"/>
            </a:endParaRPr>
          </a:p>
        </p:txBody>
      </p:sp>
      <p:sp>
        <p:nvSpPr>
          <p:cNvPr id="19" name="Oval 18"/>
          <p:cNvSpPr/>
          <p:nvPr/>
        </p:nvSpPr>
        <p:spPr>
          <a:xfrm>
            <a:off x="17526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20" name="Oval 19"/>
          <p:cNvSpPr/>
          <p:nvPr/>
        </p:nvSpPr>
        <p:spPr>
          <a:xfrm>
            <a:off x="2895600" y="3717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21" name="Oval 20"/>
          <p:cNvSpPr/>
          <p:nvPr/>
        </p:nvSpPr>
        <p:spPr>
          <a:xfrm>
            <a:off x="28956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22" name="Oval 21"/>
          <p:cNvSpPr/>
          <p:nvPr/>
        </p:nvSpPr>
        <p:spPr>
          <a:xfrm>
            <a:off x="3962400" y="37134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23" name="Oval 22"/>
          <p:cNvSpPr/>
          <p:nvPr/>
        </p:nvSpPr>
        <p:spPr>
          <a:xfrm>
            <a:off x="39624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24" name="Straight Connector 23"/>
          <p:cNvCxnSpPr>
            <a:stCxn id="19" idx="7"/>
            <a:endCxn id="20" idx="2"/>
          </p:cNvCxnSpPr>
          <p:nvPr/>
        </p:nvCxnSpPr>
        <p:spPr>
          <a:xfrm flipV="1">
            <a:off x="2142845" y="3946478"/>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2"/>
          </p:cNvCxnSpPr>
          <p:nvPr/>
        </p:nvCxnSpPr>
        <p:spPr>
          <a:xfrm>
            <a:off x="2142845" y="4581245"/>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flipV="1">
            <a:off x="3352800" y="3942082"/>
            <a:ext cx="609600"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4"/>
            <a:endCxn id="23" idx="0"/>
          </p:cNvCxnSpPr>
          <p:nvPr/>
        </p:nvCxnSpPr>
        <p:spPr>
          <a:xfrm>
            <a:off x="4191000" y="4170682"/>
            <a:ext cx="0" cy="477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6"/>
            <a:endCxn id="23" idx="2"/>
          </p:cNvCxnSpPr>
          <p:nvPr/>
        </p:nvCxnSpPr>
        <p:spPr>
          <a:xfrm>
            <a:off x="3352800" y="4876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4"/>
            <a:endCxn id="21" idx="0"/>
          </p:cNvCxnSpPr>
          <p:nvPr/>
        </p:nvCxnSpPr>
        <p:spPr>
          <a:xfrm>
            <a:off x="3124200" y="4175078"/>
            <a:ext cx="0" cy="47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3"/>
            <a:endCxn id="21" idx="7"/>
          </p:cNvCxnSpPr>
          <p:nvPr/>
        </p:nvCxnSpPr>
        <p:spPr>
          <a:xfrm flipH="1">
            <a:off x="3285845" y="4103727"/>
            <a:ext cx="743510" cy="61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3" idx="1"/>
          </p:cNvCxnSpPr>
          <p:nvPr/>
        </p:nvCxnSpPr>
        <p:spPr>
          <a:xfrm>
            <a:off x="3285845" y="4108123"/>
            <a:ext cx="743510" cy="60703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352800" y="568353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 name="Straight Connector 3"/>
          <p:cNvCxnSpPr>
            <a:stCxn id="19" idx="4"/>
            <a:endCxn id="32" idx="2"/>
          </p:cNvCxnSpPr>
          <p:nvPr/>
        </p:nvCxnSpPr>
        <p:spPr>
          <a:xfrm>
            <a:off x="1981200" y="4648200"/>
            <a:ext cx="1371600" cy="126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2" idx="7"/>
            <a:endCxn id="23" idx="4"/>
          </p:cNvCxnSpPr>
          <p:nvPr/>
        </p:nvCxnSpPr>
        <p:spPr>
          <a:xfrm flipV="1">
            <a:off x="3743045" y="5105400"/>
            <a:ext cx="447955" cy="64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4"/>
            <a:endCxn id="32" idx="1"/>
          </p:cNvCxnSpPr>
          <p:nvPr/>
        </p:nvCxnSpPr>
        <p:spPr>
          <a:xfrm>
            <a:off x="3124200" y="5105400"/>
            <a:ext cx="2955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21174" y="3880314"/>
            <a:ext cx="269626" cy="276999"/>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562319" y="3676162"/>
            <a:ext cx="269626" cy="276999"/>
          </a:xfrm>
          <a:prstGeom prst="rect">
            <a:avLst/>
          </a:prstGeom>
          <a:noFill/>
        </p:spPr>
        <p:txBody>
          <a:bodyPr wrap="none" rtlCol="0">
            <a:spAutoFit/>
          </a:bodyPr>
          <a:lstStyle/>
          <a:p>
            <a:r>
              <a:rPr lang="en-US" dirty="0" smtClean="0"/>
              <a:t>3</a:t>
            </a:r>
            <a:endParaRPr lang="en-US" dirty="0"/>
          </a:p>
        </p:txBody>
      </p:sp>
      <p:sp>
        <p:nvSpPr>
          <p:cNvPr id="37" name="TextBox 36"/>
          <p:cNvSpPr txBox="1"/>
          <p:nvPr/>
        </p:nvSpPr>
        <p:spPr>
          <a:xfrm>
            <a:off x="4149974" y="4281100"/>
            <a:ext cx="269626" cy="276999"/>
          </a:xfrm>
          <a:prstGeom prst="rect">
            <a:avLst/>
          </a:prstGeom>
          <a:noFill/>
        </p:spPr>
        <p:txBody>
          <a:bodyPr wrap="none" rtlCol="0">
            <a:spAutoFit/>
          </a:bodyPr>
          <a:lstStyle/>
          <a:p>
            <a:r>
              <a:rPr lang="en-US" dirty="0" smtClean="0"/>
              <a:t>2</a:t>
            </a:r>
            <a:endParaRPr lang="en-US" dirty="0"/>
          </a:p>
        </p:txBody>
      </p:sp>
      <p:sp>
        <p:nvSpPr>
          <p:cNvPr id="38" name="TextBox 37"/>
          <p:cNvSpPr txBox="1"/>
          <p:nvPr/>
        </p:nvSpPr>
        <p:spPr>
          <a:xfrm>
            <a:off x="3757156" y="4023225"/>
            <a:ext cx="269626" cy="276999"/>
          </a:xfrm>
          <a:prstGeom prst="rect">
            <a:avLst/>
          </a:prstGeom>
          <a:noFill/>
        </p:spPr>
        <p:txBody>
          <a:bodyPr wrap="none" rtlCol="0">
            <a:spAutoFit/>
          </a:bodyPr>
          <a:lstStyle/>
          <a:p>
            <a:r>
              <a:rPr lang="en-US" dirty="0" smtClean="0"/>
              <a:t>1</a:t>
            </a:r>
            <a:endParaRPr lang="en-US" dirty="0"/>
          </a:p>
        </p:txBody>
      </p:sp>
      <p:sp>
        <p:nvSpPr>
          <p:cNvPr id="39" name="TextBox 38"/>
          <p:cNvSpPr txBox="1"/>
          <p:nvPr/>
        </p:nvSpPr>
        <p:spPr>
          <a:xfrm>
            <a:off x="3786562" y="4482892"/>
            <a:ext cx="269626" cy="276999"/>
          </a:xfrm>
          <a:prstGeom prst="rect">
            <a:avLst/>
          </a:prstGeom>
          <a:noFill/>
        </p:spPr>
        <p:txBody>
          <a:bodyPr wrap="none" rtlCol="0">
            <a:spAutoFit/>
          </a:bodyPr>
          <a:lstStyle/>
          <a:p>
            <a:r>
              <a:rPr lang="en-US" dirty="0"/>
              <a:t>4</a:t>
            </a:r>
          </a:p>
        </p:txBody>
      </p:sp>
      <p:sp>
        <p:nvSpPr>
          <p:cNvPr id="40" name="TextBox 39"/>
          <p:cNvSpPr txBox="1"/>
          <p:nvPr/>
        </p:nvSpPr>
        <p:spPr>
          <a:xfrm>
            <a:off x="2895599" y="4300016"/>
            <a:ext cx="269626" cy="276999"/>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2455987" y="4509700"/>
            <a:ext cx="269626" cy="276999"/>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2532187" y="5289443"/>
            <a:ext cx="269626" cy="276999"/>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3251465" y="5195499"/>
            <a:ext cx="269626" cy="276999"/>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3932113" y="5413479"/>
            <a:ext cx="269626" cy="276999"/>
          </a:xfrm>
          <a:prstGeom prst="rect">
            <a:avLst/>
          </a:prstGeom>
          <a:noFill/>
        </p:spPr>
        <p:txBody>
          <a:bodyPr wrap="none" rtlCol="0">
            <a:spAutoFit/>
          </a:bodyPr>
          <a:lstStyle/>
          <a:p>
            <a:r>
              <a:rPr lang="en-US" dirty="0" smtClean="0"/>
              <a:t>1</a:t>
            </a:r>
            <a:endParaRPr lang="en-US" dirty="0"/>
          </a:p>
        </p:txBody>
      </p:sp>
      <p:sp>
        <p:nvSpPr>
          <p:cNvPr id="51" name="TextBox 50"/>
          <p:cNvSpPr txBox="1"/>
          <p:nvPr/>
        </p:nvSpPr>
        <p:spPr>
          <a:xfrm>
            <a:off x="3504297" y="4843356"/>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57762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4099" name="Rectangle 2"/>
          <p:cNvSpPr>
            <a:spLocks noGrp="1" noChangeArrowheads="1"/>
          </p:cNvSpPr>
          <p:nvPr>
            <p:ph type="title"/>
          </p:nvPr>
        </p:nvSpPr>
        <p:spPr>
          <a:xfrm>
            <a:off x="2987824" y="404664"/>
            <a:ext cx="6156176" cy="864096"/>
          </a:xfrm>
        </p:spPr>
        <p:txBody>
          <a:bodyPr>
            <a:normAutofit fontScale="90000"/>
          </a:bodyPr>
          <a:lstStyle/>
          <a:p>
            <a:pPr eaLnBrk="1" hangingPunct="1"/>
            <a:r>
              <a:rPr lang="en-US" dirty="0" smtClean="0"/>
              <a:t>PROBLEM SOLVING TECHNIQUES</a:t>
            </a:r>
          </a:p>
        </p:txBody>
      </p:sp>
      <p:sp>
        <p:nvSpPr>
          <p:cNvPr id="4100" name="Rectangle 3"/>
          <p:cNvSpPr>
            <a:spLocks noGrp="1" noChangeArrowheads="1"/>
          </p:cNvSpPr>
          <p:nvPr>
            <p:ph type="body" idx="1"/>
          </p:nvPr>
        </p:nvSpPr>
        <p:spPr>
          <a:xfrm>
            <a:off x="1691680" y="2132856"/>
            <a:ext cx="7067128" cy="3489251"/>
          </a:xfrm>
        </p:spPr>
        <p:txBody>
          <a:bodyPr/>
          <a:lstStyle/>
          <a:p>
            <a:pPr eaLnBrk="1" hangingPunct="1"/>
            <a:r>
              <a:rPr lang="en-US" dirty="0" smtClean="0"/>
              <a:t>Some of the popular techniques in problem solving:</a:t>
            </a:r>
          </a:p>
          <a:p>
            <a:pPr lvl="1" eaLnBrk="1" hangingPunct="1"/>
            <a:r>
              <a:rPr lang="en-US" dirty="0" smtClean="0"/>
              <a:t>Greedy method</a:t>
            </a:r>
          </a:p>
          <a:p>
            <a:pPr lvl="1" eaLnBrk="1" hangingPunct="1"/>
            <a:r>
              <a:rPr lang="en-US" dirty="0" smtClean="0"/>
              <a:t>Dynamic Programming</a:t>
            </a:r>
          </a:p>
          <a:p>
            <a:pPr lvl="1" eaLnBrk="1" hangingPunct="1"/>
            <a:r>
              <a:rPr lang="en-US" dirty="0" smtClean="0"/>
              <a:t>Data compression</a:t>
            </a:r>
          </a:p>
          <a:p>
            <a:pPr lvl="1" eaLnBrk="1" hangingPunct="1"/>
            <a:r>
              <a:rPr lang="en-US" dirty="0" smtClean="0"/>
              <a:t>Backtracking</a:t>
            </a:r>
          </a:p>
          <a:p>
            <a:pPr lvl="1" eaLnBrk="1" hangingPunct="1"/>
            <a:r>
              <a:rPr lang="en-US" dirty="0" smtClean="0"/>
              <a:t>Branch and Bound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40</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24384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endParaRPr lang="en-US" dirty="0">
              <a:solidFill>
                <a:schemeClr val="tx1"/>
              </a:solidFill>
            </a:endParaRPr>
          </a:p>
        </p:txBody>
      </p:sp>
      <p:sp>
        <p:nvSpPr>
          <p:cNvPr id="7" name="Rectangle 6"/>
          <p:cNvSpPr/>
          <p:nvPr/>
        </p:nvSpPr>
        <p:spPr>
          <a:xfrm>
            <a:off x="3810000"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0668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a:t>
            </a:r>
          </a:p>
          <a:p>
            <a:pPr algn="ctr"/>
            <a:r>
              <a:rPr lang="en-US" dirty="0" smtClean="0">
                <a:solidFill>
                  <a:schemeClr val="tx1"/>
                </a:solidFill>
              </a:rPr>
              <a:t>A – C (1)</a:t>
            </a:r>
          </a:p>
          <a:p>
            <a:pPr algn="ctr"/>
            <a:r>
              <a:rPr lang="en-US" dirty="0" smtClean="0">
                <a:solidFill>
                  <a:schemeClr val="tx1"/>
                </a:solidFill>
              </a:rPr>
              <a:t>A – B (2)</a:t>
            </a:r>
          </a:p>
          <a:p>
            <a:pPr algn="ctr"/>
            <a:r>
              <a:rPr lang="en-US" dirty="0" smtClean="0">
                <a:solidFill>
                  <a:schemeClr val="tx1"/>
                </a:solidFill>
              </a:rPr>
              <a:t>A – F (4)</a:t>
            </a:r>
          </a:p>
          <a:p>
            <a:pPr algn="ctr"/>
            <a:r>
              <a:rPr lang="en-US" dirty="0" smtClean="0">
                <a:solidFill>
                  <a:schemeClr val="tx1"/>
                </a:solidFill>
              </a:rPr>
              <a:t>B – C (5)</a:t>
            </a:r>
          </a:p>
          <a:p>
            <a:pPr algn="ctr"/>
            <a:r>
              <a:rPr lang="en-US" dirty="0" smtClean="0">
                <a:solidFill>
                  <a:schemeClr val="tx1"/>
                </a:solidFill>
              </a:rPr>
              <a:t>B – D (3)</a:t>
            </a:r>
          </a:p>
          <a:p>
            <a:pPr algn="ctr"/>
            <a:r>
              <a:rPr lang="en-US" dirty="0" smtClean="0">
                <a:solidFill>
                  <a:schemeClr val="tx1"/>
                </a:solidFill>
              </a:rPr>
              <a:t>B – E (4)</a:t>
            </a:r>
          </a:p>
          <a:p>
            <a:pPr algn="ctr"/>
            <a:r>
              <a:rPr lang="en-US" dirty="0" smtClean="0">
                <a:solidFill>
                  <a:schemeClr val="tx1"/>
                </a:solidFill>
              </a:rPr>
              <a:t>C – D (1)</a:t>
            </a:r>
          </a:p>
          <a:p>
            <a:pPr algn="ctr"/>
            <a:r>
              <a:rPr lang="en-US" dirty="0" smtClean="0">
                <a:solidFill>
                  <a:schemeClr val="tx1"/>
                </a:solidFill>
              </a:rPr>
              <a:t>C – E (2)</a:t>
            </a:r>
          </a:p>
          <a:p>
            <a:pPr algn="ctr"/>
            <a:r>
              <a:rPr lang="en-US" dirty="0" smtClean="0">
                <a:solidFill>
                  <a:schemeClr val="tx1"/>
                </a:solidFill>
              </a:rPr>
              <a:t>C – F (3)</a:t>
            </a:r>
          </a:p>
          <a:p>
            <a:pPr algn="ctr"/>
            <a:r>
              <a:rPr lang="en-US" dirty="0" smtClean="0">
                <a:solidFill>
                  <a:schemeClr val="tx1"/>
                </a:solidFill>
              </a:rPr>
              <a:t>D </a:t>
            </a:r>
            <a:r>
              <a:rPr lang="en-US" dirty="0">
                <a:solidFill>
                  <a:schemeClr val="tx1"/>
                </a:solidFill>
              </a:rPr>
              <a:t>– </a:t>
            </a:r>
            <a:r>
              <a:rPr lang="en-US" dirty="0" smtClean="0">
                <a:solidFill>
                  <a:schemeClr val="tx1"/>
                </a:solidFill>
              </a:rPr>
              <a:t>E (2)</a:t>
            </a:r>
            <a:endParaRPr lang="en-US" dirty="0">
              <a:solidFill>
                <a:schemeClr val="tx1"/>
              </a:solidFill>
            </a:endParaRPr>
          </a:p>
          <a:p>
            <a:pPr algn="ctr"/>
            <a:r>
              <a:rPr lang="en-US" dirty="0" smtClean="0">
                <a:solidFill>
                  <a:schemeClr val="tx1"/>
                </a:solidFill>
              </a:rPr>
              <a:t>E – F (1)</a:t>
            </a:r>
            <a:endParaRPr lang="en-US" dirty="0">
              <a:solidFill>
                <a:schemeClr val="tx1"/>
              </a:solidFill>
            </a:endParaRPr>
          </a:p>
        </p:txBody>
      </p:sp>
    </p:spTree>
    <p:extLst>
      <p:ext uri="{BB962C8B-B14F-4D97-AF65-F5344CB8AC3E}">
        <p14:creationId xmlns:p14="http://schemas.microsoft.com/office/powerpoint/2010/main" val="192209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41</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endParaRPr lang="en-US" dirty="0">
              <a:solidFill>
                <a:schemeClr val="tx1"/>
              </a:solidFill>
            </a:endParaRPr>
          </a:p>
        </p:txBody>
      </p:sp>
      <p:sp>
        <p:nvSpPr>
          <p:cNvPr id="7" name="Rectangle 6"/>
          <p:cNvSpPr/>
          <p:nvPr/>
        </p:nvSpPr>
        <p:spPr>
          <a:xfrm>
            <a:off x="4419600" y="2602061"/>
            <a:ext cx="685800" cy="4103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dirty="0">
                <a:solidFill>
                  <a:schemeClr val="tx1"/>
                </a:solidFill>
              </a:rPr>
              <a:t>A – C (1</a:t>
            </a:r>
            <a:r>
              <a:rPr lang="en-US" dirty="0" smtClean="0">
                <a:solidFill>
                  <a:schemeClr val="tx1"/>
                </a:solidFill>
              </a:rPr>
              <a:t>)</a:t>
            </a:r>
            <a:endParaRPr lang="en-US" dirty="0">
              <a:solidFill>
                <a:schemeClr val="tx1"/>
              </a:solidFill>
            </a:endParaRPr>
          </a:p>
          <a:p>
            <a:pPr algn="ctr"/>
            <a:r>
              <a:rPr lang="en-US" dirty="0">
                <a:solidFill>
                  <a:schemeClr val="tx1"/>
                </a:solidFill>
              </a:rPr>
              <a:t>C – D (1</a:t>
            </a:r>
            <a:r>
              <a:rPr lang="en-US" dirty="0" smtClean="0">
                <a:solidFill>
                  <a:schemeClr val="tx1"/>
                </a:solidFill>
              </a:rPr>
              <a:t>)</a:t>
            </a:r>
            <a:endParaRPr lang="en-US" dirty="0">
              <a:solidFill>
                <a:schemeClr val="tx1"/>
              </a:solidFill>
            </a:endParaRPr>
          </a:p>
          <a:p>
            <a:pPr algn="ctr"/>
            <a:r>
              <a:rPr lang="en-US" dirty="0">
                <a:solidFill>
                  <a:schemeClr val="tx1"/>
                </a:solidFill>
              </a:rPr>
              <a:t>E – F (1</a:t>
            </a:r>
            <a:r>
              <a:rPr lang="en-US" dirty="0" smtClean="0">
                <a:solidFill>
                  <a:schemeClr val="tx1"/>
                </a:solidFill>
              </a:rPr>
              <a:t>)</a:t>
            </a:r>
            <a:endParaRPr lang="en-US" dirty="0">
              <a:solidFill>
                <a:schemeClr val="tx1"/>
              </a:solidFill>
            </a:endParaRPr>
          </a:p>
          <a:p>
            <a:pPr algn="ctr"/>
            <a:r>
              <a:rPr lang="en-US" dirty="0">
                <a:solidFill>
                  <a:schemeClr val="tx1"/>
                </a:solidFill>
              </a:rPr>
              <a:t>A – B (2</a:t>
            </a:r>
            <a:r>
              <a:rPr lang="en-US" dirty="0" smtClean="0">
                <a:solidFill>
                  <a:schemeClr val="tx1"/>
                </a:solidFill>
              </a:rPr>
              <a:t>)</a:t>
            </a:r>
            <a:endParaRPr lang="en-US" dirty="0">
              <a:solidFill>
                <a:schemeClr val="tx1"/>
              </a:solidFill>
            </a:endParaRPr>
          </a:p>
          <a:p>
            <a:pPr algn="ctr"/>
            <a:r>
              <a:rPr lang="en-US" dirty="0">
                <a:solidFill>
                  <a:schemeClr val="tx1"/>
                </a:solidFill>
              </a:rPr>
              <a:t>C – E (2</a:t>
            </a:r>
            <a:r>
              <a:rPr lang="en-US" dirty="0" smtClean="0">
                <a:solidFill>
                  <a:schemeClr val="tx1"/>
                </a:solidFill>
              </a:rPr>
              <a:t>)</a:t>
            </a:r>
            <a:endParaRPr lang="en-US" dirty="0">
              <a:solidFill>
                <a:schemeClr val="tx1"/>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3046888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42</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a:solidFill>
                  <a:schemeClr val="tx1"/>
                </a:solidFill>
              </a:rPr>
              <a:t>A</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dirty="0">
                <a:solidFill>
                  <a:srgbClr val="FF0000"/>
                </a:solidFill>
              </a:rPr>
              <a:t>A – C (1</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C – D (1</a:t>
            </a:r>
            <a:r>
              <a:rPr lang="en-US" dirty="0" smtClean="0">
                <a:solidFill>
                  <a:schemeClr val="tx1"/>
                </a:solidFill>
              </a:rPr>
              <a:t>)</a:t>
            </a:r>
            <a:endParaRPr lang="en-US" dirty="0">
              <a:solidFill>
                <a:schemeClr val="tx1"/>
              </a:solidFill>
            </a:endParaRPr>
          </a:p>
          <a:p>
            <a:pPr algn="ctr"/>
            <a:r>
              <a:rPr lang="en-US" dirty="0">
                <a:solidFill>
                  <a:schemeClr val="tx1"/>
                </a:solidFill>
              </a:rPr>
              <a:t>E – F (1</a:t>
            </a:r>
            <a:r>
              <a:rPr lang="en-US" dirty="0" smtClean="0">
                <a:solidFill>
                  <a:schemeClr val="tx1"/>
                </a:solidFill>
              </a:rPr>
              <a:t>)</a:t>
            </a:r>
            <a:endParaRPr lang="en-US" dirty="0">
              <a:solidFill>
                <a:schemeClr val="tx1"/>
              </a:solidFill>
            </a:endParaRPr>
          </a:p>
          <a:p>
            <a:pPr algn="ctr"/>
            <a:r>
              <a:rPr lang="en-US" dirty="0">
                <a:solidFill>
                  <a:schemeClr val="tx1"/>
                </a:solidFill>
              </a:rPr>
              <a:t>A – B (2</a:t>
            </a:r>
            <a:r>
              <a:rPr lang="en-US" dirty="0" smtClean="0">
                <a:solidFill>
                  <a:schemeClr val="tx1"/>
                </a:solidFill>
              </a:rPr>
              <a:t>)</a:t>
            </a:r>
            <a:endParaRPr lang="en-US" dirty="0">
              <a:solidFill>
                <a:schemeClr val="tx1"/>
              </a:solidFill>
            </a:endParaRPr>
          </a:p>
          <a:p>
            <a:pPr algn="ctr"/>
            <a:r>
              <a:rPr lang="en-US" dirty="0">
                <a:solidFill>
                  <a:schemeClr val="tx1"/>
                </a:solidFill>
              </a:rPr>
              <a:t>C – E (2</a:t>
            </a:r>
            <a:r>
              <a:rPr lang="en-US" dirty="0" smtClean="0">
                <a:solidFill>
                  <a:schemeClr val="tx1"/>
                </a:solidFill>
              </a:rPr>
              <a:t>)</a:t>
            </a:r>
            <a:endParaRPr lang="en-US" dirty="0">
              <a:solidFill>
                <a:schemeClr val="tx1"/>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1561228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43</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dirty="0">
                <a:solidFill>
                  <a:srgbClr val="FF0000"/>
                </a:solidFill>
              </a:rPr>
              <a:t>C – D (1</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E – F (1</a:t>
            </a:r>
            <a:r>
              <a:rPr lang="en-US" dirty="0" smtClean="0">
                <a:solidFill>
                  <a:schemeClr val="tx1"/>
                </a:solidFill>
              </a:rPr>
              <a:t>)</a:t>
            </a:r>
            <a:endParaRPr lang="en-US" dirty="0">
              <a:solidFill>
                <a:schemeClr val="tx1"/>
              </a:solidFill>
            </a:endParaRPr>
          </a:p>
          <a:p>
            <a:pPr algn="ctr"/>
            <a:r>
              <a:rPr lang="en-US" dirty="0">
                <a:solidFill>
                  <a:schemeClr val="tx1"/>
                </a:solidFill>
              </a:rPr>
              <a:t>A – B (2</a:t>
            </a:r>
            <a:r>
              <a:rPr lang="en-US" dirty="0" smtClean="0">
                <a:solidFill>
                  <a:schemeClr val="tx1"/>
                </a:solidFill>
              </a:rPr>
              <a:t>)</a:t>
            </a:r>
            <a:endParaRPr lang="en-US" dirty="0">
              <a:solidFill>
                <a:schemeClr val="tx1"/>
              </a:solidFill>
            </a:endParaRPr>
          </a:p>
          <a:p>
            <a:pPr algn="ctr"/>
            <a:r>
              <a:rPr lang="en-US" dirty="0">
                <a:solidFill>
                  <a:schemeClr val="tx1"/>
                </a:solidFill>
              </a:rPr>
              <a:t>C – E (2</a:t>
            </a:r>
            <a:r>
              <a:rPr lang="en-US" dirty="0" smtClean="0">
                <a:solidFill>
                  <a:schemeClr val="tx1"/>
                </a:solidFill>
              </a:rPr>
              <a:t>)</a:t>
            </a:r>
            <a:endParaRPr lang="en-US" dirty="0">
              <a:solidFill>
                <a:schemeClr val="tx1"/>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2413826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44</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a:solidFill>
                  <a:schemeClr val="tx1"/>
                </a:solidFill>
              </a:rPr>
              <a:t>D</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dirty="0">
                <a:solidFill>
                  <a:srgbClr val="FF0000"/>
                </a:solidFill>
              </a:rPr>
              <a:t>E – F (1</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A – B (2</a:t>
            </a:r>
            <a:r>
              <a:rPr lang="en-US" dirty="0" smtClean="0">
                <a:solidFill>
                  <a:schemeClr val="tx1"/>
                </a:solidFill>
              </a:rPr>
              <a:t>)</a:t>
            </a:r>
            <a:endParaRPr lang="en-US" dirty="0">
              <a:solidFill>
                <a:schemeClr val="tx1"/>
              </a:solidFill>
            </a:endParaRPr>
          </a:p>
          <a:p>
            <a:pPr algn="ctr"/>
            <a:r>
              <a:rPr lang="en-US" dirty="0">
                <a:solidFill>
                  <a:schemeClr val="tx1"/>
                </a:solidFill>
              </a:rPr>
              <a:t>C – E (2</a:t>
            </a:r>
            <a:r>
              <a:rPr lang="en-US" dirty="0" smtClean="0">
                <a:solidFill>
                  <a:schemeClr val="tx1"/>
                </a:solidFill>
              </a:rPr>
              <a:t>)</a:t>
            </a:r>
            <a:endParaRPr lang="en-US" dirty="0">
              <a:solidFill>
                <a:schemeClr val="tx1"/>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1486399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45</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a:solidFill>
                  <a:schemeClr val="tx1"/>
                </a:solidFill>
              </a:rPr>
              <a:t>F</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dirty="0">
                <a:solidFill>
                  <a:srgbClr val="FF0000"/>
                </a:solidFill>
              </a:rPr>
              <a:t>A – B (2</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C – E (2</a:t>
            </a:r>
            <a:r>
              <a:rPr lang="en-US" dirty="0" smtClean="0">
                <a:solidFill>
                  <a:schemeClr val="tx1"/>
                </a:solidFill>
              </a:rPr>
              <a:t>)</a:t>
            </a:r>
            <a:endParaRPr lang="en-US" dirty="0">
              <a:solidFill>
                <a:schemeClr val="tx1"/>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683534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46</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a:solidFill>
                  <a:schemeClr val="tx1"/>
                </a:solidFill>
              </a:rPr>
              <a:t>B</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dirty="0">
                <a:solidFill>
                  <a:srgbClr val="FF0000"/>
                </a:solidFill>
              </a:rPr>
              <a:t>C – E (2</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D – E (2</a:t>
            </a:r>
            <a:r>
              <a:rPr lang="en-US" dirty="0" smtClean="0">
                <a:solidFill>
                  <a:schemeClr val="tx1"/>
                </a:solidFill>
              </a:rPr>
              <a:t>)</a:t>
            </a:r>
            <a:endParaRPr lang="en-US" dirty="0">
              <a:solidFill>
                <a:schemeClr val="tx1"/>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1903175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47</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rgbClr val="FF0000"/>
                </a:solidFill>
              </a:rPr>
              <a:t>D – E (2</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B – D (3</a:t>
            </a:r>
            <a:r>
              <a:rPr lang="en-US" dirty="0" smtClean="0">
                <a:solidFill>
                  <a:schemeClr val="tx1"/>
                </a:solidFill>
              </a:rPr>
              <a:t>)</a:t>
            </a:r>
            <a:endParaRPr lang="en-US" dirty="0">
              <a:solidFill>
                <a:schemeClr val="tx1"/>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Tree>
    <p:extLst>
      <p:ext uri="{BB962C8B-B14F-4D97-AF65-F5344CB8AC3E}">
        <p14:creationId xmlns:p14="http://schemas.microsoft.com/office/powerpoint/2010/main" val="128395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48</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[Continue]</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rgbClr val="FF0000"/>
                </a:solidFill>
              </a:rPr>
              <a:t>B – D (3</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C – F (3</a:t>
            </a:r>
            <a:r>
              <a:rPr lang="en-US" dirty="0" smtClean="0">
                <a:solidFill>
                  <a:schemeClr val="tx1"/>
                </a:solidFill>
              </a:rPr>
              <a:t>)</a:t>
            </a:r>
            <a:endParaRPr lang="en-US" dirty="0">
              <a:solidFill>
                <a:schemeClr val="tx1"/>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
        <p:nvSpPr>
          <p:cNvPr id="61" name="TextBox 60"/>
          <p:cNvSpPr txBox="1"/>
          <p:nvPr/>
        </p:nvSpPr>
        <p:spPr>
          <a:xfrm>
            <a:off x="7239000" y="5334000"/>
            <a:ext cx="1838965" cy="461665"/>
          </a:xfrm>
          <a:prstGeom prst="rect">
            <a:avLst/>
          </a:prstGeom>
          <a:noFill/>
        </p:spPr>
        <p:txBody>
          <a:bodyPr wrap="none" rtlCol="0">
            <a:spAutoFit/>
          </a:bodyPr>
          <a:lstStyle/>
          <a:p>
            <a:r>
              <a:rPr lang="en-US" b="1" dirty="0" smtClean="0"/>
              <a:t>Continue :</a:t>
            </a:r>
          </a:p>
          <a:p>
            <a:r>
              <a:rPr lang="en-US" b="1" dirty="0" smtClean="0">
                <a:solidFill>
                  <a:srgbClr val="FF0000"/>
                </a:solidFill>
              </a:rPr>
              <a:t>[D – E] is causing loop</a:t>
            </a:r>
            <a:endParaRPr lang="en-US" b="1" dirty="0">
              <a:solidFill>
                <a:srgbClr val="FF0000"/>
              </a:solidFill>
            </a:endParaRPr>
          </a:p>
        </p:txBody>
      </p:sp>
    </p:spTree>
    <p:extLst>
      <p:ext uri="{BB962C8B-B14F-4D97-AF65-F5344CB8AC3E}">
        <p14:creationId xmlns:p14="http://schemas.microsoft.com/office/powerpoint/2010/main" val="554780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49</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[Continue]</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952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rgbClr val="FF0000"/>
                </a:solidFill>
              </a:rPr>
              <a:t>C – F (3</a:t>
            </a:r>
            <a:r>
              <a:rPr lang="en-US" sz="1400" b="1" dirty="0" smtClean="0">
                <a:solidFill>
                  <a:srgbClr val="FF0000"/>
                </a:solidFill>
              </a:rPr>
              <a:t>)</a:t>
            </a:r>
            <a:endParaRPr lang="en-US" sz="1400" b="1" dirty="0">
              <a:solidFill>
                <a:srgbClr val="FF0000"/>
              </a:solidFill>
            </a:endParaRPr>
          </a:p>
          <a:p>
            <a:pPr algn="ctr"/>
            <a:r>
              <a:rPr lang="en-US" dirty="0">
                <a:solidFill>
                  <a:schemeClr val="tx1"/>
                </a:solidFill>
              </a:rPr>
              <a:t>A – F (3</a:t>
            </a:r>
            <a:r>
              <a:rPr lang="en-US" dirty="0" smtClean="0">
                <a:solidFill>
                  <a:schemeClr val="tx1"/>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a:solidFill>
                  <a:schemeClr val="tx1"/>
                </a:solidFill>
              </a:rPr>
              <a:t>B – C (5)</a:t>
            </a:r>
          </a:p>
          <a:p>
            <a:pPr algn="ctr"/>
            <a:endParaRPr lang="en-US" dirty="0">
              <a:solidFill>
                <a:schemeClr val="tx1"/>
              </a:solidFill>
            </a:endParaRPr>
          </a:p>
        </p:txBody>
      </p:sp>
      <p:sp>
        <p:nvSpPr>
          <p:cNvPr id="61" name="TextBox 60"/>
          <p:cNvSpPr txBox="1"/>
          <p:nvPr/>
        </p:nvSpPr>
        <p:spPr>
          <a:xfrm>
            <a:off x="7239000" y="5334000"/>
            <a:ext cx="1846980" cy="461665"/>
          </a:xfrm>
          <a:prstGeom prst="rect">
            <a:avLst/>
          </a:prstGeom>
          <a:noFill/>
        </p:spPr>
        <p:txBody>
          <a:bodyPr wrap="none" rtlCol="0">
            <a:spAutoFit/>
          </a:bodyPr>
          <a:lstStyle/>
          <a:p>
            <a:r>
              <a:rPr lang="en-US" b="1" dirty="0" smtClean="0"/>
              <a:t>Continue :</a:t>
            </a:r>
          </a:p>
          <a:p>
            <a:r>
              <a:rPr lang="en-US" b="1" dirty="0" smtClean="0">
                <a:solidFill>
                  <a:srgbClr val="FF0000"/>
                </a:solidFill>
              </a:rPr>
              <a:t>[B – D] is causing loop</a:t>
            </a:r>
            <a:endParaRPr lang="en-US" b="1" dirty="0">
              <a:solidFill>
                <a:srgbClr val="FF0000"/>
              </a:solidFill>
            </a:endParaRPr>
          </a:p>
        </p:txBody>
      </p:sp>
    </p:spTree>
    <p:extLst>
      <p:ext uri="{BB962C8B-B14F-4D97-AF65-F5344CB8AC3E}">
        <p14:creationId xmlns:p14="http://schemas.microsoft.com/office/powerpoint/2010/main" val="210803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5123" name="Rectangle 2"/>
          <p:cNvSpPr>
            <a:spLocks noGrp="1" noChangeArrowheads="1"/>
          </p:cNvSpPr>
          <p:nvPr>
            <p:ph type="title"/>
          </p:nvPr>
        </p:nvSpPr>
        <p:spPr>
          <a:xfrm>
            <a:off x="1632496" y="260648"/>
            <a:ext cx="7067128" cy="1143000"/>
          </a:xfrm>
        </p:spPr>
        <p:txBody>
          <a:bodyPr/>
          <a:lstStyle/>
          <a:p>
            <a:pPr eaLnBrk="1" hangingPunct="1"/>
            <a:r>
              <a:rPr lang="en-US" dirty="0" smtClean="0"/>
              <a:t>GREEDY METHOD </a:t>
            </a:r>
          </a:p>
        </p:txBody>
      </p:sp>
      <p:sp>
        <p:nvSpPr>
          <p:cNvPr id="5124" name="Rectangle 3"/>
          <p:cNvSpPr>
            <a:spLocks noGrp="1" noChangeArrowheads="1"/>
          </p:cNvSpPr>
          <p:nvPr>
            <p:ph type="body" idx="1"/>
          </p:nvPr>
        </p:nvSpPr>
        <p:spPr>
          <a:xfrm>
            <a:off x="1619672" y="1772816"/>
            <a:ext cx="7067128" cy="4353347"/>
          </a:xfrm>
        </p:spPr>
        <p:txBody>
          <a:bodyPr>
            <a:normAutofit lnSpcReduction="10000"/>
          </a:bodyPr>
          <a:lstStyle/>
          <a:p>
            <a:pPr eaLnBrk="1" hangingPunct="1">
              <a:lnSpc>
                <a:spcPct val="80000"/>
              </a:lnSpc>
            </a:pPr>
            <a:r>
              <a:rPr lang="en-US" sz="2000" dirty="0" smtClean="0"/>
              <a:t>Greedy means rapacious = “</a:t>
            </a:r>
            <a:r>
              <a:rPr lang="en-US" sz="2000" dirty="0" err="1" smtClean="0"/>
              <a:t>serakah</a:t>
            </a:r>
            <a:r>
              <a:rPr lang="en-US" sz="2000" dirty="0" smtClean="0"/>
              <a:t>”.</a:t>
            </a:r>
          </a:p>
          <a:p>
            <a:pPr eaLnBrk="1" hangingPunct="1">
              <a:lnSpc>
                <a:spcPct val="80000"/>
              </a:lnSpc>
            </a:pPr>
            <a:endParaRPr lang="sv-SE" sz="2000" dirty="0" smtClean="0"/>
          </a:p>
          <a:p>
            <a:pPr eaLnBrk="1" hangingPunct="1">
              <a:lnSpc>
                <a:spcPct val="80000"/>
              </a:lnSpc>
            </a:pPr>
            <a:r>
              <a:rPr lang="en-US" sz="2000" dirty="0" smtClean="0"/>
              <a:t>Algorithms often perform some calculation phase before finding a final solution.</a:t>
            </a:r>
          </a:p>
          <a:p>
            <a:pPr eaLnBrk="1" hangingPunct="1">
              <a:lnSpc>
                <a:spcPct val="80000"/>
              </a:lnSpc>
            </a:pPr>
            <a:endParaRPr lang="en-US" sz="2000" dirty="0" smtClean="0"/>
          </a:p>
          <a:p>
            <a:pPr eaLnBrk="1" hangingPunct="1">
              <a:lnSpc>
                <a:spcPct val="80000"/>
              </a:lnSpc>
            </a:pPr>
            <a:r>
              <a:rPr lang="en-US" sz="2000" dirty="0" smtClean="0"/>
              <a:t>Sometimes these stages produced a number of elements that will be used to formulate the final solution.</a:t>
            </a:r>
          </a:p>
          <a:p>
            <a:pPr eaLnBrk="1" hangingPunct="1">
              <a:lnSpc>
                <a:spcPct val="80000"/>
              </a:lnSpc>
            </a:pPr>
            <a:endParaRPr lang="en-US" sz="2000" dirty="0" smtClean="0"/>
          </a:p>
          <a:p>
            <a:pPr eaLnBrk="1" hangingPunct="1">
              <a:lnSpc>
                <a:spcPct val="80000"/>
              </a:lnSpc>
            </a:pPr>
            <a:r>
              <a:rPr lang="en-US" sz="2000" dirty="0" smtClean="0"/>
              <a:t>Greedy method will "ignore" a complete calculation in the search for solutions, replacing it with using those elements to calculate the solution more quickly.</a:t>
            </a:r>
          </a:p>
          <a:p>
            <a:pPr eaLnBrk="1" hangingPunct="1">
              <a:lnSpc>
                <a:spcPct val="80000"/>
              </a:lnSpc>
            </a:pPr>
            <a:endParaRPr lang="en-US" sz="2000" dirty="0" smtClean="0"/>
          </a:p>
          <a:p>
            <a:pPr eaLnBrk="1" hangingPunct="1">
              <a:lnSpc>
                <a:spcPct val="80000"/>
              </a:lnSpc>
            </a:pPr>
            <a:r>
              <a:rPr lang="en-US" sz="2000" dirty="0" smtClean="0"/>
              <a:t>Very useful if the search for solutions 100% take too long rather than waste time trying to calculate the "best" solution, it is better saved by finding a "good enough" solution.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50</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[Continue]</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C – F (3</a:t>
            </a:r>
            <a:r>
              <a:rPr lang="en-US" sz="1400" b="1" dirty="0" smtClean="0">
                <a:solidFill>
                  <a:schemeClr val="tx1"/>
                </a:solidFill>
              </a:rPr>
              <a:t>)</a:t>
            </a:r>
            <a:endParaRPr lang="en-US" sz="1400" b="1" dirty="0">
              <a:solidFill>
                <a:schemeClr val="tx1"/>
              </a:solidFill>
            </a:endParaRPr>
          </a:p>
          <a:p>
            <a:pPr algn="ctr"/>
            <a:r>
              <a:rPr lang="en-US" sz="1400" b="1" dirty="0">
                <a:solidFill>
                  <a:srgbClr val="FF0000"/>
                </a:solidFill>
              </a:rPr>
              <a:t>A – F (3</a:t>
            </a:r>
            <a:r>
              <a:rPr lang="en-US" sz="1400" b="1" dirty="0" smtClean="0">
                <a:solidFill>
                  <a:srgbClr val="FF0000"/>
                </a:solidFill>
              </a:rPr>
              <a:t>) </a:t>
            </a:r>
          </a:p>
          <a:p>
            <a:pPr algn="ctr"/>
            <a:r>
              <a:rPr lang="en-US" dirty="0" smtClean="0">
                <a:solidFill>
                  <a:schemeClr val="tx1"/>
                </a:solidFill>
              </a:rPr>
              <a:t>B </a:t>
            </a:r>
            <a:r>
              <a:rPr lang="en-US" dirty="0">
                <a:solidFill>
                  <a:schemeClr val="tx1"/>
                </a:solidFill>
              </a:rPr>
              <a:t>– E (4</a:t>
            </a:r>
            <a:r>
              <a:rPr lang="en-US" dirty="0" smtClean="0">
                <a:solidFill>
                  <a:schemeClr val="tx1"/>
                </a:solidFill>
              </a:rPr>
              <a:t>)</a:t>
            </a:r>
          </a:p>
          <a:p>
            <a:pPr algn="ctr"/>
            <a:r>
              <a:rPr lang="en-US" dirty="0" smtClean="0">
                <a:solidFill>
                  <a:schemeClr val="tx1"/>
                </a:solidFill>
              </a:rPr>
              <a:t>B – C (5)</a:t>
            </a:r>
            <a:endParaRPr lang="en-US" dirty="0">
              <a:solidFill>
                <a:schemeClr val="tx1"/>
              </a:solidFill>
            </a:endParaRPr>
          </a:p>
        </p:txBody>
      </p:sp>
      <p:sp>
        <p:nvSpPr>
          <p:cNvPr id="61" name="TextBox 60"/>
          <p:cNvSpPr txBox="1"/>
          <p:nvPr/>
        </p:nvSpPr>
        <p:spPr>
          <a:xfrm>
            <a:off x="7239000" y="5334000"/>
            <a:ext cx="1830950" cy="461665"/>
          </a:xfrm>
          <a:prstGeom prst="rect">
            <a:avLst/>
          </a:prstGeom>
          <a:noFill/>
        </p:spPr>
        <p:txBody>
          <a:bodyPr wrap="none" rtlCol="0">
            <a:spAutoFit/>
          </a:bodyPr>
          <a:lstStyle/>
          <a:p>
            <a:r>
              <a:rPr lang="en-US" b="1" dirty="0" smtClean="0"/>
              <a:t>Continue :</a:t>
            </a:r>
          </a:p>
          <a:p>
            <a:r>
              <a:rPr lang="en-US" b="1" dirty="0" smtClean="0">
                <a:solidFill>
                  <a:srgbClr val="FF0000"/>
                </a:solidFill>
              </a:rPr>
              <a:t>[C – F] is causing loop</a:t>
            </a:r>
            <a:endParaRPr lang="en-US" b="1" dirty="0">
              <a:solidFill>
                <a:srgbClr val="FF0000"/>
              </a:solidFill>
            </a:endParaRPr>
          </a:p>
        </p:txBody>
      </p:sp>
    </p:spTree>
    <p:extLst>
      <p:ext uri="{BB962C8B-B14F-4D97-AF65-F5344CB8AC3E}">
        <p14:creationId xmlns:p14="http://schemas.microsoft.com/office/powerpoint/2010/main" val="4046304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51</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[Continue]</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C – F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A – F (3</a:t>
            </a:r>
            <a:r>
              <a:rPr lang="en-US" sz="1400" b="1" dirty="0" smtClean="0">
                <a:solidFill>
                  <a:schemeClr val="tx1"/>
                </a:solidFill>
              </a:rPr>
              <a:t>) </a:t>
            </a:r>
          </a:p>
          <a:p>
            <a:pPr algn="ctr"/>
            <a:r>
              <a:rPr lang="en-US" sz="1400" b="1" dirty="0" smtClean="0">
                <a:solidFill>
                  <a:srgbClr val="FF0000"/>
                </a:solidFill>
              </a:rPr>
              <a:t>B </a:t>
            </a:r>
            <a:r>
              <a:rPr lang="en-US" sz="1400" b="1" dirty="0">
                <a:solidFill>
                  <a:srgbClr val="FF0000"/>
                </a:solidFill>
              </a:rPr>
              <a:t>– E (4</a:t>
            </a:r>
            <a:r>
              <a:rPr lang="en-US" sz="1400" b="1" dirty="0" smtClean="0">
                <a:solidFill>
                  <a:srgbClr val="FF0000"/>
                </a:solidFill>
              </a:rPr>
              <a:t>)</a:t>
            </a:r>
          </a:p>
          <a:p>
            <a:pPr algn="ctr"/>
            <a:r>
              <a:rPr lang="en-US" dirty="0" smtClean="0">
                <a:solidFill>
                  <a:schemeClr val="tx1"/>
                </a:solidFill>
              </a:rPr>
              <a:t>B – C (5)</a:t>
            </a:r>
            <a:endParaRPr lang="en-US" dirty="0">
              <a:solidFill>
                <a:schemeClr val="tx1"/>
              </a:solidFill>
            </a:endParaRPr>
          </a:p>
        </p:txBody>
      </p:sp>
      <p:sp>
        <p:nvSpPr>
          <p:cNvPr id="61" name="TextBox 60"/>
          <p:cNvSpPr txBox="1"/>
          <p:nvPr/>
        </p:nvSpPr>
        <p:spPr>
          <a:xfrm>
            <a:off x="7239000" y="5334000"/>
            <a:ext cx="1825243" cy="461665"/>
          </a:xfrm>
          <a:prstGeom prst="rect">
            <a:avLst/>
          </a:prstGeom>
          <a:noFill/>
        </p:spPr>
        <p:txBody>
          <a:bodyPr wrap="none" rtlCol="0">
            <a:spAutoFit/>
          </a:bodyPr>
          <a:lstStyle/>
          <a:p>
            <a:r>
              <a:rPr lang="en-US" b="1" dirty="0" smtClean="0"/>
              <a:t>Continue :</a:t>
            </a:r>
          </a:p>
          <a:p>
            <a:r>
              <a:rPr lang="en-US" b="1" dirty="0" smtClean="0">
                <a:solidFill>
                  <a:srgbClr val="FF0000"/>
                </a:solidFill>
              </a:rPr>
              <a:t>[A – F] is causing loop</a:t>
            </a:r>
            <a:endParaRPr lang="en-US" b="1" dirty="0">
              <a:solidFill>
                <a:srgbClr val="FF0000"/>
              </a:solidFill>
            </a:endParaRPr>
          </a:p>
        </p:txBody>
      </p:sp>
    </p:spTree>
    <p:extLst>
      <p:ext uri="{BB962C8B-B14F-4D97-AF65-F5344CB8AC3E}">
        <p14:creationId xmlns:p14="http://schemas.microsoft.com/office/powerpoint/2010/main" val="15192189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52</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[Continue]</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C – F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A – F (3</a:t>
            </a:r>
            <a:r>
              <a:rPr lang="en-US" sz="1400" b="1" dirty="0" smtClean="0">
                <a:solidFill>
                  <a:schemeClr val="tx1"/>
                </a:solidFill>
              </a:rPr>
              <a:t>) </a:t>
            </a:r>
          </a:p>
          <a:p>
            <a:pPr algn="ctr"/>
            <a:r>
              <a:rPr lang="en-US" sz="1400" b="1" dirty="0" smtClean="0">
                <a:solidFill>
                  <a:schemeClr val="tx1"/>
                </a:solidFill>
              </a:rPr>
              <a:t>B </a:t>
            </a:r>
            <a:r>
              <a:rPr lang="en-US" sz="1400" b="1" dirty="0">
                <a:solidFill>
                  <a:schemeClr val="tx1"/>
                </a:solidFill>
              </a:rPr>
              <a:t>– E (4</a:t>
            </a:r>
            <a:r>
              <a:rPr lang="en-US" sz="1400" b="1" dirty="0" smtClean="0">
                <a:solidFill>
                  <a:schemeClr val="tx1"/>
                </a:solidFill>
              </a:rPr>
              <a:t>)</a:t>
            </a:r>
          </a:p>
          <a:p>
            <a:pPr algn="ctr"/>
            <a:r>
              <a:rPr lang="en-US" sz="1400" b="1" dirty="0" smtClean="0">
                <a:solidFill>
                  <a:srgbClr val="FF0000"/>
                </a:solidFill>
              </a:rPr>
              <a:t>B – C (5)</a:t>
            </a:r>
            <a:endParaRPr lang="en-US" sz="1400" b="1" dirty="0">
              <a:solidFill>
                <a:srgbClr val="FF0000"/>
              </a:solidFill>
            </a:endParaRPr>
          </a:p>
        </p:txBody>
      </p:sp>
      <p:sp>
        <p:nvSpPr>
          <p:cNvPr id="61" name="TextBox 60"/>
          <p:cNvSpPr txBox="1"/>
          <p:nvPr/>
        </p:nvSpPr>
        <p:spPr>
          <a:xfrm>
            <a:off x="7239000" y="5334000"/>
            <a:ext cx="1838965" cy="461665"/>
          </a:xfrm>
          <a:prstGeom prst="rect">
            <a:avLst/>
          </a:prstGeom>
          <a:noFill/>
        </p:spPr>
        <p:txBody>
          <a:bodyPr wrap="none" rtlCol="0">
            <a:spAutoFit/>
          </a:bodyPr>
          <a:lstStyle/>
          <a:p>
            <a:r>
              <a:rPr lang="en-US" b="1" dirty="0" smtClean="0"/>
              <a:t>Continue :</a:t>
            </a:r>
          </a:p>
          <a:p>
            <a:r>
              <a:rPr lang="en-US" b="1" dirty="0" smtClean="0">
                <a:solidFill>
                  <a:srgbClr val="FF0000"/>
                </a:solidFill>
              </a:rPr>
              <a:t>[B – E] is causing loop</a:t>
            </a:r>
            <a:endParaRPr lang="en-US" b="1" dirty="0">
              <a:solidFill>
                <a:srgbClr val="FF0000"/>
              </a:solidFill>
            </a:endParaRPr>
          </a:p>
        </p:txBody>
      </p:sp>
    </p:spTree>
    <p:extLst>
      <p:ext uri="{BB962C8B-B14F-4D97-AF65-F5344CB8AC3E}">
        <p14:creationId xmlns:p14="http://schemas.microsoft.com/office/powerpoint/2010/main" val="7234837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53</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[STOP]</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30" name="Oval 29"/>
          <p:cNvSpPr/>
          <p:nvPr/>
        </p:nvSpPr>
        <p:spPr>
          <a:xfrm>
            <a:off x="5562600" y="32580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32" name="Oval 31"/>
          <p:cNvSpPr/>
          <p:nvPr/>
        </p:nvSpPr>
        <p:spPr>
          <a:xfrm>
            <a:off x="6705600" y="27849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33" name="Oval 32"/>
          <p:cNvSpPr/>
          <p:nvPr/>
        </p:nvSpPr>
        <p:spPr>
          <a:xfrm>
            <a:off x="67056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35" name="Oval 34"/>
          <p:cNvSpPr/>
          <p:nvPr/>
        </p:nvSpPr>
        <p:spPr>
          <a:xfrm>
            <a:off x="7772400" y="2780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36" name="Oval 35"/>
          <p:cNvSpPr/>
          <p:nvPr/>
        </p:nvSpPr>
        <p:spPr>
          <a:xfrm>
            <a:off x="7772400" y="371523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37" name="Straight Connector 36"/>
          <p:cNvCxnSpPr>
            <a:stCxn id="30" idx="7"/>
            <a:endCxn id="32" idx="2"/>
          </p:cNvCxnSpPr>
          <p:nvPr/>
        </p:nvCxnSpPr>
        <p:spPr>
          <a:xfrm flipV="1">
            <a:off x="5952845" y="3013516"/>
            <a:ext cx="752755" cy="311477"/>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3" idx="2"/>
          </p:cNvCxnSpPr>
          <p:nvPr/>
        </p:nvCxnSpPr>
        <p:spPr>
          <a:xfrm>
            <a:off x="5952845" y="3648283"/>
            <a:ext cx="752755" cy="295555"/>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a:endCxn id="35" idx="2"/>
          </p:cNvCxnSpPr>
          <p:nvPr/>
        </p:nvCxnSpPr>
        <p:spPr>
          <a:xfrm flipV="1">
            <a:off x="7162800" y="3009120"/>
            <a:ext cx="609600" cy="439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4"/>
            <a:endCxn id="36" idx="0"/>
          </p:cNvCxnSpPr>
          <p:nvPr/>
        </p:nvCxnSpPr>
        <p:spPr>
          <a:xfrm>
            <a:off x="8001000" y="3237720"/>
            <a:ext cx="0" cy="477518"/>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6" idx="2"/>
          </p:cNvCxnSpPr>
          <p:nvPr/>
        </p:nvCxnSpPr>
        <p:spPr>
          <a:xfrm>
            <a:off x="7162800" y="3943838"/>
            <a:ext cx="609600" cy="0"/>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4"/>
            <a:endCxn id="33" idx="0"/>
          </p:cNvCxnSpPr>
          <p:nvPr/>
        </p:nvCxnSpPr>
        <p:spPr>
          <a:xfrm>
            <a:off x="6934200" y="3242116"/>
            <a:ext cx="0" cy="473122"/>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5" idx="3"/>
            <a:endCxn id="33" idx="7"/>
          </p:cNvCxnSpPr>
          <p:nvPr/>
        </p:nvCxnSpPr>
        <p:spPr>
          <a:xfrm flipH="1">
            <a:off x="7095845" y="3170765"/>
            <a:ext cx="743510" cy="611428"/>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5"/>
            <a:endCxn id="36" idx="1"/>
          </p:cNvCxnSpPr>
          <p:nvPr/>
        </p:nvCxnSpPr>
        <p:spPr>
          <a:xfrm>
            <a:off x="7095845" y="3175161"/>
            <a:ext cx="743510" cy="607032"/>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62800" y="475056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6" name="Straight Connector 45"/>
          <p:cNvCxnSpPr>
            <a:stCxn id="30" idx="4"/>
            <a:endCxn id="45" idx="2"/>
          </p:cNvCxnSpPr>
          <p:nvPr/>
        </p:nvCxnSpPr>
        <p:spPr>
          <a:xfrm>
            <a:off x="5791200" y="3715238"/>
            <a:ext cx="1371600" cy="1263931"/>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7"/>
            <a:endCxn id="36" idx="4"/>
          </p:cNvCxnSpPr>
          <p:nvPr/>
        </p:nvCxnSpPr>
        <p:spPr>
          <a:xfrm flipV="1">
            <a:off x="7553045" y="4172438"/>
            <a:ext cx="447955" cy="645086"/>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4"/>
            <a:endCxn id="45" idx="1"/>
          </p:cNvCxnSpPr>
          <p:nvPr/>
        </p:nvCxnSpPr>
        <p:spPr>
          <a:xfrm>
            <a:off x="6934200" y="4172438"/>
            <a:ext cx="295555" cy="645086"/>
          </a:xfrm>
          <a:prstGeom prst="line">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31174" y="2947352"/>
            <a:ext cx="269626" cy="276999"/>
          </a:xfrm>
          <a:prstGeom prst="rect">
            <a:avLst/>
          </a:prstGeom>
          <a:noFill/>
        </p:spPr>
        <p:txBody>
          <a:bodyPr wrap="none" rtlCol="0">
            <a:spAutoFit/>
          </a:bodyPr>
          <a:lstStyle/>
          <a:p>
            <a:r>
              <a:rPr lang="en-US" dirty="0" smtClean="0"/>
              <a:t>2</a:t>
            </a:r>
            <a:endParaRPr lang="en-US" dirty="0"/>
          </a:p>
        </p:txBody>
      </p:sp>
      <p:sp>
        <p:nvSpPr>
          <p:cNvPr id="50" name="TextBox 49"/>
          <p:cNvSpPr txBox="1"/>
          <p:nvPr/>
        </p:nvSpPr>
        <p:spPr>
          <a:xfrm>
            <a:off x="7372319" y="2743200"/>
            <a:ext cx="269626" cy="276999"/>
          </a:xfrm>
          <a:prstGeom prst="rect">
            <a:avLst/>
          </a:prstGeom>
          <a:noFill/>
        </p:spPr>
        <p:txBody>
          <a:bodyPr wrap="none" rtlCol="0">
            <a:spAutoFit/>
          </a:bodyPr>
          <a:lstStyle/>
          <a:p>
            <a:r>
              <a:rPr lang="en-US" dirty="0" smtClean="0"/>
              <a:t>3</a:t>
            </a:r>
            <a:endParaRPr lang="en-US" dirty="0"/>
          </a:p>
        </p:txBody>
      </p:sp>
      <p:sp>
        <p:nvSpPr>
          <p:cNvPr id="51" name="TextBox 50"/>
          <p:cNvSpPr txBox="1"/>
          <p:nvPr/>
        </p:nvSpPr>
        <p:spPr>
          <a:xfrm>
            <a:off x="7959974" y="3348138"/>
            <a:ext cx="269626" cy="276999"/>
          </a:xfrm>
          <a:prstGeom prst="rect">
            <a:avLst/>
          </a:prstGeom>
          <a:noFill/>
        </p:spPr>
        <p:txBody>
          <a:bodyPr wrap="none" rtlCol="0">
            <a:spAutoFit/>
          </a:bodyPr>
          <a:lstStyle/>
          <a:p>
            <a:r>
              <a:rPr lang="en-US" dirty="0" smtClean="0"/>
              <a:t>2</a:t>
            </a:r>
            <a:endParaRPr lang="en-US" dirty="0"/>
          </a:p>
        </p:txBody>
      </p:sp>
      <p:sp>
        <p:nvSpPr>
          <p:cNvPr id="52" name="TextBox 51"/>
          <p:cNvSpPr txBox="1"/>
          <p:nvPr/>
        </p:nvSpPr>
        <p:spPr>
          <a:xfrm>
            <a:off x="7567156" y="3090263"/>
            <a:ext cx="269626" cy="276999"/>
          </a:xfrm>
          <a:prstGeom prst="rect">
            <a:avLst/>
          </a:prstGeom>
          <a:noFill/>
        </p:spPr>
        <p:txBody>
          <a:bodyPr wrap="none" rtlCol="0">
            <a:spAutoFit/>
          </a:bodyPr>
          <a:lstStyle/>
          <a:p>
            <a:r>
              <a:rPr lang="en-US" dirty="0" smtClean="0"/>
              <a:t>1</a:t>
            </a:r>
            <a:endParaRPr lang="en-US" dirty="0"/>
          </a:p>
        </p:txBody>
      </p:sp>
      <p:sp>
        <p:nvSpPr>
          <p:cNvPr id="53" name="TextBox 52"/>
          <p:cNvSpPr txBox="1"/>
          <p:nvPr/>
        </p:nvSpPr>
        <p:spPr>
          <a:xfrm>
            <a:off x="7596562" y="3549930"/>
            <a:ext cx="269626" cy="276999"/>
          </a:xfrm>
          <a:prstGeom prst="rect">
            <a:avLst/>
          </a:prstGeom>
          <a:noFill/>
        </p:spPr>
        <p:txBody>
          <a:bodyPr wrap="none" rtlCol="0">
            <a:spAutoFit/>
          </a:bodyPr>
          <a:lstStyle/>
          <a:p>
            <a:r>
              <a:rPr lang="en-US" dirty="0"/>
              <a:t>4</a:t>
            </a:r>
          </a:p>
        </p:txBody>
      </p:sp>
      <p:sp>
        <p:nvSpPr>
          <p:cNvPr id="54" name="TextBox 53"/>
          <p:cNvSpPr txBox="1"/>
          <p:nvPr/>
        </p:nvSpPr>
        <p:spPr>
          <a:xfrm>
            <a:off x="6705599" y="3367054"/>
            <a:ext cx="269626" cy="276999"/>
          </a:xfrm>
          <a:prstGeom prst="rect">
            <a:avLst/>
          </a:prstGeom>
          <a:noFill/>
        </p:spPr>
        <p:txBody>
          <a:bodyPr wrap="none" rtlCol="0">
            <a:spAutoFit/>
          </a:bodyPr>
          <a:lstStyle/>
          <a:p>
            <a:r>
              <a:rPr lang="en-US" dirty="0" smtClean="0"/>
              <a:t>5</a:t>
            </a:r>
            <a:endParaRPr lang="en-US" dirty="0"/>
          </a:p>
        </p:txBody>
      </p:sp>
      <p:sp>
        <p:nvSpPr>
          <p:cNvPr id="55" name="TextBox 54"/>
          <p:cNvSpPr txBox="1"/>
          <p:nvPr/>
        </p:nvSpPr>
        <p:spPr>
          <a:xfrm>
            <a:off x="6265987" y="3576738"/>
            <a:ext cx="269626" cy="276999"/>
          </a:xfrm>
          <a:prstGeom prst="rect">
            <a:avLst/>
          </a:prstGeom>
          <a:noFill/>
        </p:spPr>
        <p:txBody>
          <a:bodyPr wrap="none" rtlCol="0">
            <a:spAutoFit/>
          </a:bodyPr>
          <a:lstStyle/>
          <a:p>
            <a:r>
              <a:rPr lang="en-US" dirty="0" smtClean="0"/>
              <a:t>1</a:t>
            </a:r>
            <a:endParaRPr lang="en-US" dirty="0"/>
          </a:p>
        </p:txBody>
      </p:sp>
      <p:sp>
        <p:nvSpPr>
          <p:cNvPr id="56" name="TextBox 55"/>
          <p:cNvSpPr txBox="1"/>
          <p:nvPr/>
        </p:nvSpPr>
        <p:spPr>
          <a:xfrm>
            <a:off x="6342187" y="4356481"/>
            <a:ext cx="269626" cy="276999"/>
          </a:xfrm>
          <a:prstGeom prst="rect">
            <a:avLst/>
          </a:prstGeom>
          <a:noFill/>
        </p:spPr>
        <p:txBody>
          <a:bodyPr wrap="none" rtlCol="0">
            <a:spAutoFit/>
          </a:bodyPr>
          <a:lstStyle/>
          <a:p>
            <a:r>
              <a:rPr lang="en-US" dirty="0" smtClean="0"/>
              <a:t>4</a:t>
            </a:r>
            <a:endParaRPr lang="en-US" dirty="0"/>
          </a:p>
        </p:txBody>
      </p:sp>
      <p:sp>
        <p:nvSpPr>
          <p:cNvPr id="57" name="TextBox 56"/>
          <p:cNvSpPr txBox="1"/>
          <p:nvPr/>
        </p:nvSpPr>
        <p:spPr>
          <a:xfrm>
            <a:off x="7061465" y="4262537"/>
            <a:ext cx="269626" cy="276999"/>
          </a:xfrm>
          <a:prstGeom prst="rect">
            <a:avLst/>
          </a:prstGeom>
          <a:noFill/>
        </p:spPr>
        <p:txBody>
          <a:bodyPr wrap="none" rtlCol="0">
            <a:spAutoFit/>
          </a:bodyPr>
          <a:lstStyle/>
          <a:p>
            <a:r>
              <a:rPr lang="en-US" dirty="0" smtClean="0"/>
              <a:t>3</a:t>
            </a:r>
            <a:endParaRPr lang="en-US" dirty="0"/>
          </a:p>
        </p:txBody>
      </p:sp>
      <p:sp>
        <p:nvSpPr>
          <p:cNvPr id="58" name="TextBox 57"/>
          <p:cNvSpPr txBox="1"/>
          <p:nvPr/>
        </p:nvSpPr>
        <p:spPr>
          <a:xfrm>
            <a:off x="7742113" y="4480517"/>
            <a:ext cx="269626" cy="276999"/>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314297" y="3910394"/>
            <a:ext cx="269626" cy="276999"/>
          </a:xfrm>
          <a:prstGeom prst="rect">
            <a:avLst/>
          </a:prstGeom>
          <a:noFill/>
        </p:spPr>
        <p:txBody>
          <a:bodyPr wrap="none" rtlCol="0">
            <a:spAutoFit/>
          </a:bodyPr>
          <a:lstStyle/>
          <a:p>
            <a:r>
              <a:rPr lang="en-US" dirty="0" smtClean="0"/>
              <a:t>2</a:t>
            </a:r>
            <a:endParaRPr lang="en-US" dirty="0"/>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C – F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A – F (3</a:t>
            </a:r>
            <a:r>
              <a:rPr lang="en-US" sz="1400" b="1" dirty="0" smtClean="0">
                <a:solidFill>
                  <a:schemeClr val="tx1"/>
                </a:solidFill>
              </a:rPr>
              <a:t>) </a:t>
            </a:r>
          </a:p>
          <a:p>
            <a:pPr algn="ctr"/>
            <a:r>
              <a:rPr lang="en-US" sz="1400" b="1" dirty="0" smtClean="0">
                <a:solidFill>
                  <a:schemeClr val="tx1"/>
                </a:solidFill>
              </a:rPr>
              <a:t>B </a:t>
            </a:r>
            <a:r>
              <a:rPr lang="en-US" sz="1400" b="1" dirty="0">
                <a:solidFill>
                  <a:schemeClr val="tx1"/>
                </a:solidFill>
              </a:rPr>
              <a:t>– E (4</a:t>
            </a:r>
            <a:r>
              <a:rPr lang="en-US" sz="1400" b="1" dirty="0" smtClean="0">
                <a:solidFill>
                  <a:schemeClr val="tx1"/>
                </a:solidFill>
              </a:rPr>
              <a:t>)</a:t>
            </a:r>
          </a:p>
          <a:p>
            <a:pPr algn="ctr"/>
            <a:r>
              <a:rPr lang="en-US" sz="1400" b="1" dirty="0" smtClean="0">
                <a:solidFill>
                  <a:schemeClr val="tx1"/>
                </a:solidFill>
              </a:rPr>
              <a:t>B – C (5)</a:t>
            </a:r>
            <a:endParaRPr lang="en-US" sz="1400" b="1" dirty="0">
              <a:solidFill>
                <a:schemeClr val="tx1"/>
              </a:solidFill>
            </a:endParaRPr>
          </a:p>
        </p:txBody>
      </p:sp>
      <p:sp>
        <p:nvSpPr>
          <p:cNvPr id="61" name="TextBox 60"/>
          <p:cNvSpPr txBox="1"/>
          <p:nvPr/>
        </p:nvSpPr>
        <p:spPr>
          <a:xfrm>
            <a:off x="7239000" y="5334000"/>
            <a:ext cx="1980029" cy="461665"/>
          </a:xfrm>
          <a:prstGeom prst="rect">
            <a:avLst/>
          </a:prstGeom>
          <a:noFill/>
        </p:spPr>
        <p:txBody>
          <a:bodyPr wrap="none" rtlCol="0">
            <a:spAutoFit/>
          </a:bodyPr>
          <a:lstStyle/>
          <a:p>
            <a:r>
              <a:rPr lang="en-US" b="1" dirty="0" smtClean="0"/>
              <a:t>STOP :</a:t>
            </a:r>
          </a:p>
          <a:p>
            <a:r>
              <a:rPr lang="en-US" b="1" dirty="0" smtClean="0">
                <a:solidFill>
                  <a:srgbClr val="FF0000"/>
                </a:solidFill>
              </a:rPr>
              <a:t>All edges already visited</a:t>
            </a:r>
            <a:endParaRPr lang="en-US" b="1" dirty="0">
              <a:solidFill>
                <a:srgbClr val="FF0000"/>
              </a:solidFill>
            </a:endParaRPr>
          </a:p>
        </p:txBody>
      </p:sp>
    </p:spTree>
    <p:extLst>
      <p:ext uri="{BB962C8B-B14F-4D97-AF65-F5344CB8AC3E}">
        <p14:creationId xmlns:p14="http://schemas.microsoft.com/office/powerpoint/2010/main" val="12760770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latin typeface="Open Sans" pitchFamily="-84" charset="0"/>
              </a:rPr>
              <a:t>MST – </a:t>
            </a:r>
            <a:r>
              <a:rPr lang="en-US" dirty="0" err="1" smtClean="0">
                <a:latin typeface="Open Sans" pitchFamily="-84" charset="0"/>
              </a:rPr>
              <a:t>Kruskal’s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54</a:t>
            </a:fld>
            <a:endParaRPr lang="en-US"/>
          </a:p>
        </p:txBody>
      </p:sp>
      <p:sp>
        <p:nvSpPr>
          <p:cNvPr id="7171" name="Content Placeholder 2"/>
          <p:cNvSpPr>
            <a:spLocks noGrp="1"/>
          </p:cNvSpPr>
          <p:nvPr>
            <p:ph idx="1"/>
          </p:nvPr>
        </p:nvSpPr>
        <p:spPr>
          <a:xfrm>
            <a:off x="914400" y="2163688"/>
            <a:ext cx="1828800" cy="439812"/>
          </a:xfrm>
        </p:spPr>
        <p:txBody>
          <a:bodyPr>
            <a:normAutofit/>
          </a:bodyPr>
          <a:lstStyle/>
          <a:p>
            <a:pPr>
              <a:buNone/>
            </a:pPr>
            <a:r>
              <a:rPr lang="en-US" sz="1800" b="1" u="sng" dirty="0" smtClean="0">
                <a:latin typeface="Open Sans" pitchFamily="-84" charset="0"/>
              </a:rPr>
              <a:t>Simulation :</a:t>
            </a:r>
          </a:p>
          <a:p>
            <a:pPr>
              <a:buNone/>
            </a:pPr>
            <a:endParaRPr lang="en-US" sz="1600" dirty="0">
              <a:latin typeface="Lucida Console" panose="020B0609040504020204" pitchFamily="49" charset="0"/>
            </a:endParaRPr>
          </a:p>
        </p:txBody>
      </p:sp>
      <p:sp>
        <p:nvSpPr>
          <p:cNvPr id="2" name="Rectangle 1"/>
          <p:cNvSpPr/>
          <p:nvPr/>
        </p:nvSpPr>
        <p:spPr>
          <a:xfrm>
            <a:off x="3048000" y="2590800"/>
            <a:ext cx="13716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T</a:t>
            </a:r>
          </a:p>
          <a:p>
            <a:pPr algn="ctr"/>
            <a:r>
              <a:rPr lang="en-US" dirty="0" smtClean="0">
                <a:solidFill>
                  <a:schemeClr val="tx1"/>
                </a:solidFill>
              </a:rPr>
              <a:t>NULL</a:t>
            </a:r>
          </a:p>
          <a:p>
            <a:pPr algn="ctr"/>
            <a:r>
              <a:rPr lang="en-US" dirty="0" smtClean="0">
                <a:solidFill>
                  <a:schemeClr val="tx1"/>
                </a:solidFill>
              </a:rPr>
              <a:t>A – C (1)</a:t>
            </a:r>
          </a:p>
          <a:p>
            <a:pPr algn="ctr"/>
            <a:r>
              <a:rPr lang="en-US" dirty="0" smtClean="0">
                <a:solidFill>
                  <a:schemeClr val="tx1"/>
                </a:solidFill>
              </a:rPr>
              <a:t>C – D (1)</a:t>
            </a:r>
          </a:p>
          <a:p>
            <a:pPr algn="ctr"/>
            <a:r>
              <a:rPr lang="en-US" dirty="0" smtClean="0">
                <a:solidFill>
                  <a:schemeClr val="tx1"/>
                </a:solidFill>
              </a:rPr>
              <a:t>E – F (1)</a:t>
            </a:r>
          </a:p>
          <a:p>
            <a:pPr algn="ctr"/>
            <a:r>
              <a:rPr lang="en-US" dirty="0" smtClean="0">
                <a:solidFill>
                  <a:schemeClr val="tx1"/>
                </a:solidFill>
              </a:rPr>
              <a:t>A – B (2)</a:t>
            </a:r>
          </a:p>
          <a:p>
            <a:pPr algn="ctr"/>
            <a:r>
              <a:rPr lang="en-US" dirty="0" smtClean="0">
                <a:solidFill>
                  <a:schemeClr val="tx1"/>
                </a:solidFill>
              </a:rPr>
              <a:t>C – E (2)</a:t>
            </a:r>
          </a:p>
          <a:p>
            <a:pPr algn="ctr"/>
            <a:r>
              <a:rPr lang="en-US" b="1" dirty="0" smtClean="0">
                <a:solidFill>
                  <a:schemeClr val="tx1"/>
                </a:solidFill>
              </a:rPr>
              <a:t>[STOP]</a:t>
            </a:r>
          </a:p>
          <a:p>
            <a:pPr algn="ctr"/>
            <a:endParaRPr lang="en-US" dirty="0">
              <a:solidFill>
                <a:schemeClr val="tx1"/>
              </a:solidFill>
            </a:endParaRPr>
          </a:p>
        </p:txBody>
      </p:sp>
      <p:sp>
        <p:nvSpPr>
          <p:cNvPr id="7" name="Rectangle 6"/>
          <p:cNvSpPr/>
          <p:nvPr/>
        </p:nvSpPr>
        <p:spPr>
          <a:xfrm>
            <a:off x="4419600" y="2602061"/>
            <a:ext cx="685800" cy="4103539"/>
          </a:xfrm>
          <a:prstGeom prst="rect">
            <a:avLst/>
          </a:prstGeom>
          <a:noFill/>
          <a:ln w="19050">
            <a:solidFill>
              <a:schemeClr val="accent5">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V</a:t>
            </a:r>
          </a:p>
          <a:p>
            <a:pPr algn="ctr"/>
            <a:r>
              <a:rPr lang="en-US" dirty="0" smtClean="0">
                <a:solidFill>
                  <a:schemeClr val="tx1"/>
                </a:solidFill>
              </a:rPr>
              <a:t>A</a:t>
            </a:r>
          </a:p>
          <a:p>
            <a:pPr algn="ctr"/>
            <a:r>
              <a:rPr lang="en-US" dirty="0" smtClean="0">
                <a:solidFill>
                  <a:schemeClr val="tx1"/>
                </a:solidFill>
              </a:rPr>
              <a:t>C</a:t>
            </a:r>
          </a:p>
          <a:p>
            <a:pPr algn="ctr"/>
            <a:r>
              <a:rPr lang="en-US" dirty="0" smtClean="0">
                <a:solidFill>
                  <a:schemeClr val="tx1"/>
                </a:solidFill>
              </a:rPr>
              <a:t>D</a:t>
            </a:r>
          </a:p>
          <a:p>
            <a:pPr algn="ctr"/>
            <a:r>
              <a:rPr lang="en-US" dirty="0" smtClean="0">
                <a:solidFill>
                  <a:schemeClr val="tx1"/>
                </a:solidFill>
              </a:rPr>
              <a:t>F</a:t>
            </a:r>
          </a:p>
          <a:p>
            <a:pPr algn="ctr"/>
            <a:r>
              <a:rPr lang="en-US" dirty="0" smtClean="0">
                <a:solidFill>
                  <a:schemeClr val="tx1"/>
                </a:solidFill>
              </a:rPr>
              <a:t>B</a:t>
            </a:r>
          </a:p>
          <a:p>
            <a:pPr algn="ctr"/>
            <a:r>
              <a:rPr lang="en-US" dirty="0">
                <a:solidFill>
                  <a:schemeClr val="tx1"/>
                </a:solidFill>
              </a:rPr>
              <a:t>C</a:t>
            </a:r>
            <a:endParaRPr lang="en-US" dirty="0" smtClean="0">
              <a:solidFill>
                <a:schemeClr val="tx1"/>
              </a:solidFill>
            </a:endParaRPr>
          </a:p>
        </p:txBody>
      </p:sp>
      <p:sp>
        <p:nvSpPr>
          <p:cNvPr id="60" name="Rectangle 59"/>
          <p:cNvSpPr/>
          <p:nvPr/>
        </p:nvSpPr>
        <p:spPr>
          <a:xfrm>
            <a:off x="1143000" y="2590800"/>
            <a:ext cx="1905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u="sng" dirty="0" smtClean="0">
                <a:solidFill>
                  <a:schemeClr val="tx1"/>
                </a:solidFill>
              </a:rPr>
              <a:t>Adjacency List [SORTED]</a:t>
            </a:r>
          </a:p>
          <a:p>
            <a:pPr algn="ctr"/>
            <a:r>
              <a:rPr lang="en-US" sz="1400" b="1" u="sng" dirty="0">
                <a:solidFill>
                  <a:schemeClr val="tx1"/>
                </a:solidFill>
              </a:rPr>
              <a:t>A – C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D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E – F (1</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A – B (2</a:t>
            </a:r>
            <a:r>
              <a:rPr lang="en-US" sz="1400" b="1" u="sng" dirty="0" smtClean="0">
                <a:solidFill>
                  <a:schemeClr val="tx1"/>
                </a:solidFill>
              </a:rPr>
              <a:t>)</a:t>
            </a:r>
            <a:endParaRPr lang="en-US" sz="1400" b="1" u="sng" dirty="0">
              <a:solidFill>
                <a:schemeClr val="tx1"/>
              </a:solidFill>
            </a:endParaRPr>
          </a:p>
          <a:p>
            <a:pPr algn="ctr"/>
            <a:r>
              <a:rPr lang="en-US" sz="1400" b="1" u="sng" dirty="0">
                <a:solidFill>
                  <a:schemeClr val="tx1"/>
                </a:solidFill>
              </a:rPr>
              <a:t>C – E (2</a:t>
            </a:r>
            <a:r>
              <a:rPr lang="en-US" sz="1400" b="1" u="sng" dirty="0" smtClean="0">
                <a:solidFill>
                  <a:schemeClr val="tx1"/>
                </a:solidFill>
              </a:rPr>
              <a:t>)</a:t>
            </a:r>
            <a:endParaRPr lang="en-US" sz="1400" b="1" u="sng" dirty="0">
              <a:solidFill>
                <a:schemeClr val="tx1"/>
              </a:solidFill>
            </a:endParaRPr>
          </a:p>
          <a:p>
            <a:pPr algn="ctr"/>
            <a:r>
              <a:rPr lang="en-US" sz="1400" b="1" dirty="0">
                <a:solidFill>
                  <a:schemeClr val="tx1"/>
                </a:solidFill>
              </a:rPr>
              <a:t>D – E (2</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B – D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C – F (3</a:t>
            </a:r>
            <a:r>
              <a:rPr lang="en-US" sz="1400" b="1" dirty="0" smtClean="0">
                <a:solidFill>
                  <a:schemeClr val="tx1"/>
                </a:solidFill>
              </a:rPr>
              <a:t>)</a:t>
            </a:r>
            <a:endParaRPr lang="en-US" sz="1400" b="1" dirty="0">
              <a:solidFill>
                <a:schemeClr val="tx1"/>
              </a:solidFill>
            </a:endParaRPr>
          </a:p>
          <a:p>
            <a:pPr algn="ctr"/>
            <a:r>
              <a:rPr lang="en-US" sz="1400" b="1" dirty="0">
                <a:solidFill>
                  <a:schemeClr val="tx1"/>
                </a:solidFill>
              </a:rPr>
              <a:t>A – F (3</a:t>
            </a:r>
            <a:r>
              <a:rPr lang="en-US" sz="1400" b="1" dirty="0" smtClean="0">
                <a:solidFill>
                  <a:schemeClr val="tx1"/>
                </a:solidFill>
              </a:rPr>
              <a:t>) </a:t>
            </a:r>
          </a:p>
          <a:p>
            <a:pPr algn="ctr"/>
            <a:r>
              <a:rPr lang="en-US" sz="1400" b="1" dirty="0" smtClean="0">
                <a:solidFill>
                  <a:schemeClr val="tx1"/>
                </a:solidFill>
              </a:rPr>
              <a:t>B </a:t>
            </a:r>
            <a:r>
              <a:rPr lang="en-US" sz="1400" b="1" dirty="0">
                <a:solidFill>
                  <a:schemeClr val="tx1"/>
                </a:solidFill>
              </a:rPr>
              <a:t>– E (4</a:t>
            </a:r>
            <a:r>
              <a:rPr lang="en-US" sz="1400" b="1" dirty="0" smtClean="0">
                <a:solidFill>
                  <a:schemeClr val="tx1"/>
                </a:solidFill>
              </a:rPr>
              <a:t>)</a:t>
            </a:r>
          </a:p>
          <a:p>
            <a:pPr algn="ctr"/>
            <a:r>
              <a:rPr lang="en-US" sz="1400" b="1" dirty="0" smtClean="0">
                <a:solidFill>
                  <a:schemeClr val="tx1"/>
                </a:solidFill>
              </a:rPr>
              <a:t>B – C (5)</a:t>
            </a:r>
            <a:endParaRPr lang="en-US" sz="1400" b="1" dirty="0">
              <a:solidFill>
                <a:schemeClr val="tx1"/>
              </a:solidFill>
            </a:endParaRPr>
          </a:p>
        </p:txBody>
      </p:sp>
      <p:sp>
        <p:nvSpPr>
          <p:cNvPr id="62" name="Oval 61"/>
          <p:cNvSpPr/>
          <p:nvPr/>
        </p:nvSpPr>
        <p:spPr>
          <a:xfrm>
            <a:off x="5562600" y="322071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3" name="Oval 62"/>
          <p:cNvSpPr/>
          <p:nvPr/>
        </p:nvSpPr>
        <p:spPr>
          <a:xfrm>
            <a:off x="6705600" y="274759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64" name="Oval 63"/>
          <p:cNvSpPr/>
          <p:nvPr/>
        </p:nvSpPr>
        <p:spPr>
          <a:xfrm>
            <a:off x="6705600" y="367791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65" name="Oval 64"/>
          <p:cNvSpPr/>
          <p:nvPr/>
        </p:nvSpPr>
        <p:spPr>
          <a:xfrm>
            <a:off x="7772400" y="2743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66" name="Oval 65"/>
          <p:cNvSpPr/>
          <p:nvPr/>
        </p:nvSpPr>
        <p:spPr>
          <a:xfrm>
            <a:off x="7772400" y="367791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67" name="Straight Connector 66"/>
          <p:cNvCxnSpPr>
            <a:stCxn id="62" idx="7"/>
            <a:endCxn id="63" idx="2"/>
          </p:cNvCxnSpPr>
          <p:nvPr/>
        </p:nvCxnSpPr>
        <p:spPr>
          <a:xfrm flipV="1">
            <a:off x="5952845" y="2976196"/>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5"/>
            <a:endCxn id="64" idx="2"/>
          </p:cNvCxnSpPr>
          <p:nvPr/>
        </p:nvCxnSpPr>
        <p:spPr>
          <a:xfrm>
            <a:off x="5952845" y="3610963"/>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4" idx="6"/>
            <a:endCxn id="66" idx="2"/>
          </p:cNvCxnSpPr>
          <p:nvPr/>
        </p:nvCxnSpPr>
        <p:spPr>
          <a:xfrm>
            <a:off x="7162800" y="390651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5" idx="3"/>
            <a:endCxn id="64" idx="7"/>
          </p:cNvCxnSpPr>
          <p:nvPr/>
        </p:nvCxnSpPr>
        <p:spPr>
          <a:xfrm flipH="1">
            <a:off x="7095845" y="3133445"/>
            <a:ext cx="743510" cy="6114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162800" y="471324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72" name="Straight Connector 71"/>
          <p:cNvCxnSpPr>
            <a:stCxn id="71" idx="7"/>
            <a:endCxn id="66" idx="4"/>
          </p:cNvCxnSpPr>
          <p:nvPr/>
        </p:nvCxnSpPr>
        <p:spPr>
          <a:xfrm flipV="1">
            <a:off x="7553045" y="4135118"/>
            <a:ext cx="4479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31174" y="2910032"/>
            <a:ext cx="269626" cy="276999"/>
          </a:xfrm>
          <a:prstGeom prst="rect">
            <a:avLst/>
          </a:prstGeom>
          <a:noFill/>
        </p:spPr>
        <p:txBody>
          <a:bodyPr wrap="none" rtlCol="0">
            <a:spAutoFit/>
          </a:bodyPr>
          <a:lstStyle/>
          <a:p>
            <a:r>
              <a:rPr lang="en-US" dirty="0" smtClean="0"/>
              <a:t>2</a:t>
            </a:r>
            <a:endParaRPr lang="en-US" dirty="0"/>
          </a:p>
        </p:txBody>
      </p:sp>
      <p:sp>
        <p:nvSpPr>
          <p:cNvPr id="74" name="TextBox 73"/>
          <p:cNvSpPr txBox="1"/>
          <p:nvPr/>
        </p:nvSpPr>
        <p:spPr>
          <a:xfrm>
            <a:off x="7567156" y="3052943"/>
            <a:ext cx="269626" cy="276999"/>
          </a:xfrm>
          <a:prstGeom prst="rect">
            <a:avLst/>
          </a:prstGeom>
          <a:noFill/>
        </p:spPr>
        <p:txBody>
          <a:bodyPr wrap="none" rtlCol="0">
            <a:spAutoFit/>
          </a:bodyPr>
          <a:lstStyle/>
          <a:p>
            <a:r>
              <a:rPr lang="en-US" dirty="0" smtClean="0"/>
              <a:t>1</a:t>
            </a:r>
            <a:endParaRPr lang="en-US" dirty="0"/>
          </a:p>
        </p:txBody>
      </p:sp>
      <p:sp>
        <p:nvSpPr>
          <p:cNvPr id="75" name="TextBox 74"/>
          <p:cNvSpPr txBox="1"/>
          <p:nvPr/>
        </p:nvSpPr>
        <p:spPr>
          <a:xfrm>
            <a:off x="6265987" y="3539418"/>
            <a:ext cx="269626" cy="276999"/>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7742113" y="4443197"/>
            <a:ext cx="269626" cy="276999"/>
          </a:xfrm>
          <a:prstGeom prst="rect">
            <a:avLst/>
          </a:prstGeom>
          <a:noFill/>
        </p:spPr>
        <p:txBody>
          <a:bodyPr wrap="none" rtlCol="0">
            <a:spAutoFit/>
          </a:bodyPr>
          <a:lstStyle/>
          <a:p>
            <a:r>
              <a:rPr lang="en-US" dirty="0" smtClean="0"/>
              <a:t>1</a:t>
            </a:r>
            <a:endParaRPr lang="en-US" dirty="0"/>
          </a:p>
        </p:txBody>
      </p:sp>
      <p:sp>
        <p:nvSpPr>
          <p:cNvPr id="77" name="TextBox 76"/>
          <p:cNvSpPr txBox="1"/>
          <p:nvPr/>
        </p:nvSpPr>
        <p:spPr>
          <a:xfrm>
            <a:off x="7323542" y="3879708"/>
            <a:ext cx="269626" cy="276999"/>
          </a:xfrm>
          <a:prstGeom prst="rect">
            <a:avLst/>
          </a:prstGeom>
          <a:noFill/>
        </p:spPr>
        <p:txBody>
          <a:bodyPr wrap="none" rtlCol="0">
            <a:spAutoFit/>
          </a:bodyPr>
          <a:lstStyle/>
          <a:p>
            <a:r>
              <a:rPr lang="en-US" dirty="0" smtClean="0"/>
              <a:t>2</a:t>
            </a:r>
            <a:endParaRPr lang="en-US" dirty="0"/>
          </a:p>
        </p:txBody>
      </p:sp>
      <p:sp>
        <p:nvSpPr>
          <p:cNvPr id="78" name="TextBox 77"/>
          <p:cNvSpPr txBox="1"/>
          <p:nvPr/>
        </p:nvSpPr>
        <p:spPr>
          <a:xfrm>
            <a:off x="6143114" y="3732430"/>
            <a:ext cx="372218" cy="276999"/>
          </a:xfrm>
          <a:prstGeom prst="rect">
            <a:avLst/>
          </a:prstGeom>
          <a:noFill/>
        </p:spPr>
        <p:txBody>
          <a:bodyPr wrap="none" rtlCol="0">
            <a:spAutoFit/>
          </a:bodyPr>
          <a:lstStyle/>
          <a:p>
            <a:r>
              <a:rPr lang="en-US" dirty="0" smtClean="0">
                <a:solidFill>
                  <a:srgbClr val="C00000"/>
                </a:solidFill>
              </a:rPr>
              <a:t>(1)</a:t>
            </a:r>
            <a:endParaRPr lang="en-US" dirty="0">
              <a:solidFill>
                <a:srgbClr val="C00000"/>
              </a:solidFill>
            </a:endParaRPr>
          </a:p>
        </p:txBody>
      </p:sp>
      <p:sp>
        <p:nvSpPr>
          <p:cNvPr id="79" name="TextBox 78"/>
          <p:cNvSpPr txBox="1"/>
          <p:nvPr/>
        </p:nvSpPr>
        <p:spPr>
          <a:xfrm>
            <a:off x="7669808" y="3162160"/>
            <a:ext cx="372218" cy="276999"/>
          </a:xfrm>
          <a:prstGeom prst="rect">
            <a:avLst/>
          </a:prstGeom>
          <a:noFill/>
        </p:spPr>
        <p:txBody>
          <a:bodyPr wrap="none" rtlCol="0">
            <a:spAutoFit/>
          </a:bodyPr>
          <a:lstStyle/>
          <a:p>
            <a:r>
              <a:rPr lang="en-US" dirty="0" smtClean="0">
                <a:solidFill>
                  <a:srgbClr val="C00000"/>
                </a:solidFill>
              </a:rPr>
              <a:t>(2)</a:t>
            </a:r>
            <a:endParaRPr lang="en-US" dirty="0">
              <a:solidFill>
                <a:srgbClr val="C00000"/>
              </a:solidFill>
            </a:endParaRPr>
          </a:p>
        </p:txBody>
      </p:sp>
      <p:sp>
        <p:nvSpPr>
          <p:cNvPr id="80" name="TextBox 79"/>
          <p:cNvSpPr txBox="1"/>
          <p:nvPr/>
        </p:nvSpPr>
        <p:spPr>
          <a:xfrm>
            <a:off x="7324445" y="3629519"/>
            <a:ext cx="372218" cy="276999"/>
          </a:xfrm>
          <a:prstGeom prst="rect">
            <a:avLst/>
          </a:prstGeom>
          <a:noFill/>
        </p:spPr>
        <p:txBody>
          <a:bodyPr wrap="none" rtlCol="0">
            <a:spAutoFit/>
          </a:bodyPr>
          <a:lstStyle/>
          <a:p>
            <a:r>
              <a:rPr lang="en-US" dirty="0" smtClean="0">
                <a:solidFill>
                  <a:srgbClr val="C00000"/>
                </a:solidFill>
              </a:rPr>
              <a:t>(5)</a:t>
            </a:r>
            <a:endParaRPr lang="en-US" dirty="0">
              <a:solidFill>
                <a:srgbClr val="C00000"/>
              </a:solidFill>
            </a:endParaRPr>
          </a:p>
        </p:txBody>
      </p:sp>
      <p:sp>
        <p:nvSpPr>
          <p:cNvPr id="81" name="TextBox 80"/>
          <p:cNvSpPr txBox="1"/>
          <p:nvPr/>
        </p:nvSpPr>
        <p:spPr>
          <a:xfrm>
            <a:off x="7308839" y="4435554"/>
            <a:ext cx="372218" cy="276999"/>
          </a:xfrm>
          <a:prstGeom prst="rect">
            <a:avLst/>
          </a:prstGeom>
          <a:noFill/>
        </p:spPr>
        <p:txBody>
          <a:bodyPr wrap="none" rtlCol="0">
            <a:spAutoFit/>
          </a:bodyPr>
          <a:lstStyle/>
          <a:p>
            <a:r>
              <a:rPr lang="en-US" dirty="0" smtClean="0">
                <a:solidFill>
                  <a:srgbClr val="C00000"/>
                </a:solidFill>
              </a:rPr>
              <a:t>(3)</a:t>
            </a:r>
            <a:endParaRPr lang="en-US" dirty="0">
              <a:solidFill>
                <a:srgbClr val="C00000"/>
              </a:solidFill>
            </a:endParaRPr>
          </a:p>
        </p:txBody>
      </p:sp>
      <p:sp>
        <p:nvSpPr>
          <p:cNvPr id="82" name="TextBox 81"/>
          <p:cNvSpPr txBox="1"/>
          <p:nvPr/>
        </p:nvSpPr>
        <p:spPr>
          <a:xfrm>
            <a:off x="6374904" y="3010711"/>
            <a:ext cx="372218" cy="276999"/>
          </a:xfrm>
          <a:prstGeom prst="rect">
            <a:avLst/>
          </a:prstGeom>
          <a:noFill/>
        </p:spPr>
        <p:txBody>
          <a:bodyPr wrap="none" rtlCol="0">
            <a:spAutoFit/>
          </a:bodyPr>
          <a:lstStyle/>
          <a:p>
            <a:r>
              <a:rPr lang="en-US" dirty="0" smtClean="0">
                <a:solidFill>
                  <a:srgbClr val="C00000"/>
                </a:solidFill>
              </a:rPr>
              <a:t>(4)</a:t>
            </a:r>
            <a:endParaRPr lang="en-US" dirty="0">
              <a:solidFill>
                <a:srgbClr val="C00000"/>
              </a:solidFill>
            </a:endParaRPr>
          </a:p>
        </p:txBody>
      </p:sp>
      <p:sp>
        <p:nvSpPr>
          <p:cNvPr id="83" name="TextBox 82"/>
          <p:cNvSpPr txBox="1"/>
          <p:nvPr/>
        </p:nvSpPr>
        <p:spPr>
          <a:xfrm>
            <a:off x="7426519" y="5334000"/>
            <a:ext cx="1260281" cy="646331"/>
          </a:xfrm>
          <a:prstGeom prst="rect">
            <a:avLst/>
          </a:prstGeom>
          <a:noFill/>
        </p:spPr>
        <p:txBody>
          <a:bodyPr wrap="none" rtlCol="0">
            <a:spAutoFit/>
          </a:bodyPr>
          <a:lstStyle/>
          <a:p>
            <a:r>
              <a:rPr lang="en-US" b="1" dirty="0" smtClean="0"/>
              <a:t>Note:</a:t>
            </a:r>
          </a:p>
          <a:p>
            <a:r>
              <a:rPr lang="en-US" b="1" dirty="0" smtClean="0">
                <a:solidFill>
                  <a:srgbClr val="C00000"/>
                </a:solidFill>
              </a:rPr>
              <a:t>(Process Step)</a:t>
            </a:r>
          </a:p>
          <a:p>
            <a:r>
              <a:rPr lang="en-US" b="1" dirty="0" smtClean="0"/>
              <a:t>Edge Value</a:t>
            </a:r>
            <a:endParaRPr lang="en-US" b="1" dirty="0"/>
          </a:p>
        </p:txBody>
      </p:sp>
    </p:spTree>
    <p:extLst>
      <p:ext uri="{BB962C8B-B14F-4D97-AF65-F5344CB8AC3E}">
        <p14:creationId xmlns:p14="http://schemas.microsoft.com/office/powerpoint/2010/main" val="3800873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24579" name="Rectangle 2"/>
          <p:cNvSpPr>
            <a:spLocks noGrp="1" noChangeArrowheads="1"/>
          </p:cNvSpPr>
          <p:nvPr>
            <p:ph type="title"/>
          </p:nvPr>
        </p:nvSpPr>
        <p:spPr>
          <a:xfrm>
            <a:off x="2076872" y="209550"/>
            <a:ext cx="7067128" cy="1143000"/>
          </a:xfrm>
        </p:spPr>
        <p:txBody>
          <a:bodyPr/>
          <a:lstStyle/>
          <a:p>
            <a:pPr eaLnBrk="1" hangingPunct="1"/>
            <a:r>
              <a:rPr lang="en-US" dirty="0" smtClean="0"/>
              <a:t>EXAMPLE MST PROBLEM</a:t>
            </a:r>
          </a:p>
        </p:txBody>
      </p:sp>
      <p:sp>
        <p:nvSpPr>
          <p:cNvPr id="24580" name="Rectangle 7"/>
          <p:cNvSpPr>
            <a:spLocks noGrp="1" noChangeArrowheads="1"/>
          </p:cNvSpPr>
          <p:nvPr>
            <p:ph type="body" idx="1"/>
          </p:nvPr>
        </p:nvSpPr>
        <p:spPr/>
        <p:txBody>
          <a:bodyPr/>
          <a:lstStyle/>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p:txBody>
      </p:sp>
      <p:pic>
        <p:nvPicPr>
          <p:cNvPr id="24581" name="Picture 4" descr="ilustrasi 6"/>
          <p:cNvPicPr>
            <a:picLocks noChangeAspect="1" noChangeArrowheads="1"/>
          </p:cNvPicPr>
          <p:nvPr/>
        </p:nvPicPr>
        <p:blipFill>
          <a:blip r:embed="rId2"/>
          <a:srcRect/>
          <a:stretch>
            <a:fillRect/>
          </a:stretch>
        </p:blipFill>
        <p:spPr bwMode="auto">
          <a:xfrm>
            <a:off x="1076356" y="2263095"/>
            <a:ext cx="2487532" cy="2390041"/>
          </a:xfrm>
          <a:prstGeom prst="rect">
            <a:avLst/>
          </a:prstGeom>
          <a:noFill/>
          <a:ln w="9525">
            <a:noFill/>
            <a:miter lim="800000"/>
            <a:headEnd/>
            <a:tailEnd/>
          </a:ln>
        </p:spPr>
      </p:pic>
      <p:pic>
        <p:nvPicPr>
          <p:cNvPr id="24582" name="Picture 5" descr="ilustrasi 6"/>
          <p:cNvPicPr>
            <a:picLocks noChangeAspect="1" noChangeArrowheads="1"/>
          </p:cNvPicPr>
          <p:nvPr/>
        </p:nvPicPr>
        <p:blipFill>
          <a:blip r:embed="rId3"/>
          <a:srcRect/>
          <a:stretch>
            <a:fillRect/>
          </a:stretch>
        </p:blipFill>
        <p:spPr bwMode="auto">
          <a:xfrm>
            <a:off x="3740652" y="2205039"/>
            <a:ext cx="2487532" cy="2396134"/>
          </a:xfrm>
          <a:prstGeom prst="rect">
            <a:avLst/>
          </a:prstGeom>
          <a:noFill/>
          <a:ln w="9525">
            <a:noFill/>
            <a:miter lim="800000"/>
            <a:headEnd/>
            <a:tailEnd/>
          </a:ln>
        </p:spPr>
      </p:pic>
      <p:pic>
        <p:nvPicPr>
          <p:cNvPr id="24583" name="Picture 6" descr="ilustrasi 6"/>
          <p:cNvPicPr>
            <a:picLocks noChangeAspect="1" noChangeArrowheads="1"/>
          </p:cNvPicPr>
          <p:nvPr/>
        </p:nvPicPr>
        <p:blipFill>
          <a:blip r:embed="rId4"/>
          <a:srcRect/>
          <a:stretch>
            <a:fillRect/>
          </a:stretch>
        </p:blipFill>
        <p:spPr bwMode="auto">
          <a:xfrm>
            <a:off x="6404948" y="2205038"/>
            <a:ext cx="2487532" cy="2390041"/>
          </a:xfrm>
          <a:prstGeom prst="rect">
            <a:avLst/>
          </a:prstGeom>
          <a:noFill/>
          <a:ln w="9525">
            <a:noFill/>
            <a:miter lim="800000"/>
            <a:headEnd/>
            <a:tailEnd/>
          </a:ln>
        </p:spPr>
      </p:pic>
    </p:spTree>
    <p:extLst>
      <p:ext uri="{BB962C8B-B14F-4D97-AF65-F5344CB8AC3E}">
        <p14:creationId xmlns:p14="http://schemas.microsoft.com/office/powerpoint/2010/main" val="3164424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25603" name="Rectangle 2"/>
          <p:cNvSpPr>
            <a:spLocks noGrp="1" noChangeArrowheads="1"/>
          </p:cNvSpPr>
          <p:nvPr>
            <p:ph type="title"/>
          </p:nvPr>
        </p:nvSpPr>
        <p:spPr>
          <a:xfrm>
            <a:off x="2076872" y="332656"/>
            <a:ext cx="7067128" cy="1143000"/>
          </a:xfrm>
        </p:spPr>
        <p:txBody>
          <a:bodyPr/>
          <a:lstStyle/>
          <a:p>
            <a:pPr eaLnBrk="1" hangingPunct="1"/>
            <a:r>
              <a:rPr lang="en-US" dirty="0" smtClean="0"/>
              <a:t>SHORTEST PATH</a:t>
            </a:r>
          </a:p>
        </p:txBody>
      </p:sp>
      <p:sp>
        <p:nvSpPr>
          <p:cNvPr id="25604" name="Rectangle 3"/>
          <p:cNvSpPr>
            <a:spLocks noGrp="1" noChangeArrowheads="1"/>
          </p:cNvSpPr>
          <p:nvPr>
            <p:ph type="body" idx="1"/>
          </p:nvPr>
        </p:nvSpPr>
        <p:spPr>
          <a:xfrm>
            <a:off x="1763688" y="1859793"/>
            <a:ext cx="7067128" cy="4305511"/>
          </a:xfrm>
        </p:spPr>
        <p:txBody>
          <a:bodyPr>
            <a:normAutofit/>
          </a:bodyPr>
          <a:lstStyle/>
          <a:p>
            <a:pPr eaLnBrk="1" hangingPunct="1">
              <a:lnSpc>
                <a:spcPct val="90000"/>
              </a:lnSpc>
            </a:pPr>
            <a:r>
              <a:rPr lang="en-US" sz="2000" dirty="0" smtClean="0"/>
              <a:t>In a graph each edge has weight, the shortest path between 2 nodes can be search by Greedy Method.</a:t>
            </a:r>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r>
              <a:rPr lang="en-US" sz="2000" dirty="0" smtClean="0"/>
              <a:t>Suppose we want to find the shortest path (shortest path) from node A to node F, how is it calculated with the method Greedy?</a:t>
            </a:r>
          </a:p>
        </p:txBody>
      </p:sp>
      <p:pic>
        <p:nvPicPr>
          <p:cNvPr id="25605" name="Picture 4" descr="kasus 6"/>
          <p:cNvPicPr>
            <a:picLocks noChangeAspect="1" noChangeArrowheads="1"/>
          </p:cNvPicPr>
          <p:nvPr/>
        </p:nvPicPr>
        <p:blipFill>
          <a:blip r:embed="rId2"/>
          <a:srcRect/>
          <a:stretch>
            <a:fillRect/>
          </a:stretch>
        </p:blipFill>
        <p:spPr bwMode="auto">
          <a:xfrm>
            <a:off x="2076872" y="2564904"/>
            <a:ext cx="3822700" cy="1954212"/>
          </a:xfrm>
          <a:prstGeom prst="rect">
            <a:avLst/>
          </a:prstGeom>
          <a:noFill/>
          <a:ln w="9525">
            <a:noFill/>
            <a:miter lim="800000"/>
            <a:headEnd/>
            <a:tailEnd/>
          </a:ln>
        </p:spPr>
      </p:pic>
    </p:spTree>
    <p:extLst>
      <p:ext uri="{BB962C8B-B14F-4D97-AF65-F5344CB8AC3E}">
        <p14:creationId xmlns:p14="http://schemas.microsoft.com/office/powerpoint/2010/main" val="8030283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err="1" smtClean="0">
                <a:latin typeface="Open Sans" pitchFamily="-84" charset="0"/>
              </a:rPr>
              <a:t>Dijkstra’s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57</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b="1" u="sng" dirty="0" err="1" smtClean="0">
                <a:latin typeface="Open Sans" pitchFamily="-84" charset="0"/>
              </a:rPr>
              <a:t>Dijkstra's</a:t>
            </a:r>
            <a:r>
              <a:rPr lang="en-US" b="1" u="sng" dirty="0" smtClean="0">
                <a:latin typeface="Open Sans" pitchFamily="-84" charset="0"/>
              </a:rPr>
              <a:t> </a:t>
            </a:r>
            <a:r>
              <a:rPr lang="en-US" b="1" u="sng" dirty="0">
                <a:latin typeface="Open Sans" pitchFamily="-84" charset="0"/>
              </a:rPr>
              <a:t>algorithm:</a:t>
            </a:r>
          </a:p>
          <a:p>
            <a:pPr>
              <a:buNone/>
            </a:pPr>
            <a:r>
              <a:rPr lang="en-US" dirty="0" smtClean="0">
                <a:latin typeface="Lucida Console" panose="020B0609040504020204" pitchFamily="49" charset="0"/>
              </a:rPr>
              <a:t>	</a:t>
            </a:r>
            <a:r>
              <a:rPr lang="en-US" dirty="0" err="1" smtClean="0">
                <a:latin typeface="Lucida Console" panose="020B0609040504020204" pitchFamily="49" charset="0"/>
              </a:rPr>
              <a:t>initSSSP</a:t>
            </a:r>
            <a:endParaRPr lang="en-US" dirty="0">
              <a:latin typeface="Lucida Console" panose="020B0609040504020204" pitchFamily="49" charset="0"/>
            </a:endParaRPr>
          </a:p>
          <a:p>
            <a:pPr>
              <a:buNone/>
            </a:pPr>
            <a:r>
              <a:rPr lang="en-US" dirty="0" smtClean="0">
                <a:latin typeface="Lucida Console" panose="020B0609040504020204" pitchFamily="49" charset="0"/>
              </a:rPr>
              <a:t>	while </a:t>
            </a:r>
            <a:r>
              <a:rPr lang="en-US" dirty="0">
                <a:latin typeface="Lucida Console" panose="020B0609040504020204" pitchFamily="49" charset="0"/>
              </a:rPr>
              <a:t>the priority queue PQ is not empty</a:t>
            </a:r>
          </a:p>
          <a:p>
            <a:pPr>
              <a:buNone/>
            </a:pPr>
            <a:r>
              <a:rPr lang="en-US" dirty="0" smtClean="0">
                <a:latin typeface="Lucida Console" panose="020B0609040504020204" pitchFamily="49" charset="0"/>
              </a:rPr>
              <a:t>		for </a:t>
            </a:r>
            <a:r>
              <a:rPr lang="en-US" dirty="0">
                <a:latin typeface="Lucida Console" panose="020B0609040504020204" pitchFamily="49" charset="0"/>
              </a:rPr>
              <a:t>each neighbor v of u = </a:t>
            </a:r>
            <a:r>
              <a:rPr lang="en-US" dirty="0" err="1">
                <a:latin typeface="Lucida Console" panose="020B0609040504020204" pitchFamily="49" charset="0"/>
              </a:rPr>
              <a:t>PQ.front</a:t>
            </a:r>
            <a:r>
              <a:rPr lang="en-US" dirty="0">
                <a:latin typeface="Lucida Console" panose="020B0609040504020204" pitchFamily="49" charset="0"/>
              </a:rPr>
              <a:t>()</a:t>
            </a:r>
          </a:p>
          <a:p>
            <a:pPr>
              <a:buNone/>
            </a:pPr>
            <a:r>
              <a:rPr lang="en-US" dirty="0" smtClean="0">
                <a:latin typeface="Lucida Console" panose="020B0609040504020204" pitchFamily="49" charset="0"/>
              </a:rPr>
              <a:t>			relax(u</a:t>
            </a:r>
            <a:r>
              <a:rPr lang="en-US" dirty="0">
                <a:latin typeface="Lucida Console" panose="020B0609040504020204" pitchFamily="49" charset="0"/>
              </a:rPr>
              <a:t>, v, w(u, v)) + update </a:t>
            </a:r>
            <a:r>
              <a:rPr lang="en-US" dirty="0" smtClean="0">
                <a:latin typeface="Lucida Console" panose="020B0609040504020204" pitchFamily="49" charset="0"/>
              </a:rPr>
              <a:t>PQ</a:t>
            </a:r>
            <a:endParaRPr lang="en-US" dirty="0">
              <a:latin typeface="Lucida Console" panose="020B0609040504020204" pitchFamily="49" charset="0"/>
            </a:endParaRPr>
          </a:p>
        </p:txBody>
      </p:sp>
    </p:spTree>
    <p:extLst>
      <p:ext uri="{BB962C8B-B14F-4D97-AF65-F5344CB8AC3E}">
        <p14:creationId xmlns:p14="http://schemas.microsoft.com/office/powerpoint/2010/main" val="4293217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dirty="0" err="1">
                <a:latin typeface="Open Sans" pitchFamily="-84" charset="0"/>
              </a:rPr>
              <a:t>Dijkstra’s</a:t>
            </a:r>
            <a:r>
              <a:rPr lang="en-US" dirty="0">
                <a:latin typeface="Open Sans" pitchFamily="-84" charset="0"/>
              </a:rPr>
              <a:t> Algorithm</a:t>
            </a:r>
            <a:endParaRPr lang="en-US" dirty="0" smtClean="0">
              <a:latin typeface="Open Sans" pitchFamily="-84" charset="0"/>
            </a:endParaRP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58</a:t>
            </a:fld>
            <a:endParaRPr lang="en-US"/>
          </a:p>
        </p:txBody>
      </p:sp>
      <p:sp>
        <p:nvSpPr>
          <p:cNvPr id="7171" name="Content Placeholder 2"/>
          <p:cNvSpPr>
            <a:spLocks noGrp="1"/>
          </p:cNvSpPr>
          <p:nvPr>
            <p:ph idx="1"/>
          </p:nvPr>
        </p:nvSpPr>
        <p:spPr>
          <a:xfrm>
            <a:off x="914400" y="2163688"/>
            <a:ext cx="7848600" cy="4289648"/>
          </a:xfrm>
        </p:spPr>
        <p:txBody>
          <a:bodyPr>
            <a:normAutofit fontScale="85000" lnSpcReduction="10000"/>
          </a:bodyPr>
          <a:lstStyle/>
          <a:p>
            <a:pPr>
              <a:buNone/>
            </a:pPr>
            <a:r>
              <a:rPr lang="en-US" b="1" u="sng" dirty="0" err="1" smtClean="0">
                <a:latin typeface="Open Sans" pitchFamily="-84" charset="0"/>
              </a:rPr>
              <a:t>Dijkstra's</a:t>
            </a:r>
            <a:r>
              <a:rPr lang="en-US" b="1" u="sng" dirty="0" smtClean="0">
                <a:latin typeface="Open Sans" pitchFamily="-84" charset="0"/>
              </a:rPr>
              <a:t> </a:t>
            </a:r>
            <a:r>
              <a:rPr lang="en-US" b="1" u="sng" dirty="0">
                <a:latin typeface="Open Sans" pitchFamily="-84" charset="0"/>
              </a:rPr>
              <a:t>algorithm:</a:t>
            </a:r>
          </a:p>
          <a:p>
            <a:pPr>
              <a:buNone/>
            </a:pPr>
            <a:r>
              <a:rPr lang="en-US" dirty="0" smtClean="0">
                <a:latin typeface="Open Sans" pitchFamily="-84" charset="0"/>
              </a:rPr>
              <a:t>Explanation :</a:t>
            </a:r>
          </a:p>
          <a:p>
            <a:pPr marL="457200" indent="-457200">
              <a:buAutoNum type="arabicPeriod"/>
            </a:pPr>
            <a:r>
              <a:rPr lang="en-US" dirty="0" smtClean="0">
                <a:latin typeface="Open Sans" pitchFamily="-84" charset="0"/>
              </a:rPr>
              <a:t>Select the source node (initial node)</a:t>
            </a:r>
          </a:p>
          <a:p>
            <a:pPr marL="457200" indent="-457200">
              <a:buAutoNum type="arabicPeriod"/>
            </a:pPr>
            <a:r>
              <a:rPr lang="en-US" dirty="0" smtClean="0">
                <a:latin typeface="Open Sans" pitchFamily="-84" charset="0"/>
              </a:rPr>
              <a:t>Define N as empty set</a:t>
            </a:r>
          </a:p>
          <a:p>
            <a:pPr marL="457200" indent="-457200">
              <a:buAutoNum type="arabicPeriod"/>
            </a:pPr>
            <a:r>
              <a:rPr lang="en-US" dirty="0" smtClean="0">
                <a:latin typeface="Open Sans" pitchFamily="-84" charset="0"/>
              </a:rPr>
              <a:t>Label the initial node with 0, and insert it into N</a:t>
            </a:r>
          </a:p>
          <a:p>
            <a:pPr marL="457200" indent="-457200">
              <a:buAutoNum type="arabicPeriod"/>
            </a:pPr>
            <a:r>
              <a:rPr lang="en-US" dirty="0" smtClean="0">
                <a:latin typeface="Open Sans" pitchFamily="-84" charset="0"/>
              </a:rPr>
              <a:t>Repeat steps 5 to 7 until the destination node is in N or there are no mode labelled nodes in N.</a:t>
            </a:r>
          </a:p>
          <a:p>
            <a:pPr marL="457200" indent="-457200">
              <a:buAutoNum type="arabicPeriod"/>
            </a:pPr>
            <a:r>
              <a:rPr lang="en-US" dirty="0" smtClean="0">
                <a:latin typeface="Open Sans" pitchFamily="-84" charset="0"/>
              </a:rPr>
              <a:t>Consider each node that is not in N and is connected by an edge from the newly inserted node.</a:t>
            </a:r>
          </a:p>
          <a:p>
            <a:pPr marL="457200" indent="-457200">
              <a:buAutoNum type="arabicPeriod"/>
            </a:pPr>
            <a:r>
              <a:rPr lang="en-US" dirty="0" smtClean="0">
                <a:latin typeface="Open Sans" pitchFamily="-84" charset="0"/>
              </a:rPr>
              <a:t>(a) If the node that is not in N has no label then SET the label of the node = the label of the newly inserted node + the length of the edge</a:t>
            </a:r>
          </a:p>
          <a:p>
            <a:pPr marL="0" indent="0">
              <a:buNone/>
            </a:pPr>
            <a:r>
              <a:rPr lang="en-US" dirty="0">
                <a:latin typeface="Open Sans" pitchFamily="-84" charset="0"/>
              </a:rPr>
              <a:t> </a:t>
            </a:r>
            <a:r>
              <a:rPr lang="en-US" dirty="0" smtClean="0">
                <a:latin typeface="Open Sans" pitchFamily="-84" charset="0"/>
              </a:rPr>
              <a:t>      (b) Else if the node that is not in N was already labelled, then SET its new </a:t>
            </a:r>
          </a:p>
          <a:p>
            <a:pPr marL="0" indent="0">
              <a:buNone/>
            </a:pPr>
            <a:r>
              <a:rPr lang="en-US" dirty="0">
                <a:latin typeface="Open Sans" pitchFamily="-84" charset="0"/>
              </a:rPr>
              <a:t> </a:t>
            </a:r>
            <a:r>
              <a:rPr lang="en-US" dirty="0" smtClean="0">
                <a:latin typeface="Open Sans" pitchFamily="-84" charset="0"/>
              </a:rPr>
              <a:t>      label = minimum (label of newly inserted vertex + length of edge, old label)</a:t>
            </a:r>
          </a:p>
          <a:p>
            <a:pPr marL="457200" indent="-457200">
              <a:buFont typeface="+mj-lt"/>
              <a:buAutoNum type="arabicPeriod" startAt="7"/>
            </a:pPr>
            <a:r>
              <a:rPr lang="en-US" dirty="0" smtClean="0">
                <a:latin typeface="Open Sans" pitchFamily="-84" charset="0"/>
              </a:rPr>
              <a:t>Pick a node not in N that has the smallest label assigned to it and add it to N.</a:t>
            </a:r>
          </a:p>
        </p:txBody>
      </p:sp>
    </p:spTree>
    <p:extLst>
      <p:ext uri="{BB962C8B-B14F-4D97-AF65-F5344CB8AC3E}">
        <p14:creationId xmlns:p14="http://schemas.microsoft.com/office/powerpoint/2010/main" val="2188902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err="1" smtClean="0">
                <a:latin typeface="Open Sans" pitchFamily="-84" charset="0"/>
              </a:rPr>
              <a:t>Dijkstra’s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59</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sz="1800" b="1" u="sng" dirty="0" smtClean="0">
                <a:latin typeface="Open Sans" pitchFamily="-84" charset="0"/>
              </a:rPr>
              <a:t>Simulation :</a:t>
            </a:r>
          </a:p>
          <a:p>
            <a:pPr>
              <a:buNone/>
            </a:pPr>
            <a:r>
              <a:rPr lang="en-US" sz="1800" dirty="0" smtClean="0">
                <a:latin typeface="Open Sans" pitchFamily="-84" charset="0"/>
              </a:rPr>
              <a:t>Find the shortest path from node A to F using </a:t>
            </a:r>
            <a:r>
              <a:rPr lang="en-US" sz="1800" b="1" i="1" dirty="0" err="1" smtClean="0">
                <a:latin typeface="Open Sans" pitchFamily="-84" charset="0"/>
              </a:rPr>
              <a:t>Dikjstra’s</a:t>
            </a:r>
            <a:r>
              <a:rPr lang="en-US" sz="1800" b="1" i="1" dirty="0" smtClean="0">
                <a:latin typeface="Open Sans" pitchFamily="-84" charset="0"/>
              </a:rPr>
              <a:t> Algorithm</a:t>
            </a:r>
            <a:r>
              <a:rPr lang="en-US" sz="1800" dirty="0" smtClean="0">
                <a:latin typeface="Open Sans" pitchFamily="-84" charset="0"/>
              </a:rPr>
              <a:t>!</a:t>
            </a:r>
          </a:p>
          <a:p>
            <a:pPr>
              <a:buNone/>
            </a:pPr>
            <a:endParaRPr lang="en-US" sz="1600" dirty="0">
              <a:latin typeface="Lucida Console" panose="020B0609040504020204" pitchFamily="49" charset="0"/>
            </a:endParaRPr>
          </a:p>
        </p:txBody>
      </p:sp>
      <p:sp>
        <p:nvSpPr>
          <p:cNvPr id="19" name="Oval 18"/>
          <p:cNvSpPr/>
          <p:nvPr/>
        </p:nvSpPr>
        <p:spPr>
          <a:xfrm>
            <a:off x="17526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20" name="Oval 19"/>
          <p:cNvSpPr/>
          <p:nvPr/>
        </p:nvSpPr>
        <p:spPr>
          <a:xfrm>
            <a:off x="2895600" y="3717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21" name="Oval 20"/>
          <p:cNvSpPr/>
          <p:nvPr/>
        </p:nvSpPr>
        <p:spPr>
          <a:xfrm>
            <a:off x="28956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22" name="Oval 21"/>
          <p:cNvSpPr/>
          <p:nvPr/>
        </p:nvSpPr>
        <p:spPr>
          <a:xfrm>
            <a:off x="3962400" y="37134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23" name="Oval 22"/>
          <p:cNvSpPr/>
          <p:nvPr/>
        </p:nvSpPr>
        <p:spPr>
          <a:xfrm>
            <a:off x="39624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24" name="Straight Connector 23"/>
          <p:cNvCxnSpPr>
            <a:stCxn id="19" idx="7"/>
            <a:endCxn id="20" idx="2"/>
          </p:cNvCxnSpPr>
          <p:nvPr/>
        </p:nvCxnSpPr>
        <p:spPr>
          <a:xfrm flipV="1">
            <a:off x="2142845" y="3946478"/>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2"/>
          </p:cNvCxnSpPr>
          <p:nvPr/>
        </p:nvCxnSpPr>
        <p:spPr>
          <a:xfrm>
            <a:off x="2142845" y="4581245"/>
            <a:ext cx="752755"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flipV="1">
            <a:off x="3352800" y="3942082"/>
            <a:ext cx="609600"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4"/>
            <a:endCxn id="23" idx="0"/>
          </p:cNvCxnSpPr>
          <p:nvPr/>
        </p:nvCxnSpPr>
        <p:spPr>
          <a:xfrm>
            <a:off x="4191000" y="4170682"/>
            <a:ext cx="0" cy="477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6"/>
            <a:endCxn id="23" idx="2"/>
          </p:cNvCxnSpPr>
          <p:nvPr/>
        </p:nvCxnSpPr>
        <p:spPr>
          <a:xfrm>
            <a:off x="3352800" y="4876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4"/>
            <a:endCxn id="21" idx="0"/>
          </p:cNvCxnSpPr>
          <p:nvPr/>
        </p:nvCxnSpPr>
        <p:spPr>
          <a:xfrm>
            <a:off x="3124200" y="4175078"/>
            <a:ext cx="0" cy="47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3"/>
            <a:endCxn id="21" idx="7"/>
          </p:cNvCxnSpPr>
          <p:nvPr/>
        </p:nvCxnSpPr>
        <p:spPr>
          <a:xfrm flipH="1">
            <a:off x="3285845" y="4103727"/>
            <a:ext cx="743510" cy="61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3" idx="1"/>
          </p:cNvCxnSpPr>
          <p:nvPr/>
        </p:nvCxnSpPr>
        <p:spPr>
          <a:xfrm>
            <a:off x="3285845" y="4108123"/>
            <a:ext cx="743510" cy="60703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352800" y="568353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 name="Straight Connector 3"/>
          <p:cNvCxnSpPr>
            <a:stCxn id="19" idx="4"/>
            <a:endCxn id="32" idx="2"/>
          </p:cNvCxnSpPr>
          <p:nvPr/>
        </p:nvCxnSpPr>
        <p:spPr>
          <a:xfrm>
            <a:off x="1981200" y="4648200"/>
            <a:ext cx="1371600" cy="126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2" idx="7"/>
            <a:endCxn id="23" idx="4"/>
          </p:cNvCxnSpPr>
          <p:nvPr/>
        </p:nvCxnSpPr>
        <p:spPr>
          <a:xfrm flipV="1">
            <a:off x="3743045" y="5105400"/>
            <a:ext cx="447955" cy="645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4"/>
            <a:endCxn id="32" idx="1"/>
          </p:cNvCxnSpPr>
          <p:nvPr/>
        </p:nvCxnSpPr>
        <p:spPr>
          <a:xfrm>
            <a:off x="3124200" y="5105400"/>
            <a:ext cx="2955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21174" y="3880314"/>
            <a:ext cx="269626" cy="276999"/>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562319" y="3676162"/>
            <a:ext cx="269626" cy="276999"/>
          </a:xfrm>
          <a:prstGeom prst="rect">
            <a:avLst/>
          </a:prstGeom>
          <a:noFill/>
        </p:spPr>
        <p:txBody>
          <a:bodyPr wrap="none" rtlCol="0">
            <a:spAutoFit/>
          </a:bodyPr>
          <a:lstStyle/>
          <a:p>
            <a:r>
              <a:rPr lang="en-US" dirty="0" smtClean="0"/>
              <a:t>3</a:t>
            </a:r>
            <a:endParaRPr lang="en-US" dirty="0"/>
          </a:p>
        </p:txBody>
      </p:sp>
      <p:sp>
        <p:nvSpPr>
          <p:cNvPr id="37" name="TextBox 36"/>
          <p:cNvSpPr txBox="1"/>
          <p:nvPr/>
        </p:nvSpPr>
        <p:spPr>
          <a:xfrm>
            <a:off x="4149974" y="4281100"/>
            <a:ext cx="269626" cy="276999"/>
          </a:xfrm>
          <a:prstGeom prst="rect">
            <a:avLst/>
          </a:prstGeom>
          <a:noFill/>
        </p:spPr>
        <p:txBody>
          <a:bodyPr wrap="none" rtlCol="0">
            <a:spAutoFit/>
          </a:bodyPr>
          <a:lstStyle/>
          <a:p>
            <a:r>
              <a:rPr lang="en-US" dirty="0" smtClean="0"/>
              <a:t>2</a:t>
            </a:r>
            <a:endParaRPr lang="en-US" dirty="0"/>
          </a:p>
        </p:txBody>
      </p:sp>
      <p:sp>
        <p:nvSpPr>
          <p:cNvPr id="38" name="TextBox 37"/>
          <p:cNvSpPr txBox="1"/>
          <p:nvPr/>
        </p:nvSpPr>
        <p:spPr>
          <a:xfrm>
            <a:off x="3757156" y="4023225"/>
            <a:ext cx="269626" cy="276999"/>
          </a:xfrm>
          <a:prstGeom prst="rect">
            <a:avLst/>
          </a:prstGeom>
          <a:noFill/>
        </p:spPr>
        <p:txBody>
          <a:bodyPr wrap="none" rtlCol="0">
            <a:spAutoFit/>
          </a:bodyPr>
          <a:lstStyle/>
          <a:p>
            <a:r>
              <a:rPr lang="en-US" dirty="0" smtClean="0"/>
              <a:t>1</a:t>
            </a:r>
            <a:endParaRPr lang="en-US" dirty="0"/>
          </a:p>
        </p:txBody>
      </p:sp>
      <p:sp>
        <p:nvSpPr>
          <p:cNvPr id="39" name="TextBox 38"/>
          <p:cNvSpPr txBox="1"/>
          <p:nvPr/>
        </p:nvSpPr>
        <p:spPr>
          <a:xfrm>
            <a:off x="3786562" y="4482892"/>
            <a:ext cx="269626" cy="276999"/>
          </a:xfrm>
          <a:prstGeom prst="rect">
            <a:avLst/>
          </a:prstGeom>
          <a:noFill/>
        </p:spPr>
        <p:txBody>
          <a:bodyPr wrap="none" rtlCol="0">
            <a:spAutoFit/>
          </a:bodyPr>
          <a:lstStyle/>
          <a:p>
            <a:r>
              <a:rPr lang="en-US" dirty="0"/>
              <a:t>4</a:t>
            </a:r>
          </a:p>
        </p:txBody>
      </p:sp>
      <p:sp>
        <p:nvSpPr>
          <p:cNvPr id="40" name="TextBox 39"/>
          <p:cNvSpPr txBox="1"/>
          <p:nvPr/>
        </p:nvSpPr>
        <p:spPr>
          <a:xfrm>
            <a:off x="2895599" y="4300016"/>
            <a:ext cx="269626" cy="276999"/>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2455987" y="4509700"/>
            <a:ext cx="269626" cy="276999"/>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2532187" y="5289443"/>
            <a:ext cx="269626" cy="276999"/>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3251465" y="5195499"/>
            <a:ext cx="269626" cy="276999"/>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3932113" y="5413479"/>
            <a:ext cx="269626" cy="276999"/>
          </a:xfrm>
          <a:prstGeom prst="rect">
            <a:avLst/>
          </a:prstGeom>
          <a:noFill/>
        </p:spPr>
        <p:txBody>
          <a:bodyPr wrap="none" rtlCol="0">
            <a:spAutoFit/>
          </a:bodyPr>
          <a:lstStyle/>
          <a:p>
            <a:r>
              <a:rPr lang="en-US" dirty="0" smtClean="0"/>
              <a:t>1</a:t>
            </a:r>
            <a:endParaRPr lang="en-US" dirty="0"/>
          </a:p>
        </p:txBody>
      </p:sp>
      <p:sp>
        <p:nvSpPr>
          <p:cNvPr id="51" name="TextBox 50"/>
          <p:cNvSpPr txBox="1"/>
          <p:nvPr/>
        </p:nvSpPr>
        <p:spPr>
          <a:xfrm>
            <a:off x="3504297" y="4843356"/>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244980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6147" name="Rectangle 2"/>
          <p:cNvSpPr>
            <a:spLocks noGrp="1" noChangeArrowheads="1"/>
          </p:cNvSpPr>
          <p:nvPr>
            <p:ph type="title"/>
          </p:nvPr>
        </p:nvSpPr>
        <p:spPr>
          <a:xfrm>
            <a:off x="2102949" y="260648"/>
            <a:ext cx="7067128" cy="1143000"/>
          </a:xfrm>
        </p:spPr>
        <p:txBody>
          <a:bodyPr/>
          <a:lstStyle/>
          <a:p>
            <a:pPr eaLnBrk="1" hangingPunct="1"/>
            <a:r>
              <a:rPr lang="en-US" dirty="0" smtClean="0"/>
              <a:t>UNIVERSAL SOLUTION</a:t>
            </a:r>
          </a:p>
        </p:txBody>
      </p:sp>
      <p:sp>
        <p:nvSpPr>
          <p:cNvPr id="6148" name="Rectangle 3"/>
          <p:cNvSpPr>
            <a:spLocks noGrp="1" noChangeArrowheads="1"/>
          </p:cNvSpPr>
          <p:nvPr>
            <p:ph type="body" idx="1"/>
          </p:nvPr>
        </p:nvSpPr>
        <p:spPr>
          <a:xfrm>
            <a:off x="1619672" y="1916832"/>
            <a:ext cx="7067128" cy="4209331"/>
          </a:xfrm>
        </p:spPr>
        <p:txBody>
          <a:bodyPr>
            <a:normAutofit/>
          </a:bodyPr>
          <a:lstStyle/>
          <a:p>
            <a:pPr eaLnBrk="1" hangingPunct="1"/>
            <a:r>
              <a:rPr lang="en-US" dirty="0" smtClean="0"/>
              <a:t>A problem has:</a:t>
            </a:r>
          </a:p>
          <a:p>
            <a:pPr lvl="1" eaLnBrk="1" hangingPunct="1"/>
            <a:r>
              <a:rPr lang="en-US" dirty="0" smtClean="0"/>
              <a:t>Universal solution</a:t>
            </a:r>
          </a:p>
          <a:p>
            <a:pPr lvl="2" eaLnBrk="1" hangingPunct="1"/>
            <a:r>
              <a:rPr lang="en-US" dirty="0" smtClean="0"/>
              <a:t>all the possible solutions both right and wrong</a:t>
            </a:r>
          </a:p>
          <a:p>
            <a:pPr lvl="1" eaLnBrk="1" hangingPunct="1"/>
            <a:r>
              <a:rPr lang="en-US" dirty="0" smtClean="0"/>
              <a:t>Feasible solution</a:t>
            </a:r>
          </a:p>
          <a:p>
            <a:pPr lvl="2" eaLnBrk="1" hangingPunct="1"/>
            <a:r>
              <a:rPr lang="en-US" dirty="0" smtClean="0"/>
              <a:t>all possible correct solutions, but different levels of truth</a:t>
            </a:r>
          </a:p>
          <a:p>
            <a:pPr lvl="1" eaLnBrk="1" hangingPunct="1"/>
            <a:r>
              <a:rPr lang="en-US" dirty="0" smtClean="0"/>
              <a:t>Objective function</a:t>
            </a:r>
          </a:p>
          <a:p>
            <a:pPr lvl="2" eaLnBrk="1" hangingPunct="1"/>
            <a:r>
              <a:rPr lang="en-US" dirty="0" smtClean="0"/>
              <a:t>the function to measure the solution which is more correct (better)</a:t>
            </a:r>
          </a:p>
          <a:p>
            <a:pPr lvl="1" eaLnBrk="1" hangingPunct="1"/>
            <a:r>
              <a:rPr lang="en-US" dirty="0" smtClean="0"/>
              <a:t>Optimal solution</a:t>
            </a:r>
          </a:p>
          <a:p>
            <a:pPr lvl="2" eaLnBrk="1" hangingPunct="1"/>
            <a:r>
              <a:rPr lang="en-US" dirty="0" smtClean="0"/>
              <a:t>the most correct solution (best)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err="1" smtClean="0">
                <a:latin typeface="Open Sans" pitchFamily="-84" charset="0"/>
              </a:rPr>
              <a:t>Dijkstra’s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60</a:t>
            </a:fld>
            <a:endParaRPr lang="en-US"/>
          </a:p>
        </p:txBody>
      </p:sp>
      <p:sp>
        <p:nvSpPr>
          <p:cNvPr id="7171" name="Content Placeholder 2"/>
          <p:cNvSpPr>
            <a:spLocks noGrp="1"/>
          </p:cNvSpPr>
          <p:nvPr>
            <p:ph idx="1"/>
          </p:nvPr>
        </p:nvSpPr>
        <p:spPr>
          <a:xfrm>
            <a:off x="914400" y="2163688"/>
            <a:ext cx="7848600" cy="4289648"/>
          </a:xfrm>
        </p:spPr>
        <p:txBody>
          <a:bodyPr>
            <a:normAutofit/>
          </a:bodyPr>
          <a:lstStyle/>
          <a:p>
            <a:pPr>
              <a:buNone/>
            </a:pPr>
            <a:r>
              <a:rPr lang="en-US" sz="1800" b="1" u="sng" dirty="0" smtClean="0">
                <a:latin typeface="Open Sans" pitchFamily="-84" charset="0"/>
              </a:rPr>
              <a:t>Simulation :</a:t>
            </a:r>
          </a:p>
          <a:p>
            <a:pPr>
              <a:buNone/>
            </a:pPr>
            <a:r>
              <a:rPr lang="en-US" sz="1600" dirty="0" smtClean="0">
                <a:latin typeface="Lucida Console" panose="020B0609040504020204" pitchFamily="49" charset="0"/>
              </a:rPr>
              <a:t>Answer : the shortest path is </a:t>
            </a:r>
            <a:r>
              <a:rPr lang="en-US" sz="1600" b="1" u="sng" dirty="0" smtClean="0">
                <a:latin typeface="Lucida Console" panose="020B0609040504020204" pitchFamily="49" charset="0"/>
              </a:rPr>
              <a:t>A – C – D – E – F</a:t>
            </a:r>
            <a:r>
              <a:rPr lang="en-US" sz="1600" dirty="0" smtClean="0">
                <a:latin typeface="Lucida Console" panose="020B0609040504020204" pitchFamily="49" charset="0"/>
              </a:rPr>
              <a:t> with </a:t>
            </a:r>
            <a:r>
              <a:rPr lang="en-US" sz="1600" b="1" u="sng" dirty="0" smtClean="0">
                <a:latin typeface="Lucida Console" panose="020B0609040504020204" pitchFamily="49" charset="0"/>
              </a:rPr>
              <a:t>4 cost </a:t>
            </a:r>
            <a:r>
              <a:rPr lang="en-US" sz="1600" i="1" dirty="0" smtClean="0">
                <a:latin typeface="Lucida Console" panose="020B0609040504020204" pitchFamily="49" charset="0"/>
              </a:rPr>
              <a:t>or </a:t>
            </a:r>
            <a:r>
              <a:rPr lang="en-US" sz="1600" b="1" u="sng" dirty="0" smtClean="0">
                <a:latin typeface="Lucida Console" panose="020B0609040504020204" pitchFamily="49" charset="0"/>
              </a:rPr>
              <a:t>A – C – F</a:t>
            </a:r>
            <a:r>
              <a:rPr lang="en-US" sz="1600" dirty="0" smtClean="0">
                <a:latin typeface="Lucida Console" panose="020B0609040504020204" pitchFamily="49" charset="0"/>
              </a:rPr>
              <a:t> with </a:t>
            </a:r>
            <a:r>
              <a:rPr lang="en-US" sz="1600" b="1" u="sng" dirty="0" smtClean="0">
                <a:latin typeface="Lucida Console" panose="020B0609040504020204" pitchFamily="49" charset="0"/>
              </a:rPr>
              <a:t>4 cost</a:t>
            </a:r>
            <a:r>
              <a:rPr lang="en-US" sz="1600" dirty="0" smtClean="0">
                <a:latin typeface="Lucida Console" panose="020B0609040504020204" pitchFamily="49" charset="0"/>
              </a:rPr>
              <a:t> </a:t>
            </a:r>
            <a:r>
              <a:rPr lang="en-US" sz="1600" i="1" dirty="0" smtClean="0">
                <a:latin typeface="Lucida Console" panose="020B0609040504020204" pitchFamily="49" charset="0"/>
              </a:rPr>
              <a:t>or</a:t>
            </a:r>
            <a:r>
              <a:rPr lang="en-US" sz="1600" dirty="0" smtClean="0">
                <a:latin typeface="Lucida Console" panose="020B0609040504020204" pitchFamily="49" charset="0"/>
              </a:rPr>
              <a:t> </a:t>
            </a:r>
            <a:r>
              <a:rPr lang="en-US" sz="1600" b="1" u="sng" dirty="0" smtClean="0">
                <a:latin typeface="Lucida Console" panose="020B0609040504020204" pitchFamily="49" charset="0"/>
              </a:rPr>
              <a:t>A – F</a:t>
            </a:r>
            <a:r>
              <a:rPr lang="en-US" sz="1600" dirty="0" smtClean="0">
                <a:latin typeface="Lucida Console" panose="020B0609040504020204" pitchFamily="49" charset="0"/>
              </a:rPr>
              <a:t> with </a:t>
            </a:r>
            <a:r>
              <a:rPr lang="en-US" sz="1600" b="1" u="sng" dirty="0" smtClean="0">
                <a:latin typeface="Lucida Console" panose="020B0609040504020204" pitchFamily="49" charset="0"/>
              </a:rPr>
              <a:t>4 cost</a:t>
            </a:r>
            <a:r>
              <a:rPr lang="en-US" sz="1600" dirty="0" smtClean="0">
                <a:latin typeface="Lucida Console" panose="020B0609040504020204" pitchFamily="49" charset="0"/>
              </a:rPr>
              <a:t>.</a:t>
            </a:r>
          </a:p>
        </p:txBody>
      </p:sp>
      <p:sp>
        <p:nvSpPr>
          <p:cNvPr id="19" name="Oval 18"/>
          <p:cNvSpPr/>
          <p:nvPr/>
        </p:nvSpPr>
        <p:spPr>
          <a:xfrm>
            <a:off x="17526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20" name="Oval 19"/>
          <p:cNvSpPr/>
          <p:nvPr/>
        </p:nvSpPr>
        <p:spPr>
          <a:xfrm>
            <a:off x="2895600" y="3717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21" name="Oval 20"/>
          <p:cNvSpPr/>
          <p:nvPr/>
        </p:nvSpPr>
        <p:spPr>
          <a:xfrm>
            <a:off x="28956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t>
            </a:r>
            <a:endParaRPr lang="en-US" sz="2000" dirty="0"/>
          </a:p>
        </p:txBody>
      </p:sp>
      <p:sp>
        <p:nvSpPr>
          <p:cNvPr id="22" name="Oval 21"/>
          <p:cNvSpPr/>
          <p:nvPr/>
        </p:nvSpPr>
        <p:spPr>
          <a:xfrm>
            <a:off x="3962400" y="37134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
            </a:r>
            <a:endParaRPr lang="en-US" sz="2000" dirty="0"/>
          </a:p>
        </p:txBody>
      </p:sp>
      <p:sp>
        <p:nvSpPr>
          <p:cNvPr id="23" name="Oval 22"/>
          <p:cNvSpPr/>
          <p:nvPr/>
        </p:nvSpPr>
        <p:spPr>
          <a:xfrm>
            <a:off x="39624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a:t>
            </a:r>
            <a:endParaRPr lang="en-US" sz="2000" dirty="0"/>
          </a:p>
        </p:txBody>
      </p:sp>
      <p:cxnSp>
        <p:nvCxnSpPr>
          <p:cNvPr id="24" name="Straight Connector 23"/>
          <p:cNvCxnSpPr>
            <a:stCxn id="19" idx="7"/>
            <a:endCxn id="20" idx="2"/>
          </p:cNvCxnSpPr>
          <p:nvPr/>
        </p:nvCxnSpPr>
        <p:spPr>
          <a:xfrm flipV="1">
            <a:off x="2142845" y="3946478"/>
            <a:ext cx="752755" cy="31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5"/>
            <a:endCxn id="21" idx="2"/>
          </p:cNvCxnSpPr>
          <p:nvPr/>
        </p:nvCxnSpPr>
        <p:spPr>
          <a:xfrm>
            <a:off x="2142845" y="4581245"/>
            <a:ext cx="752755" cy="29555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flipV="1">
            <a:off x="3352800" y="3942082"/>
            <a:ext cx="609600"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4"/>
            <a:endCxn id="23" idx="0"/>
          </p:cNvCxnSpPr>
          <p:nvPr/>
        </p:nvCxnSpPr>
        <p:spPr>
          <a:xfrm>
            <a:off x="4191000" y="4170682"/>
            <a:ext cx="0" cy="4775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6"/>
            <a:endCxn id="23" idx="2"/>
          </p:cNvCxnSpPr>
          <p:nvPr/>
        </p:nvCxnSpPr>
        <p:spPr>
          <a:xfrm>
            <a:off x="3352800" y="4876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4"/>
            <a:endCxn id="21" idx="0"/>
          </p:cNvCxnSpPr>
          <p:nvPr/>
        </p:nvCxnSpPr>
        <p:spPr>
          <a:xfrm>
            <a:off x="3124200" y="4175078"/>
            <a:ext cx="0" cy="47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3"/>
            <a:endCxn id="21" idx="7"/>
          </p:cNvCxnSpPr>
          <p:nvPr/>
        </p:nvCxnSpPr>
        <p:spPr>
          <a:xfrm flipH="1">
            <a:off x="3285845" y="4103727"/>
            <a:ext cx="743510" cy="61142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3" idx="1"/>
          </p:cNvCxnSpPr>
          <p:nvPr/>
        </p:nvCxnSpPr>
        <p:spPr>
          <a:xfrm>
            <a:off x="3285845" y="4108123"/>
            <a:ext cx="743510" cy="60703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352800" y="568353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cxnSp>
        <p:nvCxnSpPr>
          <p:cNvPr id="4" name="Straight Connector 3"/>
          <p:cNvCxnSpPr>
            <a:stCxn id="19" idx="4"/>
            <a:endCxn id="32" idx="2"/>
          </p:cNvCxnSpPr>
          <p:nvPr/>
        </p:nvCxnSpPr>
        <p:spPr>
          <a:xfrm>
            <a:off x="1981200" y="4648200"/>
            <a:ext cx="1371600" cy="12639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2" idx="7"/>
            <a:endCxn id="23" idx="4"/>
          </p:cNvCxnSpPr>
          <p:nvPr/>
        </p:nvCxnSpPr>
        <p:spPr>
          <a:xfrm flipV="1">
            <a:off x="3743045" y="5105400"/>
            <a:ext cx="447955" cy="6450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4"/>
            <a:endCxn id="32" idx="1"/>
          </p:cNvCxnSpPr>
          <p:nvPr/>
        </p:nvCxnSpPr>
        <p:spPr>
          <a:xfrm>
            <a:off x="3124200" y="5105400"/>
            <a:ext cx="295555" cy="6450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21174" y="3880314"/>
            <a:ext cx="269626" cy="276999"/>
          </a:xfrm>
          <a:prstGeom prst="rect">
            <a:avLst/>
          </a:prstGeom>
          <a:noFill/>
        </p:spPr>
        <p:txBody>
          <a:bodyPr wrap="none" rtlCol="0">
            <a:spAutoFit/>
          </a:bodyPr>
          <a:lstStyle/>
          <a:p>
            <a:r>
              <a:rPr lang="en-US" dirty="0" smtClean="0"/>
              <a:t>2</a:t>
            </a:r>
            <a:endParaRPr lang="en-US" dirty="0"/>
          </a:p>
        </p:txBody>
      </p:sp>
      <p:sp>
        <p:nvSpPr>
          <p:cNvPr id="36" name="TextBox 35"/>
          <p:cNvSpPr txBox="1"/>
          <p:nvPr/>
        </p:nvSpPr>
        <p:spPr>
          <a:xfrm>
            <a:off x="3562319" y="3676162"/>
            <a:ext cx="269626" cy="276999"/>
          </a:xfrm>
          <a:prstGeom prst="rect">
            <a:avLst/>
          </a:prstGeom>
          <a:noFill/>
        </p:spPr>
        <p:txBody>
          <a:bodyPr wrap="none" rtlCol="0">
            <a:spAutoFit/>
          </a:bodyPr>
          <a:lstStyle/>
          <a:p>
            <a:r>
              <a:rPr lang="en-US" dirty="0" smtClean="0"/>
              <a:t>3</a:t>
            </a:r>
            <a:endParaRPr lang="en-US" dirty="0"/>
          </a:p>
        </p:txBody>
      </p:sp>
      <p:sp>
        <p:nvSpPr>
          <p:cNvPr id="37" name="TextBox 36"/>
          <p:cNvSpPr txBox="1"/>
          <p:nvPr/>
        </p:nvSpPr>
        <p:spPr>
          <a:xfrm>
            <a:off x="4149974" y="4281100"/>
            <a:ext cx="269626" cy="276999"/>
          </a:xfrm>
          <a:prstGeom prst="rect">
            <a:avLst/>
          </a:prstGeom>
          <a:noFill/>
        </p:spPr>
        <p:txBody>
          <a:bodyPr wrap="none" rtlCol="0">
            <a:spAutoFit/>
          </a:bodyPr>
          <a:lstStyle/>
          <a:p>
            <a:r>
              <a:rPr lang="en-US" dirty="0" smtClean="0"/>
              <a:t>2</a:t>
            </a:r>
            <a:endParaRPr lang="en-US" dirty="0"/>
          </a:p>
        </p:txBody>
      </p:sp>
      <p:sp>
        <p:nvSpPr>
          <p:cNvPr id="38" name="TextBox 37"/>
          <p:cNvSpPr txBox="1"/>
          <p:nvPr/>
        </p:nvSpPr>
        <p:spPr>
          <a:xfrm>
            <a:off x="3757156" y="4023225"/>
            <a:ext cx="269626" cy="276999"/>
          </a:xfrm>
          <a:prstGeom prst="rect">
            <a:avLst/>
          </a:prstGeom>
          <a:noFill/>
        </p:spPr>
        <p:txBody>
          <a:bodyPr wrap="none" rtlCol="0">
            <a:spAutoFit/>
          </a:bodyPr>
          <a:lstStyle/>
          <a:p>
            <a:r>
              <a:rPr lang="en-US" dirty="0" smtClean="0"/>
              <a:t>1</a:t>
            </a:r>
            <a:endParaRPr lang="en-US" dirty="0"/>
          </a:p>
        </p:txBody>
      </p:sp>
      <p:sp>
        <p:nvSpPr>
          <p:cNvPr id="39" name="TextBox 38"/>
          <p:cNvSpPr txBox="1"/>
          <p:nvPr/>
        </p:nvSpPr>
        <p:spPr>
          <a:xfrm>
            <a:off x="3786562" y="4482892"/>
            <a:ext cx="269626" cy="276999"/>
          </a:xfrm>
          <a:prstGeom prst="rect">
            <a:avLst/>
          </a:prstGeom>
          <a:noFill/>
        </p:spPr>
        <p:txBody>
          <a:bodyPr wrap="none" rtlCol="0">
            <a:spAutoFit/>
          </a:bodyPr>
          <a:lstStyle/>
          <a:p>
            <a:r>
              <a:rPr lang="en-US" dirty="0"/>
              <a:t>4</a:t>
            </a:r>
          </a:p>
        </p:txBody>
      </p:sp>
      <p:sp>
        <p:nvSpPr>
          <p:cNvPr id="40" name="TextBox 39"/>
          <p:cNvSpPr txBox="1"/>
          <p:nvPr/>
        </p:nvSpPr>
        <p:spPr>
          <a:xfrm>
            <a:off x="2895599" y="4300016"/>
            <a:ext cx="269626" cy="276999"/>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2455987" y="4509700"/>
            <a:ext cx="269626" cy="276999"/>
          </a:xfrm>
          <a:prstGeom prst="rect">
            <a:avLst/>
          </a:prstGeom>
          <a:noFill/>
        </p:spPr>
        <p:txBody>
          <a:bodyPr wrap="none" rtlCol="0">
            <a:spAutoFit/>
          </a:bodyPr>
          <a:lstStyle/>
          <a:p>
            <a:r>
              <a:rPr lang="en-US" dirty="0" smtClean="0"/>
              <a:t>1</a:t>
            </a:r>
            <a:endParaRPr lang="en-US" dirty="0"/>
          </a:p>
        </p:txBody>
      </p:sp>
      <p:sp>
        <p:nvSpPr>
          <p:cNvPr id="44" name="TextBox 43"/>
          <p:cNvSpPr txBox="1"/>
          <p:nvPr/>
        </p:nvSpPr>
        <p:spPr>
          <a:xfrm>
            <a:off x="2532187" y="5289443"/>
            <a:ext cx="269626" cy="276999"/>
          </a:xfrm>
          <a:prstGeom prst="rect">
            <a:avLst/>
          </a:prstGeom>
          <a:noFill/>
        </p:spPr>
        <p:txBody>
          <a:bodyPr wrap="none" rtlCol="0">
            <a:spAutoFit/>
          </a:bodyPr>
          <a:lstStyle/>
          <a:p>
            <a:r>
              <a:rPr lang="en-US" dirty="0" smtClean="0"/>
              <a:t>4</a:t>
            </a:r>
            <a:endParaRPr lang="en-US" dirty="0"/>
          </a:p>
        </p:txBody>
      </p:sp>
      <p:sp>
        <p:nvSpPr>
          <p:cNvPr id="45" name="TextBox 44"/>
          <p:cNvSpPr txBox="1"/>
          <p:nvPr/>
        </p:nvSpPr>
        <p:spPr>
          <a:xfrm>
            <a:off x="3251465" y="5195499"/>
            <a:ext cx="269626" cy="276999"/>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3932113" y="5413479"/>
            <a:ext cx="269626" cy="276999"/>
          </a:xfrm>
          <a:prstGeom prst="rect">
            <a:avLst/>
          </a:prstGeom>
          <a:noFill/>
        </p:spPr>
        <p:txBody>
          <a:bodyPr wrap="none" rtlCol="0">
            <a:spAutoFit/>
          </a:bodyPr>
          <a:lstStyle/>
          <a:p>
            <a:r>
              <a:rPr lang="en-US" dirty="0" smtClean="0"/>
              <a:t>1</a:t>
            </a:r>
            <a:endParaRPr lang="en-US" dirty="0"/>
          </a:p>
        </p:txBody>
      </p:sp>
      <p:sp>
        <p:nvSpPr>
          <p:cNvPr id="51" name="TextBox 50"/>
          <p:cNvSpPr txBox="1"/>
          <p:nvPr/>
        </p:nvSpPr>
        <p:spPr>
          <a:xfrm>
            <a:off x="3504297" y="4843356"/>
            <a:ext cx="269626" cy="276999"/>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736242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err="1" smtClean="0">
                <a:latin typeface="Open Sans" pitchFamily="-84" charset="0"/>
              </a:rPr>
              <a:t>Dijkstra’s</a:t>
            </a:r>
            <a:r>
              <a:rPr lang="en-US" dirty="0" smtClean="0">
                <a:latin typeface="Open Sans" pitchFamily="-84" charset="0"/>
              </a:rPr>
              <a:t> Algorithm</a:t>
            </a:r>
          </a:p>
        </p:txBody>
      </p:sp>
      <p:sp>
        <p:nvSpPr>
          <p:cNvPr id="5124" name="Footer Placeholder 3"/>
          <p:cNvSpPr>
            <a:spLocks noGrp="1"/>
          </p:cNvSpPr>
          <p:nvPr>
            <p:ph type="ftr" sz="quarter" idx="11"/>
          </p:nvPr>
        </p:nvSpPr>
        <p:spPr>
          <a:xfrm>
            <a:off x="3124200" y="6416675"/>
            <a:ext cx="2895600" cy="365125"/>
          </a:xfrm>
        </p:spPr>
        <p:txBody>
          <a:bodyPr/>
          <a:lstStyle/>
          <a:p>
            <a:pPr>
              <a:defRPr/>
            </a:pPr>
            <a:r>
              <a:rPr lang="id-ID" dirty="0"/>
              <a:t>COMP6048 - Data Structure</a:t>
            </a:r>
          </a:p>
        </p:txBody>
      </p:sp>
      <p:sp>
        <p:nvSpPr>
          <p:cNvPr id="5125" name="Slide Number Placeholder 4"/>
          <p:cNvSpPr>
            <a:spLocks noGrp="1"/>
          </p:cNvSpPr>
          <p:nvPr>
            <p:ph type="sldNum" sz="quarter" idx="12"/>
          </p:nvPr>
        </p:nvSpPr>
        <p:spPr>
          <a:xfrm>
            <a:off x="6553200" y="6416675"/>
            <a:ext cx="2133600" cy="365125"/>
          </a:xfrm>
        </p:spPr>
        <p:txBody>
          <a:bodyPr/>
          <a:lstStyle/>
          <a:p>
            <a:pPr>
              <a:defRPr/>
            </a:pPr>
            <a:fld id="{BE9CBBE9-7D85-40CF-85AA-565BC62F71A7}" type="slidenum">
              <a:rPr lang="en-US"/>
              <a:pPr>
                <a:defRPr/>
              </a:pPr>
              <a:t>61</a:t>
            </a:fld>
            <a:endParaRPr lang="en-US"/>
          </a:p>
        </p:txBody>
      </p:sp>
      <p:sp>
        <p:nvSpPr>
          <p:cNvPr id="7171" name="Content Placeholder 2"/>
          <p:cNvSpPr>
            <a:spLocks noGrp="1"/>
          </p:cNvSpPr>
          <p:nvPr>
            <p:ph idx="1"/>
          </p:nvPr>
        </p:nvSpPr>
        <p:spPr>
          <a:xfrm>
            <a:off x="899592" y="1988840"/>
            <a:ext cx="7848600" cy="4289648"/>
          </a:xfrm>
        </p:spPr>
        <p:txBody>
          <a:bodyPr>
            <a:normAutofit/>
          </a:bodyPr>
          <a:lstStyle/>
          <a:p>
            <a:pPr>
              <a:buNone/>
            </a:pPr>
            <a:r>
              <a:rPr lang="en-US" sz="1800" b="1" u="sng" dirty="0" smtClean="0">
                <a:latin typeface="Open Sans" pitchFamily="-84" charset="0"/>
              </a:rPr>
              <a:t>Solution Table :</a:t>
            </a:r>
          </a:p>
        </p:txBody>
      </p:sp>
      <p:graphicFrame>
        <p:nvGraphicFramePr>
          <p:cNvPr id="3" name="Table 2"/>
          <p:cNvGraphicFramePr>
            <a:graphicFrameLocks noGrp="1"/>
          </p:cNvGraphicFramePr>
          <p:nvPr>
            <p:extLst>
              <p:ext uri="{D42A27DB-BD31-4B8C-83A1-F6EECF244321}">
                <p14:modId xmlns:p14="http://schemas.microsoft.com/office/powerpoint/2010/main" val="54340951"/>
              </p:ext>
            </p:extLst>
          </p:nvPr>
        </p:nvGraphicFramePr>
        <p:xfrm>
          <a:off x="1115616" y="2420888"/>
          <a:ext cx="7632575" cy="3857599"/>
        </p:xfrm>
        <a:graphic>
          <a:graphicData uri="http://schemas.openxmlformats.org/drawingml/2006/table">
            <a:tbl>
              <a:tblPr>
                <a:tableStyleId>{5C22544A-7EE6-4342-B048-85BDC9FD1C3A}</a:tableStyleId>
              </a:tblPr>
              <a:tblGrid>
                <a:gridCol w="760090"/>
                <a:gridCol w="760090"/>
                <a:gridCol w="1175765"/>
                <a:gridCol w="1223271"/>
                <a:gridCol w="1266817"/>
                <a:gridCol w="1270777"/>
                <a:gridCol w="1175765"/>
              </a:tblGrid>
              <a:tr h="296738">
                <a:tc>
                  <a:txBody>
                    <a:bodyPr/>
                    <a:lstStyle/>
                    <a:p>
                      <a:pPr algn="ctr" fontAlgn="b"/>
                      <a:r>
                        <a:rPr lang="en-US" sz="1600" u="none" strike="noStrike" dirty="0" smtClean="0">
                          <a:effectLst/>
                        </a:rPr>
                        <a:t>MARK</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A</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B</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C</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D</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E</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1" u="none" strike="noStrike" dirty="0">
                          <a:effectLst/>
                        </a:rPr>
                        <a:t>F</a:t>
                      </a:r>
                      <a:endParaRPr lang="en-US" sz="1600" b="1" i="0" u="none" strike="noStrike" dirty="0">
                        <a:solidFill>
                          <a:srgbClr val="000000"/>
                        </a:solidFill>
                        <a:effectLst/>
                        <a:latin typeface="Calibri" panose="020F0502020204030204" pitchFamily="34" charset="0"/>
                      </a:endParaRPr>
                    </a:p>
                  </a:txBody>
                  <a:tcPr marL="0" marR="0" marT="0" marB="0" anchor="b"/>
                </a:tc>
              </a:tr>
              <a:tr h="296738">
                <a:tc>
                  <a:txBody>
                    <a:bodyPr/>
                    <a:lstStyle/>
                    <a:p>
                      <a:pPr algn="ctr" fontAlgn="b"/>
                      <a:r>
                        <a:rPr lang="en-US" sz="1600" b="1" u="none" strike="noStrike" dirty="0">
                          <a:effectLst/>
                        </a:rPr>
                        <a:t>NULL</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r>
              <a:tr h="296738">
                <a:tc>
                  <a:txBody>
                    <a:bodyPr/>
                    <a:lstStyle/>
                    <a:p>
                      <a:pPr algn="ctr" fontAlgn="b"/>
                      <a:r>
                        <a:rPr lang="en-US" sz="1600" b="1" u="none" strike="noStrike" dirty="0">
                          <a:effectLst/>
                        </a:rPr>
                        <a:t>A</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r>
              <a:tr h="593477">
                <a:tc>
                  <a:txBody>
                    <a:bodyPr/>
                    <a:lstStyle/>
                    <a:p>
                      <a:pPr algn="ctr" fontAlgn="b"/>
                      <a:r>
                        <a:rPr lang="en-US" sz="1600" b="1" u="none" strike="noStrike" dirty="0">
                          <a:effectLst/>
                        </a:rPr>
                        <a:t>C</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 0 + 2)</a:t>
                      </a:r>
                      <a:br>
                        <a:rPr lang="en-US" sz="1600" u="none" strike="noStrike" dirty="0">
                          <a:effectLst/>
                        </a:rPr>
                      </a:b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 (~, 0 + 1)</a:t>
                      </a:r>
                      <a:br>
                        <a:rPr lang="en-US" sz="1600" u="none" strike="noStrike" dirty="0">
                          <a:effectLst/>
                        </a:rPr>
                      </a:b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0" marR="0" marT="0" marB="0" anchor="b">
                    <a:solidFill>
                      <a:schemeClr val="tx2">
                        <a:lumMod val="20000"/>
                        <a:lumOff val="80000"/>
                      </a:schemeClr>
                    </a:solidFill>
                  </a:tcPr>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 0 + 4)</a:t>
                      </a:r>
                      <a:br>
                        <a:rPr lang="en-US" sz="1600" u="none" strike="noStrike" dirty="0">
                          <a:effectLst/>
                        </a:rPr>
                      </a:br>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0" marR="0" marT="0" marB="0" anchor="b">
                    <a:solidFill>
                      <a:schemeClr val="accent4">
                        <a:lumMod val="40000"/>
                        <a:lumOff val="60000"/>
                      </a:schemeClr>
                    </a:solidFill>
                  </a:tcPr>
                </a:tc>
              </a:tr>
              <a:tr h="593477">
                <a:tc>
                  <a:txBody>
                    <a:bodyPr/>
                    <a:lstStyle/>
                    <a:p>
                      <a:pPr algn="ctr" fontAlgn="b"/>
                      <a:r>
                        <a:rPr lang="en-US" sz="1600" b="1" u="none" strike="noStrike" dirty="0">
                          <a:effectLst/>
                        </a:rPr>
                        <a:t>B</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MIN(2, 1 + 5)</a:t>
                      </a:r>
                      <a:br>
                        <a:rPr lang="en-US" sz="1600" u="none" strike="noStrike" dirty="0">
                          <a:effectLst/>
                        </a:rPr>
                      </a:b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0" marR="0" marT="0" marB="0" anchor="b">
                    <a:solidFill>
                      <a:schemeClr val="tx2">
                        <a:lumMod val="20000"/>
                        <a:lumOff val="80000"/>
                      </a:schemeClr>
                    </a:solidFill>
                  </a:tcPr>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 1 + 1)</a:t>
                      </a:r>
                      <a:br>
                        <a:rPr lang="en-US" sz="1600" u="none" strike="noStrike" dirty="0">
                          <a:effectLst/>
                        </a:rPr>
                      </a:b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MIN(~, 1 + 2)</a:t>
                      </a:r>
                      <a:br>
                        <a:rPr lang="en-US" sz="1600" u="none" strike="noStrike">
                          <a:effectLst/>
                        </a:rPr>
                      </a:b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MIN(4, 1 + 3)</a:t>
                      </a:r>
                      <a:br>
                        <a:rPr lang="en-US" sz="1600" u="none" strike="noStrike" dirty="0">
                          <a:effectLst/>
                        </a:rPr>
                      </a:br>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0" marR="0" marT="0" marB="0" anchor="b">
                    <a:solidFill>
                      <a:schemeClr val="accent2">
                        <a:lumMod val="40000"/>
                        <a:lumOff val="60000"/>
                      </a:schemeClr>
                    </a:solidFill>
                  </a:tcPr>
                </a:tc>
              </a:tr>
              <a:tr h="593477">
                <a:tc>
                  <a:txBody>
                    <a:bodyPr/>
                    <a:lstStyle/>
                    <a:p>
                      <a:pPr algn="ctr" fontAlgn="b"/>
                      <a:r>
                        <a:rPr lang="en-US" sz="1600" b="1" u="none" strike="noStrike" dirty="0">
                          <a:effectLst/>
                        </a:rPr>
                        <a:t>D</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MIN(2, 2 + 3)</a:t>
                      </a:r>
                      <a:br>
                        <a:rPr lang="en-US" sz="1600" u="none" strike="noStrike" dirty="0">
                          <a:effectLst/>
                        </a:rPr>
                      </a:b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0" marR="0" marT="0" marB="0" anchor="b">
                    <a:solidFill>
                      <a:schemeClr val="tx2">
                        <a:lumMod val="20000"/>
                        <a:lumOff val="80000"/>
                      </a:schemeClr>
                    </a:solidFill>
                  </a:tcPr>
                </a:tc>
                <a:tc>
                  <a:txBody>
                    <a:bodyPr/>
                    <a:lstStyle/>
                    <a:p>
                      <a:pPr algn="ctr" fontAlgn="b"/>
                      <a:r>
                        <a:rPr lang="en-US" sz="1600" u="none" strike="noStrike" dirty="0">
                          <a:effectLst/>
                        </a:rPr>
                        <a:t>MIN(3, 2 + 4)</a:t>
                      </a:r>
                      <a:br>
                        <a:rPr lang="en-US" sz="1600" u="none" strike="noStrike" dirty="0">
                          <a:effectLst/>
                        </a:rPr>
                      </a:b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0" marR="0" marT="0" marB="0" anchor="b"/>
                </a:tc>
              </a:tr>
              <a:tr h="593477">
                <a:tc>
                  <a:txBody>
                    <a:bodyPr/>
                    <a:lstStyle/>
                    <a:p>
                      <a:pPr algn="ctr" fontAlgn="b"/>
                      <a:r>
                        <a:rPr lang="en-US" sz="1600" b="1" u="none" strike="noStrike" dirty="0">
                          <a:effectLst/>
                        </a:rPr>
                        <a:t>E</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MIN(3, 2 + 2)</a:t>
                      </a:r>
                      <a:br>
                        <a:rPr lang="en-US" sz="1600" u="none" strike="noStrike" dirty="0">
                          <a:effectLst/>
                        </a:rPr>
                      </a:b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0" marR="0" marT="0" marB="0" anchor="b">
                    <a:solidFill>
                      <a:schemeClr val="tx2">
                        <a:lumMod val="20000"/>
                        <a:lumOff val="80000"/>
                      </a:schemeClr>
                    </a:solidFill>
                  </a:tcPr>
                </a:tc>
                <a:tc>
                  <a:txBody>
                    <a:bodyPr/>
                    <a:lstStyle/>
                    <a:p>
                      <a:pPr algn="ct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0" marR="0" marT="0" marB="0" anchor="b"/>
                </a:tc>
              </a:tr>
              <a:tr h="593477">
                <a:tc>
                  <a:txBody>
                    <a:bodyPr/>
                    <a:lstStyle/>
                    <a:p>
                      <a:pPr algn="ctr" fontAlgn="b"/>
                      <a:r>
                        <a:rPr lang="en-US" sz="1600" b="1" u="none" strike="noStrike" dirty="0">
                          <a:effectLst/>
                        </a:rPr>
                        <a:t>F</a:t>
                      </a:r>
                      <a:endParaRPr lang="en-US" sz="16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u="none" strike="noStrike" dirty="0">
                          <a:effectLst/>
                        </a:rPr>
                        <a:t>MIN(4, 3 + 1)</a:t>
                      </a:r>
                      <a:br>
                        <a:rPr lang="en-US" sz="1600" u="none" strike="noStrike" dirty="0">
                          <a:effectLst/>
                        </a:rPr>
                      </a:br>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0" marR="0" marT="0" marB="0" anchor="b">
                    <a:solidFill>
                      <a:schemeClr val="tx2">
                        <a:lumMod val="20000"/>
                        <a:lumOff val="80000"/>
                      </a:schemeClr>
                    </a:solidFill>
                  </a:tcPr>
                </a:tc>
              </a:tr>
            </a:tbl>
          </a:graphicData>
        </a:graphic>
      </p:graphicFrame>
    </p:spTree>
    <p:extLst>
      <p:ext uri="{BB962C8B-B14F-4D97-AF65-F5344CB8AC3E}">
        <p14:creationId xmlns:p14="http://schemas.microsoft.com/office/powerpoint/2010/main" val="3278318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30723" name="Rectangle 2"/>
          <p:cNvSpPr>
            <a:spLocks noGrp="1" noChangeArrowheads="1"/>
          </p:cNvSpPr>
          <p:nvPr>
            <p:ph type="title"/>
          </p:nvPr>
        </p:nvSpPr>
        <p:spPr>
          <a:xfrm>
            <a:off x="1575222" y="198566"/>
            <a:ext cx="7067128" cy="1143000"/>
          </a:xfrm>
        </p:spPr>
        <p:txBody>
          <a:bodyPr/>
          <a:lstStyle/>
          <a:p>
            <a:pPr eaLnBrk="1" hangingPunct="1"/>
            <a:r>
              <a:rPr lang="en-US" dirty="0" smtClean="0"/>
              <a:t>EXERCISE</a:t>
            </a:r>
          </a:p>
        </p:txBody>
      </p:sp>
      <p:sp>
        <p:nvSpPr>
          <p:cNvPr id="30724" name="Rectangle 7"/>
          <p:cNvSpPr>
            <a:spLocks noGrp="1" noChangeArrowheads="1"/>
          </p:cNvSpPr>
          <p:nvPr>
            <p:ph type="body" sz="half" idx="1"/>
          </p:nvPr>
        </p:nvSpPr>
        <p:spPr>
          <a:xfrm>
            <a:off x="891099" y="1773238"/>
            <a:ext cx="5184576" cy="4536082"/>
          </a:xfrm>
        </p:spPr>
        <p:txBody>
          <a:bodyPr>
            <a:normAutofit lnSpcReduction="10000"/>
          </a:bodyPr>
          <a:lstStyle/>
          <a:p>
            <a:pPr eaLnBrk="1" hangingPunct="1">
              <a:lnSpc>
                <a:spcPct val="90000"/>
              </a:lnSpc>
            </a:pPr>
            <a:r>
              <a:rPr lang="en-US" sz="1800" dirty="0" smtClean="0"/>
              <a:t>Create a Minimum Spanning Tree using Prim-Dijkstra algorithm and </a:t>
            </a:r>
            <a:r>
              <a:rPr lang="en-US" sz="1800" dirty="0" err="1" smtClean="0"/>
              <a:t>Kruskal</a:t>
            </a:r>
            <a:r>
              <a:rPr lang="en-US" sz="1800" dirty="0" smtClean="0"/>
              <a:t> algorithm.</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Determine Shortest Path from node A to node F using Greedy Method!</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Discuss: why Greedy Method violate to get the best solution!</a:t>
            </a:r>
          </a:p>
        </p:txBody>
      </p:sp>
      <p:pic>
        <p:nvPicPr>
          <p:cNvPr id="30725" name="Picture 8" descr="Soal 6"/>
          <p:cNvPicPr>
            <a:picLocks noChangeAspect="1" noChangeArrowheads="1"/>
          </p:cNvPicPr>
          <p:nvPr/>
        </p:nvPicPr>
        <p:blipFill>
          <a:blip r:embed="rId2"/>
          <a:srcRect/>
          <a:stretch>
            <a:fillRect/>
          </a:stretch>
        </p:blipFill>
        <p:spPr bwMode="auto">
          <a:xfrm>
            <a:off x="6235008" y="1773238"/>
            <a:ext cx="2376488" cy="1793875"/>
          </a:xfrm>
          <a:prstGeom prst="rect">
            <a:avLst/>
          </a:prstGeom>
          <a:noFill/>
          <a:ln w="9525">
            <a:noFill/>
            <a:miter lim="800000"/>
            <a:headEnd/>
            <a:tailEnd/>
          </a:ln>
        </p:spPr>
      </p:pic>
      <p:pic>
        <p:nvPicPr>
          <p:cNvPr id="30726" name="Picture 10" descr="Soal 6"/>
          <p:cNvPicPr>
            <a:picLocks noChangeAspect="1" noChangeArrowheads="1"/>
          </p:cNvPicPr>
          <p:nvPr/>
        </p:nvPicPr>
        <p:blipFill>
          <a:blip r:embed="rId3"/>
          <a:srcRect/>
          <a:stretch>
            <a:fillRect/>
          </a:stretch>
        </p:blipFill>
        <p:spPr bwMode="auto">
          <a:xfrm>
            <a:off x="6084690" y="3789040"/>
            <a:ext cx="2846387" cy="1493837"/>
          </a:xfrm>
          <a:prstGeom prst="rect">
            <a:avLst/>
          </a:prstGeom>
          <a:noFill/>
          <a:ln w="9525">
            <a:noFill/>
            <a:miter lim="800000"/>
            <a:headEnd/>
            <a:tailEnd/>
          </a:ln>
        </p:spPr>
      </p:pic>
    </p:spTree>
    <p:extLst>
      <p:ext uri="{BB962C8B-B14F-4D97-AF65-F5344CB8AC3E}">
        <p14:creationId xmlns:p14="http://schemas.microsoft.com/office/powerpoint/2010/main" val="10223039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31747" name="Rectangle 2"/>
          <p:cNvSpPr>
            <a:spLocks noGrp="1" noChangeArrowheads="1"/>
          </p:cNvSpPr>
          <p:nvPr>
            <p:ph type="title"/>
          </p:nvPr>
        </p:nvSpPr>
        <p:spPr>
          <a:xfrm>
            <a:off x="1619672" y="260648"/>
            <a:ext cx="7067128" cy="1143000"/>
          </a:xfrm>
        </p:spPr>
        <p:txBody>
          <a:bodyPr/>
          <a:lstStyle/>
          <a:p>
            <a:pPr eaLnBrk="1" hangingPunct="1"/>
            <a:r>
              <a:rPr lang="id-ID" dirty="0" smtClean="0"/>
              <a:t>REVIEW</a:t>
            </a:r>
            <a:endParaRPr lang="en-US" dirty="0" smtClean="0"/>
          </a:p>
        </p:txBody>
      </p:sp>
      <p:sp>
        <p:nvSpPr>
          <p:cNvPr id="31748" name="Rectangle 3"/>
          <p:cNvSpPr>
            <a:spLocks noGrp="1" noChangeArrowheads="1"/>
          </p:cNvSpPr>
          <p:nvPr>
            <p:ph type="body" idx="1"/>
          </p:nvPr>
        </p:nvSpPr>
        <p:spPr>
          <a:xfrm>
            <a:off x="1619672" y="2060848"/>
            <a:ext cx="7067128" cy="4065315"/>
          </a:xfrm>
        </p:spPr>
        <p:txBody>
          <a:bodyPr>
            <a:normAutofit/>
          </a:bodyPr>
          <a:lstStyle/>
          <a:p>
            <a:r>
              <a:rPr lang="en-US" sz="2000" dirty="0" smtClean="0"/>
              <a:t>SOLUTION OF PROBLEMS</a:t>
            </a:r>
          </a:p>
          <a:p>
            <a:r>
              <a:rPr lang="en-US" sz="2000" dirty="0" smtClean="0"/>
              <a:t>PROBLEM SOLVING TECHNIQUES</a:t>
            </a:r>
          </a:p>
          <a:p>
            <a:r>
              <a:rPr lang="en-US" sz="2000" dirty="0" smtClean="0"/>
              <a:t>UNIVERSAL SOLUTION</a:t>
            </a:r>
          </a:p>
          <a:p>
            <a:r>
              <a:rPr lang="en-US" sz="2000" dirty="0" smtClean="0"/>
              <a:t>KNAPSACK PROBLEM</a:t>
            </a:r>
          </a:p>
          <a:p>
            <a:r>
              <a:rPr lang="en-US" sz="2000" dirty="0" smtClean="0"/>
              <a:t>VARIATION OF KNAPSACK PROBLEM</a:t>
            </a:r>
          </a:p>
          <a:p>
            <a:r>
              <a:rPr lang="en-US" sz="2000" dirty="0" smtClean="0"/>
              <a:t>CALCULATION FEASIBLE SOLUTION</a:t>
            </a:r>
          </a:p>
          <a:p>
            <a:r>
              <a:rPr lang="en-US" sz="2000" dirty="0" smtClean="0"/>
              <a:t>UNBOUNDED KNAPSACK PROBLEM (1)</a:t>
            </a:r>
          </a:p>
          <a:p>
            <a:r>
              <a:rPr lang="en-US" sz="2000" dirty="0" smtClean="0"/>
              <a:t>UNBOUNDED KNAPSACK PROBLEM (2)</a:t>
            </a:r>
          </a:p>
          <a:p>
            <a:r>
              <a:rPr lang="en-US" sz="2000" dirty="0" smtClean="0"/>
              <a:t>FRACTIONAL KNAPSACK PROBLEM</a:t>
            </a:r>
          </a:p>
          <a:p>
            <a:r>
              <a:rPr lang="en-US" sz="2000" dirty="0" smtClean="0"/>
              <a:t>JOB SEQUENCING WITH DEADLINES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 &amp; A</a:t>
            </a:r>
            <a:endParaRPr lang="id-ID" dirty="0"/>
          </a:p>
        </p:txBody>
      </p:sp>
    </p:spTree>
    <p:extLst>
      <p:ext uri="{BB962C8B-B14F-4D97-AF65-F5344CB8AC3E}">
        <p14:creationId xmlns:p14="http://schemas.microsoft.com/office/powerpoint/2010/main" val="7581157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188640"/>
            <a:ext cx="6768752" cy="802010"/>
          </a:xfrm>
        </p:spPr>
        <p:txBody>
          <a:bodyPr/>
          <a:lstStyle/>
          <a:p>
            <a:r>
              <a:rPr lang="en-US" dirty="0" smtClean="0"/>
              <a:t>References</a:t>
            </a:r>
            <a:endParaRPr lang="id-ID" dirty="0"/>
          </a:p>
        </p:txBody>
      </p:sp>
      <p:sp>
        <p:nvSpPr>
          <p:cNvPr id="3" name="Content Placeholder 2"/>
          <p:cNvSpPr>
            <a:spLocks noGrp="1"/>
          </p:cNvSpPr>
          <p:nvPr>
            <p:ph idx="1"/>
          </p:nvPr>
        </p:nvSpPr>
        <p:spPr>
          <a:xfrm>
            <a:off x="1907704" y="2564904"/>
            <a:ext cx="6779096" cy="3672408"/>
          </a:xfrm>
        </p:spPr>
        <p:txBody>
          <a:bodyPr>
            <a:normAutofit/>
          </a:bodyPr>
          <a:lstStyle/>
          <a:p>
            <a:r>
              <a:rPr lang="en-US" sz="1800" dirty="0" smtClean="0"/>
              <a:t>S. Sridhar. 2014. Design and Analysis of Algorithms, 1/e. Oxford University Press. India. </a:t>
            </a:r>
            <a:r>
              <a:rPr lang="fr-FR" sz="1800" dirty="0" err="1" smtClean="0"/>
              <a:t>Chapter</a:t>
            </a:r>
            <a:r>
              <a:rPr lang="fr-FR" sz="1800" dirty="0" smtClean="0"/>
              <a:t> </a:t>
            </a:r>
            <a:r>
              <a:rPr lang="en-US" sz="1800" dirty="0" smtClean="0"/>
              <a:t>11</a:t>
            </a:r>
          </a:p>
          <a:p>
            <a:r>
              <a:rPr lang="id-ID" sz="1800" dirty="0" smtClean="0"/>
              <a:t>Ellis Horowitz,Sanguthevar Rajasekaran,Sartaj Sahni. 1998. Computer algorithms/C++. 1STBL. New York. </a:t>
            </a:r>
            <a:r>
              <a:rPr lang="id-ID" sz="1800" dirty="0" err="1" smtClean="0"/>
              <a:t>Chapter</a:t>
            </a:r>
            <a:r>
              <a:rPr lang="id-ID" sz="1800" dirty="0" smtClean="0"/>
              <a:t> </a:t>
            </a:r>
            <a:r>
              <a:rPr lang="en-US" sz="1800" dirty="0" smtClean="0"/>
              <a:t>4</a:t>
            </a:r>
            <a:endParaRPr lang="en-US" sz="1800" dirty="0"/>
          </a:p>
          <a:p>
            <a:r>
              <a:rPr lang="en-US" sz="1800" dirty="0"/>
              <a:t>The Greedy </a:t>
            </a:r>
            <a:r>
              <a:rPr lang="en-US" sz="1800" dirty="0" smtClean="0"/>
              <a:t>Method </a:t>
            </a:r>
            <a:r>
              <a:rPr lang="en-US" sz="1800" dirty="0" smtClean="0">
                <a:hlinkClick r:id="rId2"/>
              </a:rPr>
              <a:t>https</a:t>
            </a:r>
            <a:r>
              <a:rPr lang="en-US" sz="1800" dirty="0">
                <a:hlinkClick r:id="rId2"/>
              </a:rPr>
              <a:t>://</a:t>
            </a:r>
            <a:r>
              <a:rPr lang="en-US" sz="1800" dirty="0" err="1">
                <a:hlinkClick r:id="rId2"/>
              </a:rPr>
              <a:t>www.seas.gwu.edu</a:t>
            </a:r>
            <a:r>
              <a:rPr lang="en-US" sz="1800" dirty="0">
                <a:hlinkClick r:id="rId2"/>
              </a:rPr>
              <a:t>/~</a:t>
            </a:r>
            <a:r>
              <a:rPr lang="en-US" sz="1800" dirty="0" err="1" smtClean="0">
                <a:hlinkClick r:id="rId2"/>
              </a:rPr>
              <a:t>ayoussef</a:t>
            </a:r>
            <a:r>
              <a:rPr lang="en-US" sz="1800" dirty="0" smtClean="0">
                <a:hlinkClick r:id="rId2"/>
              </a:rPr>
              <a:t>/</a:t>
            </a:r>
            <a:r>
              <a:rPr lang="en-US" sz="1800" dirty="0" err="1" smtClean="0">
                <a:hlinkClick r:id="rId2"/>
              </a:rPr>
              <a:t>cs6212</a:t>
            </a:r>
            <a:r>
              <a:rPr lang="en-US" sz="1800" dirty="0" smtClean="0">
                <a:hlinkClick r:id="rId2"/>
              </a:rPr>
              <a:t>/</a:t>
            </a:r>
            <a:r>
              <a:rPr lang="en-US" sz="1800" dirty="0" err="1" smtClean="0">
                <a:hlinkClick r:id="rId2"/>
              </a:rPr>
              <a:t>greedy.html</a:t>
            </a:r>
            <a:endParaRPr lang="id-ID" sz="1800" dirty="0" smtClean="0"/>
          </a:p>
          <a:p>
            <a:r>
              <a:rPr lang="id-ID" sz="1800" dirty="0" smtClean="0"/>
              <a:t>Disjoint Set Data Structure</a:t>
            </a:r>
          </a:p>
          <a:p>
            <a:pPr marL="400050" lvl="1" indent="0">
              <a:buNone/>
            </a:pPr>
            <a:r>
              <a:rPr lang="id-ID" sz="1800" dirty="0" smtClean="0"/>
              <a:t>https</a:t>
            </a:r>
            <a:r>
              <a:rPr lang="id-ID" sz="1800" dirty="0"/>
              <a:t>://www.topcoder.com/community/data-science/data-science-tutorials/disjoint-set-data-structures/</a:t>
            </a:r>
            <a:endParaRPr lang="id-ID" sz="18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id-ID" dirty="0"/>
          </a:p>
        </p:txBody>
      </p:sp>
    </p:spTree>
    <p:extLst>
      <p:ext uri="{BB962C8B-B14F-4D97-AF65-F5344CB8AC3E}">
        <p14:creationId xmlns:p14="http://schemas.microsoft.com/office/powerpoint/2010/main" val="75811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7171" name="Rectangle 2"/>
          <p:cNvSpPr>
            <a:spLocks noGrp="1" noChangeArrowheads="1"/>
          </p:cNvSpPr>
          <p:nvPr>
            <p:ph type="title"/>
          </p:nvPr>
        </p:nvSpPr>
        <p:spPr>
          <a:xfrm>
            <a:off x="2076872" y="260648"/>
            <a:ext cx="7067128" cy="1143000"/>
          </a:xfrm>
        </p:spPr>
        <p:txBody>
          <a:bodyPr/>
          <a:lstStyle/>
          <a:p>
            <a:pPr eaLnBrk="1" hangingPunct="1"/>
            <a:r>
              <a:rPr lang="en-US" dirty="0" smtClean="0"/>
              <a:t>KNAPSACK PROBLEM</a:t>
            </a:r>
          </a:p>
        </p:txBody>
      </p:sp>
      <p:sp>
        <p:nvSpPr>
          <p:cNvPr id="7172" name="Rectangle 3"/>
          <p:cNvSpPr>
            <a:spLocks noGrp="1" noChangeArrowheads="1"/>
          </p:cNvSpPr>
          <p:nvPr>
            <p:ph type="body" idx="1"/>
          </p:nvPr>
        </p:nvSpPr>
        <p:spPr>
          <a:xfrm>
            <a:off x="1619672" y="1772816"/>
            <a:ext cx="7067128" cy="4353347"/>
          </a:xfrm>
        </p:spPr>
        <p:txBody>
          <a:bodyPr>
            <a:normAutofit/>
          </a:bodyPr>
          <a:lstStyle/>
          <a:p>
            <a:pPr eaLnBrk="1" hangingPunct="1"/>
            <a:r>
              <a:rPr lang="en-US" sz="2400" dirty="0" smtClean="0"/>
              <a:t>A thief entered a house. He was carrying a bag with maximum capacity 20 kg. At the house there are items A, B, C, D, E.</a:t>
            </a:r>
          </a:p>
          <a:p>
            <a:pPr lvl="1" eaLnBrk="1" hangingPunct="1"/>
            <a:r>
              <a:rPr lang="en-US" sz="2000" dirty="0" smtClean="0"/>
              <a:t> A weighed 7 kg, valued at $ 2975</a:t>
            </a:r>
          </a:p>
          <a:p>
            <a:pPr lvl="1" eaLnBrk="1" hangingPunct="1"/>
            <a:r>
              <a:rPr lang="en-US" sz="2000" dirty="0" smtClean="0"/>
              <a:t> B weighed 3 kg, valued at $ 1230</a:t>
            </a:r>
          </a:p>
          <a:p>
            <a:pPr lvl="1" eaLnBrk="1" hangingPunct="1"/>
            <a:r>
              <a:rPr lang="en-US" sz="2000" dirty="0" smtClean="0"/>
              <a:t> C weighed 9 kg, valued at $ 3870</a:t>
            </a:r>
          </a:p>
          <a:p>
            <a:pPr lvl="1" eaLnBrk="1" hangingPunct="1"/>
            <a:r>
              <a:rPr lang="en-US" sz="2000" dirty="0" smtClean="0"/>
              <a:t> D weighed 2 kg, valued at $ 840</a:t>
            </a:r>
          </a:p>
          <a:p>
            <a:pPr lvl="1" eaLnBrk="1" hangingPunct="1"/>
            <a:r>
              <a:rPr lang="en-US" sz="2000" dirty="0" smtClean="0"/>
              <a:t> E weighed 5 kg, valued at $ 2250</a:t>
            </a:r>
          </a:p>
          <a:p>
            <a:pPr eaLnBrk="1" hangingPunct="1"/>
            <a:r>
              <a:rPr lang="en-US" sz="2400" dirty="0" smtClean="0"/>
              <a:t>What items to bring the thief for getting maximum benefit? (must not exceed the capacity of his bag of 20 kg)</a:t>
            </a:r>
            <a:endParaRPr lang="en-US" sz="1000" dirty="0" smtClean="0">
              <a:solidFill>
                <a:srgbClr val="3399FF"/>
              </a:solidFill>
              <a:latin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8195" name="Rectangle 2"/>
          <p:cNvSpPr>
            <a:spLocks noGrp="1" noChangeArrowheads="1"/>
          </p:cNvSpPr>
          <p:nvPr>
            <p:ph type="title"/>
          </p:nvPr>
        </p:nvSpPr>
        <p:spPr>
          <a:xfrm>
            <a:off x="2079554" y="260648"/>
            <a:ext cx="7067128" cy="1143000"/>
          </a:xfrm>
        </p:spPr>
        <p:txBody>
          <a:bodyPr/>
          <a:lstStyle/>
          <a:p>
            <a:pPr eaLnBrk="1" hangingPunct="1"/>
            <a:r>
              <a:rPr lang="en-US" dirty="0" smtClean="0"/>
              <a:t>VARIATION OF KNAPSACK PROBLEM</a:t>
            </a:r>
          </a:p>
        </p:txBody>
      </p:sp>
      <p:sp>
        <p:nvSpPr>
          <p:cNvPr id="8196" name="Rectangle 3"/>
          <p:cNvSpPr>
            <a:spLocks noGrp="1" noChangeArrowheads="1"/>
          </p:cNvSpPr>
          <p:nvPr>
            <p:ph type="body" idx="1"/>
          </p:nvPr>
        </p:nvSpPr>
        <p:spPr>
          <a:xfrm>
            <a:off x="1619672" y="1916832"/>
            <a:ext cx="7067128" cy="4209331"/>
          </a:xfrm>
        </p:spPr>
        <p:txBody>
          <a:bodyPr>
            <a:normAutofit lnSpcReduction="10000"/>
          </a:bodyPr>
          <a:lstStyle/>
          <a:p>
            <a:pPr eaLnBrk="1" hangingPunct="1"/>
            <a:r>
              <a:rPr lang="en-US" sz="2400" dirty="0" smtClean="0"/>
              <a:t>Fractional Knapsack Problem</a:t>
            </a:r>
          </a:p>
          <a:p>
            <a:pPr lvl="1" eaLnBrk="1" hangingPunct="1"/>
            <a:r>
              <a:rPr lang="en-US" sz="2000" dirty="0" smtClean="0"/>
              <a:t>Items should be brought in part (in fractional units).</a:t>
            </a:r>
            <a:br>
              <a:rPr lang="en-US" sz="2000" dirty="0" smtClean="0"/>
            </a:br>
            <a:endParaRPr lang="en-US" dirty="0" smtClean="0"/>
          </a:p>
          <a:p>
            <a:pPr eaLnBrk="1" hangingPunct="1"/>
            <a:r>
              <a:rPr lang="en-US" sz="2400" dirty="0" smtClean="0"/>
              <a:t>0/1 Knapsack Problem</a:t>
            </a:r>
          </a:p>
          <a:p>
            <a:pPr lvl="1" eaLnBrk="1" hangingPunct="1"/>
            <a:r>
              <a:rPr lang="en-US" sz="2000" dirty="0" smtClean="0"/>
              <a:t>Each item is only available 1 unit, take it or leave it.</a:t>
            </a:r>
            <a:br>
              <a:rPr lang="en-US" sz="2000" dirty="0" smtClean="0"/>
            </a:br>
            <a:endParaRPr lang="en-US" dirty="0" smtClean="0"/>
          </a:p>
          <a:p>
            <a:pPr eaLnBrk="1" hangingPunct="1"/>
            <a:r>
              <a:rPr lang="en-US" sz="2400" dirty="0" smtClean="0"/>
              <a:t>Bounded Knapsack Problem</a:t>
            </a:r>
          </a:p>
          <a:p>
            <a:pPr lvl="1" eaLnBrk="1" hangingPunct="1"/>
            <a:r>
              <a:rPr lang="en-US" sz="2000" dirty="0" smtClean="0"/>
              <a:t>Each item is available in N units (limited number).</a:t>
            </a:r>
            <a:br>
              <a:rPr lang="en-US" sz="2000" dirty="0" smtClean="0"/>
            </a:br>
            <a:endParaRPr lang="en-US" dirty="0" smtClean="0"/>
          </a:p>
          <a:p>
            <a:pPr eaLnBrk="1" hangingPunct="1"/>
            <a:r>
              <a:rPr lang="en-US" sz="2400" dirty="0" smtClean="0"/>
              <a:t>Unbounded Knapsack Problem</a:t>
            </a:r>
          </a:p>
          <a:p>
            <a:pPr lvl="1" eaLnBrk="1" hangingPunct="1"/>
            <a:r>
              <a:rPr lang="en-US" sz="2000" dirty="0" smtClean="0"/>
              <a:t>Each item is available in more than one unit, the number is unlimited.</a:t>
            </a:r>
          </a:p>
          <a:p>
            <a:pPr lvl="1" eaLnBrk="1" hangingPunct="1"/>
            <a:endParaRPr lang="en-US"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a:ln>
            <a:miter lim="800000"/>
            <a:headEnd/>
            <a:tailEnd/>
          </a:ln>
        </p:spPr>
        <p:txBody>
          <a:bodyPr/>
          <a:lstStyle/>
          <a:p>
            <a:r>
              <a:rPr lang="en-US" smtClean="0">
                <a:latin typeface="Interstate"/>
              </a:rPr>
              <a:t>Bina Nusantara</a:t>
            </a:r>
          </a:p>
        </p:txBody>
      </p:sp>
      <p:sp>
        <p:nvSpPr>
          <p:cNvPr id="9219" name="Rectangle 2"/>
          <p:cNvSpPr>
            <a:spLocks noGrp="1" noChangeArrowheads="1"/>
          </p:cNvSpPr>
          <p:nvPr>
            <p:ph type="title"/>
          </p:nvPr>
        </p:nvSpPr>
        <p:spPr>
          <a:xfrm>
            <a:off x="2123728" y="404664"/>
            <a:ext cx="7020272" cy="936104"/>
          </a:xfrm>
        </p:spPr>
        <p:txBody>
          <a:bodyPr>
            <a:normAutofit/>
          </a:bodyPr>
          <a:lstStyle/>
          <a:p>
            <a:pPr eaLnBrk="1" hangingPunct="1"/>
            <a:r>
              <a:rPr lang="en-US" sz="2400" dirty="0" smtClean="0"/>
              <a:t>CALCULATION FEASIBLE SOLUTION</a:t>
            </a:r>
          </a:p>
        </p:txBody>
      </p:sp>
      <p:sp>
        <p:nvSpPr>
          <p:cNvPr id="9220" name="Rectangle 3"/>
          <p:cNvSpPr>
            <a:spLocks noGrp="1" noChangeArrowheads="1"/>
          </p:cNvSpPr>
          <p:nvPr>
            <p:ph type="body" sz="half" idx="1"/>
          </p:nvPr>
        </p:nvSpPr>
        <p:spPr>
          <a:xfrm>
            <a:off x="971600" y="1485565"/>
            <a:ext cx="8151688" cy="719137"/>
          </a:xfrm>
        </p:spPr>
        <p:txBody>
          <a:bodyPr/>
          <a:lstStyle/>
          <a:p>
            <a:pPr eaLnBrk="1" hangingPunct="1"/>
            <a:r>
              <a:rPr lang="en-US" sz="2000" dirty="0" smtClean="0"/>
              <a:t>If the above example is the case of 0/1 Knapsack, its feasible solutions:</a:t>
            </a:r>
          </a:p>
          <a:p>
            <a:pPr eaLnBrk="1" hangingPunct="1"/>
            <a:endParaRPr lang="en-US" sz="2000" dirty="0" smtClean="0"/>
          </a:p>
        </p:txBody>
      </p:sp>
      <p:graphicFrame>
        <p:nvGraphicFramePr>
          <p:cNvPr id="249571" name="Group 739"/>
          <p:cNvGraphicFramePr>
            <a:graphicFrameLocks noGrp="1"/>
          </p:cNvGraphicFramePr>
          <p:nvPr>
            <p:ph sz="half" idx="2"/>
            <p:extLst>
              <p:ext uri="{D42A27DB-BD31-4B8C-83A1-F6EECF244321}">
                <p14:modId xmlns:p14="http://schemas.microsoft.com/office/powerpoint/2010/main" val="1174982964"/>
              </p:ext>
            </p:extLst>
          </p:nvPr>
        </p:nvGraphicFramePr>
        <p:xfrm>
          <a:off x="1403648" y="2236218"/>
          <a:ext cx="5112568" cy="4145110"/>
        </p:xfrm>
        <a:graphic>
          <a:graphicData uri="http://schemas.openxmlformats.org/drawingml/2006/table">
            <a:tbl>
              <a:tblPr/>
              <a:tblGrid>
                <a:gridCol w="770281"/>
                <a:gridCol w="629809"/>
                <a:gridCol w="700817"/>
                <a:gridCol w="350409"/>
                <a:gridCol w="1190153"/>
                <a:gridCol w="700817"/>
                <a:gridCol w="770282"/>
              </a:tblGrid>
              <a:tr h="240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Arial" pitchFamily="34" charset="0"/>
                          <a:ea typeface="MS Mincho" pitchFamily="49" charset="-128"/>
                        </a:rPr>
                        <a:t>Item</a:t>
                      </a:r>
                      <a:endParaRPr kumimoji="0" lang="en-US" altLang="ja-JP" sz="1000" b="1" i="0" u="none" strike="noStrike" cap="none" normalizeH="0" baseline="0" dirty="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Arial" pitchFamily="34" charset="0"/>
                          <a:ea typeface="MS Mincho" pitchFamily="49" charset="-128"/>
                        </a:rPr>
                        <a:t>Weight</a:t>
                      </a:r>
                      <a:endParaRPr kumimoji="0" lang="en-US" altLang="ja-JP" sz="1000" b="1" i="0" u="none" strike="noStrike" cap="none" normalizeH="0" baseline="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Arial" pitchFamily="34" charset="0"/>
                          <a:ea typeface="MS Mincho" pitchFamily="49" charset="-128"/>
                        </a:rPr>
                        <a:t>Value</a:t>
                      </a:r>
                      <a:endParaRPr kumimoji="0" lang="en-US" altLang="ja-JP" sz="1000" b="1" i="0" u="none" strike="noStrike" cap="none" normalizeH="0" baseline="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Arial" pitchFamily="34" charset="0"/>
                          <a:ea typeface="MS Mincho" pitchFamily="49" charset="-128"/>
                        </a:rPr>
                        <a:t>Item</a:t>
                      </a:r>
                      <a:endParaRPr kumimoji="0" lang="en-US" altLang="ja-JP" sz="1000" b="1" i="0" u="none" strike="noStrike" cap="none" normalizeH="0" baseline="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Arial" pitchFamily="34" charset="0"/>
                          <a:ea typeface="MS Mincho" pitchFamily="49" charset="-128"/>
                        </a:rPr>
                        <a:t>Weight</a:t>
                      </a:r>
                      <a:endParaRPr kumimoji="0" lang="en-US" altLang="ja-JP" sz="1000" b="1" i="0" u="none" strike="noStrike" cap="none" normalizeH="0" baseline="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Arial" pitchFamily="34" charset="0"/>
                          <a:ea typeface="MS Mincho" pitchFamily="49" charset="-128"/>
                        </a:rPr>
                        <a:t>Value</a:t>
                      </a:r>
                      <a:endParaRPr kumimoji="0" lang="en-US" altLang="ja-JP" sz="1000" b="1" i="0" u="none" strike="noStrike" cap="none" normalizeH="0" baseline="0" dirty="0" smtClean="0">
                        <a:ln>
                          <a:noFill/>
                        </a:ln>
                        <a:solidFill>
                          <a:schemeClr val="tx1"/>
                        </a:solidFill>
                        <a:effectLst/>
                        <a:latin typeface="Arial" pitchFamily="34" charset="0"/>
                        <a:ea typeface="MS PGothic" pitchFamily="34" charset="-128"/>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{A,B,C}</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19</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8075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7</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2975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12</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5045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3</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1230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15</a:t>
                      </a:r>
                      <a:endParaRPr kumimoji="0" lang="en-US" altLang="ja-JP" sz="1000" b="1" i="0" u="none" strike="noStrike" cap="none" normalizeH="0" baseline="0" dirty="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6455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{C}</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9</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3870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{A,C,D}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18</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7685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840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{A,C,E}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21</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9095</a:t>
                      </a:r>
                      <a:endParaRPr kumimoji="0" lang="en-US" altLang="ja-JP" sz="1000" b="1" i="0" u="none" strike="noStrike" cap="none" normalizeH="0" baseline="0" dirty="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2250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14</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6065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4205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{B,C,D}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14</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5940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{A,C}</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16</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6845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{B,C,E}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17</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7350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9</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3815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4320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12</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5225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{C,D,E}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16</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6960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{B,C}</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12</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5100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{A,B,C,D}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21</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8915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2070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{A,B,C,E}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24</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10325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8</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3480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17</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7295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{C,D}</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11</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4710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{A,C,D,E}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23</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9935</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{C,E}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14</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6120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{B,C,D,E}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19</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8190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405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7</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3090</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d-ID" sz="1000" b="1" i="0" u="none" strike="noStrike" cap="none" normalizeH="0" baseline="0" smtClean="0">
                        <a:ln>
                          <a:noFill/>
                        </a:ln>
                        <a:solidFill>
                          <a:schemeClr val="tx1"/>
                        </a:solidFill>
                        <a:effectLst/>
                        <a:latin typeface="Arial" pitchFamily="34"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{A,B,C,D,E}</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tx1"/>
                          </a:solidFill>
                          <a:effectLst/>
                          <a:latin typeface="Courier New" pitchFamily="49" charset="0"/>
                          <a:ea typeface="MS Mincho" pitchFamily="49" charset="-128"/>
                          <a:cs typeface="Courier New" pitchFamily="49" charset="0"/>
                        </a:rPr>
                        <a:t>27</a:t>
                      </a:r>
                      <a:endParaRPr kumimoji="0" lang="en-US" altLang="ja-JP" sz="1000" b="1" i="0" u="none" strike="noStrike" cap="none" normalizeH="0" baseline="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Courier New" pitchFamily="49" charset="0"/>
                          <a:ea typeface="MS Mincho" pitchFamily="49" charset="-128"/>
                          <a:cs typeface="Courier New" pitchFamily="49" charset="0"/>
                        </a:rPr>
                        <a:t>11165</a:t>
                      </a:r>
                      <a:endParaRPr kumimoji="0" lang="en-US" altLang="ja-JP" sz="1000" b="1" i="0" u="none" strike="noStrike" cap="none" normalizeH="0" baseline="0" dirty="0" smtClean="0">
                        <a:ln>
                          <a:noFill/>
                        </a:ln>
                        <a:solidFill>
                          <a:schemeClr val="tx1"/>
                        </a:solidFill>
                        <a:effectLst/>
                        <a:latin typeface="Arial" pitchFamily="34" charset="0"/>
                        <a:ea typeface="MS Mincho" pitchFamily="49" charset="-128"/>
                        <a:cs typeface="Courier New" pitchFamily="49"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bl>
          </a:graphicData>
        </a:graphic>
      </p:graphicFrame>
    </p:spTree>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768</TotalTime>
  <Words>7995</Words>
  <Application>Microsoft Office PowerPoint</Application>
  <PresentationFormat>On-screen Show (4:3)</PresentationFormat>
  <Paragraphs>1809</Paragraphs>
  <Slides>66</Slides>
  <Notes>30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TemplateBM_2</vt:lpstr>
      <vt:lpstr>COMP6049 – Algorithm Design and Analysis</vt:lpstr>
      <vt:lpstr>Outline Materials</vt:lpstr>
      <vt:lpstr>SOLUTION OF PROBLEMS</vt:lpstr>
      <vt:lpstr>PROBLEM SOLVING TECHNIQUES</vt:lpstr>
      <vt:lpstr>GREEDY METHOD </vt:lpstr>
      <vt:lpstr>UNIVERSAL SOLUTION</vt:lpstr>
      <vt:lpstr>KNAPSACK PROBLEM</vt:lpstr>
      <vt:lpstr>VARIATION OF KNAPSACK PROBLEM</vt:lpstr>
      <vt:lpstr>CALCULATION FEASIBLE SOLUTION</vt:lpstr>
      <vt:lpstr>SOLUTION</vt:lpstr>
      <vt:lpstr>UNBOUNDED KNAPSACK PROBLEM (1)</vt:lpstr>
      <vt:lpstr>UNBOUNDED KNAPSACK PROBLEM (2)</vt:lpstr>
      <vt:lpstr>FRACTIONAL KNAPSACK PROBLEM</vt:lpstr>
      <vt:lpstr>GRAPH vs TREE</vt:lpstr>
      <vt:lpstr>Disjoint Sets</vt:lpstr>
      <vt:lpstr>Disjoint Sets</vt:lpstr>
      <vt:lpstr>Disjoint Sets</vt:lpstr>
      <vt:lpstr>Disjoint Sets</vt:lpstr>
      <vt:lpstr>Disjoint Sets</vt:lpstr>
      <vt:lpstr>Disjoint Sets</vt:lpstr>
      <vt:lpstr>SPANNING TREE</vt:lpstr>
      <vt:lpstr>MINIMUM SPANNING TREE</vt:lpstr>
      <vt:lpstr>MST USING METODE GREEDY</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Prim’s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MST – Kruskal’s Algorithm</vt:lpstr>
      <vt:lpstr>EXAMPLE MST PROBLEM</vt:lpstr>
      <vt:lpstr>SHORTEST PATH</vt:lpstr>
      <vt:lpstr>Dijkstra’s Algorithm</vt:lpstr>
      <vt:lpstr>Dijkstra’s Algorithm</vt:lpstr>
      <vt:lpstr>Dijkstra’s Algorithm</vt:lpstr>
      <vt:lpstr>Dijkstra’s Algorithm</vt:lpstr>
      <vt:lpstr>Dijkstra’s Algorithm</vt:lpstr>
      <vt:lpstr>EXERCISE</vt:lpstr>
      <vt:lpstr>REVIEW</vt:lpstr>
      <vt:lpstr>Q &amp; A</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COMP6175 – Object Oriented Programming</dc:title>
  <dc:creator>Administrator</dc:creator>
  <cp:lastModifiedBy>prk</cp:lastModifiedBy>
  <cp:revision>79</cp:revision>
  <dcterms:created xsi:type="dcterms:W3CDTF">2014-12-12T10:33:59Z</dcterms:created>
  <dcterms:modified xsi:type="dcterms:W3CDTF">2017-07-20T07:45:48Z</dcterms:modified>
</cp:coreProperties>
</file>