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5" r:id="rId3"/>
    <p:sldId id="286" r:id="rId4"/>
    <p:sldId id="287" r:id="rId5"/>
    <p:sldId id="288" r:id="rId6"/>
    <p:sldId id="289" r:id="rId7"/>
    <p:sldId id="290" r:id="rId8"/>
    <p:sldId id="284"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262" r:id="rId22"/>
    <p:sldId id="282" r:id="rId23"/>
    <p:sldId id="283"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 id="285"/>
            <p14:sldId id="286"/>
            <p14:sldId id="287"/>
            <p14:sldId id="288"/>
            <p14:sldId id="289"/>
          </p14:sldIdLst>
        </p14:section>
        <p14:section name="COURSE CONTENT" id="{F4927CBE-FA17-46D1-BAAE-887D0AF2CCBF}">
          <p14:sldIdLst>
            <p14:sldId id="290"/>
            <p14:sldId id="284"/>
            <p14:sldId id="291"/>
            <p14:sldId id="292"/>
            <p14:sldId id="293"/>
            <p14:sldId id="294"/>
            <p14:sldId id="295"/>
            <p14:sldId id="296"/>
            <p14:sldId id="297"/>
            <p14:sldId id="298"/>
            <p14:sldId id="299"/>
            <p14:sldId id="300"/>
            <p14:sldId id="301"/>
            <p14:sldId id="302"/>
            <p14:sldId id="262"/>
            <p14:sldId id="282"/>
            <p14:sldId id="283"/>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CE91A7-7D36-48F8-8968-B2E8F6265043}" type="datetimeFigureOut">
              <a:rPr lang="en-US" smtClean="0"/>
              <a:pPr/>
              <a:t>7/13/2018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F02BBB-0FF0-450E-B148-00E4A7417292}" type="slidenum">
              <a:rPr lang="en-US" smtClean="0"/>
              <a:pPr/>
              <a:t>‹#›</a:t>
            </a:fld>
            <a:endParaRPr lang="en-US"/>
          </a:p>
        </p:txBody>
      </p:sp>
    </p:spTree>
    <p:extLst>
      <p:ext uri="{BB962C8B-B14F-4D97-AF65-F5344CB8AC3E}">
        <p14:creationId xmlns:p14="http://schemas.microsoft.com/office/powerpoint/2010/main" val="93469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13/07/2018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13/07/2018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13/07/2018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cstate="print"/>
          <a:srcRect/>
          <a:stretch>
            <a:fillRect/>
          </a:stretch>
        </p:blipFill>
        <p:spPr bwMode="auto">
          <a:xfrm>
            <a:off x="0" y="-14288"/>
            <a:ext cx="9144000" cy="6464301"/>
          </a:xfrm>
          <a:prstGeom prst="rect">
            <a:avLst/>
          </a:prstGeom>
          <a:noFill/>
          <a:ln w="9525">
            <a:noFill/>
            <a:miter lim="800000"/>
            <a:headEnd/>
            <a:tailEnd/>
          </a:ln>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990600" y="1371600"/>
            <a:ext cx="7924800"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990600" y="2209800"/>
            <a:ext cx="7924800" cy="3886200"/>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7" name="Date Placeholder 3"/>
          <p:cNvSpPr>
            <a:spLocks noGrp="1"/>
          </p:cNvSpPr>
          <p:nvPr>
            <p:ph type="dt" sz="half" idx="14"/>
          </p:nvPr>
        </p:nvSpPr>
        <p:spPr/>
        <p:txBody>
          <a:bodyPr/>
          <a:lstStyle>
            <a:lvl1pPr>
              <a:defRPr/>
            </a:lvl1pPr>
          </a:lstStyle>
          <a:p>
            <a:pPr>
              <a:defRPr/>
            </a:pPr>
            <a:r>
              <a:rPr lang="en-US" smtClean="0"/>
              <a:t>Bina Nusantara University</a:t>
            </a:r>
            <a:endParaRPr lang="id-ID"/>
          </a:p>
        </p:txBody>
      </p:sp>
      <p:sp>
        <p:nvSpPr>
          <p:cNvPr id="8" name="Footer Placeholder 4"/>
          <p:cNvSpPr>
            <a:spLocks noGrp="1"/>
          </p:cNvSpPr>
          <p:nvPr>
            <p:ph type="ftr" sz="quarter" idx="15"/>
          </p:nvPr>
        </p:nvSpPr>
        <p:spPr/>
        <p:txBody>
          <a:bodyPr/>
          <a:lstStyle>
            <a:lvl1pPr>
              <a:defRPr/>
            </a:lvl1pPr>
          </a:lstStyle>
          <a:p>
            <a:pPr>
              <a:defRPr/>
            </a:pPr>
            <a:r>
              <a:rPr lang="en-US" dirty="0" smtClean="0"/>
              <a:t>ISYS6197</a:t>
            </a:r>
            <a:endParaRPr lang="id-ID" dirty="0"/>
          </a:p>
        </p:txBody>
      </p:sp>
      <p:sp>
        <p:nvSpPr>
          <p:cNvPr id="9" name="Slide Number Placeholder 5"/>
          <p:cNvSpPr>
            <a:spLocks noGrp="1"/>
          </p:cNvSpPr>
          <p:nvPr>
            <p:ph type="sldNum" sz="quarter" idx="16"/>
          </p:nvPr>
        </p:nvSpPr>
        <p:spPr/>
        <p:txBody>
          <a:bodyPr/>
          <a:lstStyle>
            <a:lvl1pPr>
              <a:defRPr/>
            </a:lvl1pPr>
          </a:lstStyle>
          <a:p>
            <a:pPr>
              <a:defRPr/>
            </a:pPr>
            <a:fld id="{5B1DAF22-B401-4A2C-8EC1-A5BB2AA7DEF7}" type="slidenum">
              <a:rPr lang="id-ID"/>
              <a:pPr>
                <a:defRPr/>
              </a:pPr>
              <a:t>‹#›</a:t>
            </a:fld>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r>
              <a:rPr lang="en-US"/>
              <a:t>Bina Nusantara</a:t>
            </a:r>
          </a:p>
        </p:txBody>
      </p:sp>
      <p:sp>
        <p:nvSpPr>
          <p:cNvPr id="5" name="Rectangle 5"/>
          <p:cNvSpPr>
            <a:spLocks noGrp="1" noChangeArrowheads="1"/>
          </p:cNvSpPr>
          <p:nvPr>
            <p:ph type="ftr" sz="quarter" idx="11"/>
          </p:nvPr>
        </p:nvSpPr>
        <p:spPr>
          <a:ln/>
        </p:spPr>
        <p:txBody>
          <a:bodyPr/>
          <a:lstStyle>
            <a:lvl1pPr>
              <a:defRPr/>
            </a:lvl1pPr>
          </a:lstStyle>
          <a:p>
            <a:endParaRPr lang="id-ID"/>
          </a:p>
        </p:txBody>
      </p:sp>
      <p:sp>
        <p:nvSpPr>
          <p:cNvPr id="6" name="Rectangle 6"/>
          <p:cNvSpPr>
            <a:spLocks noGrp="1" noChangeArrowheads="1"/>
          </p:cNvSpPr>
          <p:nvPr>
            <p:ph type="sldNum" sz="quarter" idx="12"/>
          </p:nvPr>
        </p:nvSpPr>
        <p:spPr>
          <a:ln/>
        </p:spPr>
        <p:txBody>
          <a:bodyPr/>
          <a:lstStyle>
            <a:lvl1pPr>
              <a:defRPr/>
            </a:lvl1pPr>
          </a:lstStyle>
          <a:p>
            <a:fld id="{F74CAC93-3EEA-4E35-BDC7-9051CCFEDCFD}"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1052513"/>
            <a:ext cx="864235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0825" y="1773238"/>
            <a:ext cx="4244975" cy="4824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4244975" cy="4824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Bina Nusantara</a:t>
            </a:r>
          </a:p>
        </p:txBody>
      </p:sp>
      <p:sp>
        <p:nvSpPr>
          <p:cNvPr id="6" name="Rectangle 5"/>
          <p:cNvSpPr>
            <a:spLocks noGrp="1" noChangeArrowheads="1"/>
          </p:cNvSpPr>
          <p:nvPr>
            <p:ph type="ftr" sz="quarter" idx="11"/>
          </p:nvPr>
        </p:nvSpPr>
        <p:spPr>
          <a:ln/>
        </p:spPr>
        <p:txBody>
          <a:bodyPr/>
          <a:lstStyle>
            <a:lvl1pPr>
              <a:defRPr/>
            </a:lvl1pPr>
          </a:lstStyle>
          <a:p>
            <a:endParaRPr lang="id-ID"/>
          </a:p>
        </p:txBody>
      </p:sp>
      <p:sp>
        <p:nvSpPr>
          <p:cNvPr id="7" name="Rectangle 6"/>
          <p:cNvSpPr>
            <a:spLocks noGrp="1" noChangeArrowheads="1"/>
          </p:cNvSpPr>
          <p:nvPr>
            <p:ph type="sldNum" sz="quarter" idx="12"/>
          </p:nvPr>
        </p:nvSpPr>
        <p:spPr>
          <a:ln/>
        </p:spPr>
        <p:txBody>
          <a:bodyPr/>
          <a:lstStyle>
            <a:lvl1pPr>
              <a:defRPr/>
            </a:lvl1pPr>
          </a:lstStyle>
          <a:p>
            <a:fld id="{77FB65ED-2842-4C0E-BFE7-47DE58389CE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13/07/2018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13/07/2018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13/07/2018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13/07/2018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13/07/2018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13/07/2018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13/07/2018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13/07/2018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13/07/2018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www.imsc.res.in/~vraman/pub/intro_notes.pdf"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pandaoj.com/" TargetMode="External"/><Relationship Id="rId2" Type="http://schemas.openxmlformats.org/officeDocument/2006/relationships/hyperlink" Target="http://competition.binus.ac.id/portal/" TargetMode="External"/><Relationship Id="rId1" Type="http://schemas.openxmlformats.org/officeDocument/2006/relationships/slideLayout" Target="../slideLayouts/slideLayout13.xml"/><Relationship Id="rId4" Type="http://schemas.openxmlformats.org/officeDocument/2006/relationships/hyperlink" Target="https://open.katti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err="1" smtClean="0"/>
              <a:t>COMP6</a:t>
            </a:r>
            <a:r>
              <a:rPr lang="id-ID" sz="3200" dirty="0" smtClean="0"/>
              <a:t>049 </a:t>
            </a:r>
            <a:r>
              <a:rPr lang="en-US" sz="3200" dirty="0" smtClean="0"/>
              <a:t>– </a:t>
            </a:r>
            <a:r>
              <a:rPr lang="id-ID" sz="3200" dirty="0" smtClean="0"/>
              <a:t>Algorithm Design and Analysis</a:t>
            </a:r>
            <a:endParaRPr lang="id-ID" sz="3200" dirty="0"/>
          </a:p>
        </p:txBody>
      </p:sp>
      <p:sp>
        <p:nvSpPr>
          <p:cNvPr id="3" name="Subtitle 2"/>
          <p:cNvSpPr>
            <a:spLocks noGrp="1"/>
          </p:cNvSpPr>
          <p:nvPr>
            <p:ph type="subTitle" idx="1"/>
          </p:nvPr>
        </p:nvSpPr>
        <p:spPr/>
        <p:txBody>
          <a:bodyPr>
            <a:normAutofit fontScale="77500" lnSpcReduction="20000"/>
          </a:bodyPr>
          <a:lstStyle/>
          <a:p>
            <a:r>
              <a:rPr lang="en-US" dirty="0" smtClean="0"/>
              <a:t>Topic </a:t>
            </a:r>
            <a:r>
              <a:rPr lang="id-ID" dirty="0" smtClean="0"/>
              <a:t>1</a:t>
            </a:r>
            <a:r>
              <a:rPr lang="en-US" dirty="0" smtClean="0"/>
              <a:t> – Introduction of design and analysis of algorithms</a:t>
            </a:r>
            <a:endParaRPr lang="id-ID" dirty="0"/>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smtClean="0"/>
              <a:t>Bina Nusantara</a:t>
            </a:r>
          </a:p>
        </p:txBody>
      </p:sp>
      <p:sp>
        <p:nvSpPr>
          <p:cNvPr id="13315" name="Rectangle 2"/>
          <p:cNvSpPr>
            <a:spLocks noGrp="1" noChangeArrowheads="1"/>
          </p:cNvSpPr>
          <p:nvPr>
            <p:ph type="title"/>
          </p:nvPr>
        </p:nvSpPr>
        <p:spPr>
          <a:xfrm>
            <a:off x="3143240" y="500042"/>
            <a:ext cx="6000760" cy="928694"/>
          </a:xfrm>
        </p:spPr>
        <p:txBody>
          <a:bodyPr/>
          <a:lstStyle/>
          <a:p>
            <a:pPr eaLnBrk="1" hangingPunct="1"/>
            <a:r>
              <a:rPr lang="en-US" dirty="0" smtClean="0"/>
              <a:t>CRITERIA OF ALGORITHMS</a:t>
            </a:r>
          </a:p>
        </p:txBody>
      </p:sp>
      <p:sp>
        <p:nvSpPr>
          <p:cNvPr id="13316" name="Rectangle 3"/>
          <p:cNvSpPr>
            <a:spLocks noGrp="1" noChangeArrowheads="1"/>
          </p:cNvSpPr>
          <p:nvPr>
            <p:ph type="body" idx="1"/>
          </p:nvPr>
        </p:nvSpPr>
        <p:spPr>
          <a:xfrm>
            <a:off x="1428728" y="1785927"/>
            <a:ext cx="7464446" cy="4883162"/>
          </a:xfrm>
        </p:spPr>
        <p:txBody>
          <a:bodyPr/>
          <a:lstStyle/>
          <a:p>
            <a:pPr eaLnBrk="1" hangingPunct="1"/>
            <a:r>
              <a:rPr lang="en-US" dirty="0" smtClean="0"/>
              <a:t>All algorithms must satisfy the following criteria:</a:t>
            </a:r>
          </a:p>
          <a:p>
            <a:pPr lvl="1" eaLnBrk="1" hangingPunct="1"/>
            <a:r>
              <a:rPr lang="en-US" b="1" dirty="0" smtClean="0"/>
              <a:t>Input</a:t>
            </a:r>
            <a:r>
              <a:rPr lang="en-US" dirty="0" smtClean="0"/>
              <a:t>: zero or more quantities are externally supplied.</a:t>
            </a:r>
          </a:p>
          <a:p>
            <a:pPr lvl="1" eaLnBrk="1" hangingPunct="1"/>
            <a:r>
              <a:rPr lang="en-US" b="1" dirty="0" smtClean="0"/>
              <a:t>Output</a:t>
            </a:r>
            <a:r>
              <a:rPr lang="en-US" dirty="0" smtClean="0"/>
              <a:t>: at least one quantity produced.</a:t>
            </a:r>
          </a:p>
          <a:p>
            <a:pPr lvl="1" eaLnBrk="1" hangingPunct="1"/>
            <a:r>
              <a:rPr lang="en-US" b="1" dirty="0" smtClean="0"/>
              <a:t>Definiteness: </a:t>
            </a:r>
            <a:r>
              <a:rPr lang="en-US" dirty="0" smtClean="0"/>
              <a:t>Each instruction is clear and unambiguous.</a:t>
            </a:r>
          </a:p>
          <a:p>
            <a:pPr lvl="1" eaLnBrk="1" hangingPunct="1"/>
            <a:r>
              <a:rPr lang="en-US" b="1" dirty="0" smtClean="0"/>
              <a:t>Finiteness: </a:t>
            </a:r>
            <a:r>
              <a:rPr lang="en-US" dirty="0" smtClean="0"/>
              <a:t>if we trace out the instructions of an algorithm, then for all cases the algorithm terminates after a finite number of steps.</a:t>
            </a:r>
            <a:endParaRPr lang="en-US" b="1" dirty="0" smtClean="0"/>
          </a:p>
          <a:p>
            <a:pPr lvl="1" eaLnBrk="1" hangingPunct="1"/>
            <a:r>
              <a:rPr lang="en-US" b="1" dirty="0" smtClean="0"/>
              <a:t>Effectiveness:</a:t>
            </a:r>
            <a:r>
              <a:rPr lang="en-US" dirty="0" smtClean="0"/>
              <a:t> every instruction must be very so that it can be carry out by a person only by pencil and paper.</a:t>
            </a:r>
            <a:endParaRPr 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WHAT IS A PROGRAM?</a:t>
            </a:r>
          </a:p>
        </p:txBody>
      </p:sp>
      <p:sp>
        <p:nvSpPr>
          <p:cNvPr id="14339" name="Rectangle 3"/>
          <p:cNvSpPr>
            <a:spLocks noGrp="1" noChangeArrowheads="1"/>
          </p:cNvSpPr>
          <p:nvPr>
            <p:ph type="body" idx="1"/>
          </p:nvPr>
        </p:nvSpPr>
        <p:spPr/>
        <p:txBody>
          <a:bodyPr/>
          <a:lstStyle/>
          <a:p>
            <a:r>
              <a:rPr lang="en-US" smtClean="0"/>
              <a:t>A program is the expression of an algorithm in a programming language.</a:t>
            </a:r>
          </a:p>
          <a:p>
            <a:r>
              <a:rPr lang="en-US" smtClean="0"/>
              <a:t>Sometimes such as procedure, function, and subroutine are used synonymously for program.</a:t>
            </a:r>
          </a:p>
          <a:p>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r>
              <a:rPr lang="en-US" smtClean="0"/>
              <a:t>Bina Nusantara</a:t>
            </a:r>
          </a:p>
        </p:txBody>
      </p:sp>
      <p:sp>
        <p:nvSpPr>
          <p:cNvPr id="15363" name="Rectangle 2"/>
          <p:cNvSpPr>
            <a:spLocks noGrp="1" noChangeArrowheads="1"/>
          </p:cNvSpPr>
          <p:nvPr>
            <p:ph type="title"/>
          </p:nvPr>
        </p:nvSpPr>
        <p:spPr/>
        <p:txBody>
          <a:bodyPr/>
          <a:lstStyle/>
          <a:p>
            <a:pPr eaLnBrk="1" hangingPunct="1"/>
            <a:r>
              <a:rPr lang="en-US" smtClean="0"/>
              <a:t>4 DISTINCT AREAS STUDY OF ALGORITHMS </a:t>
            </a:r>
          </a:p>
        </p:txBody>
      </p:sp>
      <p:sp>
        <p:nvSpPr>
          <p:cNvPr id="15364" name="Rectangle 3"/>
          <p:cNvSpPr>
            <a:spLocks noGrp="1" noChangeArrowheads="1"/>
          </p:cNvSpPr>
          <p:nvPr>
            <p:ph type="body" idx="1"/>
          </p:nvPr>
        </p:nvSpPr>
        <p:spPr/>
        <p:txBody>
          <a:bodyPr/>
          <a:lstStyle/>
          <a:p>
            <a:pPr eaLnBrk="1" hangingPunct="1"/>
            <a:r>
              <a:rPr lang="en-US" smtClean="0"/>
              <a:t>How to devise algorithms</a:t>
            </a:r>
          </a:p>
          <a:p>
            <a:pPr eaLnBrk="1" hangingPunct="1"/>
            <a:r>
              <a:rPr lang="en-US" smtClean="0"/>
              <a:t>How to validate algorithms</a:t>
            </a:r>
          </a:p>
          <a:p>
            <a:pPr eaLnBrk="1" hangingPunct="1"/>
            <a:r>
              <a:rPr lang="en-US" smtClean="0"/>
              <a:t>How to analyze algorithms</a:t>
            </a:r>
          </a:p>
          <a:p>
            <a:pPr eaLnBrk="1" hangingPunct="1"/>
            <a:r>
              <a:rPr lang="en-US" smtClean="0"/>
              <a:t>How to test a program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Bina Nusantara</a:t>
            </a:r>
          </a:p>
        </p:txBody>
      </p:sp>
      <p:sp>
        <p:nvSpPr>
          <p:cNvPr id="16387" name="Rectangle 2"/>
          <p:cNvSpPr>
            <a:spLocks noGrp="1" noChangeArrowheads="1"/>
          </p:cNvSpPr>
          <p:nvPr>
            <p:ph type="title"/>
          </p:nvPr>
        </p:nvSpPr>
        <p:spPr/>
        <p:txBody>
          <a:bodyPr/>
          <a:lstStyle/>
          <a:p>
            <a:pPr eaLnBrk="1" hangingPunct="1"/>
            <a:r>
              <a:rPr lang="en-US" smtClean="0"/>
              <a:t>PSEUDOCODE</a:t>
            </a:r>
          </a:p>
        </p:txBody>
      </p:sp>
      <p:sp>
        <p:nvSpPr>
          <p:cNvPr id="16388" name="Rectangle 3"/>
          <p:cNvSpPr>
            <a:spLocks noGrp="1" noChangeArrowheads="1"/>
          </p:cNvSpPr>
          <p:nvPr>
            <p:ph type="body" idx="1"/>
          </p:nvPr>
        </p:nvSpPr>
        <p:spPr/>
        <p:txBody>
          <a:bodyPr/>
          <a:lstStyle/>
          <a:p>
            <a:pPr eaLnBrk="1" hangingPunct="1"/>
            <a:r>
              <a:rPr lang="en-US" smtClean="0"/>
              <a:t>Pseudocode is one of methods to write  high-level specification of an algorithm.</a:t>
            </a:r>
          </a:p>
          <a:p>
            <a:pPr eaLnBrk="1" hangingPunct="1"/>
            <a:r>
              <a:rPr lang="en-US" smtClean="0"/>
              <a:t>It is usually written in combination of English and mathematic notations.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smtClean="0"/>
              <a:t>Bina Nusantara</a:t>
            </a:r>
          </a:p>
        </p:txBody>
      </p:sp>
      <p:sp>
        <p:nvSpPr>
          <p:cNvPr id="17411" name="Rectangle 2"/>
          <p:cNvSpPr>
            <a:spLocks noGrp="1" noChangeArrowheads="1"/>
          </p:cNvSpPr>
          <p:nvPr>
            <p:ph type="title"/>
          </p:nvPr>
        </p:nvSpPr>
        <p:spPr>
          <a:xfrm>
            <a:off x="2786082" y="428612"/>
            <a:ext cx="6357918" cy="1143000"/>
          </a:xfrm>
        </p:spPr>
        <p:txBody>
          <a:bodyPr/>
          <a:lstStyle/>
          <a:p>
            <a:pPr eaLnBrk="1" hangingPunct="1"/>
            <a:r>
              <a:rPr lang="en-US" dirty="0" err="1" smtClean="0"/>
              <a:t>PSEUDOCODE</a:t>
            </a:r>
            <a:r>
              <a:rPr lang="en-US" dirty="0" smtClean="0"/>
              <a:t> EXAMPLE (1)</a:t>
            </a:r>
          </a:p>
        </p:txBody>
      </p:sp>
      <p:sp>
        <p:nvSpPr>
          <p:cNvPr id="17412" name="Rectangle 3"/>
          <p:cNvSpPr>
            <a:spLocks noGrp="1" noChangeArrowheads="1"/>
          </p:cNvSpPr>
          <p:nvPr>
            <p:ph type="body" idx="1"/>
          </p:nvPr>
        </p:nvSpPr>
        <p:spPr>
          <a:xfrm>
            <a:off x="1619672" y="1928802"/>
            <a:ext cx="7067128" cy="4197361"/>
          </a:xfrm>
        </p:spPr>
        <p:txBody>
          <a:bodyPr>
            <a:normAutofit/>
          </a:bodyPr>
          <a:lstStyle/>
          <a:p>
            <a:pPr marL="381000" indent="-381000" eaLnBrk="1" hangingPunct="1">
              <a:lnSpc>
                <a:spcPct val="80000"/>
              </a:lnSpc>
            </a:pPr>
            <a:r>
              <a:rPr lang="en-US" sz="2400" dirty="0" smtClean="0"/>
              <a:t>Algorithm for </a:t>
            </a:r>
            <a:r>
              <a:rPr lang="en-US" sz="2400" b="1" dirty="0" smtClean="0"/>
              <a:t>Selection Sort</a:t>
            </a:r>
          </a:p>
          <a:p>
            <a:pPr marL="381000" indent="-381000" eaLnBrk="1" hangingPunct="1">
              <a:lnSpc>
                <a:spcPct val="80000"/>
              </a:lnSpc>
              <a:buFontTx/>
              <a:buNone/>
            </a:pPr>
            <a:endParaRPr lang="en-US" sz="1600" b="1" dirty="0" smtClean="0">
              <a:latin typeface="Courier New" pitchFamily="49" charset="0"/>
            </a:endParaRPr>
          </a:p>
          <a:p>
            <a:pPr marL="800100" lvl="1" indent="-342900" eaLnBrk="1" hangingPunct="1">
              <a:lnSpc>
                <a:spcPct val="80000"/>
              </a:lnSpc>
              <a:buFontTx/>
              <a:buNone/>
            </a:pPr>
            <a:r>
              <a:rPr lang="en-US" b="1" dirty="0" smtClean="0">
                <a:latin typeface="Courier New" pitchFamily="49" charset="0"/>
              </a:rPr>
              <a:t>for (</a:t>
            </a:r>
            <a:r>
              <a:rPr lang="en-US" b="1" dirty="0" err="1" smtClean="0">
                <a:latin typeface="Courier New" pitchFamily="49" charset="0"/>
              </a:rPr>
              <a:t>i</a:t>
            </a:r>
            <a:r>
              <a:rPr lang="en-US" b="1" dirty="0" smtClean="0">
                <a:latin typeface="Courier New" pitchFamily="49" charset="0"/>
              </a:rPr>
              <a:t>=</a:t>
            </a:r>
            <a:r>
              <a:rPr lang="en-US" b="1" dirty="0" err="1" smtClean="0">
                <a:latin typeface="Courier New" pitchFamily="49" charset="0"/>
              </a:rPr>
              <a:t>1;i</a:t>
            </a:r>
            <a:r>
              <a:rPr lang="en-US" b="1" dirty="0" smtClean="0">
                <a:latin typeface="Courier New" pitchFamily="49" charset="0"/>
              </a:rPr>
              <a:t>&lt;=</a:t>
            </a:r>
            <a:r>
              <a:rPr lang="en-US" b="1" dirty="0" err="1" smtClean="0">
                <a:latin typeface="Courier New" pitchFamily="49" charset="0"/>
              </a:rPr>
              <a:t>n;i</a:t>
            </a:r>
            <a:r>
              <a:rPr lang="en-US" b="1" dirty="0" smtClean="0">
                <a:latin typeface="Courier New" pitchFamily="49" charset="0"/>
              </a:rPr>
              <a:t>++){</a:t>
            </a:r>
          </a:p>
          <a:p>
            <a:pPr marL="1219200" lvl="2" indent="-304800" eaLnBrk="1" hangingPunct="1">
              <a:lnSpc>
                <a:spcPct val="80000"/>
              </a:lnSpc>
              <a:buFontTx/>
              <a:buNone/>
            </a:pPr>
            <a:r>
              <a:rPr lang="en-US" sz="2400" b="1" dirty="0" smtClean="0">
                <a:latin typeface="Courier New" pitchFamily="49" charset="0"/>
              </a:rPr>
              <a:t>examine a[</a:t>
            </a:r>
            <a:r>
              <a:rPr lang="en-US" sz="2400" b="1" dirty="0" err="1" smtClean="0">
                <a:latin typeface="Courier New" pitchFamily="49" charset="0"/>
              </a:rPr>
              <a:t>i</a:t>
            </a:r>
            <a:r>
              <a:rPr lang="en-US" sz="2400" b="1" dirty="0" smtClean="0">
                <a:latin typeface="Courier New" pitchFamily="49" charset="0"/>
              </a:rPr>
              <a:t>] to a[n] and suppose </a:t>
            </a:r>
          </a:p>
          <a:p>
            <a:pPr marL="1219200" lvl="2" indent="-304800" eaLnBrk="1" hangingPunct="1">
              <a:lnSpc>
                <a:spcPct val="80000"/>
              </a:lnSpc>
              <a:buFontTx/>
              <a:buNone/>
            </a:pPr>
            <a:r>
              <a:rPr lang="en-US" sz="2400" b="1" dirty="0" smtClean="0">
                <a:latin typeface="Courier New" pitchFamily="49" charset="0"/>
              </a:rPr>
              <a:t>the smallest element at a[j];</a:t>
            </a:r>
          </a:p>
          <a:p>
            <a:pPr marL="1219200" lvl="2" indent="-304800" eaLnBrk="1" hangingPunct="1">
              <a:lnSpc>
                <a:spcPct val="80000"/>
              </a:lnSpc>
              <a:buFontTx/>
              <a:buNone/>
            </a:pPr>
            <a:r>
              <a:rPr lang="en-US" sz="2400" b="1" dirty="0" smtClean="0">
                <a:latin typeface="Courier New" pitchFamily="49" charset="0"/>
              </a:rPr>
              <a:t>interchange a[</a:t>
            </a:r>
            <a:r>
              <a:rPr lang="en-US" sz="2400" b="1" dirty="0" err="1" smtClean="0">
                <a:latin typeface="Courier New" pitchFamily="49" charset="0"/>
              </a:rPr>
              <a:t>i</a:t>
            </a:r>
            <a:r>
              <a:rPr lang="en-US" sz="2400" b="1" dirty="0" smtClean="0">
                <a:latin typeface="Courier New" pitchFamily="49" charset="0"/>
              </a:rPr>
              <a:t>] and a[j];</a:t>
            </a:r>
          </a:p>
          <a:p>
            <a:pPr marL="800100" lvl="1" indent="-342900" eaLnBrk="1" hangingPunct="1">
              <a:lnSpc>
                <a:spcPct val="80000"/>
              </a:lnSpc>
              <a:buFontTx/>
              <a:buNone/>
            </a:pPr>
            <a:r>
              <a:rPr lang="en-US" b="1" dirty="0" smtClean="0">
                <a:latin typeface="Courier New" pitchFamily="49" charset="0"/>
              </a:rPr>
              <a:t>}</a:t>
            </a:r>
            <a:endParaRPr lang="en-US" sz="2800" b="1" dirty="0" smtClean="0">
              <a:latin typeface="Courier New" pitchFamily="49" charset="0"/>
            </a:endParaRPr>
          </a:p>
          <a:p>
            <a:pPr marL="381000" indent="-381000" eaLnBrk="1" hangingPunct="1">
              <a:lnSpc>
                <a:spcPct val="80000"/>
              </a:lnSpc>
            </a:pPr>
            <a:endParaRPr lang="en-US" sz="2400" dirty="0" smtClean="0"/>
          </a:p>
          <a:p>
            <a:pPr marL="381000" indent="-381000" eaLnBrk="1" hangingPunct="1">
              <a:lnSpc>
                <a:spcPct val="80000"/>
              </a:lnSpc>
            </a:pPr>
            <a:r>
              <a:rPr lang="en-US" sz="2400" dirty="0" smtClean="0"/>
              <a:t>Solving problem of Algorithm </a:t>
            </a:r>
            <a:r>
              <a:rPr lang="en-US" sz="3200" b="1" dirty="0" smtClean="0">
                <a:latin typeface="Courier New" pitchFamily="49" charset="0"/>
              </a:rPr>
              <a:t>interchange a[</a:t>
            </a:r>
            <a:r>
              <a:rPr lang="en-US" sz="3200" b="1" dirty="0" err="1" smtClean="0">
                <a:latin typeface="Courier New" pitchFamily="49" charset="0"/>
              </a:rPr>
              <a:t>i</a:t>
            </a:r>
            <a:r>
              <a:rPr lang="en-US" sz="3200" b="1" dirty="0" smtClean="0">
                <a:latin typeface="Courier New" pitchFamily="49" charset="0"/>
              </a:rPr>
              <a:t>] and a[j]</a:t>
            </a:r>
            <a:endParaRPr lang="en-US" sz="1600" b="1" dirty="0" smtClean="0">
              <a:latin typeface="Courier New" pitchFamily="49" charset="0"/>
            </a:endParaRPr>
          </a:p>
          <a:p>
            <a:pPr marL="800100" lvl="1" indent="-342900" eaLnBrk="1" hangingPunct="1">
              <a:lnSpc>
                <a:spcPct val="80000"/>
              </a:lnSpc>
              <a:buFontTx/>
              <a:buNone/>
            </a:pPr>
            <a:endParaRPr lang="en-US" b="1" dirty="0" smtClean="0">
              <a:latin typeface="Courier New" pitchFamily="49" charset="0"/>
            </a:endParaRPr>
          </a:p>
          <a:p>
            <a:pPr marL="800100" lvl="1" indent="-342900" eaLnBrk="1" hangingPunct="1">
              <a:lnSpc>
                <a:spcPct val="80000"/>
              </a:lnSpc>
              <a:buFontTx/>
              <a:buNone/>
            </a:pPr>
            <a:r>
              <a:rPr lang="en-US" b="1" dirty="0" smtClean="0">
                <a:latin typeface="Courier New" pitchFamily="49" charset="0"/>
              </a:rPr>
              <a:t>t=a[</a:t>
            </a:r>
            <a:r>
              <a:rPr lang="en-US" b="1" dirty="0" err="1" smtClean="0">
                <a:latin typeface="Courier New" pitchFamily="49" charset="0"/>
              </a:rPr>
              <a:t>i</a:t>
            </a:r>
            <a:r>
              <a:rPr lang="en-US" b="1" dirty="0" smtClean="0">
                <a:latin typeface="Courier New" pitchFamily="49" charset="0"/>
              </a:rPr>
              <a:t>]; a[</a:t>
            </a:r>
            <a:r>
              <a:rPr lang="en-US" b="1" dirty="0" err="1" smtClean="0">
                <a:latin typeface="Courier New" pitchFamily="49" charset="0"/>
              </a:rPr>
              <a:t>i</a:t>
            </a:r>
            <a:r>
              <a:rPr lang="en-US" b="1" dirty="0" smtClean="0">
                <a:latin typeface="Courier New" pitchFamily="49" charset="0"/>
              </a:rPr>
              <a:t>]=a[j]; a[j]=t;</a:t>
            </a:r>
            <a:endParaRPr lang="en-US" sz="1400" b="1" dirty="0" smtClean="0">
              <a:latin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r>
              <a:rPr lang="en-US" smtClean="0"/>
              <a:t>Bina Nusantara</a:t>
            </a:r>
          </a:p>
        </p:txBody>
      </p:sp>
      <p:sp>
        <p:nvSpPr>
          <p:cNvPr id="18435" name="Rectangle 2"/>
          <p:cNvSpPr>
            <a:spLocks noGrp="1" noChangeArrowheads="1"/>
          </p:cNvSpPr>
          <p:nvPr>
            <p:ph type="title"/>
          </p:nvPr>
        </p:nvSpPr>
        <p:spPr>
          <a:xfrm>
            <a:off x="3000364" y="428604"/>
            <a:ext cx="6143636" cy="944084"/>
          </a:xfrm>
        </p:spPr>
        <p:txBody>
          <a:bodyPr/>
          <a:lstStyle/>
          <a:p>
            <a:pPr eaLnBrk="1" hangingPunct="1"/>
            <a:r>
              <a:rPr lang="en-US" dirty="0" err="1" smtClean="0"/>
              <a:t>PSEUDOCODE</a:t>
            </a:r>
            <a:r>
              <a:rPr lang="en-US" dirty="0" smtClean="0"/>
              <a:t> EXAMPLE (2)</a:t>
            </a:r>
          </a:p>
        </p:txBody>
      </p:sp>
      <p:sp>
        <p:nvSpPr>
          <p:cNvPr id="18436" name="Rectangle 3"/>
          <p:cNvSpPr>
            <a:spLocks noGrp="1" noChangeArrowheads="1"/>
          </p:cNvSpPr>
          <p:nvPr>
            <p:ph type="body" idx="1"/>
          </p:nvPr>
        </p:nvSpPr>
        <p:spPr>
          <a:xfrm>
            <a:off x="1619672" y="1643050"/>
            <a:ext cx="7067128" cy="4483113"/>
          </a:xfrm>
        </p:spPr>
        <p:txBody>
          <a:bodyPr>
            <a:normAutofit/>
          </a:bodyPr>
          <a:lstStyle/>
          <a:p>
            <a:pPr eaLnBrk="1" hangingPunct="1"/>
            <a:r>
              <a:rPr lang="en-US" sz="2800" dirty="0" smtClean="0"/>
              <a:t>Algorithm for calculating N factorial</a:t>
            </a:r>
          </a:p>
          <a:p>
            <a:pPr lvl="1" eaLnBrk="1" hangingPunct="1">
              <a:buFontTx/>
              <a:buNone/>
            </a:pPr>
            <a:r>
              <a:rPr lang="da-DK" b="1" dirty="0" smtClean="0">
                <a:latin typeface="Courier New" pitchFamily="49" charset="0"/>
              </a:rPr>
              <a:t>t=1</a:t>
            </a:r>
          </a:p>
          <a:p>
            <a:pPr lvl="1" eaLnBrk="1" hangingPunct="1">
              <a:buFontTx/>
              <a:buNone/>
            </a:pPr>
            <a:r>
              <a:rPr lang="da-DK" b="1" dirty="0" smtClean="0">
                <a:latin typeface="Courier New" pitchFamily="49" charset="0"/>
              </a:rPr>
              <a:t>for (i=1;i&lt;=n;i++){</a:t>
            </a:r>
          </a:p>
          <a:p>
            <a:pPr lvl="1" eaLnBrk="1" hangingPunct="1">
              <a:buFontTx/>
              <a:buNone/>
            </a:pPr>
            <a:r>
              <a:rPr lang="da-DK" b="1" dirty="0" smtClean="0">
                <a:latin typeface="Courier New" pitchFamily="49" charset="0"/>
              </a:rPr>
              <a:t> t=t*i</a:t>
            </a:r>
          </a:p>
          <a:p>
            <a:pPr lvl="1" eaLnBrk="1" hangingPunct="1">
              <a:buFontTx/>
              <a:buNone/>
            </a:pPr>
            <a:r>
              <a:rPr lang="da-DK" b="1" dirty="0" smtClean="0">
                <a:latin typeface="Courier New" pitchFamily="49" charset="0"/>
              </a:rPr>
              <a:t>}</a:t>
            </a:r>
          </a:p>
          <a:p>
            <a:pPr lvl="1" eaLnBrk="1" hangingPunct="1">
              <a:buFontTx/>
              <a:buNone/>
            </a:pPr>
            <a:r>
              <a:rPr lang="da-DK" b="1" dirty="0" smtClean="0">
                <a:latin typeface="Courier New" pitchFamily="49" charset="0"/>
              </a:rPr>
              <a:t>print ”Factorial of ”,N,” is ”,t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smtClean="0"/>
              <a:t>Bina Nusantara</a:t>
            </a:r>
          </a:p>
        </p:txBody>
      </p:sp>
      <p:sp>
        <p:nvSpPr>
          <p:cNvPr id="19459" name="Rectangle 2"/>
          <p:cNvSpPr>
            <a:spLocks noGrp="1" noChangeArrowheads="1"/>
          </p:cNvSpPr>
          <p:nvPr>
            <p:ph type="title"/>
          </p:nvPr>
        </p:nvSpPr>
        <p:spPr>
          <a:xfrm>
            <a:off x="3143240" y="500042"/>
            <a:ext cx="5786478" cy="872646"/>
          </a:xfrm>
        </p:spPr>
        <p:txBody>
          <a:bodyPr>
            <a:normAutofit fontScale="90000"/>
          </a:bodyPr>
          <a:lstStyle/>
          <a:p>
            <a:pPr eaLnBrk="1" hangingPunct="1"/>
            <a:r>
              <a:rPr lang="en-US" dirty="0" smtClean="0"/>
              <a:t>COMPONENTS OF </a:t>
            </a:r>
            <a:r>
              <a:rPr lang="en-US" dirty="0" err="1" smtClean="0"/>
              <a:t>PSEUDOCODE</a:t>
            </a:r>
            <a:endParaRPr lang="en-US" dirty="0" smtClean="0"/>
          </a:p>
        </p:txBody>
      </p:sp>
      <p:sp>
        <p:nvSpPr>
          <p:cNvPr id="19460" name="Rectangle 3"/>
          <p:cNvSpPr>
            <a:spLocks noGrp="1" noChangeArrowheads="1"/>
          </p:cNvSpPr>
          <p:nvPr>
            <p:ph type="body" idx="1"/>
          </p:nvPr>
        </p:nvSpPr>
        <p:spPr>
          <a:xfrm>
            <a:off x="1619672" y="1714488"/>
            <a:ext cx="7067128" cy="4411675"/>
          </a:xfrm>
        </p:spPr>
        <p:txBody>
          <a:bodyPr>
            <a:normAutofit fontScale="92500" lnSpcReduction="10000"/>
          </a:bodyPr>
          <a:lstStyle/>
          <a:p>
            <a:pPr eaLnBrk="1" hangingPunct="1"/>
            <a:r>
              <a:rPr lang="en-US" sz="2400" dirty="0" smtClean="0"/>
              <a:t>Variable</a:t>
            </a:r>
          </a:p>
          <a:p>
            <a:pPr eaLnBrk="1" hangingPunct="1"/>
            <a:r>
              <a:rPr lang="en-US" sz="2400" dirty="0" smtClean="0"/>
              <a:t>Iterative (</a:t>
            </a:r>
            <a:r>
              <a:rPr lang="en-US" sz="2400" i="1" dirty="0" smtClean="0"/>
              <a:t>loop</a:t>
            </a:r>
            <a:r>
              <a:rPr lang="en-US" sz="2400" dirty="0" smtClean="0"/>
              <a:t>)</a:t>
            </a:r>
          </a:p>
          <a:p>
            <a:pPr lvl="1" eaLnBrk="1" hangingPunct="1"/>
            <a:r>
              <a:rPr lang="en-US" sz="2000" dirty="0" smtClean="0"/>
              <a:t>for-do technique</a:t>
            </a:r>
          </a:p>
          <a:p>
            <a:pPr lvl="1" eaLnBrk="1" hangingPunct="1"/>
            <a:r>
              <a:rPr lang="en-US" sz="2000" dirty="0" smtClean="0"/>
              <a:t>repeat-until technique</a:t>
            </a:r>
          </a:p>
          <a:p>
            <a:pPr lvl="1" eaLnBrk="1" hangingPunct="1"/>
            <a:r>
              <a:rPr lang="en-US" sz="2000" dirty="0" smtClean="0"/>
              <a:t>while-do technique</a:t>
            </a:r>
          </a:p>
          <a:p>
            <a:pPr eaLnBrk="1" hangingPunct="1"/>
            <a:r>
              <a:rPr lang="en-US" sz="2400" dirty="0" smtClean="0"/>
              <a:t>Selection (</a:t>
            </a:r>
            <a:r>
              <a:rPr lang="en-US" sz="2400" i="1" dirty="0" smtClean="0"/>
              <a:t>branch</a:t>
            </a:r>
            <a:r>
              <a:rPr lang="en-US" sz="2400" dirty="0" smtClean="0"/>
              <a:t>)</a:t>
            </a:r>
          </a:p>
          <a:p>
            <a:pPr lvl="1" eaLnBrk="1" hangingPunct="1"/>
            <a:r>
              <a:rPr lang="en-US" sz="2000" dirty="0" smtClean="0"/>
              <a:t>if-then technique</a:t>
            </a:r>
          </a:p>
          <a:p>
            <a:pPr lvl="1" eaLnBrk="1" hangingPunct="1"/>
            <a:r>
              <a:rPr lang="en-US" sz="2000" dirty="0" smtClean="0"/>
              <a:t>select-case technique</a:t>
            </a:r>
          </a:p>
          <a:p>
            <a:pPr eaLnBrk="1" hangingPunct="1"/>
            <a:r>
              <a:rPr lang="en-US" sz="2400" dirty="0" smtClean="0"/>
              <a:t>Module</a:t>
            </a:r>
          </a:p>
          <a:p>
            <a:pPr lvl="1" eaLnBrk="1" hangingPunct="1"/>
            <a:r>
              <a:rPr lang="en-US" sz="2000" dirty="0" smtClean="0"/>
              <a:t>Procedure / Sub</a:t>
            </a:r>
          </a:p>
          <a:p>
            <a:pPr lvl="1" eaLnBrk="1" hangingPunct="1"/>
            <a:r>
              <a:rPr lang="en-US" sz="2000" dirty="0" smtClean="0"/>
              <a:t>Function</a:t>
            </a:r>
          </a:p>
          <a:p>
            <a:pPr lvl="1" eaLnBrk="1" hangingPunct="1"/>
            <a:r>
              <a:rPr lang="en-US" sz="2000" dirty="0" smtClean="0"/>
              <a:t>Recursive technique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Date Placeholder 3"/>
          <p:cNvSpPr>
            <a:spLocks noGrp="1"/>
          </p:cNvSpPr>
          <p:nvPr>
            <p:ph type="dt" sz="quarter" idx="10"/>
          </p:nvPr>
        </p:nvSpPr>
        <p:spPr>
          <a:noFill/>
        </p:spPr>
        <p:txBody>
          <a:bodyPr/>
          <a:lstStyle/>
          <a:p>
            <a:r>
              <a:rPr lang="en-US" smtClean="0"/>
              <a:t>Bina Nusantara</a:t>
            </a:r>
          </a:p>
        </p:txBody>
      </p:sp>
      <p:sp>
        <p:nvSpPr>
          <p:cNvPr id="1030" name="Rectangle 2"/>
          <p:cNvSpPr>
            <a:spLocks noGrp="1" noChangeArrowheads="1"/>
          </p:cNvSpPr>
          <p:nvPr>
            <p:ph type="title"/>
          </p:nvPr>
        </p:nvSpPr>
        <p:spPr>
          <a:xfrm>
            <a:off x="3143272" y="500042"/>
            <a:ext cx="5929322" cy="801208"/>
          </a:xfrm>
        </p:spPr>
        <p:txBody>
          <a:bodyPr/>
          <a:lstStyle/>
          <a:p>
            <a:pPr eaLnBrk="1" hangingPunct="1"/>
            <a:r>
              <a:rPr lang="en-US" dirty="0" smtClean="0"/>
              <a:t>MATHEMATICAL NOTATIONS</a:t>
            </a:r>
          </a:p>
        </p:txBody>
      </p:sp>
      <p:sp>
        <p:nvSpPr>
          <p:cNvPr id="1031" name="Rectangle 3"/>
          <p:cNvSpPr>
            <a:spLocks noGrp="1" noChangeArrowheads="1"/>
          </p:cNvSpPr>
          <p:nvPr>
            <p:ph type="body" idx="1"/>
          </p:nvPr>
        </p:nvSpPr>
        <p:spPr>
          <a:xfrm>
            <a:off x="1619672" y="1643050"/>
            <a:ext cx="7067128" cy="4483113"/>
          </a:xfrm>
        </p:spPr>
        <p:txBody>
          <a:bodyPr/>
          <a:lstStyle/>
          <a:p>
            <a:pPr marL="533400" indent="-533400" eaLnBrk="1" hangingPunct="1">
              <a:buFontTx/>
              <a:buNone/>
            </a:pPr>
            <a:r>
              <a:rPr lang="en-US" dirty="0" smtClean="0"/>
              <a:t>Summation and its properties:</a:t>
            </a:r>
          </a:p>
          <a:p>
            <a:pPr marL="533400" indent="-533400" eaLnBrk="1" hangingPunct="1">
              <a:buFontTx/>
              <a:buNone/>
            </a:pPr>
            <a:endParaRPr lang="en-US" dirty="0" smtClean="0"/>
          </a:p>
          <a:p>
            <a:pPr marL="533400" indent="-533400" eaLnBrk="1" hangingPunct="1">
              <a:buFontTx/>
              <a:buAutoNum type="arabicPeriod"/>
            </a:pPr>
            <a:r>
              <a:rPr lang="en-US" dirty="0" smtClean="0"/>
              <a:t> </a:t>
            </a:r>
          </a:p>
          <a:p>
            <a:pPr marL="533400" indent="-533400" eaLnBrk="1" hangingPunct="1">
              <a:buFontTx/>
              <a:buAutoNum type="arabicPeriod"/>
            </a:pPr>
            <a:endParaRPr lang="en-US" dirty="0" smtClean="0"/>
          </a:p>
          <a:p>
            <a:pPr marL="533400" indent="-533400" eaLnBrk="1" hangingPunct="1">
              <a:buFontTx/>
              <a:buAutoNum type="arabicPeriod"/>
            </a:pPr>
            <a:r>
              <a:rPr lang="en-US" dirty="0" smtClean="0"/>
              <a:t>Linearity</a:t>
            </a:r>
          </a:p>
          <a:p>
            <a:pPr marL="533400" indent="-533400" eaLnBrk="1" hangingPunct="1">
              <a:buFontTx/>
              <a:buAutoNum type="arabicPeriod"/>
            </a:pPr>
            <a:endParaRPr lang="en-US" dirty="0" smtClean="0"/>
          </a:p>
          <a:p>
            <a:pPr marL="533400" indent="-533400" eaLnBrk="1" hangingPunct="1">
              <a:buFontTx/>
              <a:buAutoNum type="arabicPeriod"/>
            </a:pPr>
            <a:r>
              <a:rPr lang="en-US" dirty="0" smtClean="0"/>
              <a:t> </a:t>
            </a:r>
          </a:p>
        </p:txBody>
      </p:sp>
      <p:graphicFrame>
        <p:nvGraphicFramePr>
          <p:cNvPr id="1026" name="Object 6"/>
          <p:cNvGraphicFramePr>
            <a:graphicFrameLocks noGrp="1" noChangeAspect="1"/>
          </p:cNvGraphicFramePr>
          <p:nvPr>
            <p:ph sz="half" idx="4294967295"/>
          </p:nvPr>
        </p:nvGraphicFramePr>
        <p:xfrm>
          <a:off x="2214546" y="2071678"/>
          <a:ext cx="2879725" cy="844550"/>
        </p:xfrm>
        <a:graphic>
          <a:graphicData uri="http://schemas.openxmlformats.org/presentationml/2006/ole">
            <mc:AlternateContent xmlns:mc="http://schemas.openxmlformats.org/markup-compatibility/2006">
              <mc:Choice xmlns:v="urn:schemas-microsoft-com:vml" Requires="v">
                <p:oleObj spid="_x0000_s1047" name="Equation" r:id="rId3" imgW="1473200" imgH="431800" progId="Equation.3">
                  <p:embed/>
                </p:oleObj>
              </mc:Choice>
              <mc:Fallback>
                <p:oleObj name="Equation" r:id="rId3" imgW="14732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6" y="2071678"/>
                        <a:ext cx="287972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8"/>
          <p:cNvGraphicFramePr>
            <a:graphicFrameLocks noGrp="1" noChangeAspect="1"/>
          </p:cNvGraphicFramePr>
          <p:nvPr>
            <p:ph sz="half" idx="4294967295"/>
          </p:nvPr>
        </p:nvGraphicFramePr>
        <p:xfrm>
          <a:off x="3357554" y="2928934"/>
          <a:ext cx="3241675" cy="771525"/>
        </p:xfrm>
        <a:graphic>
          <a:graphicData uri="http://schemas.openxmlformats.org/presentationml/2006/ole">
            <mc:AlternateContent xmlns:mc="http://schemas.openxmlformats.org/markup-compatibility/2006">
              <mc:Choice xmlns:v="urn:schemas-microsoft-com:vml" Requires="v">
                <p:oleObj spid="_x0000_s1048" name="Equation" r:id="rId5" imgW="1816100" imgH="431800" progId="Equation.3">
                  <p:embed/>
                </p:oleObj>
              </mc:Choice>
              <mc:Fallback>
                <p:oleObj name="Equation" r:id="rId5" imgW="18161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554" y="2928934"/>
                        <a:ext cx="32416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10"/>
          <p:cNvGraphicFramePr>
            <a:graphicFrameLocks noGrp="1" noChangeAspect="1"/>
          </p:cNvGraphicFramePr>
          <p:nvPr>
            <p:ph sz="half" idx="4294967295"/>
          </p:nvPr>
        </p:nvGraphicFramePr>
        <p:xfrm>
          <a:off x="2214546" y="3786190"/>
          <a:ext cx="3095625" cy="857250"/>
        </p:xfrm>
        <a:graphic>
          <a:graphicData uri="http://schemas.openxmlformats.org/presentationml/2006/ole">
            <mc:AlternateContent xmlns:mc="http://schemas.openxmlformats.org/markup-compatibility/2006">
              <mc:Choice xmlns:v="urn:schemas-microsoft-com:vml" Requires="v">
                <p:oleObj spid="_x0000_s1049" name="Equation" r:id="rId7" imgW="1651000" imgH="457200" progId="Equation.3">
                  <p:embed/>
                </p:oleObj>
              </mc:Choice>
              <mc:Fallback>
                <p:oleObj name="Equation" r:id="rId7" imgW="1651000" imgH="457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4546" y="3786190"/>
                        <a:ext cx="309562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Date Placeholder 3"/>
          <p:cNvSpPr>
            <a:spLocks noGrp="1"/>
          </p:cNvSpPr>
          <p:nvPr>
            <p:ph type="dt" sz="quarter" idx="10"/>
          </p:nvPr>
        </p:nvSpPr>
        <p:spPr>
          <a:noFill/>
        </p:spPr>
        <p:txBody>
          <a:bodyPr/>
          <a:lstStyle/>
          <a:p>
            <a:r>
              <a:rPr lang="en-US" smtClean="0"/>
              <a:t>Bina Nusantara</a:t>
            </a:r>
          </a:p>
        </p:txBody>
      </p:sp>
      <p:sp>
        <p:nvSpPr>
          <p:cNvPr id="2053" name="Rectangle 2"/>
          <p:cNvSpPr>
            <a:spLocks noGrp="1" noChangeArrowheads="1"/>
          </p:cNvSpPr>
          <p:nvPr>
            <p:ph type="title"/>
          </p:nvPr>
        </p:nvSpPr>
        <p:spPr>
          <a:xfrm>
            <a:off x="3171812" y="428604"/>
            <a:ext cx="5472154" cy="801208"/>
          </a:xfrm>
        </p:spPr>
        <p:txBody>
          <a:bodyPr/>
          <a:lstStyle/>
          <a:p>
            <a:pPr eaLnBrk="1" hangingPunct="1"/>
            <a:r>
              <a:rPr lang="en-US" dirty="0" smtClean="0"/>
              <a:t>SERIES</a:t>
            </a:r>
          </a:p>
        </p:txBody>
      </p:sp>
      <p:sp>
        <p:nvSpPr>
          <p:cNvPr id="2054" name="Rectangle 3"/>
          <p:cNvSpPr>
            <a:spLocks noGrp="1" noChangeArrowheads="1"/>
          </p:cNvSpPr>
          <p:nvPr>
            <p:ph type="body" idx="1"/>
          </p:nvPr>
        </p:nvSpPr>
        <p:spPr>
          <a:xfrm>
            <a:off x="1619672" y="1785926"/>
            <a:ext cx="7067128" cy="4340237"/>
          </a:xfrm>
        </p:spPr>
        <p:txBody>
          <a:bodyPr/>
          <a:lstStyle/>
          <a:p>
            <a:pPr marL="533400" indent="-533400" eaLnBrk="1" hangingPunct="1">
              <a:buFontTx/>
              <a:buAutoNum type="arabicPeriod"/>
            </a:pPr>
            <a:r>
              <a:rPr lang="en-US" dirty="0" smtClean="0"/>
              <a:t>Arithmetic series</a:t>
            </a:r>
          </a:p>
          <a:p>
            <a:pPr marL="533400" indent="-533400" eaLnBrk="1" hangingPunct="1">
              <a:buFontTx/>
              <a:buAutoNum type="arabicPeriod"/>
            </a:pPr>
            <a:endParaRPr lang="en-US" dirty="0" smtClean="0"/>
          </a:p>
          <a:p>
            <a:pPr marL="533400" indent="-533400" eaLnBrk="1" hangingPunct="1">
              <a:buFontTx/>
              <a:buAutoNum type="arabicPeriod"/>
            </a:pPr>
            <a:endParaRPr lang="en-US" dirty="0" smtClean="0"/>
          </a:p>
          <a:p>
            <a:pPr marL="533400" indent="-533400" eaLnBrk="1" hangingPunct="1">
              <a:buFontTx/>
              <a:buAutoNum type="arabicPeriod"/>
            </a:pPr>
            <a:endParaRPr lang="id-ID" dirty="0" smtClean="0"/>
          </a:p>
          <a:p>
            <a:pPr marL="533400" indent="-533400" eaLnBrk="1" hangingPunct="1">
              <a:buFontTx/>
              <a:buAutoNum type="arabicPeriod"/>
            </a:pPr>
            <a:r>
              <a:rPr lang="en-US" dirty="0" smtClean="0"/>
              <a:t>Harmonic series</a:t>
            </a:r>
          </a:p>
        </p:txBody>
      </p:sp>
      <p:graphicFrame>
        <p:nvGraphicFramePr>
          <p:cNvPr id="2050" name="Object 4"/>
          <p:cNvGraphicFramePr>
            <a:graphicFrameLocks noGrp="1" noChangeAspect="1"/>
          </p:cNvGraphicFramePr>
          <p:nvPr>
            <p:ph sz="quarter" idx="4294967295"/>
          </p:nvPr>
        </p:nvGraphicFramePr>
        <p:xfrm>
          <a:off x="2214546" y="2143116"/>
          <a:ext cx="4279900" cy="792163"/>
        </p:xfrm>
        <a:graphic>
          <a:graphicData uri="http://schemas.openxmlformats.org/presentationml/2006/ole">
            <mc:AlternateContent xmlns:mc="http://schemas.openxmlformats.org/markup-compatibility/2006">
              <mc:Choice xmlns:v="urn:schemas-microsoft-com:vml" Requires="v">
                <p:oleObj spid="_x0000_s2064" name="Equation" r:id="rId3" imgW="2336800" imgH="431800" progId="Equation.3">
                  <p:embed/>
                </p:oleObj>
              </mc:Choice>
              <mc:Fallback>
                <p:oleObj name="Equation" r:id="rId3" imgW="23368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6" y="2143116"/>
                        <a:ext cx="42799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6"/>
          <p:cNvGraphicFramePr>
            <a:graphicFrameLocks noGrp="1" noChangeAspect="1"/>
          </p:cNvGraphicFramePr>
          <p:nvPr>
            <p:ph sz="quarter" idx="4294967295"/>
          </p:nvPr>
        </p:nvGraphicFramePr>
        <p:xfrm>
          <a:off x="2214546" y="3857628"/>
          <a:ext cx="3462337" cy="1495425"/>
        </p:xfrm>
        <a:graphic>
          <a:graphicData uri="http://schemas.openxmlformats.org/presentationml/2006/ole">
            <mc:AlternateContent xmlns:mc="http://schemas.openxmlformats.org/markup-compatibility/2006">
              <mc:Choice xmlns:v="urn:schemas-microsoft-com:vml" Requires="v">
                <p:oleObj spid="_x0000_s2065" name="Equation" r:id="rId5" imgW="1587500" imgH="685800" progId="Equation.3">
                  <p:embed/>
                </p:oleObj>
              </mc:Choice>
              <mc:Fallback>
                <p:oleObj name="Equation" r:id="rId5" imgW="1587500" imgH="685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46" y="3857628"/>
                        <a:ext cx="3462337" cy="149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EXERCISE</a:t>
            </a:r>
          </a:p>
        </p:txBody>
      </p:sp>
      <p:sp>
        <p:nvSpPr>
          <p:cNvPr id="3076" name="Rectangle 3"/>
          <p:cNvSpPr>
            <a:spLocks noGrp="1" noChangeArrowheads="1"/>
          </p:cNvSpPr>
          <p:nvPr>
            <p:ph type="body" sz="half" idx="1"/>
          </p:nvPr>
        </p:nvSpPr>
        <p:spPr>
          <a:xfrm>
            <a:off x="1000099" y="1773238"/>
            <a:ext cx="7893075" cy="4824412"/>
          </a:xfrm>
        </p:spPr>
        <p:txBody>
          <a:bodyPr/>
          <a:lstStyle/>
          <a:p>
            <a:pPr marL="533400" indent="-533400">
              <a:buFontTx/>
              <a:buAutoNum type="arabicPeriod"/>
            </a:pPr>
            <a:r>
              <a:rPr lang="en-US" sz="2400" dirty="0" smtClean="0"/>
              <a:t>Write a C++ program that searches an unsorted array a[</a:t>
            </a:r>
            <a:r>
              <a:rPr lang="en-US" sz="2400" dirty="0" err="1" smtClean="0"/>
              <a:t>0:n</a:t>
            </a:r>
            <a:r>
              <a:rPr lang="en-US" sz="2400" dirty="0" smtClean="0"/>
              <a:t>-1] for the element x. If x exists in the array then return a position in the array, else return -1.</a:t>
            </a:r>
          </a:p>
          <a:p>
            <a:pPr marL="533400" indent="-533400">
              <a:buFontTx/>
              <a:buAutoNum type="arabicPeriod"/>
            </a:pPr>
            <a:r>
              <a:rPr lang="en-US" sz="2400" dirty="0" smtClean="0"/>
              <a:t>The factorial function n! has value 1 when n   1 and </a:t>
            </a:r>
            <a:r>
              <a:rPr lang="en-US" sz="2400" dirty="0" err="1" smtClean="0"/>
              <a:t>vaue</a:t>
            </a:r>
            <a:r>
              <a:rPr lang="en-US" sz="2400" dirty="0" smtClean="0"/>
              <a:t> n*(n-1)! When n&gt;1. Write both a recursive and an iterative C++ program to compute n!.</a:t>
            </a:r>
          </a:p>
          <a:p>
            <a:pPr marL="533400" indent="-533400">
              <a:buFontTx/>
              <a:buAutoNum type="arabicPeriod"/>
            </a:pPr>
            <a:r>
              <a:rPr lang="en-US" sz="2400" dirty="0" smtClean="0"/>
              <a:t>Consider the function F(x) defined by “if x is even then F(x)=x/2; else F(x)=F(F(</a:t>
            </a:r>
            <a:r>
              <a:rPr lang="en-US" sz="2400" dirty="0" err="1" smtClean="0"/>
              <a:t>3x+1</a:t>
            </a:r>
            <a:r>
              <a:rPr lang="en-US" sz="2400" dirty="0" smtClean="0"/>
              <a:t>)).” Prove that F(x) terminates all integer x.</a:t>
            </a:r>
          </a:p>
        </p:txBody>
      </p:sp>
      <p:graphicFrame>
        <p:nvGraphicFramePr>
          <p:cNvPr id="3074" name="Object 7"/>
          <p:cNvGraphicFramePr>
            <a:graphicFrameLocks noGrp="1" noChangeAspect="1"/>
          </p:cNvGraphicFramePr>
          <p:nvPr>
            <p:ph sz="half" idx="2"/>
          </p:nvPr>
        </p:nvGraphicFramePr>
        <p:xfrm>
          <a:off x="6769100" y="3068638"/>
          <a:ext cx="179388" cy="215900"/>
        </p:xfrm>
        <a:graphic>
          <a:graphicData uri="http://schemas.openxmlformats.org/presentationml/2006/ole">
            <mc:AlternateContent xmlns:mc="http://schemas.openxmlformats.org/markup-compatibility/2006">
              <mc:Choice xmlns:v="urn:schemas-microsoft-com:vml" Requires="v">
                <p:oleObj spid="_x0000_s3081" name="Equation" r:id="rId3" imgW="126835" imgH="152202" progId="Equation.3">
                  <p:embed/>
                </p:oleObj>
              </mc:Choice>
              <mc:Fallback>
                <p:oleObj name="Equation" r:id="rId3" imgW="126835" imgH="152202"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100" y="3068638"/>
                        <a:ext cx="1793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id-ID" smtClean="0"/>
              <a:t>Course Description</a:t>
            </a:r>
          </a:p>
        </p:txBody>
      </p:sp>
      <p:sp>
        <p:nvSpPr>
          <p:cNvPr id="5123" name="Content Placeholder 2"/>
          <p:cNvSpPr>
            <a:spLocks noGrp="1"/>
          </p:cNvSpPr>
          <p:nvPr>
            <p:ph idx="1"/>
          </p:nvPr>
        </p:nvSpPr>
        <p:spPr/>
        <p:txBody>
          <a:bodyPr/>
          <a:lstStyle/>
          <a:p>
            <a:pPr algn="just"/>
            <a:r>
              <a:rPr lang="en-AU" sz="2400" dirty="0" smtClean="0"/>
              <a:t>The course </a:t>
            </a:r>
            <a:r>
              <a:rPr lang="id-ID" sz="2400" dirty="0" smtClean="0"/>
              <a:t>(</a:t>
            </a:r>
            <a:r>
              <a:rPr lang="en-US" sz="2400" dirty="0" smtClean="0"/>
              <a:t>COMP6049</a:t>
            </a:r>
            <a:r>
              <a:rPr lang="id-ID" sz="2400" dirty="0" smtClean="0"/>
              <a:t> </a:t>
            </a:r>
            <a:r>
              <a:rPr lang="id-ID" sz="2400" dirty="0" smtClean="0"/>
              <a:t>– Algorithm Design and Analysis) </a:t>
            </a:r>
            <a:r>
              <a:rPr lang="en-AU" sz="2400" dirty="0" smtClean="0"/>
              <a:t>describes fundamental concept of design and analysis of algorithms in order to calculate time and space computation, complexity, and compare design algorithm methods. It gives the students knowledge of several algorithm that enable students for designing a good algorithm.</a:t>
            </a:r>
            <a:endParaRPr lang="id-ID" sz="2400" dirty="0" smtClean="0"/>
          </a:p>
        </p:txBody>
      </p:sp>
      <p:sp>
        <p:nvSpPr>
          <p:cNvPr id="5124" name="Date Placeholder 3"/>
          <p:cNvSpPr>
            <a:spLocks noGrp="1"/>
          </p:cNvSpPr>
          <p:nvPr>
            <p:ph type="dt" sz="quarter" idx="10"/>
          </p:nvPr>
        </p:nvSpPr>
        <p:spPr>
          <a:noFill/>
        </p:spPr>
        <p:txBody>
          <a:bodyPr/>
          <a:lstStyle/>
          <a:p>
            <a:r>
              <a:rPr lang="en-US" smtClean="0"/>
              <a:t>Bina Nusantara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71801" y="571480"/>
            <a:ext cx="4929223" cy="576262"/>
          </a:xfrm>
        </p:spPr>
        <p:txBody>
          <a:bodyPr/>
          <a:lstStyle/>
          <a:p>
            <a:r>
              <a:rPr lang="en-US" dirty="0" smtClean="0"/>
              <a:t>REVIEW</a:t>
            </a:r>
          </a:p>
        </p:txBody>
      </p:sp>
      <p:sp>
        <p:nvSpPr>
          <p:cNvPr id="20483" name="Text Placeholder 2"/>
          <p:cNvSpPr>
            <a:spLocks noGrp="1"/>
          </p:cNvSpPr>
          <p:nvPr>
            <p:ph type="body" sz="half" idx="1"/>
          </p:nvPr>
        </p:nvSpPr>
        <p:spPr>
          <a:xfrm>
            <a:off x="1571603" y="1773238"/>
            <a:ext cx="7321571" cy="4824412"/>
          </a:xfrm>
        </p:spPr>
        <p:txBody>
          <a:bodyPr/>
          <a:lstStyle/>
          <a:p>
            <a:r>
              <a:rPr lang="en-US" dirty="0" smtClean="0"/>
              <a:t>What is algorithm?</a:t>
            </a:r>
          </a:p>
          <a:p>
            <a:r>
              <a:rPr lang="en-US" dirty="0" smtClean="0"/>
              <a:t>Criteria of algorithms</a:t>
            </a:r>
          </a:p>
          <a:p>
            <a:r>
              <a:rPr lang="en-US" dirty="0" smtClean="0"/>
              <a:t>What is a program?</a:t>
            </a:r>
          </a:p>
          <a:p>
            <a:r>
              <a:rPr lang="en-US" dirty="0" smtClean="0"/>
              <a:t>4 distinct areas study of algorithms</a:t>
            </a:r>
          </a:p>
          <a:p>
            <a:r>
              <a:rPr lang="en-US" dirty="0" err="1" smtClean="0"/>
              <a:t>Pseudocode</a:t>
            </a:r>
            <a:endParaRPr lang="en-US" dirty="0" smtClean="0"/>
          </a:p>
          <a:p>
            <a:r>
              <a:rPr lang="en-US" dirty="0" smtClean="0"/>
              <a:t>Mathematic notation</a:t>
            </a:r>
          </a:p>
          <a:p>
            <a:r>
              <a:rPr lang="en-US" dirty="0" smtClean="0"/>
              <a:t>Arithmetic and harmonic series</a:t>
            </a:r>
          </a:p>
          <a:p>
            <a:endParaRPr lang="en-US" dirty="0" smtClean="0"/>
          </a:p>
          <a:p>
            <a:endParaRPr lang="en-US" dirty="0" smtClean="0"/>
          </a:p>
        </p:txBody>
      </p:sp>
      <p:sp>
        <p:nvSpPr>
          <p:cNvPr id="20484" name="Date Placeholder 4"/>
          <p:cNvSpPr>
            <a:spLocks noGrp="1"/>
          </p:cNvSpPr>
          <p:nvPr>
            <p:ph type="dt" sz="quarter" idx="10"/>
          </p:nvPr>
        </p:nvSpPr>
        <p:spPr>
          <a:noFill/>
        </p:spPr>
        <p:txBody>
          <a:bodyPr/>
          <a:lstStyle/>
          <a:p>
            <a:r>
              <a:rPr lang="en-US" smtClean="0"/>
              <a:t>Bina Nusantara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 &amp; A</a:t>
            </a:r>
            <a:endParaRPr lang="id-ID" dirty="0"/>
          </a:p>
        </p:txBody>
      </p:sp>
    </p:spTree>
    <p:extLst>
      <p:ext uri="{BB962C8B-B14F-4D97-AF65-F5344CB8AC3E}">
        <p14:creationId xmlns:p14="http://schemas.microsoft.com/office/powerpoint/2010/main" val="75811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id-ID" dirty="0"/>
          </a:p>
        </p:txBody>
      </p:sp>
      <p:sp>
        <p:nvSpPr>
          <p:cNvPr id="3" name="Content Placeholder 2"/>
          <p:cNvSpPr>
            <a:spLocks noGrp="1"/>
          </p:cNvSpPr>
          <p:nvPr>
            <p:ph idx="1"/>
          </p:nvPr>
        </p:nvSpPr>
        <p:spPr>
          <a:xfrm>
            <a:off x="1907704" y="2564904"/>
            <a:ext cx="6779096" cy="3672408"/>
          </a:xfrm>
        </p:spPr>
        <p:txBody>
          <a:bodyPr>
            <a:normAutofit/>
          </a:bodyPr>
          <a:lstStyle/>
          <a:p>
            <a:r>
              <a:rPr lang="en-US" sz="1800" dirty="0" smtClean="0"/>
              <a:t>S. Sridhar. </a:t>
            </a:r>
            <a:r>
              <a:rPr lang="en-US" sz="1800" dirty="0" smtClean="0"/>
              <a:t>2015. </a:t>
            </a:r>
            <a:r>
              <a:rPr lang="en-US" sz="1800" dirty="0" smtClean="0"/>
              <a:t>Design and Analysis of Algorithms, 1/e. Oxford University Press. India. </a:t>
            </a:r>
            <a:r>
              <a:rPr lang="fr-FR" sz="1800" dirty="0" err="1" smtClean="0"/>
              <a:t>Chapter</a:t>
            </a:r>
            <a:r>
              <a:rPr lang="fr-FR" sz="1800" dirty="0" smtClean="0"/>
              <a:t> 1</a:t>
            </a:r>
            <a:endParaRPr lang="id-ID" sz="1800" dirty="0" smtClean="0"/>
          </a:p>
          <a:p>
            <a:r>
              <a:rPr lang="en-US" sz="1800" dirty="0"/>
              <a:t>Thomas H. </a:t>
            </a:r>
            <a:r>
              <a:rPr lang="en-US" sz="1800" dirty="0" err="1"/>
              <a:t>Cormen</a:t>
            </a:r>
            <a:r>
              <a:rPr lang="en-US" sz="1800" dirty="0"/>
              <a:t>. (2009). Introduction to algorithms.03. The MIT </a:t>
            </a:r>
            <a:r>
              <a:rPr lang="en-US" sz="1800" dirty="0" smtClean="0"/>
              <a:t>Press.</a:t>
            </a:r>
          </a:p>
          <a:p>
            <a:r>
              <a:rPr lang="en-US" sz="1800" dirty="0" smtClean="0"/>
              <a:t>Some </a:t>
            </a:r>
            <a:r>
              <a:rPr lang="en-US" sz="1800" dirty="0" err="1" smtClean="0"/>
              <a:t>Introductionary</a:t>
            </a:r>
            <a:r>
              <a:rPr lang="en-US" sz="1800" dirty="0" smtClean="0"/>
              <a:t> Notes on Design and Analysis of Algorithms </a:t>
            </a:r>
          </a:p>
          <a:p>
            <a:pPr>
              <a:buNone/>
            </a:pPr>
            <a:r>
              <a:rPr lang="id-ID" sz="1800" dirty="0" smtClean="0"/>
              <a:t>	http:// </a:t>
            </a:r>
            <a:r>
              <a:rPr lang="id-ID" sz="1800" dirty="0" smtClean="0">
                <a:hlinkClick r:id="rId2"/>
              </a:rPr>
              <a:t>www.imsc.res.in/~vraman/pub/intro_notes.pdf</a:t>
            </a:r>
            <a:endParaRPr lang="id-ID" sz="18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id-ID" dirty="0"/>
          </a:p>
        </p:txBody>
      </p:sp>
    </p:spTree>
    <p:extLst>
      <p:ext uri="{BB962C8B-B14F-4D97-AF65-F5344CB8AC3E}">
        <p14:creationId xmlns:p14="http://schemas.microsoft.com/office/powerpoint/2010/main" val="75811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id-ID" smtClean="0"/>
              <a:t>Learning Outcomes</a:t>
            </a:r>
          </a:p>
        </p:txBody>
      </p:sp>
      <p:sp>
        <p:nvSpPr>
          <p:cNvPr id="6147" name="Content Placeholder 2"/>
          <p:cNvSpPr>
            <a:spLocks noGrp="1"/>
          </p:cNvSpPr>
          <p:nvPr>
            <p:ph idx="1"/>
          </p:nvPr>
        </p:nvSpPr>
        <p:spPr/>
        <p:txBody>
          <a:bodyPr/>
          <a:lstStyle/>
          <a:p>
            <a:r>
              <a:rPr lang="id-ID" sz="2400" smtClean="0"/>
              <a:t>LO 1: Explain fundamental concept of analysis algorithms</a:t>
            </a:r>
          </a:p>
          <a:p>
            <a:r>
              <a:rPr lang="id-ID" sz="2400" smtClean="0"/>
              <a:t>LO 2: Apply algorithm techniques and methods</a:t>
            </a:r>
          </a:p>
          <a:p>
            <a:r>
              <a:rPr lang="id-ID" sz="2400" smtClean="0"/>
              <a:t>LO 3: Calculate processing time and memory space of algorithms</a:t>
            </a:r>
          </a:p>
          <a:p>
            <a:r>
              <a:rPr lang="id-ID" sz="2400" smtClean="0"/>
              <a:t>LO 4: Compare several algorithm design methods</a:t>
            </a:r>
          </a:p>
          <a:p>
            <a:pPr>
              <a:buFontTx/>
              <a:buNone/>
            </a:pPr>
            <a:endParaRPr lang="id-ID" smtClean="0"/>
          </a:p>
        </p:txBody>
      </p:sp>
      <p:sp>
        <p:nvSpPr>
          <p:cNvPr id="6148" name="Date Placeholder 3"/>
          <p:cNvSpPr>
            <a:spLocks noGrp="1"/>
          </p:cNvSpPr>
          <p:nvPr>
            <p:ph type="dt" sz="quarter" idx="10"/>
          </p:nvPr>
        </p:nvSpPr>
        <p:spPr>
          <a:noFill/>
        </p:spPr>
        <p:txBody>
          <a:bodyPr/>
          <a:lstStyle/>
          <a:p>
            <a:r>
              <a:rPr lang="en-US" smtClean="0"/>
              <a:t>Bina Nusantara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id-ID" smtClean="0"/>
              <a:t>EVALUATION</a:t>
            </a:r>
          </a:p>
        </p:txBody>
      </p:sp>
      <p:sp>
        <p:nvSpPr>
          <p:cNvPr id="7171" name="Content Placeholder 2"/>
          <p:cNvSpPr>
            <a:spLocks noGrp="1"/>
          </p:cNvSpPr>
          <p:nvPr>
            <p:ph idx="1"/>
          </p:nvPr>
        </p:nvSpPr>
        <p:spPr/>
        <p:txBody>
          <a:bodyPr/>
          <a:lstStyle/>
          <a:p>
            <a:r>
              <a:rPr lang="id-ID" sz="2400" dirty="0" smtClean="0"/>
              <a:t>Assignment (Individual Assignment + Participate in </a:t>
            </a:r>
            <a:r>
              <a:rPr lang="id-ID" sz="2400" b="1" dirty="0" smtClean="0"/>
              <a:t>INC (Indonesia National Contest)) </a:t>
            </a:r>
            <a:r>
              <a:rPr lang="id-ID" sz="2400" dirty="0" smtClean="0"/>
              <a:t>: 40%</a:t>
            </a:r>
          </a:p>
          <a:p>
            <a:r>
              <a:rPr lang="id-ID" sz="2400" dirty="0" smtClean="0"/>
              <a:t>Mid Exam		: 30%</a:t>
            </a:r>
          </a:p>
          <a:p>
            <a:r>
              <a:rPr lang="id-ID" sz="2400" dirty="0" smtClean="0"/>
              <a:t>Final Exam 	</a:t>
            </a:r>
            <a:r>
              <a:rPr lang="id-ID" sz="2400" smtClean="0"/>
              <a:t>: 30</a:t>
            </a:r>
            <a:r>
              <a:rPr lang="id-ID" sz="2400" dirty="0" smtClean="0"/>
              <a:t>%</a:t>
            </a:r>
          </a:p>
        </p:txBody>
      </p:sp>
      <p:sp>
        <p:nvSpPr>
          <p:cNvPr id="7172" name="Date Placeholder 3"/>
          <p:cNvSpPr>
            <a:spLocks noGrp="1"/>
          </p:cNvSpPr>
          <p:nvPr>
            <p:ph type="dt" sz="quarter" idx="10"/>
          </p:nvPr>
        </p:nvSpPr>
        <p:spPr>
          <a:noFill/>
        </p:spPr>
        <p:txBody>
          <a:bodyPr/>
          <a:lstStyle/>
          <a:p>
            <a:r>
              <a:rPr lang="en-US" smtClean="0"/>
              <a:t>Bina Nusantara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id-ID" smtClean="0"/>
              <a:t>Indonesia National Contest (INC)</a:t>
            </a:r>
          </a:p>
        </p:txBody>
      </p:sp>
      <p:sp>
        <p:nvSpPr>
          <p:cNvPr id="8195" name="Content Placeholder 2"/>
          <p:cNvSpPr>
            <a:spLocks noGrp="1"/>
          </p:cNvSpPr>
          <p:nvPr>
            <p:ph idx="1"/>
          </p:nvPr>
        </p:nvSpPr>
        <p:spPr/>
        <p:txBody>
          <a:bodyPr/>
          <a:lstStyle/>
          <a:p>
            <a:pPr algn="just"/>
            <a:r>
              <a:rPr lang="id-ID" sz="1800" dirty="0" smtClean="0"/>
              <a:t>Indonesia National Contest (INC) is programming contest for students from universities in Indonesia. INC is preparation contest to participate in </a:t>
            </a:r>
            <a:r>
              <a:rPr lang="en-US" sz="1800" dirty="0" smtClean="0"/>
              <a:t>International Collegiate Programming Contest</a:t>
            </a:r>
            <a:r>
              <a:rPr lang="id-ID" sz="1800" dirty="0" smtClean="0"/>
              <a:t> (ICPC).</a:t>
            </a:r>
          </a:p>
          <a:p>
            <a:pPr algn="just">
              <a:buFontTx/>
              <a:buNone/>
            </a:pPr>
            <a:endParaRPr lang="id-ID" sz="1800" dirty="0" smtClean="0"/>
          </a:p>
          <a:p>
            <a:pPr algn="just"/>
            <a:r>
              <a:rPr lang="id-ID" sz="1800" dirty="0" smtClean="0"/>
              <a:t>Every 3rd semester students majoring computer science BINUS University </a:t>
            </a:r>
            <a:r>
              <a:rPr lang="id-ID" sz="1800" b="1" dirty="0" smtClean="0"/>
              <a:t>MUST </a:t>
            </a:r>
            <a:r>
              <a:rPr lang="id-ID" sz="1800" dirty="0" smtClean="0"/>
              <a:t>participate in this contest (INC). Participant in this contest will get assignment score in this course </a:t>
            </a:r>
            <a:r>
              <a:rPr lang="id-ID" sz="1800" dirty="0" smtClean="0"/>
              <a:t>(</a:t>
            </a:r>
            <a:r>
              <a:rPr lang="en-US" sz="1800" dirty="0" smtClean="0"/>
              <a:t>COMP6049</a:t>
            </a:r>
            <a:r>
              <a:rPr lang="id-ID" sz="1800" dirty="0" smtClean="0"/>
              <a:t>- </a:t>
            </a:r>
            <a:r>
              <a:rPr lang="id-ID" sz="1800" dirty="0" smtClean="0"/>
              <a:t>Algorithm Design &amp; Analysis).</a:t>
            </a:r>
          </a:p>
          <a:p>
            <a:pPr algn="just"/>
            <a:endParaRPr lang="id-ID" sz="1800" dirty="0" smtClean="0"/>
          </a:p>
        </p:txBody>
      </p:sp>
      <p:sp>
        <p:nvSpPr>
          <p:cNvPr id="8196" name="Date Placeholder 3"/>
          <p:cNvSpPr>
            <a:spLocks noGrp="1"/>
          </p:cNvSpPr>
          <p:nvPr>
            <p:ph type="dt" sz="quarter" idx="10"/>
          </p:nvPr>
        </p:nvSpPr>
        <p:spPr>
          <a:noFill/>
        </p:spPr>
        <p:txBody>
          <a:bodyPr/>
          <a:lstStyle/>
          <a:p>
            <a:r>
              <a:rPr lang="en-US" smtClean="0"/>
              <a:t>Bina Nusantara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957498" y="571480"/>
            <a:ext cx="5972220" cy="944084"/>
          </a:xfrm>
        </p:spPr>
        <p:txBody>
          <a:bodyPr/>
          <a:lstStyle/>
          <a:p>
            <a:r>
              <a:rPr lang="en-US" sz="2400" dirty="0" smtClean="0"/>
              <a:t>International Collegiate Programming Contest</a:t>
            </a:r>
            <a:r>
              <a:rPr lang="id-ID" sz="2400" dirty="0" smtClean="0"/>
              <a:t> (ICPC)</a:t>
            </a:r>
          </a:p>
        </p:txBody>
      </p:sp>
      <p:sp>
        <p:nvSpPr>
          <p:cNvPr id="9219" name="Content Placeholder 2"/>
          <p:cNvSpPr>
            <a:spLocks noGrp="1"/>
          </p:cNvSpPr>
          <p:nvPr>
            <p:ph idx="1"/>
          </p:nvPr>
        </p:nvSpPr>
        <p:spPr>
          <a:xfrm>
            <a:off x="1619672" y="1643050"/>
            <a:ext cx="7067128" cy="4483113"/>
          </a:xfrm>
        </p:spPr>
        <p:txBody>
          <a:bodyPr>
            <a:normAutofit lnSpcReduction="10000"/>
          </a:bodyPr>
          <a:lstStyle/>
          <a:p>
            <a:pPr algn="just"/>
            <a:r>
              <a:rPr lang="en-US" sz="1800" dirty="0" smtClean="0"/>
              <a:t>The ACM International Collegiate Programming Contest (</a:t>
            </a:r>
            <a:r>
              <a:rPr lang="en-US" sz="1800" dirty="0" err="1" smtClean="0"/>
              <a:t>ICPC</a:t>
            </a:r>
            <a:r>
              <a:rPr lang="en-US" sz="1800" dirty="0" smtClean="0"/>
              <a:t>) is a multitier, team-based, programming competition operating under the auspices of ACM and headquartered at Baylor University. The contest involves a global network of universities hosting regional competitions that advance teams to the ACM-</a:t>
            </a:r>
            <a:r>
              <a:rPr lang="en-US" sz="1800" dirty="0" err="1" smtClean="0"/>
              <a:t>ICPC</a:t>
            </a:r>
            <a:r>
              <a:rPr lang="en-US" sz="1800" dirty="0" smtClean="0"/>
              <a:t> World Finals. Participation has grown to several tens of thousands of the finest students and faculty in computing disciplines at almost 2,000 universities from over 80 countries on six continents. The contest fosters creativity, teamwork, and innovation in building new software programs, and enables students to test their ability to perform under pressure. Quite simply, it is the oldest, largest, and most prestigious programming contest in the world.</a:t>
            </a:r>
            <a:endParaRPr lang="id-ID" sz="1800" dirty="0" smtClean="0"/>
          </a:p>
          <a:p>
            <a:pPr algn="just"/>
            <a:endParaRPr lang="id-ID" sz="1800" dirty="0" smtClean="0"/>
          </a:p>
          <a:p>
            <a:pPr algn="just"/>
            <a:r>
              <a:rPr lang="en-US" sz="1800" dirty="0" smtClean="0"/>
              <a:t>The contest will cover problem solving algorithm. Teams will be presented with set of problems that should be solved to meet the judges. solutions using C/C++/Java programming language. </a:t>
            </a:r>
            <a:endParaRPr lang="id-ID" sz="1800" dirty="0" smtClean="0"/>
          </a:p>
        </p:txBody>
      </p:sp>
      <p:sp>
        <p:nvSpPr>
          <p:cNvPr id="9220" name="Date Placeholder 3"/>
          <p:cNvSpPr>
            <a:spLocks noGrp="1"/>
          </p:cNvSpPr>
          <p:nvPr>
            <p:ph type="dt" sz="quarter" idx="10"/>
          </p:nvPr>
        </p:nvSpPr>
        <p:spPr>
          <a:noFill/>
        </p:spPr>
        <p:txBody>
          <a:bodyPr/>
          <a:lstStyle/>
          <a:p>
            <a:r>
              <a:rPr lang="en-US" smtClean="0"/>
              <a:t>Bina Nusantara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id-ID" sz="2400" smtClean="0"/>
              <a:t>INFORMATION &amp; REGISTRATION (INC/ICPC)</a:t>
            </a:r>
          </a:p>
        </p:txBody>
      </p:sp>
      <p:sp>
        <p:nvSpPr>
          <p:cNvPr id="10243" name="Content Placeholder 2"/>
          <p:cNvSpPr>
            <a:spLocks noGrp="1"/>
          </p:cNvSpPr>
          <p:nvPr>
            <p:ph idx="1"/>
          </p:nvPr>
        </p:nvSpPr>
        <p:spPr/>
        <p:txBody>
          <a:bodyPr/>
          <a:lstStyle/>
          <a:p>
            <a:r>
              <a:rPr lang="id-ID" dirty="0" smtClean="0"/>
              <a:t>More information about INC/ICPC can be accessed in this link :</a:t>
            </a:r>
            <a:br>
              <a:rPr lang="id-ID" dirty="0" smtClean="0"/>
            </a:br>
            <a:r>
              <a:rPr lang="id-ID" dirty="0" smtClean="0">
                <a:hlinkClick r:id="rId2"/>
              </a:rPr>
              <a:t>http://competition.binus.ac.id/portal/</a:t>
            </a:r>
            <a:endParaRPr lang="id-ID" dirty="0" smtClean="0"/>
          </a:p>
          <a:p>
            <a:r>
              <a:rPr lang="id-ID" dirty="0" smtClean="0"/>
              <a:t>For </a:t>
            </a:r>
            <a:r>
              <a:rPr lang="id-ID" b="1" dirty="0" smtClean="0"/>
              <a:t>REGISTRATION GUIDELINE </a:t>
            </a:r>
            <a:r>
              <a:rPr lang="id-ID" dirty="0" smtClean="0"/>
              <a:t>can be downloaded in Binusmaya (Message Section).</a:t>
            </a:r>
          </a:p>
          <a:p>
            <a:r>
              <a:rPr lang="id-ID" dirty="0" smtClean="0"/>
              <a:t>For exercise can be accessed in this link: </a:t>
            </a:r>
            <a:br>
              <a:rPr lang="id-ID" dirty="0" smtClean="0"/>
            </a:br>
            <a:r>
              <a:rPr lang="id-ID" dirty="0" smtClean="0">
                <a:hlinkClick r:id="rId3"/>
              </a:rPr>
              <a:t>http</a:t>
            </a:r>
            <a:r>
              <a:rPr lang="id-ID" dirty="0" smtClean="0">
                <a:hlinkClick r:id="rId3"/>
              </a:rPr>
              <a:t>://pandaoj.com</a:t>
            </a:r>
            <a:r>
              <a:rPr lang="en-US" dirty="0" smtClean="0"/>
              <a:t> or </a:t>
            </a:r>
            <a:r>
              <a:rPr lang="en-US" dirty="0">
                <a:hlinkClick r:id="rId4"/>
              </a:rPr>
              <a:t>https://open.kattis.com</a:t>
            </a:r>
            <a:r>
              <a:rPr lang="en-US" dirty="0" smtClean="0">
                <a:hlinkClick r:id="rId4"/>
              </a:rPr>
              <a:t>/</a:t>
            </a:r>
            <a:endParaRPr lang="id-ID" dirty="0" smtClean="0"/>
          </a:p>
          <a:p>
            <a:pPr marL="0" indent="0">
              <a:buNone/>
            </a:pPr>
            <a:endParaRPr lang="id-ID" dirty="0" smtClean="0"/>
          </a:p>
          <a:p>
            <a:pPr>
              <a:buFontTx/>
              <a:buNone/>
            </a:pPr>
            <a:endParaRPr lang="id-ID" dirty="0" smtClean="0"/>
          </a:p>
          <a:p>
            <a:pPr>
              <a:buFontTx/>
              <a:buNone/>
            </a:pPr>
            <a:endParaRPr lang="id-ID" dirty="0" smtClean="0"/>
          </a:p>
        </p:txBody>
      </p:sp>
      <p:sp>
        <p:nvSpPr>
          <p:cNvPr id="10244" name="Date Placeholder 3"/>
          <p:cNvSpPr>
            <a:spLocks noGrp="1"/>
          </p:cNvSpPr>
          <p:nvPr>
            <p:ph type="dt" sz="quarter" idx="10"/>
          </p:nvPr>
        </p:nvSpPr>
        <p:spPr>
          <a:noFill/>
        </p:spPr>
        <p:txBody>
          <a:bodyPr/>
          <a:lstStyle/>
          <a:p>
            <a:r>
              <a:rPr lang="en-US" smtClean="0"/>
              <a:t>Bina Nusantara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latin typeface="Open Sans" pitchFamily="-84" charset="0"/>
              </a:rPr>
              <a:t>Outline</a:t>
            </a:r>
            <a:r>
              <a:rPr lang="id-ID" dirty="0" smtClean="0">
                <a:latin typeface="Open Sans" pitchFamily="-84" charset="0"/>
              </a:rPr>
              <a:t> Materials</a:t>
            </a:r>
            <a:endParaRPr lang="en-US" dirty="0" smtClean="0">
              <a:latin typeface="Open Sans" pitchFamily="-84" charset="0"/>
            </a:endParaRPr>
          </a:p>
        </p:txBody>
      </p:sp>
      <p:sp>
        <p:nvSpPr>
          <p:cNvPr id="5" name="Content Placeholder 4"/>
          <p:cNvSpPr>
            <a:spLocks noGrp="1"/>
          </p:cNvSpPr>
          <p:nvPr>
            <p:ph idx="1"/>
          </p:nvPr>
        </p:nvSpPr>
        <p:spPr/>
        <p:txBody>
          <a:bodyPr/>
          <a:lstStyle/>
          <a:p>
            <a:pPr>
              <a:buFont typeface="Wingdings" pitchFamily="2" charset="2"/>
              <a:buChar char="ü"/>
            </a:pPr>
            <a:r>
              <a:rPr lang="id-ID" dirty="0" smtClean="0"/>
              <a:t>Definition of algorithms </a:t>
            </a:r>
          </a:p>
          <a:p>
            <a:pPr>
              <a:buFont typeface="Wingdings" pitchFamily="2" charset="2"/>
              <a:buChar char="ü"/>
            </a:pPr>
            <a:r>
              <a:rPr lang="id-ID" dirty="0" smtClean="0"/>
              <a:t>Definition of pseudocode </a:t>
            </a:r>
          </a:p>
          <a:p>
            <a:pPr>
              <a:buFont typeface="Wingdings" pitchFamily="2" charset="2"/>
              <a:buChar char="ü"/>
            </a:pPr>
            <a:r>
              <a:rPr lang="en-US" dirty="0" smtClean="0"/>
              <a:t>Introduction to analysis of algorithms</a:t>
            </a:r>
            <a:endParaRPr lang="en-US" dirty="0" smtClean="0">
              <a:ea typeface="ＭＳ Ｐゴシック" pitchFamily="34" charset="-128"/>
            </a:endParaRPr>
          </a:p>
        </p:txBody>
      </p:sp>
      <p:sp>
        <p:nvSpPr>
          <p:cNvPr id="6" name="Slide Number Placeholder 5"/>
          <p:cNvSpPr>
            <a:spLocks noGrp="1"/>
          </p:cNvSpPr>
          <p:nvPr>
            <p:ph type="sldNum" sz="quarter" idx="16"/>
          </p:nvPr>
        </p:nvSpPr>
        <p:spPr/>
        <p:txBody>
          <a:bodyPr/>
          <a:lstStyle/>
          <a:p>
            <a:pPr>
              <a:defRPr/>
            </a:pPr>
            <a:fld id="{5B1DAF22-B401-4A2C-8EC1-A5BB2AA7DEF7}" type="slidenum">
              <a:rPr lang="id-ID" smtClean="0"/>
              <a:pPr>
                <a:defRPr/>
              </a:pPr>
              <a:t>8</a:t>
            </a:fld>
            <a:endParaRPr lang="id-ID"/>
          </a:p>
        </p:txBody>
      </p:sp>
      <p:sp>
        <p:nvSpPr>
          <p:cNvPr id="7" name="Footer Placeholder 6"/>
          <p:cNvSpPr>
            <a:spLocks noGrp="1"/>
          </p:cNvSpPr>
          <p:nvPr>
            <p:ph type="ftr" sz="quarter" idx="15"/>
          </p:nvPr>
        </p:nvSpPr>
        <p:spPr/>
        <p:txBody>
          <a:bodyPr/>
          <a:lstStyle/>
          <a:p>
            <a:pPr>
              <a:defRPr/>
            </a:pPr>
            <a:r>
              <a:rPr lang="en-US" smtClean="0"/>
              <a:t>ISYS6197</a:t>
            </a:r>
            <a:endParaRPr lang="id-ID" dirty="0"/>
          </a:p>
        </p:txBody>
      </p:sp>
      <p:sp>
        <p:nvSpPr>
          <p:cNvPr id="8" name="Date Placeholder 7"/>
          <p:cNvSpPr>
            <a:spLocks noGrp="1"/>
          </p:cNvSpPr>
          <p:nvPr>
            <p:ph type="dt" sz="half" idx="14"/>
          </p:nvPr>
        </p:nvSpPr>
        <p:spPr/>
        <p:txBody>
          <a:bodyPr/>
          <a:lstStyle/>
          <a:p>
            <a:pPr>
              <a:defRPr/>
            </a:pPr>
            <a:r>
              <a:rPr lang="en-US" smtClean="0"/>
              <a:t>Bina Nusantara University</a:t>
            </a:r>
            <a:endParaRPr lang="id-ID"/>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smtClean="0"/>
              <a:t>Bina Nusantara</a:t>
            </a:r>
          </a:p>
        </p:txBody>
      </p:sp>
      <p:sp>
        <p:nvSpPr>
          <p:cNvPr id="12291" name="Rectangle 2"/>
          <p:cNvSpPr>
            <a:spLocks noGrp="1" noChangeArrowheads="1"/>
          </p:cNvSpPr>
          <p:nvPr>
            <p:ph type="title"/>
          </p:nvPr>
        </p:nvSpPr>
        <p:spPr>
          <a:xfrm>
            <a:off x="3071802" y="500042"/>
            <a:ext cx="6072198" cy="944084"/>
          </a:xfrm>
        </p:spPr>
        <p:txBody>
          <a:bodyPr/>
          <a:lstStyle/>
          <a:p>
            <a:pPr eaLnBrk="1" hangingPunct="1"/>
            <a:r>
              <a:rPr lang="en-US" dirty="0" smtClean="0"/>
              <a:t>WHAT IS AN ALGORITHM?</a:t>
            </a:r>
          </a:p>
        </p:txBody>
      </p:sp>
      <p:sp>
        <p:nvSpPr>
          <p:cNvPr id="12292" name="Rectangle 3"/>
          <p:cNvSpPr>
            <a:spLocks noGrp="1" noChangeArrowheads="1"/>
          </p:cNvSpPr>
          <p:nvPr>
            <p:ph type="body" idx="1"/>
          </p:nvPr>
        </p:nvSpPr>
        <p:spPr>
          <a:xfrm>
            <a:off x="1619672" y="1714488"/>
            <a:ext cx="7067128" cy="4411675"/>
          </a:xfrm>
        </p:spPr>
        <p:txBody>
          <a:bodyPr>
            <a:normAutofit/>
          </a:bodyPr>
          <a:lstStyle/>
          <a:p>
            <a:pPr eaLnBrk="1" hangingPunct="1"/>
            <a:r>
              <a:rPr lang="en-US" sz="2400" dirty="0" smtClean="0"/>
              <a:t>The word algorithm comes from the name of a Persian author, Abu </a:t>
            </a:r>
            <a:r>
              <a:rPr lang="en-US" sz="2400" dirty="0" err="1" smtClean="0"/>
              <a:t>Ja’far</a:t>
            </a:r>
            <a:r>
              <a:rPr lang="en-US" sz="2400" dirty="0" smtClean="0"/>
              <a:t> Mohammed </a:t>
            </a:r>
            <a:r>
              <a:rPr lang="en-US" sz="2400" dirty="0" err="1" smtClean="0"/>
              <a:t>ibn</a:t>
            </a:r>
            <a:r>
              <a:rPr lang="en-US" sz="2400" dirty="0" smtClean="0"/>
              <a:t> Musa al </a:t>
            </a:r>
            <a:r>
              <a:rPr lang="en-US" sz="2400" dirty="0" err="1" smtClean="0"/>
              <a:t>Khowarizmi</a:t>
            </a:r>
            <a:r>
              <a:rPr lang="en-US" sz="2400" dirty="0" smtClean="0"/>
              <a:t> (c. 824 A.D.)</a:t>
            </a:r>
          </a:p>
          <a:p>
            <a:pPr eaLnBrk="1" hangingPunct="1"/>
            <a:r>
              <a:rPr lang="en-US" sz="2400" dirty="0" smtClean="0"/>
              <a:t>An algorithm is a sequence of computational steps that transform the input into the output.</a:t>
            </a:r>
          </a:p>
          <a:p>
            <a:pPr eaLnBrk="1" hangingPunct="1"/>
            <a:r>
              <a:rPr lang="en-US" sz="2400" dirty="0" smtClean="0"/>
              <a:t>An algorithm is a tool for solving a well-specified computational problem.</a:t>
            </a:r>
          </a:p>
          <a:p>
            <a:pPr eaLnBrk="1" hangingPunct="1"/>
            <a:r>
              <a:rPr lang="en-US" sz="2400" dirty="0" smtClean="0"/>
              <a:t>An algorithm is computable and measurable.</a:t>
            </a:r>
          </a:p>
          <a:p>
            <a:pPr eaLnBrk="1" hangingPunct="1"/>
            <a:r>
              <a:rPr lang="en-US" sz="2400" dirty="0" smtClean="0"/>
              <a:t>An algorithm is a finite set of instructions that, if followed, accomplishes a particular task.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BM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TemplateBM_2</Template>
  <TotalTime>331</TotalTime>
  <Words>995</Words>
  <Application>Microsoft Office PowerPoint</Application>
  <PresentationFormat>On-screen Show (4:3)</PresentationFormat>
  <Paragraphs>138</Paragraphs>
  <Slides>23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ＭＳ Ｐゴシック</vt:lpstr>
      <vt:lpstr>Arial</vt:lpstr>
      <vt:lpstr>Calibri</vt:lpstr>
      <vt:lpstr>Courier New</vt:lpstr>
      <vt:lpstr>Open Sans</vt:lpstr>
      <vt:lpstr>Wingdings</vt:lpstr>
      <vt:lpstr>TemplateBM_2</vt:lpstr>
      <vt:lpstr>Equation</vt:lpstr>
      <vt:lpstr>COMP6049 – Algorithm Design and Analysis</vt:lpstr>
      <vt:lpstr>Course Description</vt:lpstr>
      <vt:lpstr>Learning Outcomes</vt:lpstr>
      <vt:lpstr>EVALUATION</vt:lpstr>
      <vt:lpstr>Indonesia National Contest (INC)</vt:lpstr>
      <vt:lpstr>International Collegiate Programming Contest (ICPC)</vt:lpstr>
      <vt:lpstr>INFORMATION &amp; REGISTRATION (INC/ICPC)</vt:lpstr>
      <vt:lpstr>Outline Materials</vt:lpstr>
      <vt:lpstr>WHAT IS AN ALGORITHM?</vt:lpstr>
      <vt:lpstr>CRITERIA OF ALGORITHMS</vt:lpstr>
      <vt:lpstr>WHAT IS A PROGRAM?</vt:lpstr>
      <vt:lpstr>4 DISTINCT AREAS STUDY OF ALGORITHMS </vt:lpstr>
      <vt:lpstr>PSEUDOCODE</vt:lpstr>
      <vt:lpstr>PSEUDOCODE EXAMPLE (1)</vt:lpstr>
      <vt:lpstr>PSEUDOCODE EXAMPLE (2)</vt:lpstr>
      <vt:lpstr>COMPONENTS OF PSEUDOCODE</vt:lpstr>
      <vt:lpstr>MATHEMATICAL NOTATIONS</vt:lpstr>
      <vt:lpstr>SERIES</vt:lpstr>
      <vt:lpstr>EXERCISE</vt:lpstr>
      <vt:lpstr>REVIEW</vt:lpstr>
      <vt:lpstr>Q &amp; A</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COMP6175 – Object Oriented Programming</dc:title>
  <dc:creator>Administrator</dc:creator>
  <cp:lastModifiedBy>Muhammad Danaparamita, S.Kom., M.T.I</cp:lastModifiedBy>
  <cp:revision>51</cp:revision>
  <dcterms:created xsi:type="dcterms:W3CDTF">2014-12-12T10:33:59Z</dcterms:created>
  <dcterms:modified xsi:type="dcterms:W3CDTF">2018-07-13T03:12:32Z</dcterms:modified>
</cp:coreProperties>
</file>