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96" r:id="rId5"/>
    <p:sldId id="265" r:id="rId6"/>
    <p:sldId id="292" r:id="rId7"/>
    <p:sldId id="293" r:id="rId8"/>
    <p:sldId id="294" r:id="rId9"/>
    <p:sldId id="295" r:id="rId10"/>
    <p:sldId id="298" r:id="rId11"/>
    <p:sldId id="299" r:id="rId12"/>
    <p:sldId id="291" r:id="rId13"/>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3"/>
            <p14:sldId id="257"/>
            <p14:sldId id="296"/>
            <p14:sldId id="265"/>
            <p14:sldId id="292"/>
            <p14:sldId id="293"/>
            <p14:sldId id="294"/>
            <p14:sldId id="295"/>
            <p14:sldId id="298"/>
            <p14:sldId id="299"/>
          </p14:sldIdLst>
        </p14:section>
        <p14:section name="REFERENCE" id="{82098E28-DACF-4424-86A1-E861B2DCC6FF}">
          <p14:sldIdLst>
            <p14:sldId id="2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26/07/2018</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26/07/2018</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26/07/2018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26/07/2018</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Mobile and Web Game Programming </a:t>
            </a:r>
          </a:p>
          <a:p>
            <a:pPr>
              <a:spcBef>
                <a:spcPct val="20000"/>
              </a:spcBef>
              <a:tabLst>
                <a:tab pos="1320800" algn="l"/>
                <a:tab pos="2054225" algn="l"/>
              </a:tabLst>
            </a:pPr>
            <a:r>
              <a:rPr lang="en-US" sz="2000" dirty="0">
                <a:solidFill>
                  <a:schemeClr val="bg1"/>
                </a:solidFill>
                <a:latin typeface="Open Sans"/>
              </a:rPr>
              <a:t>Effective Period	: </a:t>
            </a:r>
            <a:r>
              <a:rPr lang="en-US" sz="2000">
                <a:solidFill>
                  <a:schemeClr val="bg1"/>
                </a:solidFill>
                <a:latin typeface="Open Sans"/>
              </a:rPr>
              <a:t>September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solidFill>
                  <a:schemeClr val="bg1"/>
                </a:solidFill>
              </a:rPr>
              <a:t>Mobile and Web </a:t>
            </a:r>
            <a:br>
              <a:rPr lang="en-AU" sz="4000" dirty="0">
                <a:solidFill>
                  <a:schemeClr val="bg1"/>
                </a:solidFill>
              </a:rPr>
            </a:br>
            <a:r>
              <a:rPr lang="en-AU" sz="4000" dirty="0">
                <a:solidFill>
                  <a:schemeClr val="bg1"/>
                </a:solidFill>
              </a:rPr>
              <a:t>Game Design</a:t>
            </a:r>
            <a:br>
              <a:rPr lang="en-AU" sz="4000" dirty="0">
                <a:solidFill>
                  <a:schemeClr val="bg1"/>
                </a:solidFill>
              </a:rPr>
            </a:br>
            <a:r>
              <a:rPr lang="en-AU" sz="4000" dirty="0"/>
              <a:t>Workshop</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Feature Design Exercise</a:t>
            </a:r>
          </a:p>
        </p:txBody>
      </p:sp>
      <p:sp>
        <p:nvSpPr>
          <p:cNvPr id="3" name="Tampungan Konten 2"/>
          <p:cNvSpPr>
            <a:spLocks noGrp="1"/>
          </p:cNvSpPr>
          <p:nvPr>
            <p:ph idx="1"/>
          </p:nvPr>
        </p:nvSpPr>
        <p:spPr/>
        <p:txBody>
          <a:bodyPr/>
          <a:lstStyle/>
          <a:p>
            <a:pPr marL="0" indent="0">
              <a:buNone/>
            </a:pPr>
            <a:r>
              <a:rPr lang="en-ID" dirty="0"/>
              <a:t>Think of a feature you would like to see added to one of your </a:t>
            </a:r>
            <a:r>
              <a:rPr lang="en-ID" dirty="0" err="1"/>
              <a:t>favorite</a:t>
            </a:r>
            <a:r>
              <a:rPr lang="en-ID" dirty="0"/>
              <a:t> games. We are sure you have plenty of ideas on this one. It does not ma </a:t>
            </a:r>
            <a:r>
              <a:rPr lang="en-ID" dirty="0" err="1"/>
              <a:t>er</a:t>
            </a:r>
            <a:r>
              <a:rPr lang="en-ID" dirty="0"/>
              <a:t> how far-fetched or technically </a:t>
            </a:r>
            <a:r>
              <a:rPr lang="en-ID" dirty="0" err="1"/>
              <a:t>diﬃ</a:t>
            </a:r>
            <a:r>
              <a:rPr lang="en-ID" dirty="0"/>
              <a:t>  cult the idea is at ﬁ </a:t>
            </a:r>
            <a:r>
              <a:rPr lang="en-ID" dirty="0" err="1"/>
              <a:t>rst</a:t>
            </a:r>
            <a:r>
              <a:rPr lang="en-ID" dirty="0"/>
              <a:t> because you are not going to actually build it. Rather, you are going to illustrate how it works using storyboards and words.</a:t>
            </a:r>
          </a:p>
          <a:p>
            <a:pPr marL="0" indent="0">
              <a:buNone/>
            </a:pPr>
            <a:endParaRPr lang="en-ID" dirty="0"/>
          </a:p>
        </p:txBody>
      </p:sp>
      <p:sp>
        <p:nvSpPr>
          <p:cNvPr id="4" name="Subjudul 3"/>
          <p:cNvSpPr>
            <a:spLocks noGrp="1"/>
          </p:cNvSpPr>
          <p:nvPr>
            <p:ph type="subTitle" idx="13"/>
          </p:nvPr>
        </p:nvSpPr>
        <p:spPr/>
        <p:txBody>
          <a:bodyPr/>
          <a:lstStyle/>
          <a:p>
            <a:endParaRPr lang="en-ID"/>
          </a:p>
        </p:txBody>
      </p:sp>
    </p:spTree>
    <p:extLst>
      <p:ext uri="{BB962C8B-B14F-4D97-AF65-F5344CB8AC3E}">
        <p14:creationId xmlns:p14="http://schemas.microsoft.com/office/powerpoint/2010/main" val="3130782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Feature Design Exercise II</a:t>
            </a:r>
          </a:p>
        </p:txBody>
      </p:sp>
      <p:sp>
        <p:nvSpPr>
          <p:cNvPr id="3" name="Tampungan Konten 2"/>
          <p:cNvSpPr>
            <a:spLocks noGrp="1"/>
          </p:cNvSpPr>
          <p:nvPr>
            <p:ph idx="1"/>
          </p:nvPr>
        </p:nvSpPr>
        <p:spPr/>
        <p:txBody>
          <a:bodyPr/>
          <a:lstStyle/>
          <a:p>
            <a:pPr marL="0" indent="0">
              <a:buNone/>
            </a:pPr>
            <a:r>
              <a:rPr lang="en-ID" dirty="0"/>
              <a:t>Create a visual storyboard stepping through the use of the feature idea you came up from previous </a:t>
            </a:r>
            <a:r>
              <a:rPr lang="en-ID" dirty="0" err="1"/>
              <a:t>excercise</a:t>
            </a:r>
            <a:r>
              <a:rPr lang="en-ID" dirty="0"/>
              <a:t>. Assemble the storyboard so that it tells a visual story of a player successfully playing the game. For example, the storyboard for Karaoke Revolution World Party could show all of the interfaces as if a player starts as a beginner and moves all the way to winning a prize. Present your idea to an appropriate group of people for critique, such as classmates or a game design club. </a:t>
            </a:r>
          </a:p>
        </p:txBody>
      </p:sp>
      <p:sp>
        <p:nvSpPr>
          <p:cNvPr id="4" name="Subjudul 3"/>
          <p:cNvSpPr>
            <a:spLocks noGrp="1"/>
          </p:cNvSpPr>
          <p:nvPr>
            <p:ph type="subTitle" idx="13"/>
          </p:nvPr>
        </p:nvSpPr>
        <p:spPr/>
        <p:txBody>
          <a:bodyPr/>
          <a:lstStyle/>
          <a:p>
            <a:endParaRPr lang="en-ID"/>
          </a:p>
        </p:txBody>
      </p:sp>
    </p:spTree>
    <p:extLst>
      <p:ext uri="{BB962C8B-B14F-4D97-AF65-F5344CB8AC3E}">
        <p14:creationId xmlns:p14="http://schemas.microsoft.com/office/powerpoint/2010/main" val="376410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References</a:t>
            </a:r>
            <a:endParaRPr lang="id-ID" dirty="0"/>
          </a:p>
        </p:txBody>
      </p:sp>
      <p:sp>
        <p:nvSpPr>
          <p:cNvPr id="3" name="Content Placeholder 2"/>
          <p:cNvSpPr>
            <a:spLocks noGrp="1"/>
          </p:cNvSpPr>
          <p:nvPr>
            <p:ph idx="1"/>
          </p:nvPr>
        </p:nvSpPr>
        <p:spPr/>
        <p:txBody>
          <a:bodyPr/>
          <a:lstStyle/>
          <a:p>
            <a:pPr marL="0" indent="0">
              <a:buNone/>
            </a:pPr>
            <a:r>
              <a:rPr lang="en-US" dirty="0"/>
              <a:t>Fullerton, Tracy. (2008). </a:t>
            </a:r>
            <a:r>
              <a:rPr lang="en-ID" dirty="0"/>
              <a:t>GAME DESIGN WORKSHOP: A </a:t>
            </a:r>
            <a:r>
              <a:rPr lang="en-ID" dirty="0" err="1"/>
              <a:t>Playcentric</a:t>
            </a:r>
            <a:r>
              <a:rPr lang="en-ID" dirty="0"/>
              <a:t> Approach to Creating Innovative Games. Morgan Kaufman ISBN 978-0-240-80974-8</a:t>
            </a:r>
            <a:endParaRPr lang="id-ID" dirty="0"/>
          </a:p>
        </p:txBody>
      </p:sp>
      <p:sp>
        <p:nvSpPr>
          <p:cNvPr id="4" name="Subtitle 3"/>
          <p:cNvSpPr>
            <a:spLocks noGrp="1"/>
          </p:cNvSpPr>
          <p:nvPr>
            <p:ph type="subTitle" idx="13"/>
          </p:nvPr>
        </p:nvSpPr>
        <p:spPr/>
        <p:txBody>
          <a:bodyPr/>
          <a:lstStyle/>
          <a:p>
            <a:pPr marL="0" indent="0">
              <a:buNone/>
            </a:pPr>
            <a:endParaRPr lang="id-ID" dirty="0"/>
          </a:p>
        </p:txBody>
      </p:sp>
    </p:spTree>
    <p:extLst>
      <p:ext uri="{BB962C8B-B14F-4D97-AF65-F5344CB8AC3E}">
        <p14:creationId xmlns:p14="http://schemas.microsoft.com/office/powerpoint/2010/main" val="346466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60848"/>
            <a:ext cx="7453064" cy="4492352"/>
          </a:xfrm>
        </p:spPr>
        <p:txBody>
          <a:bodyPr>
            <a:normAutofit fontScale="90000"/>
          </a:bodyPr>
          <a:lstStyle/>
          <a:p>
            <a:pPr algn="ctr"/>
            <a:br>
              <a:rPr lang="en-US" sz="2400" dirty="0"/>
            </a:br>
            <a:br>
              <a:rPr lang="en-US" sz="2400" dirty="0"/>
            </a:br>
            <a:r>
              <a:rPr lang="en-US" sz="2400" dirty="0"/>
              <a:t>These slides have been adapted from:</a:t>
            </a:r>
            <a:br>
              <a:rPr lang="en-US" sz="2400" dirty="0"/>
            </a:br>
            <a:br>
              <a:rPr lang="en-US" sz="2400" dirty="0"/>
            </a:br>
            <a:br>
              <a:rPr lang="en-US" sz="2400" dirty="0"/>
            </a:br>
            <a:r>
              <a:rPr lang="en-ID" sz="2400" dirty="0"/>
              <a:t>Dr Penny de </a:t>
            </a:r>
            <a:r>
              <a:rPr lang="en-ID" sz="2400" dirty="0" err="1"/>
              <a:t>Byl</a:t>
            </a:r>
            <a:r>
              <a:rPr lang="en-ID" sz="2400" dirty="0"/>
              <a:t>. 2014. Holistic Mobile Game Development with Unity. FOCAL. Burlington. ISBN:978-0415839235 </a:t>
            </a:r>
            <a:br>
              <a:rPr lang="en-US" sz="2400" dirty="0"/>
            </a:br>
            <a:r>
              <a:rPr lang="en-US" sz="2400" dirty="0"/>
              <a:t>Chapter 1</a:t>
            </a:r>
            <a:br>
              <a:rPr lang="en-US" sz="2400" dirty="0"/>
            </a:br>
            <a:br>
              <a:rPr lang="en-US" sz="2400" dirty="0"/>
            </a:br>
            <a:r>
              <a:rPr lang="en-US" sz="2400" dirty="0"/>
              <a:t>and </a:t>
            </a:r>
            <a:br>
              <a:rPr lang="en-US" sz="2400" dirty="0"/>
            </a:br>
            <a:br>
              <a:rPr lang="en-US" sz="2400" dirty="0"/>
            </a:br>
            <a:r>
              <a:rPr lang="en-US" sz="2400" dirty="0"/>
              <a:t>Fullerton, Tracy. (2008). </a:t>
            </a:r>
            <a:r>
              <a:rPr lang="en-ID" sz="2400" dirty="0"/>
              <a:t>GAME DESIGN WORKSHOP: A </a:t>
            </a:r>
            <a:r>
              <a:rPr lang="en-ID" sz="2400" dirty="0" err="1"/>
              <a:t>Playcentric</a:t>
            </a:r>
            <a:r>
              <a:rPr lang="en-ID" sz="2400" dirty="0"/>
              <a:t> Approach to Creating Innovative Games. Morgan Kaufman ISBN 978-0-240-80974-8 </a:t>
            </a:r>
            <a:br>
              <a:rPr lang="en-US" sz="2400" dirty="0"/>
            </a:b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Learning Objectives</a:t>
            </a:r>
            <a:endParaRPr lang="id-ID" dirty="0"/>
          </a:p>
        </p:txBody>
      </p:sp>
      <p:sp>
        <p:nvSpPr>
          <p:cNvPr id="9" name="Subjudul 8"/>
          <p:cNvSpPr>
            <a:spLocks noGrp="1"/>
          </p:cNvSpPr>
          <p:nvPr>
            <p:ph type="subTitle" idx="13"/>
          </p:nvPr>
        </p:nvSpPr>
        <p:spPr>
          <a:xfrm>
            <a:off x="1907704" y="2852936"/>
            <a:ext cx="7236296" cy="2633464"/>
          </a:xfrm>
        </p:spPr>
        <p:txBody>
          <a:bodyPr>
            <a:noAutofit/>
          </a:bodyPr>
          <a:lstStyle/>
          <a:p>
            <a:pPr marL="0" indent="0">
              <a:buNone/>
            </a:pPr>
            <a:r>
              <a:rPr lang="en-ID" sz="1800" dirty="0"/>
              <a:t>LO 1 : Apply best practices of mobile and web game development </a:t>
            </a:r>
          </a:p>
          <a:p>
            <a:pPr marL="0" indent="0">
              <a:buNone/>
            </a:pPr>
            <a:r>
              <a:rPr lang="en-ID" sz="1800" dirty="0"/>
              <a:t>LO 2 : Apply game design and marketing techniques to boost mobile game performance </a:t>
            </a:r>
          </a:p>
          <a:p>
            <a:pPr marL="0" indent="0">
              <a:buNone/>
            </a:pPr>
            <a:r>
              <a:rPr lang="en-ID" sz="1800" dirty="0"/>
              <a:t>LO 3 : Produce game in mobile and web platform </a:t>
            </a:r>
          </a:p>
          <a:p>
            <a:pPr marL="0" indent="0">
              <a:buNone/>
            </a:pPr>
            <a:r>
              <a:rPr lang="en-ID" sz="1800" dirty="0"/>
              <a:t>LO 4 : Design game monetization and business model</a:t>
            </a:r>
          </a:p>
        </p:txBody>
      </p:sp>
    </p:spTree>
    <p:extLst>
      <p:ext uri="{BB962C8B-B14F-4D97-AF65-F5344CB8AC3E}">
        <p14:creationId xmlns:p14="http://schemas.microsoft.com/office/powerpoint/2010/main" val="9949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BASIC GAME DESIGN</a:t>
            </a:r>
          </a:p>
        </p:txBody>
      </p:sp>
      <p:sp>
        <p:nvSpPr>
          <p:cNvPr id="5" name="Tampungan Teks 4"/>
          <p:cNvSpPr>
            <a:spLocks noGrp="1"/>
          </p:cNvSpPr>
          <p:nvPr>
            <p:ph type="body" idx="1"/>
          </p:nvPr>
        </p:nvSpPr>
        <p:spPr/>
        <p:txBody>
          <a:bodyPr/>
          <a:lstStyle/>
          <a:p>
            <a:r>
              <a:rPr lang="en-ID" dirty="0"/>
              <a:t>Formal Elements</a:t>
            </a:r>
          </a:p>
        </p:txBody>
      </p:sp>
      <p:sp>
        <p:nvSpPr>
          <p:cNvPr id="3" name="Tampungan Konten 2"/>
          <p:cNvSpPr>
            <a:spLocks noGrp="1"/>
          </p:cNvSpPr>
          <p:nvPr>
            <p:ph sz="half" idx="2"/>
          </p:nvPr>
        </p:nvSpPr>
        <p:spPr/>
        <p:txBody>
          <a:bodyPr/>
          <a:lstStyle/>
          <a:p>
            <a:pPr marL="0" indent="0">
              <a:buNone/>
            </a:pPr>
            <a:r>
              <a:rPr lang="en-ID" dirty="0"/>
              <a:t>Players.</a:t>
            </a:r>
          </a:p>
          <a:p>
            <a:pPr marL="0" indent="0">
              <a:buNone/>
            </a:pPr>
            <a:r>
              <a:rPr lang="en-ID" dirty="0"/>
              <a:t>Objective</a:t>
            </a:r>
          </a:p>
          <a:p>
            <a:pPr marL="0" indent="0">
              <a:buNone/>
            </a:pPr>
            <a:r>
              <a:rPr lang="en-ID" dirty="0"/>
              <a:t>Procedures</a:t>
            </a:r>
          </a:p>
          <a:p>
            <a:pPr marL="0" indent="0">
              <a:buNone/>
            </a:pPr>
            <a:r>
              <a:rPr lang="en-ID" dirty="0"/>
              <a:t>Rules</a:t>
            </a:r>
          </a:p>
          <a:p>
            <a:pPr marL="0" indent="0">
              <a:buNone/>
            </a:pPr>
            <a:r>
              <a:rPr lang="en-ID" dirty="0"/>
              <a:t>Conﬂict</a:t>
            </a:r>
          </a:p>
          <a:p>
            <a:pPr marL="0" indent="0">
              <a:buNone/>
            </a:pPr>
            <a:r>
              <a:rPr lang="en-ID" dirty="0"/>
              <a:t>Boundaries</a:t>
            </a:r>
          </a:p>
          <a:p>
            <a:pPr marL="0" indent="0">
              <a:buNone/>
            </a:pPr>
            <a:r>
              <a:rPr lang="en-ID" dirty="0"/>
              <a:t>Outcome</a:t>
            </a:r>
          </a:p>
          <a:p>
            <a:pPr marL="0" indent="0">
              <a:buNone/>
            </a:pPr>
            <a:endParaRPr lang="en-ID" dirty="0"/>
          </a:p>
        </p:txBody>
      </p:sp>
      <p:sp>
        <p:nvSpPr>
          <p:cNvPr id="6" name="Tampungan Konten 5"/>
          <p:cNvSpPr>
            <a:spLocks noGrp="1"/>
          </p:cNvSpPr>
          <p:nvPr>
            <p:ph sz="quarter" idx="4"/>
          </p:nvPr>
        </p:nvSpPr>
        <p:spPr/>
        <p:txBody>
          <a:bodyPr/>
          <a:lstStyle/>
          <a:p>
            <a:pPr marL="0" indent="0">
              <a:buNone/>
            </a:pPr>
            <a:r>
              <a:rPr lang="en-ID" dirty="0"/>
              <a:t>Challenge</a:t>
            </a:r>
          </a:p>
          <a:p>
            <a:pPr marL="0" indent="0">
              <a:buNone/>
            </a:pPr>
            <a:r>
              <a:rPr lang="en-ID" dirty="0"/>
              <a:t>Play</a:t>
            </a:r>
          </a:p>
          <a:p>
            <a:pPr marL="0" indent="0">
              <a:buNone/>
            </a:pPr>
            <a:r>
              <a:rPr lang="en-ID" dirty="0"/>
              <a:t>Premise</a:t>
            </a:r>
          </a:p>
          <a:p>
            <a:pPr marL="0" indent="0">
              <a:buNone/>
            </a:pPr>
            <a:r>
              <a:rPr lang="en-ID" dirty="0"/>
              <a:t>Character</a:t>
            </a:r>
          </a:p>
          <a:p>
            <a:pPr marL="0" indent="0">
              <a:buNone/>
            </a:pPr>
            <a:r>
              <a:rPr lang="en-ID" dirty="0"/>
              <a:t>Story</a:t>
            </a:r>
          </a:p>
        </p:txBody>
      </p:sp>
      <p:sp>
        <p:nvSpPr>
          <p:cNvPr id="7" name="Tampungan Teks 6"/>
          <p:cNvSpPr>
            <a:spLocks noGrp="1"/>
          </p:cNvSpPr>
          <p:nvPr>
            <p:ph type="body" idx="13"/>
          </p:nvPr>
        </p:nvSpPr>
        <p:spPr/>
        <p:txBody>
          <a:bodyPr/>
          <a:lstStyle/>
          <a:p>
            <a:r>
              <a:rPr lang="en-ID" dirty="0"/>
              <a:t>Dramatic</a:t>
            </a:r>
          </a:p>
        </p:txBody>
      </p:sp>
    </p:spTree>
    <p:extLst>
      <p:ext uri="{BB962C8B-B14F-4D97-AF65-F5344CB8AC3E}">
        <p14:creationId xmlns:p14="http://schemas.microsoft.com/office/powerpoint/2010/main" val="389940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Autofit/>
          </a:bodyPr>
          <a:lstStyle/>
          <a:p>
            <a:r>
              <a:rPr lang="en-ID" sz="2000" dirty="0"/>
              <a:t>Web and Mobile Game Design Workshop I</a:t>
            </a:r>
          </a:p>
        </p:txBody>
      </p:sp>
      <p:sp>
        <p:nvSpPr>
          <p:cNvPr id="10" name="Tampungan Konten 9"/>
          <p:cNvSpPr>
            <a:spLocks noGrp="1"/>
          </p:cNvSpPr>
          <p:nvPr>
            <p:ph idx="1"/>
          </p:nvPr>
        </p:nvSpPr>
        <p:spPr>
          <a:xfrm>
            <a:off x="1911350" y="2852936"/>
            <a:ext cx="6837114" cy="3616487"/>
          </a:xfrm>
        </p:spPr>
        <p:txBody>
          <a:bodyPr>
            <a:normAutofit fontScale="70000" lnSpcReduction="20000"/>
          </a:bodyPr>
          <a:lstStyle/>
          <a:p>
            <a:pPr marL="0" indent="0">
              <a:buNone/>
            </a:pPr>
            <a:r>
              <a:rPr lang="en-ID" dirty="0"/>
              <a:t>In this exercise, use the techniques previously described to do a brainstorm for a “blue sky” project. By blue sky, we mean that we know this project could not technically be made today, but we are going to pretend it could. </a:t>
            </a:r>
          </a:p>
          <a:p>
            <a:pPr marL="0" indent="0">
              <a:buNone/>
            </a:pPr>
            <a:endParaRPr lang="en-ID" dirty="0"/>
          </a:p>
          <a:p>
            <a:pPr marL="0" indent="0">
              <a:buNone/>
            </a:pPr>
            <a:r>
              <a:rPr lang="en-ID" dirty="0"/>
              <a:t>The challenge is to come up with ideas for a “remote control” for a stereotypical character. Choose a character from this list: </a:t>
            </a:r>
          </a:p>
          <a:p>
            <a:r>
              <a:rPr lang="en-ID" dirty="0"/>
              <a:t>Door to door salesman </a:t>
            </a:r>
          </a:p>
          <a:p>
            <a:r>
              <a:rPr lang="en-ID" dirty="0"/>
              <a:t>Busy mother </a:t>
            </a:r>
          </a:p>
          <a:p>
            <a:r>
              <a:rPr lang="en-ID" dirty="0"/>
              <a:t>God Superhero </a:t>
            </a:r>
          </a:p>
          <a:p>
            <a:r>
              <a:rPr lang="en-ID" dirty="0"/>
              <a:t>Politician </a:t>
            </a:r>
          </a:p>
          <a:p>
            <a:pPr marL="0" indent="0">
              <a:buNone/>
            </a:pPr>
            <a:endParaRPr lang="en-ID" dirty="0"/>
          </a:p>
          <a:p>
            <a:pPr marL="0" indent="0">
              <a:buNone/>
            </a:pPr>
            <a:r>
              <a:rPr lang="en-ID" dirty="0"/>
              <a:t>First, brainstorm about the character: What does the character do? What makes the character interesting? What aspect of the character would it be engaging to control? How does the character react? Does the character have free will? Next, brainstorm features for your imaginary controller. What will it look like? What could each </a:t>
            </a:r>
            <a:r>
              <a:rPr lang="en-ID" dirty="0" err="1"/>
              <a:t>bu</a:t>
            </a:r>
            <a:r>
              <a:rPr lang="en-ID" dirty="0"/>
              <a:t> on do? Remember, this is “blue sky,” so the </a:t>
            </a:r>
            <a:r>
              <a:rPr lang="en-ID" dirty="0" err="1"/>
              <a:t>bu</a:t>
            </a:r>
            <a:r>
              <a:rPr lang="en-ID" dirty="0"/>
              <a:t> </a:t>
            </a:r>
            <a:r>
              <a:rPr lang="en-ID" dirty="0" err="1"/>
              <a:t>ons</a:t>
            </a:r>
            <a:r>
              <a:rPr lang="en-ID" dirty="0"/>
              <a:t> can do crazy things. Have fun with this! Come up with as many ideas as you can.</a:t>
            </a:r>
          </a:p>
          <a:p>
            <a:pPr marL="0" indent="0">
              <a:buNone/>
            </a:pPr>
            <a:endParaRPr lang="en-ID" dirty="0"/>
          </a:p>
        </p:txBody>
      </p:sp>
    </p:spTree>
    <p:extLst>
      <p:ext uri="{BB962C8B-B14F-4D97-AF65-F5344CB8AC3E}">
        <p14:creationId xmlns:p14="http://schemas.microsoft.com/office/powerpoint/2010/main" val="3771252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noAutofit/>
          </a:bodyPr>
          <a:lstStyle/>
          <a:p>
            <a:r>
              <a:rPr lang="en-ID" sz="2000" dirty="0"/>
              <a:t>Web and Mobile Game Design Workshop II</a:t>
            </a:r>
            <a:endParaRPr lang="en-ID" sz="1800" dirty="0"/>
          </a:p>
        </p:txBody>
      </p:sp>
      <p:sp>
        <p:nvSpPr>
          <p:cNvPr id="3" name="Tampungan Konten 2"/>
          <p:cNvSpPr>
            <a:spLocks noGrp="1"/>
          </p:cNvSpPr>
          <p:nvPr>
            <p:ph idx="1"/>
          </p:nvPr>
        </p:nvSpPr>
        <p:spPr>
          <a:xfrm>
            <a:off x="1911350" y="2743200"/>
            <a:ext cx="6837114" cy="3726223"/>
          </a:xfrm>
        </p:spPr>
        <p:txBody>
          <a:bodyPr>
            <a:normAutofit/>
          </a:bodyPr>
          <a:lstStyle/>
          <a:p>
            <a:pPr marL="0" indent="0">
              <a:buNone/>
            </a:pPr>
            <a:r>
              <a:rPr lang="en-ID" dirty="0"/>
              <a:t>Now it is time to brainstorm your own idea. Get a potential team together—either in class or a group of friends who are interested on working on a game with you. If you cannot get a group together, do it on your own. </a:t>
            </a:r>
          </a:p>
          <a:p>
            <a:pPr marL="0" indent="0">
              <a:buNone/>
            </a:pPr>
            <a:endParaRPr lang="en-ID" dirty="0"/>
          </a:p>
          <a:p>
            <a:pPr marL="0" indent="0">
              <a:buNone/>
            </a:pPr>
            <a:r>
              <a:rPr lang="en-ID" dirty="0"/>
              <a:t>In the blue sky brainstorm, state an interesting challenge for your game, set up a whiteboard or a sheet of butcher paper, and use the techniques previously discussed to generate 100 ideas related to your challenge in 60 minutes. This might sound like a lot, but if you can keep the energy level up, you can do it!</a:t>
            </a:r>
          </a:p>
          <a:p>
            <a:pPr marL="0" indent="0">
              <a:buNone/>
            </a:pPr>
            <a:endParaRPr lang="en-ID" dirty="0"/>
          </a:p>
        </p:txBody>
      </p:sp>
    </p:spTree>
    <p:extLst>
      <p:ext uri="{BB962C8B-B14F-4D97-AF65-F5344CB8AC3E}">
        <p14:creationId xmlns:p14="http://schemas.microsoft.com/office/powerpoint/2010/main" val="289993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noAutofit/>
          </a:bodyPr>
          <a:lstStyle/>
          <a:p>
            <a:r>
              <a:rPr lang="en-ID" sz="2000" dirty="0"/>
              <a:t>Web and Mobile Game Design Workshop III</a:t>
            </a:r>
            <a:endParaRPr lang="en-ID" sz="1800" dirty="0"/>
          </a:p>
        </p:txBody>
      </p:sp>
      <p:sp>
        <p:nvSpPr>
          <p:cNvPr id="3" name="Tampungan Konten 2"/>
          <p:cNvSpPr>
            <a:spLocks noGrp="1"/>
          </p:cNvSpPr>
          <p:nvPr>
            <p:ph idx="1"/>
          </p:nvPr>
        </p:nvSpPr>
        <p:spPr>
          <a:xfrm>
            <a:off x="1911350" y="2743200"/>
            <a:ext cx="6837114" cy="3726223"/>
          </a:xfrm>
        </p:spPr>
        <p:txBody>
          <a:bodyPr>
            <a:normAutofit/>
          </a:bodyPr>
          <a:lstStyle/>
          <a:p>
            <a:pPr marL="0" indent="0">
              <a:buNone/>
            </a:pPr>
            <a:r>
              <a:rPr lang="en-ID" dirty="0"/>
              <a:t>Now it is time to brainstorm your own idea. Get a potential team together—either in class or a group of friends who are interested on working on a game with you. If you cannot get a group together, do it on your own. </a:t>
            </a:r>
          </a:p>
          <a:p>
            <a:pPr marL="0" indent="0">
              <a:buNone/>
            </a:pPr>
            <a:endParaRPr lang="en-ID" dirty="0"/>
          </a:p>
          <a:p>
            <a:pPr marL="0" indent="0">
              <a:buNone/>
            </a:pPr>
            <a:r>
              <a:rPr lang="en-ID" dirty="0"/>
              <a:t>In the blue sky brainstorm, state an interesting challenge for your game, set up a whiteboard or a sheet of butcher paper, and use the techniques previously discussed to generate 100 ideas related to your challenge in 60 minutes. This might sound like a lot, but if you can keep the energy level up, you can do it!</a:t>
            </a:r>
          </a:p>
          <a:p>
            <a:pPr marL="0" indent="0">
              <a:buNone/>
            </a:pPr>
            <a:endParaRPr lang="en-ID" dirty="0"/>
          </a:p>
        </p:txBody>
      </p:sp>
    </p:spTree>
    <p:extLst>
      <p:ext uri="{BB962C8B-B14F-4D97-AF65-F5344CB8AC3E}">
        <p14:creationId xmlns:p14="http://schemas.microsoft.com/office/powerpoint/2010/main" val="127210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What is next?</a:t>
            </a:r>
          </a:p>
        </p:txBody>
      </p:sp>
      <p:sp>
        <p:nvSpPr>
          <p:cNvPr id="3" name="Tampungan Konten 2"/>
          <p:cNvSpPr>
            <a:spLocks noGrp="1"/>
          </p:cNvSpPr>
          <p:nvPr>
            <p:ph idx="1"/>
          </p:nvPr>
        </p:nvSpPr>
        <p:spPr>
          <a:xfrm>
            <a:off x="1911350" y="2852936"/>
            <a:ext cx="6837114" cy="3616487"/>
          </a:xfrm>
        </p:spPr>
        <p:txBody>
          <a:bodyPr>
            <a:normAutofit fontScale="70000" lnSpcReduction="20000"/>
          </a:bodyPr>
          <a:lstStyle/>
          <a:p>
            <a:pPr marL="0" indent="0">
              <a:buNone/>
            </a:pPr>
            <a:r>
              <a:rPr lang="en-ID" b="1" dirty="0" err="1"/>
              <a:t>EditingandRefining</a:t>
            </a:r>
            <a:r>
              <a:rPr lang="en-ID" b="1" dirty="0"/>
              <a:t> </a:t>
            </a:r>
          </a:p>
          <a:p>
            <a:pPr marL="0" indent="0">
              <a:buNone/>
            </a:pPr>
            <a:r>
              <a:rPr lang="en-ID" dirty="0"/>
              <a:t>What do you do after you have had a successful brainstorming session? Now you have a lot of ideas but no game. Next you will need to edit and reﬁ ne your pool of ideas. This is the stage of the creative process previously described that </a:t>
            </a:r>
            <a:r>
              <a:rPr lang="en-ID" dirty="0" err="1"/>
              <a:t>Csikszentmihalyi</a:t>
            </a:r>
            <a:r>
              <a:rPr lang="en-ID" dirty="0"/>
              <a:t> called “evaluation,” where you decide whether an idea is valuable and worth pursuing. There are a number of reasons for editing an idea out of your </a:t>
            </a:r>
            <a:r>
              <a:rPr lang="en-ID" dirty="0" err="1"/>
              <a:t>ﬁnallist</a:t>
            </a:r>
            <a:r>
              <a:rPr lang="en-ID" dirty="0"/>
              <a:t>. Most of them fall into the following categories.</a:t>
            </a:r>
            <a:endParaRPr lang="en-ID" b="1" dirty="0"/>
          </a:p>
          <a:p>
            <a:pPr marL="0" indent="0">
              <a:buNone/>
            </a:pPr>
            <a:r>
              <a:rPr lang="en-ID" b="1" dirty="0"/>
              <a:t>Technical Feasibility </a:t>
            </a:r>
          </a:p>
          <a:p>
            <a:pPr marL="0" indent="0">
              <a:buNone/>
            </a:pPr>
            <a:r>
              <a:rPr lang="en-ID" dirty="0"/>
              <a:t>You can try to brainstorm ways to make it technically feasible, but o </a:t>
            </a:r>
            <a:r>
              <a:rPr lang="en-ID" dirty="0" err="1"/>
              <a:t>en</a:t>
            </a:r>
            <a:r>
              <a:rPr lang="en-ID" dirty="0"/>
              <a:t> there is just no way. Also, sometimes an idea that would be feasible for a more experienced, or larger production team has to be cut by a team that has limited resources or expertise.</a:t>
            </a:r>
          </a:p>
          <a:p>
            <a:pPr marL="0" indent="0">
              <a:buNone/>
            </a:pPr>
            <a:r>
              <a:rPr lang="en-ID" b="1" dirty="0"/>
              <a:t>Market Opportunity</a:t>
            </a:r>
          </a:p>
          <a:p>
            <a:pPr marL="0" indent="0">
              <a:buNone/>
            </a:pPr>
            <a:r>
              <a:rPr lang="en-ID" dirty="0"/>
              <a:t>Sometimes there is no market opportunity for a particular idea. Again, this does not mean it is a bad idea; it just might not be advisable to do it right now. Market trends are </a:t>
            </a:r>
            <a:r>
              <a:rPr lang="en-ID" dirty="0" err="1"/>
              <a:t>aﬀ</a:t>
            </a:r>
            <a:r>
              <a:rPr lang="en-ID" dirty="0"/>
              <a:t> </a:t>
            </a:r>
            <a:r>
              <a:rPr lang="en-ID" dirty="0" err="1"/>
              <a:t>ected</a:t>
            </a:r>
            <a:r>
              <a:rPr lang="en-ID" dirty="0"/>
              <a:t> by world events, by the success (or failure) of other products, by the overall economy, by technology cycles, and any number of other outside </a:t>
            </a:r>
            <a:r>
              <a:rPr lang="en-ID" dirty="0" err="1"/>
              <a:t>inﬂ</a:t>
            </a:r>
            <a:r>
              <a:rPr lang="en-ID" dirty="0"/>
              <a:t> </a:t>
            </a:r>
            <a:r>
              <a:rPr lang="en-ID" dirty="0" err="1"/>
              <a:t>uences</a:t>
            </a:r>
            <a:r>
              <a:rPr lang="en-ID" dirty="0"/>
              <a:t>.</a:t>
            </a:r>
          </a:p>
        </p:txBody>
      </p:sp>
    </p:spTree>
    <p:extLst>
      <p:ext uri="{BB962C8B-B14F-4D97-AF65-F5344CB8AC3E}">
        <p14:creationId xmlns:p14="http://schemas.microsoft.com/office/powerpoint/2010/main" val="419535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noAutofit/>
          </a:bodyPr>
          <a:lstStyle/>
          <a:p>
            <a:r>
              <a:rPr lang="en-ID" sz="2400" dirty="0"/>
              <a:t>Web and Mobile Game Design Workshop III</a:t>
            </a:r>
            <a:endParaRPr lang="en-ID" sz="2000" dirty="0"/>
          </a:p>
        </p:txBody>
      </p:sp>
      <p:sp>
        <p:nvSpPr>
          <p:cNvPr id="3" name="Tampungan Konten 2"/>
          <p:cNvSpPr>
            <a:spLocks noGrp="1"/>
          </p:cNvSpPr>
          <p:nvPr>
            <p:ph idx="1"/>
          </p:nvPr>
        </p:nvSpPr>
        <p:spPr/>
        <p:txBody>
          <a:bodyPr/>
          <a:lstStyle/>
          <a:p>
            <a:r>
              <a:rPr lang="en-ID" dirty="0"/>
              <a:t>In one or two paragraphs, describe the essence of your game idea. Try to capture what makes it interesting to you and how the basic gameplay will work. State your “X”—both razor and slogan—as a part of your game description.</a:t>
            </a:r>
          </a:p>
          <a:p>
            <a:r>
              <a:rPr lang="en-ID" dirty="0"/>
              <a:t> Ask yourself questions about the formal and dramatic elements as you write. When we go on to the prototyping stage, we will address these questions again in more detail.</a:t>
            </a:r>
          </a:p>
        </p:txBody>
      </p:sp>
      <p:sp>
        <p:nvSpPr>
          <p:cNvPr id="4" name="Subjudul 3"/>
          <p:cNvSpPr>
            <a:spLocks noGrp="1"/>
          </p:cNvSpPr>
          <p:nvPr>
            <p:ph type="subTitle" idx="13"/>
          </p:nvPr>
        </p:nvSpPr>
        <p:spPr/>
        <p:txBody>
          <a:bodyPr/>
          <a:lstStyle/>
          <a:p>
            <a:pPr marL="0" indent="0">
              <a:buNone/>
            </a:pPr>
            <a:r>
              <a:rPr lang="en-ID" dirty="0"/>
              <a:t>Turning ideas into game</a:t>
            </a:r>
          </a:p>
        </p:txBody>
      </p:sp>
    </p:spTree>
    <p:extLst>
      <p:ext uri="{BB962C8B-B14F-4D97-AF65-F5344CB8AC3E}">
        <p14:creationId xmlns:p14="http://schemas.microsoft.com/office/powerpoint/2010/main" val="3320623644"/>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0</TotalTime>
  <Words>1013</Words>
  <Application>Microsoft Office PowerPoint</Application>
  <PresentationFormat>On-screen Show (4:3)</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ＭＳ Ｐゴシック</vt:lpstr>
      <vt:lpstr>Arial</vt:lpstr>
      <vt:lpstr>Calibri</vt:lpstr>
      <vt:lpstr>Open Sans</vt:lpstr>
      <vt:lpstr>Template PPT 2015</vt:lpstr>
      <vt:lpstr>Mobile and Web  Game Design Workshop</vt:lpstr>
      <vt:lpstr>  These slides have been adapted from:   Dr Penny de Byl. 2014. Holistic Mobile Game Development with Unity. FOCAL. Burlington. ISBN:978-0415839235  Chapter 1  and   Fullerton, Tracy. (2008). GAME DESIGN WORKSHOP: A Playcentric Approach to Creating Innovative Games. Morgan Kaufman ISBN 978-0-240-80974-8   </vt:lpstr>
      <vt:lpstr>Learning Objectives</vt:lpstr>
      <vt:lpstr>BASIC GAME DESIGN</vt:lpstr>
      <vt:lpstr>Web and Mobile Game Design Workshop I</vt:lpstr>
      <vt:lpstr>Web and Mobile Game Design Workshop II</vt:lpstr>
      <vt:lpstr>Web and Mobile Game Design Workshop III</vt:lpstr>
      <vt:lpstr>What is next?</vt:lpstr>
      <vt:lpstr>Web and Mobile Game Design Workshop III</vt:lpstr>
      <vt:lpstr>Feature Design Exercise</vt:lpstr>
      <vt:lpstr>Feature Design Exercise II</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Dodick Zulaimi Sudirman</cp:lastModifiedBy>
  <cp:revision>25</cp:revision>
  <dcterms:created xsi:type="dcterms:W3CDTF">2015-05-04T03:33:03Z</dcterms:created>
  <dcterms:modified xsi:type="dcterms:W3CDTF">2018-07-26T09:21:45Z</dcterms:modified>
</cp:coreProperties>
</file>