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3" r:id="rId3"/>
    <p:sldId id="257" r:id="rId4"/>
    <p:sldId id="265"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3" r:id="rId21"/>
    <p:sldId id="314" r:id="rId22"/>
    <p:sldId id="315" r:id="rId23"/>
    <p:sldId id="316" r:id="rId24"/>
    <p:sldId id="317" r:id="rId25"/>
    <p:sldId id="318" r:id="rId26"/>
    <p:sldId id="296" r:id="rId27"/>
    <p:sldId id="319" r:id="rId28"/>
    <p:sldId id="291"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3"/>
            <p14:sldId id="257"/>
            <p14:sldId id="265"/>
            <p14:sldId id="297"/>
            <p14:sldId id="29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296"/>
            <p14:sldId id="319"/>
          </p14:sldIdLst>
        </p14:section>
        <p14:section name="REFERENCE" id="{82098E28-DACF-4424-86A1-E861B2DCC6FF}">
          <p14:sldIdLst>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0A9E2-4EDF-426D-B23B-C81F7E34554A}" type="datetimeFigureOut">
              <a:rPr lang="en-ID" smtClean="0"/>
              <a:t>28/07/2018</a:t>
            </a:fld>
            <a:endParaRPr lang="en-ID"/>
          </a:p>
        </p:txBody>
      </p:sp>
      <p:sp>
        <p:nvSpPr>
          <p:cNvPr id="4" name="Tampungan Gambar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6CB6B-C0F3-4AF5-96FF-89CCC1A86A8A}" type="slidenum">
              <a:rPr lang="en-ID" smtClean="0"/>
              <a:t>‹#›</a:t>
            </a:fld>
            <a:endParaRPr lang="en-ID"/>
          </a:p>
        </p:txBody>
      </p:sp>
    </p:spTree>
    <p:extLst>
      <p:ext uri="{BB962C8B-B14F-4D97-AF65-F5344CB8AC3E}">
        <p14:creationId xmlns:p14="http://schemas.microsoft.com/office/powerpoint/2010/main" val="139623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28/07/2018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2D Game Programming </a:t>
            </a:r>
          </a:p>
          <a:p>
            <a:pPr>
              <a:spcBef>
                <a:spcPct val="20000"/>
              </a:spcBef>
              <a:tabLst>
                <a:tab pos="1320800" algn="l"/>
                <a:tab pos="2054225" algn="l"/>
              </a:tabLst>
            </a:pPr>
            <a:r>
              <a:rPr lang="en-US" sz="2400" dirty="0">
                <a:solidFill>
                  <a:schemeClr val="bg1"/>
                </a:solidFill>
                <a:latin typeface="Open Sans"/>
              </a:rPr>
              <a:t>Effective Period	: </a:t>
            </a:r>
            <a:r>
              <a:rPr lang="en-US" sz="2400">
                <a:solidFill>
                  <a:schemeClr val="bg1"/>
                </a:solidFill>
                <a:latin typeface="Open Sans"/>
              </a:rPr>
              <a:t>September 2018</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AU" sz="4000" dirty="0">
                <a:solidFill>
                  <a:schemeClr val="bg1"/>
                </a:solidFill>
              </a:rPr>
              <a:t>2D game </a:t>
            </a:r>
            <a:r>
              <a:rPr lang="en-ID" sz="4000" dirty="0"/>
              <a:t>movement </a:t>
            </a:r>
            <a:br>
              <a:rPr lang="en-ID" sz="4000" dirty="0"/>
            </a:br>
            <a:r>
              <a:rPr lang="en-ID" sz="4000" dirty="0"/>
              <a:t>and control</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Output types </a:t>
            </a:r>
          </a:p>
        </p:txBody>
      </p:sp>
      <p:sp>
        <p:nvSpPr>
          <p:cNvPr id="3" name="Tampungan Konten 2"/>
          <p:cNvSpPr>
            <a:spLocks noGrp="1"/>
          </p:cNvSpPr>
          <p:nvPr>
            <p:ph idx="1"/>
          </p:nvPr>
        </p:nvSpPr>
        <p:spPr>
          <a:xfrm>
            <a:off x="1911350" y="2852936"/>
            <a:ext cx="6837114" cy="3616487"/>
          </a:xfrm>
        </p:spPr>
        <p:txBody>
          <a:bodyPr/>
          <a:lstStyle/>
          <a:p>
            <a:r>
              <a:rPr lang="en-ID" dirty="0"/>
              <a:t>Visual output </a:t>
            </a:r>
          </a:p>
          <a:p>
            <a:r>
              <a:rPr lang="en-ID" dirty="0"/>
              <a:t>Audio output </a:t>
            </a:r>
          </a:p>
          <a:p>
            <a:r>
              <a:rPr lang="en-ID" dirty="0"/>
              <a:t>Controller vibration</a:t>
            </a:r>
          </a:p>
        </p:txBody>
      </p:sp>
      <p:pic>
        <p:nvPicPr>
          <p:cNvPr id="5" name="Gambar 4"/>
          <p:cNvPicPr>
            <a:picLocks noChangeAspect="1"/>
          </p:cNvPicPr>
          <p:nvPr/>
        </p:nvPicPr>
        <p:blipFill>
          <a:blip r:embed="rId2"/>
          <a:stretch>
            <a:fillRect/>
          </a:stretch>
        </p:blipFill>
        <p:spPr>
          <a:xfrm>
            <a:off x="2514600" y="4396434"/>
            <a:ext cx="2971800" cy="1594218"/>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pic>
        <p:nvPicPr>
          <p:cNvPr id="7" name="Gambar 6"/>
          <p:cNvPicPr>
            <a:picLocks noChangeAspect="1"/>
          </p:cNvPicPr>
          <p:nvPr/>
        </p:nvPicPr>
        <p:blipFill>
          <a:blip r:embed="rId3"/>
          <a:stretch>
            <a:fillRect/>
          </a:stretch>
        </p:blipFill>
        <p:spPr>
          <a:xfrm>
            <a:off x="7015108" y="2810410"/>
            <a:ext cx="1724025" cy="3352800"/>
          </a:xfrm>
          <a:prstGeom prst="rect">
            <a:avLst/>
          </a:prstGeom>
        </p:spPr>
      </p:pic>
      <p:pic>
        <p:nvPicPr>
          <p:cNvPr id="8" name="Gambar 7"/>
          <p:cNvPicPr>
            <a:picLocks noChangeAspect="1"/>
          </p:cNvPicPr>
          <p:nvPr/>
        </p:nvPicPr>
        <p:blipFill>
          <a:blip r:embed="rId4"/>
          <a:stretch>
            <a:fillRect/>
          </a:stretch>
        </p:blipFill>
        <p:spPr>
          <a:xfrm>
            <a:off x="4986089" y="279944"/>
            <a:ext cx="3762375" cy="2200275"/>
          </a:xfrm>
          <a:prstGeom prst="rect">
            <a:avLst/>
          </a:prstGeom>
        </p:spPr>
      </p:pic>
    </p:spTree>
    <p:extLst>
      <p:ext uri="{BB962C8B-B14F-4D97-AF65-F5344CB8AC3E}">
        <p14:creationId xmlns:p14="http://schemas.microsoft.com/office/powerpoint/2010/main" val="276019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Unity Input Manager</a:t>
            </a:r>
          </a:p>
        </p:txBody>
      </p:sp>
      <p:sp>
        <p:nvSpPr>
          <p:cNvPr id="3" name="Tampungan Konten 2"/>
          <p:cNvSpPr>
            <a:spLocks noGrp="1"/>
          </p:cNvSpPr>
          <p:nvPr>
            <p:ph idx="1"/>
          </p:nvPr>
        </p:nvSpPr>
        <p:spPr>
          <a:xfrm>
            <a:off x="1911350" y="2852936"/>
            <a:ext cx="4489450" cy="3616487"/>
          </a:xfrm>
        </p:spPr>
        <p:txBody>
          <a:bodyPr>
            <a:normAutofit fontScale="92500" lnSpcReduction="10000"/>
          </a:bodyPr>
          <a:lstStyle/>
          <a:p>
            <a:pPr marL="0" indent="0">
              <a:buNone/>
            </a:pPr>
            <a:r>
              <a:rPr lang="en-ID" dirty="0"/>
              <a:t>The Input Manager allows us to set up (map) our standard game control configuration for our game, and it has two advantages that are as follows:</a:t>
            </a:r>
          </a:p>
          <a:p>
            <a:r>
              <a:rPr lang="en-ID" dirty="0"/>
              <a:t>The Input Manager allows us to simply and easily use the default set keys  in our scripts </a:t>
            </a:r>
          </a:p>
          <a:p>
            <a:r>
              <a:rPr lang="en-ID" dirty="0"/>
              <a:t>The Input Manager allows the players of our games to set the controls to their own configurations. </a:t>
            </a:r>
          </a:p>
          <a:p>
            <a:pPr marL="0" indent="0">
              <a:buNone/>
            </a:pPr>
            <a:r>
              <a:rPr lang="en-ID" dirty="0"/>
              <a:t>To configure it, we go to Edit | Project Settings | Input. </a:t>
            </a:r>
          </a:p>
        </p:txBody>
      </p:sp>
      <p:pic>
        <p:nvPicPr>
          <p:cNvPr id="5" name="Gambar 4"/>
          <p:cNvPicPr>
            <a:picLocks noChangeAspect="1"/>
          </p:cNvPicPr>
          <p:nvPr/>
        </p:nvPicPr>
        <p:blipFill>
          <a:blip r:embed="rId2"/>
          <a:stretch>
            <a:fillRect/>
          </a:stretch>
        </p:blipFill>
        <p:spPr>
          <a:xfrm>
            <a:off x="6553200" y="2590800"/>
            <a:ext cx="2419350" cy="3762375"/>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37208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Unity Input Manager</a:t>
            </a:r>
          </a:p>
        </p:txBody>
      </p:sp>
      <p:sp>
        <p:nvSpPr>
          <p:cNvPr id="4" name="Subjudul 3"/>
          <p:cNvSpPr>
            <a:spLocks noGrp="1"/>
          </p:cNvSpPr>
          <p:nvPr>
            <p:ph type="subTitle" idx="13"/>
          </p:nvPr>
        </p:nvSpPr>
        <p:spPr/>
        <p:txBody>
          <a:bodyPr>
            <a:normAutofit fontScale="92500"/>
          </a:bodyPr>
          <a:lstStyle/>
          <a:p>
            <a:pPr marL="0" indent="0">
              <a:buNone/>
            </a:pPr>
            <a:r>
              <a:rPr lang="en-ID" dirty="0"/>
              <a:t>Player can edit their input before playing the game</a:t>
            </a:r>
          </a:p>
        </p:txBody>
      </p:sp>
      <p:pic>
        <p:nvPicPr>
          <p:cNvPr id="5" name="Gambar 4"/>
          <p:cNvPicPr>
            <a:picLocks noChangeAspect="1"/>
          </p:cNvPicPr>
          <p:nvPr/>
        </p:nvPicPr>
        <p:blipFill>
          <a:blip r:embed="rId2"/>
          <a:stretch>
            <a:fillRect/>
          </a:stretch>
        </p:blipFill>
        <p:spPr>
          <a:xfrm>
            <a:off x="3733800" y="3356992"/>
            <a:ext cx="2592636" cy="3048000"/>
          </a:xfrm>
          <a:prstGeom prst="rect">
            <a:avLst/>
          </a:prstGeom>
        </p:spPr>
      </p:pic>
      <p:sp>
        <p:nvSpPr>
          <p:cNvPr id="6" name="Persegi Panjang 5"/>
          <p:cNvSpPr/>
          <p:nvPr/>
        </p:nvSpPr>
        <p:spPr>
          <a:xfrm>
            <a:off x="914400" y="6404992"/>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74694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Detecting Input</a:t>
            </a:r>
          </a:p>
        </p:txBody>
      </p:sp>
      <p:sp>
        <p:nvSpPr>
          <p:cNvPr id="3" name="Tampungan Konten 2"/>
          <p:cNvSpPr>
            <a:spLocks noGrp="1"/>
          </p:cNvSpPr>
          <p:nvPr>
            <p:ph idx="1"/>
          </p:nvPr>
        </p:nvSpPr>
        <p:spPr>
          <a:xfrm>
            <a:off x="1911350" y="2852936"/>
            <a:ext cx="6837114" cy="3616487"/>
          </a:xfrm>
        </p:spPr>
        <p:txBody>
          <a:bodyPr>
            <a:normAutofit fontScale="92500" lnSpcReduction="20000"/>
          </a:bodyPr>
          <a:lstStyle/>
          <a:p>
            <a:pPr marL="0" indent="0">
              <a:buNone/>
            </a:pPr>
            <a:r>
              <a:rPr lang="en-ID" dirty="0"/>
              <a:t>To detect input from the various devices, namely, computers and mobiles  (iOS and Android), we will make use of the Unity class named Input with  its functions and variables. </a:t>
            </a:r>
          </a:p>
          <a:p>
            <a:pPr marL="0" indent="0">
              <a:buNone/>
            </a:pPr>
            <a:r>
              <a:rPr lang="en-ID" dirty="0"/>
              <a:t>For movement-based input, we make use of the </a:t>
            </a:r>
            <a:r>
              <a:rPr lang="en-ID" dirty="0" err="1"/>
              <a:t>Input.GetAxis</a:t>
            </a:r>
            <a:r>
              <a:rPr lang="en-ID" dirty="0"/>
              <a:t>() function to ensure that movement is smoother and to reduce the size and complexity of the script. </a:t>
            </a:r>
          </a:p>
          <a:p>
            <a:pPr marL="0" indent="0">
              <a:buNone/>
            </a:pPr>
            <a:r>
              <a:rPr lang="en-ID" dirty="0"/>
              <a:t>For all other action event buttons, we make use of the </a:t>
            </a:r>
            <a:r>
              <a:rPr lang="en-ID" dirty="0" err="1"/>
              <a:t>Input.GetButton</a:t>
            </a:r>
            <a:r>
              <a:rPr lang="en-ID" dirty="0"/>
              <a:t>() function. We always call these functions from within the Update() function since they only get reset when the frame updates.</a:t>
            </a:r>
          </a:p>
          <a:p>
            <a:pPr marL="0" indent="0">
              <a:buNone/>
            </a:pPr>
            <a:r>
              <a:rPr lang="en-ID" dirty="0"/>
              <a:t>For iOS and Android mobile devices, we can track multiple touch inputs using the </a:t>
            </a:r>
            <a:r>
              <a:rPr lang="en-ID" dirty="0" err="1"/>
              <a:t>Input.touches</a:t>
            </a:r>
            <a:r>
              <a:rPr lang="en-ID" dirty="0"/>
              <a:t> property. We can also track input via the accelerometer and gyroscope using the properties </a:t>
            </a:r>
            <a:r>
              <a:rPr lang="en-ID" dirty="0" err="1"/>
              <a:t>Input.acceleration</a:t>
            </a:r>
            <a:r>
              <a:rPr lang="en-ID" dirty="0"/>
              <a:t> and </a:t>
            </a:r>
            <a:r>
              <a:rPr lang="en-ID" dirty="0" err="1"/>
              <a:t>Input.gyro</a:t>
            </a:r>
            <a:r>
              <a:rPr lang="en-ID" dirty="0"/>
              <a:t> respectively. </a:t>
            </a:r>
          </a:p>
        </p:txBody>
      </p:sp>
    </p:spTree>
    <p:extLst>
      <p:ext uri="{BB962C8B-B14F-4D97-AF65-F5344CB8AC3E}">
        <p14:creationId xmlns:p14="http://schemas.microsoft.com/office/powerpoint/2010/main" val="69756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Buttons and </a:t>
            </a:r>
            <a:r>
              <a:rPr lang="en-ID" dirty="0" err="1"/>
              <a:t>OnGUI</a:t>
            </a:r>
            <a:endParaRPr lang="en-ID" dirty="0"/>
          </a:p>
        </p:txBody>
      </p:sp>
      <p:sp>
        <p:nvSpPr>
          <p:cNvPr id="3" name="Tampungan Konten 2"/>
          <p:cNvSpPr>
            <a:spLocks noGrp="1"/>
          </p:cNvSpPr>
          <p:nvPr>
            <p:ph idx="1"/>
          </p:nvPr>
        </p:nvSpPr>
        <p:spPr>
          <a:xfrm>
            <a:off x="1911350" y="2743200"/>
            <a:ext cx="6837114" cy="3726223"/>
          </a:xfrm>
        </p:spPr>
        <p:txBody>
          <a:bodyPr>
            <a:normAutofit fontScale="92500" lnSpcReduction="10000"/>
          </a:bodyPr>
          <a:lstStyle/>
          <a:p>
            <a:pPr marL="0" indent="0">
              <a:buNone/>
            </a:pPr>
            <a:r>
              <a:rPr lang="en-ID" dirty="0"/>
              <a:t>Usually, the very first input that is required from a player in most games is from buttons on the main menu of a game. Thus, we are now going to create our own buttons using the </a:t>
            </a:r>
            <a:r>
              <a:rPr lang="en-ID" dirty="0" err="1"/>
              <a:t>OnGui</a:t>
            </a:r>
            <a:r>
              <a:rPr lang="en-ID" dirty="0"/>
              <a:t> function provided by Unity. </a:t>
            </a:r>
          </a:p>
          <a:p>
            <a:pPr marL="0" indent="0">
              <a:buNone/>
            </a:pPr>
            <a:endParaRPr lang="en-ID" dirty="0"/>
          </a:p>
          <a:p>
            <a:pPr marL="0" indent="0">
              <a:buNone/>
            </a:pPr>
            <a:r>
              <a:rPr lang="en-ID" dirty="0"/>
              <a:t>The </a:t>
            </a:r>
            <a:r>
              <a:rPr lang="en-ID" dirty="0" err="1"/>
              <a:t>OnGUI</a:t>
            </a:r>
            <a:r>
              <a:rPr lang="en-ID" dirty="0"/>
              <a:t> function is used for handling GUI events, the creation and the look and functionality of the game's GUI. It is an event function that is part of the well-defined set of </a:t>
            </a:r>
            <a:r>
              <a:rPr lang="en-ID" dirty="0" err="1"/>
              <a:t>callbacks</a:t>
            </a:r>
            <a:r>
              <a:rPr lang="en-ID" dirty="0"/>
              <a:t> that Unity provides, so it gets called automatically like Start()  and Update(). We, therefore, do not call it within another function. </a:t>
            </a:r>
            <a:r>
              <a:rPr lang="en-ID" dirty="0" err="1"/>
              <a:t>OnGUI</a:t>
            </a:r>
            <a:r>
              <a:rPr lang="en-ID" dirty="0"/>
              <a:t> can be called several times per frame depending on its implementation.  It will get called once per GUI event. </a:t>
            </a:r>
          </a:p>
        </p:txBody>
      </p:sp>
    </p:spTree>
    <p:extLst>
      <p:ext uri="{BB962C8B-B14F-4D97-AF65-F5344CB8AC3E}">
        <p14:creationId xmlns:p14="http://schemas.microsoft.com/office/powerpoint/2010/main" val="381977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GUILayout.Button</a:t>
            </a:r>
            <a:r>
              <a:rPr lang="en-ID" dirty="0"/>
              <a:t> </a:t>
            </a:r>
          </a:p>
        </p:txBody>
      </p:sp>
      <p:sp>
        <p:nvSpPr>
          <p:cNvPr id="3" name="Tampungan Konten 2"/>
          <p:cNvSpPr>
            <a:spLocks noGrp="1"/>
          </p:cNvSpPr>
          <p:nvPr>
            <p:ph idx="1"/>
          </p:nvPr>
        </p:nvSpPr>
        <p:spPr>
          <a:xfrm>
            <a:off x="1911350" y="2852936"/>
            <a:ext cx="6837114" cy="3616487"/>
          </a:xfrm>
        </p:spPr>
        <p:txBody>
          <a:bodyPr>
            <a:normAutofit/>
          </a:bodyPr>
          <a:lstStyle/>
          <a:p>
            <a:pPr marL="0" indent="0">
              <a:buNone/>
            </a:pPr>
            <a:r>
              <a:rPr lang="en-ID" sz="1400" dirty="0"/>
              <a:t>function </a:t>
            </a:r>
            <a:r>
              <a:rPr lang="en-ID" sz="1400" dirty="0" err="1"/>
              <a:t>OnGUI</a:t>
            </a:r>
            <a:r>
              <a:rPr lang="en-ID" sz="1400" dirty="0"/>
              <a:t>() {</a:t>
            </a:r>
          </a:p>
          <a:p>
            <a:pPr marL="0" indent="0">
              <a:buNone/>
            </a:pPr>
            <a:endParaRPr lang="en-ID" sz="1400" dirty="0"/>
          </a:p>
          <a:p>
            <a:pPr marL="0" indent="0">
              <a:buNone/>
            </a:pPr>
            <a:r>
              <a:rPr lang="en-ID" sz="1400" dirty="0"/>
              <a:t>if(</a:t>
            </a:r>
            <a:r>
              <a:rPr lang="en-ID" sz="1400" dirty="0" err="1"/>
              <a:t>GUILayout.Button</a:t>
            </a:r>
            <a:r>
              <a:rPr lang="en-ID" sz="1400" dirty="0"/>
              <a:t>("Button 1",  </a:t>
            </a:r>
            <a:r>
              <a:rPr lang="en-ID" sz="1400" dirty="0" err="1"/>
              <a:t>GUILayout.Width</a:t>
            </a:r>
            <a:r>
              <a:rPr lang="en-ID" sz="1400" dirty="0"/>
              <a:t>(100),      </a:t>
            </a:r>
            <a:r>
              <a:rPr lang="en-ID" sz="1400" dirty="0" err="1"/>
              <a:t>GUILayout.Height</a:t>
            </a:r>
            <a:r>
              <a:rPr lang="en-ID" sz="1400" dirty="0"/>
              <a:t>(100)))  </a:t>
            </a:r>
          </a:p>
          <a:p>
            <a:pPr marL="0" indent="0">
              <a:buNone/>
            </a:pPr>
            <a:r>
              <a:rPr lang="en-ID" sz="1400" dirty="0"/>
              <a:t>	{         </a:t>
            </a:r>
          </a:p>
          <a:p>
            <a:pPr marL="0" indent="0">
              <a:buNone/>
            </a:pPr>
            <a:r>
              <a:rPr lang="en-ID" sz="1400" dirty="0"/>
              <a:t>		</a:t>
            </a:r>
            <a:r>
              <a:rPr lang="en-ID" sz="1400" dirty="0" err="1"/>
              <a:t>Debug.Log</a:t>
            </a:r>
            <a:r>
              <a:rPr lang="en-ID" sz="1400" dirty="0"/>
              <a:t>("Button 1 clicked!");    </a:t>
            </a:r>
          </a:p>
          <a:p>
            <a:pPr marL="0" indent="0">
              <a:buNone/>
            </a:pPr>
            <a:r>
              <a:rPr lang="en-ID" sz="1400" dirty="0"/>
              <a:t>	}</a:t>
            </a:r>
          </a:p>
          <a:p>
            <a:pPr marL="0" indent="0">
              <a:buNone/>
            </a:pPr>
            <a:endParaRPr lang="en-ID" sz="1400" dirty="0"/>
          </a:p>
          <a:p>
            <a:pPr marL="0" indent="0">
              <a:buNone/>
            </a:pPr>
            <a:r>
              <a:rPr lang="en-ID" sz="1400" dirty="0"/>
              <a:t>if(</a:t>
            </a:r>
            <a:r>
              <a:rPr lang="en-ID" sz="1400" dirty="0" err="1"/>
              <a:t>GUILayout.Button</a:t>
            </a:r>
            <a:r>
              <a:rPr lang="en-ID" sz="1400" dirty="0"/>
              <a:t>("Button 2",  </a:t>
            </a:r>
            <a:r>
              <a:rPr lang="en-ID" sz="1400" dirty="0" err="1"/>
              <a:t>GUILayout.Width</a:t>
            </a:r>
            <a:r>
              <a:rPr lang="en-ID" sz="1400" dirty="0"/>
              <a:t>(100), </a:t>
            </a:r>
            <a:r>
              <a:rPr lang="en-ID" sz="1400" dirty="0" err="1"/>
              <a:t>GUILayout</a:t>
            </a:r>
            <a:r>
              <a:rPr lang="en-ID" sz="1400" dirty="0"/>
              <a:t>. Height(100)))  </a:t>
            </a:r>
          </a:p>
          <a:p>
            <a:pPr marL="0" indent="0">
              <a:buNone/>
            </a:pPr>
            <a:r>
              <a:rPr lang="en-ID" sz="1400" dirty="0"/>
              <a:t>	{      </a:t>
            </a:r>
          </a:p>
          <a:p>
            <a:pPr marL="0" indent="0">
              <a:buNone/>
            </a:pPr>
            <a:r>
              <a:rPr lang="en-ID" sz="1400" dirty="0"/>
              <a:t>		</a:t>
            </a:r>
            <a:r>
              <a:rPr lang="en-ID" sz="1400" dirty="0" err="1"/>
              <a:t>Debug.Log</a:t>
            </a:r>
            <a:r>
              <a:rPr lang="en-ID" sz="1400" dirty="0"/>
              <a:t>("Button 2 clicked!"); </a:t>
            </a:r>
          </a:p>
          <a:p>
            <a:pPr marL="0" indent="0">
              <a:buNone/>
            </a:pPr>
            <a:r>
              <a:rPr lang="en-ID" sz="1400" dirty="0"/>
              <a:t>	} </a:t>
            </a:r>
          </a:p>
          <a:p>
            <a:pPr marL="0" indent="0">
              <a:buNone/>
            </a:pPr>
            <a:r>
              <a:rPr lang="en-ID" sz="1400" dirty="0"/>
              <a:t>}</a:t>
            </a:r>
          </a:p>
        </p:txBody>
      </p:sp>
    </p:spTree>
    <p:extLst>
      <p:ext uri="{BB962C8B-B14F-4D97-AF65-F5344CB8AC3E}">
        <p14:creationId xmlns:p14="http://schemas.microsoft.com/office/powerpoint/2010/main" val="152516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Game controls</a:t>
            </a:r>
          </a:p>
        </p:txBody>
      </p:sp>
      <p:sp>
        <p:nvSpPr>
          <p:cNvPr id="3" name="Tampungan Konten 2"/>
          <p:cNvSpPr>
            <a:spLocks noGrp="1"/>
          </p:cNvSpPr>
          <p:nvPr>
            <p:ph idx="1"/>
          </p:nvPr>
        </p:nvSpPr>
        <p:spPr/>
        <p:txBody>
          <a:bodyPr/>
          <a:lstStyle/>
          <a:p>
            <a:pPr marL="0" indent="0">
              <a:buNone/>
            </a:pPr>
            <a:r>
              <a:rPr lang="en-ID" dirty="0"/>
              <a:t> we learned how to move a character left and right using input from our keyboard. However, many games make use of virtual controls instead, which are onscreen controls. Therefore, it is worth creating our own game controls onscreen as opposed to entering input on the keyboard. </a:t>
            </a:r>
          </a:p>
          <a:p>
            <a:pPr marL="0" indent="0">
              <a:buNone/>
            </a:pPr>
            <a:endParaRPr lang="en-ID" dirty="0"/>
          </a:p>
          <a:p>
            <a:pPr marL="0" indent="0">
              <a:buNone/>
            </a:pPr>
            <a:r>
              <a:rPr lang="en-ID" dirty="0"/>
              <a:t>To do this, we will make use of sprites for the HUD to display the virtual controls and </a:t>
            </a:r>
            <a:r>
              <a:rPr lang="en-ID" dirty="0" err="1"/>
              <a:t>raycasting</a:t>
            </a:r>
            <a:r>
              <a:rPr lang="en-ID" dirty="0"/>
              <a:t> to detect when the player touches a control for input. </a:t>
            </a:r>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1770955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Raycasting</a:t>
            </a:r>
            <a:endParaRPr lang="en-ID" dirty="0"/>
          </a:p>
        </p:txBody>
      </p:sp>
      <p:sp>
        <p:nvSpPr>
          <p:cNvPr id="3" name="Tampungan Konten 2"/>
          <p:cNvSpPr>
            <a:spLocks noGrp="1"/>
          </p:cNvSpPr>
          <p:nvPr>
            <p:ph idx="1"/>
          </p:nvPr>
        </p:nvSpPr>
        <p:spPr>
          <a:xfrm>
            <a:off x="1911350" y="2852936"/>
            <a:ext cx="6837114" cy="3616487"/>
          </a:xfrm>
        </p:spPr>
        <p:txBody>
          <a:bodyPr>
            <a:normAutofit/>
          </a:bodyPr>
          <a:lstStyle/>
          <a:p>
            <a:pPr marL="0" indent="0">
              <a:buNone/>
            </a:pPr>
            <a:r>
              <a:rPr lang="en-ID" dirty="0" err="1"/>
              <a:t>Raycasting</a:t>
            </a:r>
            <a:r>
              <a:rPr lang="en-ID" dirty="0"/>
              <a:t> is a query on the scene that returns objects that intersect with a given ray (which is a point in space with a direction). If we cast a ray from the main 2D camera in a straight line into the screen (specified by where the player is touching/clicking), we can then check if a collider has been hit. </a:t>
            </a:r>
          </a:p>
          <a:p>
            <a:pPr marL="0" indent="0">
              <a:buNone/>
            </a:pPr>
            <a:r>
              <a:rPr lang="en-ID" dirty="0"/>
              <a:t>If a collider has been hit, then we can check the name of the collider's </a:t>
            </a:r>
            <a:r>
              <a:rPr lang="en-ID" dirty="0" err="1"/>
              <a:t>GameObject</a:t>
            </a:r>
            <a:r>
              <a:rPr lang="en-ID" dirty="0"/>
              <a:t>. Depending on which </a:t>
            </a:r>
            <a:r>
              <a:rPr lang="en-ID" dirty="0" err="1"/>
              <a:t>GameObject</a:t>
            </a:r>
            <a:r>
              <a:rPr lang="en-ID" dirty="0"/>
              <a:t> has been hit, we can call the appropriate script to move the character </a:t>
            </a:r>
            <a:r>
              <a:rPr lang="en-ID" dirty="0" err="1"/>
              <a:t>GameObject</a:t>
            </a:r>
            <a:r>
              <a:rPr lang="en-ID" dirty="0"/>
              <a:t> in the corresponding direction. </a:t>
            </a:r>
          </a:p>
        </p:txBody>
      </p:sp>
    </p:spTree>
    <p:extLst>
      <p:ext uri="{BB962C8B-B14F-4D97-AF65-F5344CB8AC3E}">
        <p14:creationId xmlns:p14="http://schemas.microsoft.com/office/powerpoint/2010/main" val="37686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Raycasting</a:t>
            </a:r>
            <a:endParaRPr lang="en-ID" dirty="0"/>
          </a:p>
        </p:txBody>
      </p:sp>
      <p:sp>
        <p:nvSpPr>
          <p:cNvPr id="3" name="Tampungan Konten 2"/>
          <p:cNvSpPr>
            <a:spLocks noGrp="1"/>
          </p:cNvSpPr>
          <p:nvPr>
            <p:ph idx="1"/>
          </p:nvPr>
        </p:nvSpPr>
        <p:spPr/>
        <p:txBody>
          <a:bodyPr/>
          <a:lstStyle/>
          <a:p>
            <a:pPr marL="457200" indent="-457200">
              <a:buFont typeface="+mj-lt"/>
              <a:buAutoNum type="arabicPeriod"/>
            </a:pPr>
            <a:r>
              <a:rPr lang="en-ID" dirty="0"/>
              <a:t>We download some public domain art from the following URL: http://freeartsprites.com/free-art/Space-Pack/ </a:t>
            </a:r>
          </a:p>
          <a:p>
            <a:pPr marL="457200" indent="-457200">
              <a:buFont typeface="+mj-lt"/>
              <a:buAutoNum type="arabicPeriod"/>
            </a:pPr>
            <a:r>
              <a:rPr lang="en-ID" dirty="0"/>
              <a:t>Splice the image so that each control has been separated and the left,  right, up, and down portions have become separate sprites.</a:t>
            </a:r>
          </a:p>
        </p:txBody>
      </p:sp>
      <p:sp>
        <p:nvSpPr>
          <p:cNvPr id="4" name="Subjudul 3"/>
          <p:cNvSpPr>
            <a:spLocks noGrp="1"/>
          </p:cNvSpPr>
          <p:nvPr>
            <p:ph type="subTitle" idx="13"/>
          </p:nvPr>
        </p:nvSpPr>
        <p:spPr/>
        <p:txBody>
          <a:bodyPr/>
          <a:lstStyle/>
          <a:p>
            <a:pPr marL="0" indent="0">
              <a:buNone/>
            </a:pPr>
            <a:r>
              <a:rPr lang="en-ID" dirty="0"/>
              <a:t>Let’s Start !!</a:t>
            </a:r>
          </a:p>
        </p:txBody>
      </p:sp>
    </p:spTree>
    <p:extLst>
      <p:ext uri="{BB962C8B-B14F-4D97-AF65-F5344CB8AC3E}">
        <p14:creationId xmlns:p14="http://schemas.microsoft.com/office/powerpoint/2010/main" val="1008135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Raycasting</a:t>
            </a:r>
            <a:endParaRPr lang="en-ID" dirty="0"/>
          </a:p>
        </p:txBody>
      </p:sp>
      <p:sp>
        <p:nvSpPr>
          <p:cNvPr id="3" name="Tampungan Konten 2"/>
          <p:cNvSpPr>
            <a:spLocks noGrp="1"/>
          </p:cNvSpPr>
          <p:nvPr>
            <p:ph idx="1"/>
          </p:nvPr>
        </p:nvSpPr>
        <p:spPr>
          <a:xfrm>
            <a:off x="1911350" y="2852936"/>
            <a:ext cx="6837114" cy="3616487"/>
          </a:xfrm>
        </p:spPr>
        <p:txBody>
          <a:bodyPr>
            <a:normAutofit fontScale="92500" lnSpcReduction="10000"/>
          </a:bodyPr>
          <a:lstStyle/>
          <a:p>
            <a:pPr marL="457200" indent="-457200">
              <a:buFont typeface="+mj-lt"/>
              <a:buAutoNum type="arabicPeriod" startAt="3"/>
            </a:pPr>
            <a:r>
              <a:rPr lang="en-ID" dirty="0"/>
              <a:t> Convert each of these into a </a:t>
            </a:r>
            <a:r>
              <a:rPr lang="en-ID" dirty="0" err="1"/>
              <a:t>GameObject</a:t>
            </a:r>
            <a:r>
              <a:rPr lang="en-ID" dirty="0"/>
              <a:t>, and name them so that they  are identical to the following screenshot:</a:t>
            </a:r>
          </a:p>
          <a:p>
            <a:pPr marL="457200" indent="-457200">
              <a:buFont typeface="+mj-lt"/>
              <a:buAutoNum type="arabicPeriod" startAt="3"/>
            </a:pPr>
            <a:endParaRPr lang="en-ID" dirty="0"/>
          </a:p>
          <a:p>
            <a:pPr marL="457200" indent="-457200">
              <a:buFont typeface="+mj-lt"/>
              <a:buAutoNum type="arabicPeriod" startAt="3"/>
            </a:pPr>
            <a:endParaRPr lang="en-ID" dirty="0"/>
          </a:p>
          <a:p>
            <a:pPr marL="457200" indent="-457200">
              <a:buFont typeface="+mj-lt"/>
              <a:buAutoNum type="arabicPeriod" startAt="3"/>
            </a:pPr>
            <a:endParaRPr lang="en-ID" dirty="0"/>
          </a:p>
          <a:p>
            <a:pPr marL="457200" indent="-457200">
              <a:buFont typeface="+mj-lt"/>
              <a:buAutoNum type="arabicPeriod" startAt="3"/>
            </a:pPr>
            <a:endParaRPr lang="en-ID" dirty="0"/>
          </a:p>
          <a:p>
            <a:pPr marL="457200" indent="-457200">
              <a:buFont typeface="+mj-lt"/>
              <a:buAutoNum type="arabicPeriod" startAt="3"/>
            </a:pPr>
            <a:endParaRPr lang="en-ID" dirty="0"/>
          </a:p>
          <a:p>
            <a:pPr marL="457200" indent="-457200">
              <a:buFont typeface="+mj-lt"/>
              <a:buAutoNum type="arabicPeriod" startAt="3"/>
            </a:pPr>
            <a:endParaRPr lang="en-ID" dirty="0"/>
          </a:p>
          <a:p>
            <a:pPr marL="0" indent="0">
              <a:buNone/>
            </a:pPr>
            <a:r>
              <a:rPr lang="en-ID" dirty="0"/>
              <a:t>It is essential that they match as we will be calling those exact names in  the script.</a:t>
            </a:r>
          </a:p>
        </p:txBody>
      </p:sp>
      <p:pic>
        <p:nvPicPr>
          <p:cNvPr id="5" name="Gambar 4"/>
          <p:cNvPicPr>
            <a:picLocks noChangeAspect="1"/>
          </p:cNvPicPr>
          <p:nvPr/>
        </p:nvPicPr>
        <p:blipFill>
          <a:blip r:embed="rId2"/>
          <a:stretch>
            <a:fillRect/>
          </a:stretch>
        </p:blipFill>
        <p:spPr>
          <a:xfrm>
            <a:off x="3886200" y="3733800"/>
            <a:ext cx="2238118" cy="1752600"/>
          </a:xfrm>
          <a:prstGeom prst="rect">
            <a:avLst/>
          </a:prstGeom>
        </p:spPr>
      </p:pic>
      <p:sp>
        <p:nvSpPr>
          <p:cNvPr id="6" name="Persegi Panjang 5"/>
          <p:cNvSpPr/>
          <p:nvPr/>
        </p:nvSpPr>
        <p:spPr>
          <a:xfrm>
            <a:off x="914400" y="6404992"/>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427376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60848"/>
            <a:ext cx="7453064" cy="4492352"/>
          </a:xfrm>
        </p:spPr>
        <p:txBody>
          <a:bodyPr>
            <a:normAutofit/>
          </a:bodyPr>
          <a:lstStyle/>
          <a:p>
            <a:pPr algn="ctr"/>
            <a:br>
              <a:rPr lang="en-US" sz="2400" dirty="0"/>
            </a:br>
            <a:br>
              <a:rPr lang="en-US" sz="2400" dirty="0"/>
            </a:br>
            <a:r>
              <a:rPr lang="en-US" sz="2400" dirty="0"/>
              <a:t>These slides have been adapted from:</a:t>
            </a:r>
            <a:br>
              <a:rPr lang="en-US" sz="2400" dirty="0"/>
            </a:br>
            <a:br>
              <a:rPr lang="en-US" sz="2400" dirty="0"/>
            </a:br>
            <a:r>
              <a:rPr lang="en-US" sz="2400" dirty="0"/>
              <a:t>Pereira, V. (2014). Learning Unity 2D Game Development by Example, </a:t>
            </a:r>
            <a:r>
              <a:rPr lang="en-US" sz="2400" dirty="0" err="1"/>
              <a:t>Packt</a:t>
            </a:r>
            <a:r>
              <a:rPr lang="en-US" sz="2400" dirty="0"/>
              <a:t> Publishing, Inc. San Francisco. ISBN: </a:t>
            </a:r>
            <a:r>
              <a:rPr lang="en-ID" sz="2400" dirty="0"/>
              <a:t>9781783559046</a:t>
            </a:r>
            <a:br>
              <a:rPr lang="en-US" sz="2400" dirty="0"/>
            </a:br>
            <a:br>
              <a:rPr lang="en-US" sz="2400" dirty="0"/>
            </a:br>
            <a:r>
              <a:rPr lang="en-US" sz="2400" dirty="0"/>
              <a:t>Chapter 5</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Raycasting</a:t>
            </a:r>
            <a:endParaRPr lang="en-ID" dirty="0"/>
          </a:p>
        </p:txBody>
      </p:sp>
      <p:sp>
        <p:nvSpPr>
          <p:cNvPr id="3" name="Tampungan Konten 2"/>
          <p:cNvSpPr>
            <a:spLocks noGrp="1"/>
          </p:cNvSpPr>
          <p:nvPr>
            <p:ph idx="1"/>
          </p:nvPr>
        </p:nvSpPr>
        <p:spPr>
          <a:xfrm>
            <a:off x="1911350" y="2852936"/>
            <a:ext cx="6837114" cy="3616487"/>
          </a:xfrm>
        </p:spPr>
        <p:txBody>
          <a:bodyPr/>
          <a:lstStyle/>
          <a:p>
            <a:pPr marL="457200" indent="-457200">
              <a:buFont typeface="+mj-lt"/>
              <a:buAutoNum type="arabicPeriod" startAt="4"/>
            </a:pPr>
            <a:r>
              <a:rPr lang="en-ID" dirty="0"/>
              <a:t>Add a Box Collider 2D to each control by going to Add Component | Physics 2D | Box Collider 2D. </a:t>
            </a:r>
          </a:p>
          <a:p>
            <a:pPr marL="457200" indent="-457200">
              <a:buFont typeface="+mj-lt"/>
              <a:buAutoNum type="arabicPeriod" startAt="4"/>
            </a:pPr>
            <a:r>
              <a:rPr lang="en-ID" dirty="0"/>
              <a:t>We are going to check if a collider overlaps a point using  Physics2D.OverlapPoint.</a:t>
            </a:r>
          </a:p>
          <a:p>
            <a:pPr marL="457200" indent="-457200">
              <a:buFont typeface="+mj-lt"/>
              <a:buAutoNum type="arabicPeriod" startAt="4"/>
            </a:pPr>
            <a:r>
              <a:rPr lang="en-ID" dirty="0"/>
              <a:t>Assign the following script to the right control</a:t>
            </a:r>
          </a:p>
        </p:txBody>
      </p:sp>
    </p:spTree>
    <p:extLst>
      <p:ext uri="{BB962C8B-B14F-4D97-AF65-F5344CB8AC3E}">
        <p14:creationId xmlns:p14="http://schemas.microsoft.com/office/powerpoint/2010/main" val="422603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Raycasting</a:t>
            </a:r>
            <a:endParaRPr lang="en-ID" dirty="0"/>
          </a:p>
        </p:txBody>
      </p:sp>
      <p:sp>
        <p:nvSpPr>
          <p:cNvPr id="3" name="Tampungan Konten 2"/>
          <p:cNvSpPr>
            <a:spLocks noGrp="1"/>
          </p:cNvSpPr>
          <p:nvPr>
            <p:ph idx="1"/>
          </p:nvPr>
        </p:nvSpPr>
        <p:spPr>
          <a:xfrm>
            <a:off x="1911350" y="2852936"/>
            <a:ext cx="6837114" cy="3616487"/>
          </a:xfrm>
        </p:spPr>
        <p:txBody>
          <a:bodyPr>
            <a:normAutofit fontScale="77500" lnSpcReduction="20000"/>
          </a:bodyPr>
          <a:lstStyle/>
          <a:p>
            <a:pPr marL="0" indent="0">
              <a:buNone/>
            </a:pPr>
            <a:r>
              <a:rPr lang="en-ID" dirty="0" err="1"/>
              <a:t>var</a:t>
            </a:r>
            <a:r>
              <a:rPr lang="en-ID" dirty="0"/>
              <a:t> platform : </a:t>
            </a:r>
            <a:r>
              <a:rPr lang="en-ID" dirty="0" err="1"/>
              <a:t>RuntimePlatform</a:t>
            </a:r>
            <a:r>
              <a:rPr lang="en-ID" dirty="0"/>
              <a:t> = </a:t>
            </a:r>
            <a:r>
              <a:rPr lang="en-ID" dirty="0" err="1"/>
              <a:t>Application.platform</a:t>
            </a:r>
            <a:r>
              <a:rPr lang="en-ID" dirty="0"/>
              <a:t>;</a:t>
            </a:r>
          </a:p>
          <a:p>
            <a:pPr marL="0" indent="0">
              <a:buNone/>
            </a:pPr>
            <a:r>
              <a:rPr lang="en-ID" dirty="0"/>
              <a:t>function </a:t>
            </a:r>
            <a:r>
              <a:rPr lang="en-ID" dirty="0" err="1"/>
              <a:t>checkTouch</a:t>
            </a:r>
            <a:r>
              <a:rPr lang="en-ID" dirty="0"/>
              <a:t>(</a:t>
            </a:r>
            <a:r>
              <a:rPr lang="en-ID" dirty="0" err="1"/>
              <a:t>pos</a:t>
            </a:r>
            <a:r>
              <a:rPr lang="en-ID" dirty="0"/>
              <a:t>) {</a:t>
            </a:r>
          </a:p>
          <a:p>
            <a:pPr marL="0" indent="0">
              <a:buNone/>
            </a:pPr>
            <a:r>
              <a:rPr lang="en-ID" dirty="0" err="1"/>
              <a:t>var</a:t>
            </a:r>
            <a:r>
              <a:rPr lang="en-ID" dirty="0"/>
              <a:t> </a:t>
            </a:r>
            <a:r>
              <a:rPr lang="en-ID" dirty="0" err="1"/>
              <a:t>wp</a:t>
            </a:r>
            <a:r>
              <a:rPr lang="en-ID" dirty="0"/>
              <a:t> : Vector3 = </a:t>
            </a:r>
            <a:r>
              <a:rPr lang="en-ID" dirty="0" err="1"/>
              <a:t>Camera.main.ScreenToWorldPoint</a:t>
            </a:r>
            <a:r>
              <a:rPr lang="en-ID" dirty="0"/>
              <a:t>(</a:t>
            </a:r>
            <a:r>
              <a:rPr lang="en-ID" dirty="0" err="1"/>
              <a:t>pos</a:t>
            </a:r>
            <a:r>
              <a:rPr lang="en-ID" dirty="0"/>
              <a:t>);</a:t>
            </a:r>
          </a:p>
          <a:p>
            <a:pPr marL="0" indent="0">
              <a:buNone/>
            </a:pPr>
            <a:r>
              <a:rPr lang="en-ID" dirty="0" err="1"/>
              <a:t>var</a:t>
            </a:r>
            <a:r>
              <a:rPr lang="en-ID" dirty="0"/>
              <a:t> </a:t>
            </a:r>
            <a:r>
              <a:rPr lang="en-ID" dirty="0" err="1"/>
              <a:t>touchPos</a:t>
            </a:r>
            <a:r>
              <a:rPr lang="en-ID" dirty="0"/>
              <a:t> : Vector2 = new Vector2(</a:t>
            </a:r>
            <a:r>
              <a:rPr lang="en-ID" dirty="0" err="1"/>
              <a:t>wp.x</a:t>
            </a:r>
            <a:r>
              <a:rPr lang="en-ID" dirty="0"/>
              <a:t>, </a:t>
            </a:r>
            <a:r>
              <a:rPr lang="en-ID" dirty="0" err="1"/>
              <a:t>wp.y</a:t>
            </a:r>
            <a:r>
              <a:rPr lang="en-ID" dirty="0"/>
              <a:t>);</a:t>
            </a:r>
          </a:p>
          <a:p>
            <a:pPr marL="0" indent="0">
              <a:buNone/>
            </a:pPr>
            <a:r>
              <a:rPr lang="en-ID" dirty="0" err="1"/>
              <a:t>var</a:t>
            </a:r>
            <a:r>
              <a:rPr lang="en-ID" dirty="0"/>
              <a:t> h</a:t>
            </a:r>
          </a:p>
          <a:p>
            <a:pPr marL="0" indent="0">
              <a:buNone/>
            </a:pPr>
            <a:r>
              <a:rPr lang="en-ID" dirty="0"/>
              <a:t>if(hit){    </a:t>
            </a:r>
          </a:p>
          <a:p>
            <a:pPr marL="0" indent="0">
              <a:buNone/>
            </a:pPr>
            <a:r>
              <a:rPr lang="en-ID" dirty="0"/>
              <a:t>	control = hit.transform.name;    </a:t>
            </a:r>
          </a:p>
          <a:p>
            <a:pPr marL="0" indent="0">
              <a:buNone/>
            </a:pPr>
            <a:r>
              <a:rPr lang="en-ID" dirty="0"/>
              <a:t>	print(""+control);    </a:t>
            </a:r>
          </a:p>
          <a:p>
            <a:pPr marL="0" indent="0">
              <a:buNone/>
            </a:pPr>
            <a:r>
              <a:rPr lang="en-ID" dirty="0"/>
              <a:t>		if (control == "right")    {    </a:t>
            </a:r>
          </a:p>
          <a:p>
            <a:pPr marL="0" indent="0">
              <a:buNone/>
            </a:pPr>
            <a:r>
              <a:rPr lang="en-ID" dirty="0"/>
              <a:t>			move();    </a:t>
            </a:r>
          </a:p>
          <a:p>
            <a:pPr marL="0" indent="0">
              <a:buNone/>
            </a:pPr>
            <a:r>
              <a:rPr lang="en-ID" dirty="0"/>
              <a:t>		}    </a:t>
            </a:r>
          </a:p>
          <a:p>
            <a:pPr marL="0" indent="0">
              <a:buNone/>
            </a:pPr>
            <a:r>
              <a:rPr lang="en-ID" dirty="0"/>
              <a:t>	} </a:t>
            </a:r>
          </a:p>
          <a:p>
            <a:pPr marL="0" indent="0">
              <a:buNone/>
            </a:pPr>
            <a:r>
              <a:rPr lang="en-ID" dirty="0"/>
              <a:t>}</a:t>
            </a:r>
          </a:p>
          <a:p>
            <a:pPr marL="0" indent="0">
              <a:buNone/>
            </a:pPr>
            <a:r>
              <a:rPr lang="en-ID" dirty="0"/>
              <a:t>it = Physics2D.OverlapPoint(</a:t>
            </a:r>
            <a:r>
              <a:rPr lang="en-ID" dirty="0" err="1"/>
              <a:t>touchPos</a:t>
            </a:r>
            <a:r>
              <a:rPr lang="en-ID" dirty="0"/>
              <a:t>);</a:t>
            </a:r>
          </a:p>
        </p:txBody>
      </p:sp>
    </p:spTree>
    <p:extLst>
      <p:ext uri="{BB962C8B-B14F-4D97-AF65-F5344CB8AC3E}">
        <p14:creationId xmlns:p14="http://schemas.microsoft.com/office/powerpoint/2010/main" val="2971931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Raycasting</a:t>
            </a:r>
            <a:endParaRPr lang="en-ID" dirty="0"/>
          </a:p>
        </p:txBody>
      </p:sp>
      <p:sp>
        <p:nvSpPr>
          <p:cNvPr id="3" name="Tampungan Konten 2"/>
          <p:cNvSpPr>
            <a:spLocks noGrp="1"/>
          </p:cNvSpPr>
          <p:nvPr>
            <p:ph idx="1"/>
          </p:nvPr>
        </p:nvSpPr>
        <p:spPr>
          <a:xfrm>
            <a:off x="1911350" y="2852936"/>
            <a:ext cx="6837114" cy="3616487"/>
          </a:xfrm>
        </p:spPr>
        <p:txBody>
          <a:bodyPr>
            <a:normAutofit/>
          </a:bodyPr>
          <a:lstStyle/>
          <a:p>
            <a:pPr marL="0" indent="0">
              <a:buNone/>
            </a:pPr>
            <a:r>
              <a:rPr lang="en-ID" sz="1200" dirty="0"/>
              <a:t>function Update() { </a:t>
            </a:r>
          </a:p>
          <a:p>
            <a:pPr marL="0" indent="0">
              <a:buNone/>
            </a:pPr>
            <a:r>
              <a:rPr lang="en-ID" sz="1200" dirty="0"/>
              <a:t>if(platform == </a:t>
            </a:r>
            <a:r>
              <a:rPr lang="en-ID" sz="1200" dirty="0" err="1"/>
              <a:t>RuntimePlatform.Android</a:t>
            </a:r>
            <a:r>
              <a:rPr lang="en-ID" sz="1200" dirty="0"/>
              <a:t> || platform == </a:t>
            </a:r>
            <a:r>
              <a:rPr lang="en-ID" sz="1200" dirty="0" err="1"/>
              <a:t>RuntimePlatform.IPhonePlayer</a:t>
            </a:r>
            <a:r>
              <a:rPr lang="en-ID" sz="1200" dirty="0"/>
              <a:t>)</a:t>
            </a:r>
          </a:p>
          <a:p>
            <a:pPr marL="0" indent="0">
              <a:buNone/>
            </a:pPr>
            <a:r>
              <a:rPr lang="en-ID" sz="1200" dirty="0"/>
              <a:t>{       </a:t>
            </a:r>
          </a:p>
          <a:p>
            <a:pPr marL="0" indent="0">
              <a:buNone/>
            </a:pPr>
            <a:r>
              <a:rPr lang="en-ID" sz="1200" dirty="0"/>
              <a:t>if(</a:t>
            </a:r>
            <a:r>
              <a:rPr lang="en-ID" sz="1200" dirty="0" err="1"/>
              <a:t>Input.touchCount</a:t>
            </a:r>
            <a:r>
              <a:rPr lang="en-ID" sz="1200" dirty="0"/>
              <a:t> &gt; 0) {         </a:t>
            </a:r>
          </a:p>
          <a:p>
            <a:pPr marL="0" indent="0">
              <a:buNone/>
            </a:pPr>
            <a:r>
              <a:rPr lang="en-ID" sz="1200" dirty="0"/>
              <a:t>		if(</a:t>
            </a:r>
            <a:r>
              <a:rPr lang="en-ID" sz="1200" dirty="0" err="1"/>
              <a:t>Input.GetTouch</a:t>
            </a:r>
            <a:r>
              <a:rPr lang="en-ID" sz="1200" dirty="0"/>
              <a:t>(0).phase == </a:t>
            </a:r>
            <a:r>
              <a:rPr lang="en-ID" sz="1200" dirty="0" err="1"/>
              <a:t>TouchPhase.Began</a:t>
            </a:r>
            <a:r>
              <a:rPr lang="en-ID" sz="1200" dirty="0"/>
              <a:t>){          </a:t>
            </a:r>
          </a:p>
          <a:p>
            <a:pPr marL="0" indent="0">
              <a:buNone/>
            </a:pPr>
            <a:r>
              <a:rPr lang="en-ID" sz="1200" dirty="0"/>
              <a:t>			</a:t>
            </a:r>
            <a:r>
              <a:rPr lang="en-ID" sz="1200" dirty="0" err="1"/>
              <a:t>checkTouch</a:t>
            </a:r>
            <a:r>
              <a:rPr lang="en-ID" sz="1200" dirty="0"/>
              <a:t>(</a:t>
            </a:r>
            <a:r>
              <a:rPr lang="en-ID" sz="1200" dirty="0" err="1"/>
              <a:t>Input.GetTouch</a:t>
            </a:r>
            <a:r>
              <a:rPr lang="en-ID" sz="1200" dirty="0"/>
              <a:t>(0).position);         </a:t>
            </a:r>
          </a:p>
          <a:p>
            <a:pPr marL="0" indent="0">
              <a:buNone/>
            </a:pPr>
            <a:r>
              <a:rPr lang="en-ID" sz="1200" dirty="0"/>
              <a:t>		}       </a:t>
            </a:r>
          </a:p>
          <a:p>
            <a:pPr marL="0" indent="0">
              <a:buNone/>
            </a:pPr>
            <a:r>
              <a:rPr lang="en-ID" sz="1200" dirty="0"/>
              <a:t>}    </a:t>
            </a:r>
          </a:p>
          <a:p>
            <a:pPr marL="0" indent="0">
              <a:buNone/>
            </a:pPr>
            <a:r>
              <a:rPr lang="en-ID" sz="1200" dirty="0"/>
              <a:t>}else if(platform == </a:t>
            </a:r>
            <a:r>
              <a:rPr lang="en-ID" sz="1200" dirty="0" err="1"/>
              <a:t>RuntimePlatform.WindowsEditor</a:t>
            </a:r>
            <a:r>
              <a:rPr lang="en-ID" sz="1200" dirty="0"/>
              <a:t>){       </a:t>
            </a:r>
          </a:p>
          <a:p>
            <a:pPr marL="0" indent="0">
              <a:buNone/>
            </a:pPr>
            <a:r>
              <a:rPr lang="en-ID" sz="1200" dirty="0"/>
              <a:t>		if(</a:t>
            </a:r>
            <a:r>
              <a:rPr lang="en-ID" sz="1200" dirty="0" err="1"/>
              <a:t>Input.GetMouseButtonDown</a:t>
            </a:r>
            <a:r>
              <a:rPr lang="en-ID" sz="1200" dirty="0"/>
              <a:t>(0)) {        </a:t>
            </a:r>
          </a:p>
          <a:p>
            <a:pPr marL="0" indent="0">
              <a:buNone/>
            </a:pPr>
            <a:r>
              <a:rPr lang="en-ID" sz="1200" dirty="0"/>
              <a:t>			</a:t>
            </a:r>
            <a:r>
              <a:rPr lang="en-ID" sz="1200" dirty="0" err="1"/>
              <a:t>checkTouch</a:t>
            </a:r>
            <a:r>
              <a:rPr lang="en-ID" sz="1200" dirty="0"/>
              <a:t>(</a:t>
            </a:r>
            <a:r>
              <a:rPr lang="en-ID" sz="1200" dirty="0" err="1"/>
              <a:t>Input.mousePosition</a:t>
            </a:r>
            <a:r>
              <a:rPr lang="en-ID" sz="1200" dirty="0"/>
              <a:t>);      </a:t>
            </a:r>
          </a:p>
          <a:p>
            <a:pPr marL="0" indent="0">
              <a:buNone/>
            </a:pPr>
            <a:r>
              <a:rPr lang="en-ID" sz="1200" dirty="0"/>
              <a:t>		}    </a:t>
            </a:r>
          </a:p>
          <a:p>
            <a:pPr marL="0" indent="0">
              <a:buNone/>
            </a:pPr>
            <a:r>
              <a:rPr lang="en-ID" sz="1200" dirty="0"/>
              <a:t>	} </a:t>
            </a:r>
          </a:p>
          <a:p>
            <a:pPr marL="0" indent="0">
              <a:buNone/>
            </a:pPr>
            <a:r>
              <a:rPr lang="en-ID" sz="1200" dirty="0"/>
              <a:t>}</a:t>
            </a:r>
          </a:p>
        </p:txBody>
      </p:sp>
    </p:spTree>
    <p:extLst>
      <p:ext uri="{BB962C8B-B14F-4D97-AF65-F5344CB8AC3E}">
        <p14:creationId xmlns:p14="http://schemas.microsoft.com/office/powerpoint/2010/main" val="70033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Raycasting</a:t>
            </a:r>
            <a:endParaRPr lang="en-ID" dirty="0"/>
          </a:p>
        </p:txBody>
      </p:sp>
      <p:sp>
        <p:nvSpPr>
          <p:cNvPr id="3" name="Tampungan Konten 2"/>
          <p:cNvSpPr>
            <a:spLocks noGrp="1"/>
          </p:cNvSpPr>
          <p:nvPr>
            <p:ph idx="1"/>
          </p:nvPr>
        </p:nvSpPr>
        <p:spPr>
          <a:xfrm>
            <a:off x="1911350" y="2852936"/>
            <a:ext cx="6837114" cy="3616487"/>
          </a:xfrm>
        </p:spPr>
        <p:txBody>
          <a:bodyPr>
            <a:normAutofit/>
          </a:bodyPr>
          <a:lstStyle/>
          <a:p>
            <a:pPr marL="0" indent="0">
              <a:buNone/>
            </a:pPr>
            <a:r>
              <a:rPr lang="en-ID" sz="1600" dirty="0"/>
              <a:t>function move() {    </a:t>
            </a:r>
          </a:p>
          <a:p>
            <a:pPr marL="0" indent="0">
              <a:buNone/>
            </a:pPr>
            <a:r>
              <a:rPr lang="en-ID" sz="1600" dirty="0"/>
              <a:t>ship = </a:t>
            </a:r>
            <a:r>
              <a:rPr lang="en-ID" sz="1600" dirty="0" err="1"/>
              <a:t>GameObject.Find</a:t>
            </a:r>
            <a:r>
              <a:rPr lang="en-ID" sz="1600" dirty="0"/>
              <a:t>("Ship");    </a:t>
            </a:r>
          </a:p>
          <a:p>
            <a:pPr marL="0" indent="0">
              <a:buNone/>
            </a:pPr>
            <a:r>
              <a:rPr lang="en-ID" sz="1600" dirty="0" err="1"/>
              <a:t>ship.transform.Translate</a:t>
            </a:r>
            <a:r>
              <a:rPr lang="en-ID" sz="1600" dirty="0"/>
              <a:t>(Vector3.right *    (</a:t>
            </a:r>
            <a:r>
              <a:rPr lang="en-ID" sz="1600" dirty="0" err="1"/>
              <a:t>Time.deltaTime</a:t>
            </a:r>
            <a:r>
              <a:rPr lang="en-ID" sz="1600" dirty="0"/>
              <a:t>*10), </a:t>
            </a:r>
          </a:p>
          <a:p>
            <a:pPr marL="0" indent="0">
              <a:buNone/>
            </a:pPr>
            <a:r>
              <a:rPr lang="en-ID" sz="1600" dirty="0" err="1"/>
              <a:t>Camera.main.transform</a:t>
            </a:r>
            <a:r>
              <a:rPr lang="en-ID" sz="1600" dirty="0"/>
              <a:t>);  </a:t>
            </a:r>
          </a:p>
          <a:p>
            <a:pPr marL="0" indent="0">
              <a:buNone/>
            </a:pPr>
            <a:r>
              <a:rPr lang="en-ID" sz="1600" dirty="0"/>
              <a:t>}</a:t>
            </a:r>
          </a:p>
        </p:txBody>
      </p:sp>
    </p:spTree>
    <p:extLst>
      <p:ext uri="{BB962C8B-B14F-4D97-AF65-F5344CB8AC3E}">
        <p14:creationId xmlns:p14="http://schemas.microsoft.com/office/powerpoint/2010/main" val="157221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Raycasting</a:t>
            </a:r>
            <a:endParaRPr lang="en-ID" dirty="0"/>
          </a:p>
        </p:txBody>
      </p:sp>
      <p:sp>
        <p:nvSpPr>
          <p:cNvPr id="3" name="Tampungan Konten 2"/>
          <p:cNvSpPr>
            <a:spLocks noGrp="1"/>
          </p:cNvSpPr>
          <p:nvPr>
            <p:ph idx="1"/>
          </p:nvPr>
        </p:nvSpPr>
        <p:spPr>
          <a:xfrm>
            <a:off x="1911350" y="2852936"/>
            <a:ext cx="6837114" cy="3616487"/>
          </a:xfrm>
        </p:spPr>
        <p:txBody>
          <a:bodyPr/>
          <a:lstStyle/>
          <a:p>
            <a:pPr marL="457200" indent="-457200">
              <a:buFont typeface="+mj-lt"/>
              <a:buAutoNum type="arabicPeriod" startAt="7"/>
            </a:pPr>
            <a:r>
              <a:rPr lang="en-ID" dirty="0"/>
              <a:t>We will use the ship we used in the previous chapter. </a:t>
            </a:r>
          </a:p>
          <a:p>
            <a:pPr marL="457200" indent="-457200">
              <a:buFont typeface="+mj-lt"/>
              <a:buAutoNum type="arabicPeriod" startAt="7"/>
            </a:pPr>
            <a:r>
              <a:rPr lang="en-ID" dirty="0"/>
              <a:t>When we click on play, the ship should move in the corresponding direction. </a:t>
            </a:r>
          </a:p>
          <a:p>
            <a:pPr marL="457200" indent="-457200">
              <a:buFont typeface="+mj-lt"/>
              <a:buAutoNum type="arabicPeriod" startAt="7"/>
            </a:pPr>
            <a:r>
              <a:rPr lang="en-ID" dirty="0"/>
              <a:t>We copy the script three more times and use exactly the same script that we used before for the left, up, and down controls by simply replacing the direction: </a:t>
            </a:r>
            <a:r>
              <a:rPr lang="en-ID" dirty="0" err="1"/>
              <a:t>ship.transform.Translate</a:t>
            </a:r>
            <a:r>
              <a:rPr lang="en-ID" dirty="0"/>
              <a:t>(Vector3.right * (Time. </a:t>
            </a:r>
            <a:r>
              <a:rPr lang="en-ID" dirty="0" err="1"/>
              <a:t>deltaTime</a:t>
            </a:r>
            <a:r>
              <a:rPr lang="en-ID" dirty="0"/>
              <a:t>*10), </a:t>
            </a:r>
            <a:r>
              <a:rPr lang="en-ID" dirty="0" err="1"/>
              <a:t>Camera.main.transform</a:t>
            </a:r>
            <a:r>
              <a:rPr lang="en-ID" dirty="0"/>
              <a:t>); </a:t>
            </a:r>
          </a:p>
          <a:p>
            <a:pPr marL="457200" indent="-457200">
              <a:buFont typeface="+mj-lt"/>
              <a:buAutoNum type="arabicPeriod" startAt="7"/>
            </a:pPr>
            <a:r>
              <a:rPr lang="en-ID" dirty="0"/>
              <a:t>We build our code by going to Build | Build All and click on the play  button in Unity to test it.</a:t>
            </a:r>
          </a:p>
        </p:txBody>
      </p:sp>
    </p:spTree>
    <p:extLst>
      <p:ext uri="{BB962C8B-B14F-4D97-AF65-F5344CB8AC3E}">
        <p14:creationId xmlns:p14="http://schemas.microsoft.com/office/powerpoint/2010/main" val="387609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Raycasting</a:t>
            </a:r>
            <a:endParaRPr lang="en-ID" dirty="0"/>
          </a:p>
        </p:txBody>
      </p:sp>
      <p:sp>
        <p:nvSpPr>
          <p:cNvPr id="5" name="Persegi Panjang 4"/>
          <p:cNvSpPr/>
          <p:nvPr/>
        </p:nvSpPr>
        <p:spPr>
          <a:xfrm>
            <a:off x="914400" y="6404992"/>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pic>
        <p:nvPicPr>
          <p:cNvPr id="6" name="Gambar 5"/>
          <p:cNvPicPr>
            <a:picLocks noChangeAspect="1"/>
          </p:cNvPicPr>
          <p:nvPr/>
        </p:nvPicPr>
        <p:blipFill>
          <a:blip r:embed="rId2"/>
          <a:stretch>
            <a:fillRect/>
          </a:stretch>
        </p:blipFill>
        <p:spPr>
          <a:xfrm>
            <a:off x="2819400" y="3124200"/>
            <a:ext cx="5248275" cy="2733675"/>
          </a:xfrm>
          <a:prstGeom prst="rect">
            <a:avLst/>
          </a:prstGeom>
        </p:spPr>
      </p:pic>
    </p:spTree>
    <p:extLst>
      <p:ext uri="{BB962C8B-B14F-4D97-AF65-F5344CB8AC3E}">
        <p14:creationId xmlns:p14="http://schemas.microsoft.com/office/powerpoint/2010/main" val="2797040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Discussion</a:t>
            </a:r>
          </a:p>
        </p:txBody>
      </p:sp>
      <p:sp>
        <p:nvSpPr>
          <p:cNvPr id="3" name="Tampungan Konten 2"/>
          <p:cNvSpPr>
            <a:spLocks noGrp="1"/>
          </p:cNvSpPr>
          <p:nvPr>
            <p:ph idx="1"/>
          </p:nvPr>
        </p:nvSpPr>
        <p:spPr/>
        <p:txBody>
          <a:bodyPr/>
          <a:lstStyle/>
          <a:p>
            <a:r>
              <a:rPr lang="en-ID" dirty="0"/>
              <a:t>What is your favourite game input?</a:t>
            </a:r>
          </a:p>
          <a:p>
            <a:r>
              <a:rPr lang="en-ID" dirty="0"/>
              <a:t>What is the most unique game input that you have known?</a:t>
            </a:r>
          </a:p>
          <a:p>
            <a:r>
              <a:rPr lang="en-ID" dirty="0"/>
              <a:t>Is there another alternative of game output aside of what we have discussed?</a:t>
            </a:r>
          </a:p>
        </p:txBody>
      </p:sp>
    </p:spTree>
    <p:extLst>
      <p:ext uri="{BB962C8B-B14F-4D97-AF65-F5344CB8AC3E}">
        <p14:creationId xmlns:p14="http://schemas.microsoft.com/office/powerpoint/2010/main" val="3333517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Exercises</a:t>
            </a:r>
            <a:endParaRPr lang="en-US" dirty="0"/>
          </a:p>
        </p:txBody>
      </p:sp>
      <p:sp>
        <p:nvSpPr>
          <p:cNvPr id="3" name="Tampungan Konten 2"/>
          <p:cNvSpPr>
            <a:spLocks noGrp="1"/>
          </p:cNvSpPr>
          <p:nvPr>
            <p:ph idx="1"/>
          </p:nvPr>
        </p:nvSpPr>
        <p:spPr/>
        <p:txBody>
          <a:bodyPr/>
          <a:lstStyle/>
          <a:p>
            <a:pPr marL="0" indent="0">
              <a:buNone/>
            </a:pPr>
            <a:r>
              <a:rPr lang="en-ID" dirty="0"/>
              <a:t>What is the input of your game?</a:t>
            </a:r>
          </a:p>
          <a:p>
            <a:pPr marL="0" indent="0">
              <a:buNone/>
            </a:pPr>
            <a:r>
              <a:rPr lang="en-ID" dirty="0"/>
              <a:t>Create a creative input that may or may not be used </a:t>
            </a:r>
            <a:r>
              <a:rPr lang="en-ID"/>
              <a:t>in your game.</a:t>
            </a:r>
            <a:endParaRPr lang="en-US"/>
          </a:p>
        </p:txBody>
      </p:sp>
      <p:sp>
        <p:nvSpPr>
          <p:cNvPr id="4" name="Subjudul 3"/>
          <p:cNvSpPr>
            <a:spLocks noGrp="1"/>
          </p:cNvSpPr>
          <p:nvPr>
            <p:ph type="subTitle" idx="13"/>
          </p:nvPr>
        </p:nvSpPr>
        <p:spPr/>
        <p:txBody>
          <a:bodyPr/>
          <a:lstStyle/>
          <a:p>
            <a:endParaRPr lang="en-US" dirty="0"/>
          </a:p>
        </p:txBody>
      </p:sp>
    </p:spTree>
    <p:extLst>
      <p:ext uri="{BB962C8B-B14F-4D97-AF65-F5344CB8AC3E}">
        <p14:creationId xmlns:p14="http://schemas.microsoft.com/office/powerpoint/2010/main" val="3510204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References</a:t>
            </a:r>
            <a:endParaRPr lang="id-ID" dirty="0"/>
          </a:p>
        </p:txBody>
      </p:sp>
      <p:sp>
        <p:nvSpPr>
          <p:cNvPr id="3" name="Content Placeholder 2"/>
          <p:cNvSpPr>
            <a:spLocks noGrp="1"/>
          </p:cNvSpPr>
          <p:nvPr>
            <p:ph idx="1"/>
          </p:nvPr>
        </p:nvSpPr>
        <p:spPr/>
        <p:txBody>
          <a:bodyPr/>
          <a:lstStyle/>
          <a:p>
            <a:pPr marL="0" indent="0">
              <a:buNone/>
            </a:pPr>
            <a:r>
              <a:rPr lang="en-ID" dirty="0"/>
              <a:t>Freeman, J. (2015). Unity’s New 2D Workflow</a:t>
            </a:r>
            <a:endParaRPr lang="id-ID" dirty="0"/>
          </a:p>
          <a:p>
            <a:pPr marL="0" indent="0">
              <a:buNone/>
            </a:pPr>
            <a:r>
              <a:rPr lang="en-US" dirty="0" err="1"/>
              <a:t>Vidyasagar</a:t>
            </a:r>
            <a:r>
              <a:rPr lang="en-US" dirty="0"/>
              <a:t>. (2014. </a:t>
            </a:r>
            <a:r>
              <a:rPr lang="en-ID" dirty="0"/>
              <a:t>Unity and C#: Game </a:t>
            </a:r>
            <a:r>
              <a:rPr lang="en-ID" dirty="0" err="1"/>
              <a:t>Loop.CodeProject</a:t>
            </a:r>
            <a:endParaRPr lang="en-ID" dirty="0"/>
          </a:p>
          <a:p>
            <a:pPr marL="0" indent="0">
              <a:buNone/>
            </a:pPr>
            <a:r>
              <a:rPr lang="en-US" dirty="0"/>
              <a:t>Pereira, V. (2014). Learning Unity 2D Game Development by Example. </a:t>
            </a:r>
            <a:r>
              <a:rPr lang="en-US" dirty="0" err="1"/>
              <a:t>Packt</a:t>
            </a:r>
            <a:r>
              <a:rPr lang="en-US" dirty="0"/>
              <a:t> Publishing, Inc. San Francisco. ISBN: </a:t>
            </a:r>
            <a:r>
              <a:rPr lang="en-ID" dirty="0"/>
              <a:t>9781783559046</a:t>
            </a:r>
          </a:p>
          <a:p>
            <a:pPr marL="0" indent="0">
              <a:buNone/>
            </a:pPr>
            <a:endParaRPr lang="en-ID" dirty="0"/>
          </a:p>
        </p:txBody>
      </p:sp>
      <p:sp>
        <p:nvSpPr>
          <p:cNvPr id="4" name="Subtitle 3"/>
          <p:cNvSpPr>
            <a:spLocks noGrp="1"/>
          </p:cNvSpPr>
          <p:nvPr>
            <p:ph type="subTitle" idx="13"/>
          </p:nvPr>
        </p:nvSpPr>
        <p:spPr/>
        <p:txBody>
          <a:bodyPr/>
          <a:lstStyle/>
          <a:p>
            <a:pPr marL="0" indent="0">
              <a:buNone/>
            </a:pPr>
            <a:endParaRPr lang="id-ID" dirty="0"/>
          </a:p>
        </p:txBody>
      </p:sp>
    </p:spTree>
    <p:extLst>
      <p:ext uri="{BB962C8B-B14F-4D97-AF65-F5344CB8AC3E}">
        <p14:creationId xmlns:p14="http://schemas.microsoft.com/office/powerpoint/2010/main" val="346466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Learning Objectives</a:t>
            </a:r>
            <a:endParaRPr lang="id-ID" dirty="0"/>
          </a:p>
        </p:txBody>
      </p:sp>
      <p:sp>
        <p:nvSpPr>
          <p:cNvPr id="9" name="Subjudul 8"/>
          <p:cNvSpPr>
            <a:spLocks noGrp="1"/>
          </p:cNvSpPr>
          <p:nvPr>
            <p:ph type="subTitle" idx="13"/>
          </p:nvPr>
        </p:nvSpPr>
        <p:spPr>
          <a:xfrm>
            <a:off x="1907704" y="2852936"/>
            <a:ext cx="7617296" cy="1185664"/>
          </a:xfrm>
        </p:spPr>
        <p:txBody>
          <a:bodyPr>
            <a:noAutofit/>
          </a:bodyPr>
          <a:lstStyle/>
          <a:p>
            <a:pPr marL="0" indent="0">
              <a:buNone/>
            </a:pPr>
            <a:r>
              <a:rPr lang="en-ID" dirty="0"/>
              <a:t>LO 1 : Create 2D game for PC platform</a:t>
            </a:r>
          </a:p>
          <a:p>
            <a:pPr marL="0" indent="0">
              <a:buNone/>
            </a:pPr>
            <a:r>
              <a:rPr lang="en-ID" dirty="0"/>
              <a:t>LO 2 : Apply best practices of 2D game development</a:t>
            </a:r>
          </a:p>
          <a:p>
            <a:pPr marL="0" indent="0">
              <a:buNone/>
            </a:pPr>
            <a:r>
              <a:rPr lang="en-ID" dirty="0"/>
              <a:t>LO 3 : Design 2D game for PC platform</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What's Your Input?</a:t>
            </a:r>
          </a:p>
        </p:txBody>
      </p:sp>
      <p:sp>
        <p:nvSpPr>
          <p:cNvPr id="10" name="Tampungan Konten 9"/>
          <p:cNvSpPr>
            <a:spLocks noGrp="1"/>
          </p:cNvSpPr>
          <p:nvPr>
            <p:ph idx="1"/>
          </p:nvPr>
        </p:nvSpPr>
        <p:spPr/>
        <p:txBody>
          <a:bodyPr/>
          <a:lstStyle/>
          <a:p>
            <a:r>
              <a:rPr lang="en-ID" dirty="0"/>
              <a:t>Input versus output </a:t>
            </a:r>
          </a:p>
          <a:p>
            <a:r>
              <a:rPr lang="en-ID" dirty="0"/>
              <a:t>Input types </a:t>
            </a:r>
          </a:p>
          <a:p>
            <a:r>
              <a:rPr lang="en-ID" dirty="0"/>
              <a:t>Output types </a:t>
            </a:r>
          </a:p>
          <a:p>
            <a:r>
              <a:rPr lang="en-ID" dirty="0"/>
              <a:t>Input Manager </a:t>
            </a:r>
          </a:p>
          <a:p>
            <a:r>
              <a:rPr lang="en-ID" dirty="0"/>
              <a:t>Input detection </a:t>
            </a:r>
          </a:p>
          <a:p>
            <a:r>
              <a:rPr lang="en-ID" dirty="0"/>
              <a:t>Buttons </a:t>
            </a:r>
          </a:p>
          <a:p>
            <a:r>
              <a:rPr lang="en-ID" dirty="0"/>
              <a:t>Game controls </a:t>
            </a:r>
          </a:p>
        </p:txBody>
      </p:sp>
      <p:sp>
        <p:nvSpPr>
          <p:cNvPr id="11" name="Subjudul 10"/>
          <p:cNvSpPr>
            <a:spLocks noGrp="1"/>
          </p:cNvSpPr>
          <p:nvPr>
            <p:ph type="subTitle" idx="13"/>
          </p:nvPr>
        </p:nvSpPr>
        <p:spPr>
          <a:xfrm>
            <a:off x="1907704" y="2843605"/>
            <a:ext cx="6840760" cy="504056"/>
          </a:xfrm>
        </p:spPr>
        <p:txBody>
          <a:bodyPr/>
          <a:lstStyle/>
          <a:p>
            <a:pPr marL="0" indent="0">
              <a:buNone/>
            </a:pPr>
            <a:r>
              <a:rPr lang="en-ID" dirty="0"/>
              <a:t>We will discuss</a:t>
            </a:r>
          </a:p>
        </p:txBody>
      </p:sp>
    </p:spTree>
    <p:extLst>
      <p:ext uri="{BB962C8B-B14F-4D97-AF65-F5344CB8AC3E}">
        <p14:creationId xmlns:p14="http://schemas.microsoft.com/office/powerpoint/2010/main" val="377125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Input in games</a:t>
            </a:r>
          </a:p>
        </p:txBody>
      </p:sp>
      <p:sp>
        <p:nvSpPr>
          <p:cNvPr id="10" name="Tampungan Konten 9"/>
          <p:cNvSpPr>
            <a:spLocks noGrp="1"/>
          </p:cNvSpPr>
          <p:nvPr>
            <p:ph idx="1"/>
          </p:nvPr>
        </p:nvSpPr>
        <p:spPr/>
        <p:txBody>
          <a:bodyPr/>
          <a:lstStyle/>
          <a:p>
            <a:pPr marL="0" indent="0">
              <a:buNone/>
            </a:pPr>
            <a:r>
              <a:rPr lang="en-ID" dirty="0"/>
              <a:t>Input may not seem a very important part of a game at first glance, but in fact it is very important, as input in games involves how the player will interact with the game. All the controls in our game, such as moving, special abilities, and so forth, depend on what controls and game mechanics we would like in our game and the way we would like them to function. </a:t>
            </a:r>
          </a:p>
        </p:txBody>
      </p:sp>
      <p:sp>
        <p:nvSpPr>
          <p:cNvPr id="11" name="Subjudul 10"/>
          <p:cNvSpPr>
            <a:spLocks noGrp="1"/>
          </p:cNvSpPr>
          <p:nvPr>
            <p:ph type="subTitle" idx="13"/>
          </p:nvPr>
        </p:nvSpPr>
        <p:spPr>
          <a:xfrm>
            <a:off x="1907704" y="2843605"/>
            <a:ext cx="6840760" cy="504056"/>
          </a:xfrm>
        </p:spPr>
        <p:txBody>
          <a:bodyPr/>
          <a:lstStyle/>
          <a:p>
            <a:endParaRPr lang="en-ID"/>
          </a:p>
        </p:txBody>
      </p:sp>
    </p:spTree>
    <p:extLst>
      <p:ext uri="{BB962C8B-B14F-4D97-AF65-F5344CB8AC3E}">
        <p14:creationId xmlns:p14="http://schemas.microsoft.com/office/powerpoint/2010/main" val="309402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Input in games</a:t>
            </a:r>
          </a:p>
        </p:txBody>
      </p:sp>
      <p:grpSp>
        <p:nvGrpSpPr>
          <p:cNvPr id="4" name="Grup 3"/>
          <p:cNvGrpSpPr/>
          <p:nvPr/>
        </p:nvGrpSpPr>
        <p:grpSpPr>
          <a:xfrm>
            <a:off x="1295400" y="2843605"/>
            <a:ext cx="4220547" cy="2609675"/>
            <a:chOff x="1295400" y="2843605"/>
            <a:chExt cx="4220547" cy="2609675"/>
          </a:xfrm>
        </p:grpSpPr>
        <p:sp>
          <p:nvSpPr>
            <p:cNvPr id="6" name="Persegi Panjang 5"/>
            <p:cNvSpPr/>
            <p:nvPr/>
          </p:nvSpPr>
          <p:spPr>
            <a:xfrm>
              <a:off x="1295400" y="5176281"/>
              <a:ext cx="3810000" cy="276999"/>
            </a:xfrm>
            <a:prstGeom prst="rect">
              <a:avLst/>
            </a:prstGeom>
          </p:spPr>
          <p:txBody>
            <a:bodyPr wrap="square">
              <a:spAutoFit/>
            </a:bodyPr>
            <a:lstStyle/>
            <a:p>
              <a:r>
                <a:rPr lang="en-US" sz="1200" dirty="0"/>
                <a:t>Image source: www.gizmag.com</a:t>
              </a:r>
              <a:endParaRPr lang="en-ID" sz="1200" dirty="0"/>
            </a:p>
          </p:txBody>
        </p:sp>
        <p:pic>
          <p:nvPicPr>
            <p:cNvPr id="1026" name="Picture 2" descr="http://img-3.gizmag.com/fleet-commander-rts-touchscreen-game.jpg?auto=format%2Ccompress&amp;ch=Width%2CDPR&amp;crop=entropy&amp;fit=crop&amp;h=394&amp;q=60&amp;w=700&amp;s=f926dc913ca52f45c0e14be3976dd2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43605"/>
              <a:ext cx="4144347" cy="23326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up 2"/>
          <p:cNvGrpSpPr/>
          <p:nvPr/>
        </p:nvGrpSpPr>
        <p:grpSpPr>
          <a:xfrm>
            <a:off x="4785557" y="4250262"/>
            <a:ext cx="3810000" cy="2406035"/>
            <a:chOff x="4394552" y="4031714"/>
            <a:chExt cx="3810000" cy="2406035"/>
          </a:xfrm>
        </p:grpSpPr>
        <p:pic>
          <p:nvPicPr>
            <p:cNvPr id="1028" name="Picture 4" descr="http://www.firmology.com/wp-content/uploads/2013/07/employee-playing-video-game-joysti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031714"/>
              <a:ext cx="3784952" cy="2129036"/>
            </a:xfrm>
            <a:prstGeom prst="rect">
              <a:avLst/>
            </a:prstGeom>
            <a:noFill/>
            <a:extLst>
              <a:ext uri="{909E8E84-426E-40DD-AFC4-6F175D3DCCD1}">
                <a14:hiddenFill xmlns:a14="http://schemas.microsoft.com/office/drawing/2010/main">
                  <a:solidFill>
                    <a:srgbClr val="FFFFFF"/>
                  </a:solidFill>
                </a14:hiddenFill>
              </a:ext>
            </a:extLst>
          </p:spPr>
        </p:pic>
        <p:sp>
          <p:nvSpPr>
            <p:cNvPr id="12" name="Persegi Panjang 11"/>
            <p:cNvSpPr/>
            <p:nvPr/>
          </p:nvSpPr>
          <p:spPr>
            <a:xfrm>
              <a:off x="4394552" y="6160750"/>
              <a:ext cx="3810000" cy="276999"/>
            </a:xfrm>
            <a:prstGeom prst="rect">
              <a:avLst/>
            </a:prstGeom>
          </p:spPr>
          <p:txBody>
            <a:bodyPr wrap="square">
              <a:spAutoFit/>
            </a:bodyPr>
            <a:lstStyle/>
            <a:p>
              <a:r>
                <a:rPr lang="en-US" sz="1200" dirty="0"/>
                <a:t>Image source: www.firmology.com</a:t>
              </a:r>
              <a:endParaRPr lang="en-ID" sz="1200" dirty="0"/>
            </a:p>
          </p:txBody>
        </p:sp>
      </p:grpSp>
    </p:spTree>
    <p:extLst>
      <p:ext uri="{BB962C8B-B14F-4D97-AF65-F5344CB8AC3E}">
        <p14:creationId xmlns:p14="http://schemas.microsoft.com/office/powerpoint/2010/main" val="6879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Output in games </a:t>
            </a:r>
          </a:p>
        </p:txBody>
      </p:sp>
      <p:sp>
        <p:nvSpPr>
          <p:cNvPr id="3" name="Tampungan Konten 2"/>
          <p:cNvSpPr>
            <a:spLocks noGrp="1"/>
          </p:cNvSpPr>
          <p:nvPr>
            <p:ph idx="1"/>
          </p:nvPr>
        </p:nvSpPr>
        <p:spPr>
          <a:xfrm>
            <a:off x="1911350" y="2852936"/>
            <a:ext cx="6837114" cy="3616487"/>
          </a:xfrm>
        </p:spPr>
        <p:txBody>
          <a:bodyPr>
            <a:normAutofit fontScale="92500" lnSpcReduction="10000"/>
          </a:bodyPr>
          <a:lstStyle/>
          <a:p>
            <a:pPr marL="0" indent="0" algn="just">
              <a:buNone/>
            </a:pPr>
            <a:r>
              <a:rPr lang="en-ID" dirty="0"/>
              <a:t>Output is the direct opposite of input; it provides the necessary information to the player. However, output is just as essential to a game as input. It provides feedback to the player, letting them know how they are doing. Output lets the player know whether they have done an action correctly or they have done something wrong, how they have performed, and their progression in the form of goals/missions/objectives. </a:t>
            </a:r>
          </a:p>
          <a:p>
            <a:pPr marL="0" indent="0" algn="just">
              <a:buNone/>
            </a:pPr>
            <a:endParaRPr lang="en-ID" dirty="0"/>
          </a:p>
          <a:p>
            <a:pPr marL="0" indent="0" algn="just">
              <a:buNone/>
            </a:pPr>
            <a:r>
              <a:rPr lang="en-ID" dirty="0"/>
              <a:t>Without feedback, a player would feel lost. The player would potentially see the game as being unclear, buggy, or even broken. For certain types of games, output forms the heart of the game. </a:t>
            </a:r>
          </a:p>
        </p:txBody>
      </p:sp>
    </p:spTree>
    <p:extLst>
      <p:ext uri="{BB962C8B-B14F-4D97-AF65-F5344CB8AC3E}">
        <p14:creationId xmlns:p14="http://schemas.microsoft.com/office/powerpoint/2010/main" val="222101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Output in games </a:t>
            </a:r>
          </a:p>
        </p:txBody>
      </p:sp>
      <p:pic>
        <p:nvPicPr>
          <p:cNvPr id="5" name="Gambar 4"/>
          <p:cNvPicPr>
            <a:picLocks noChangeAspect="1"/>
          </p:cNvPicPr>
          <p:nvPr/>
        </p:nvPicPr>
        <p:blipFill>
          <a:blip r:embed="rId2"/>
          <a:stretch>
            <a:fillRect/>
          </a:stretch>
        </p:blipFill>
        <p:spPr>
          <a:xfrm>
            <a:off x="3048000" y="3733800"/>
            <a:ext cx="3895725" cy="1924050"/>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190467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Input Types</a:t>
            </a:r>
          </a:p>
        </p:txBody>
      </p:sp>
      <p:sp>
        <p:nvSpPr>
          <p:cNvPr id="4" name="Subjudul 3"/>
          <p:cNvSpPr>
            <a:spLocks noGrp="1"/>
          </p:cNvSpPr>
          <p:nvPr>
            <p:ph type="subTitle" idx="13"/>
          </p:nvPr>
        </p:nvSpPr>
        <p:spPr>
          <a:xfrm>
            <a:off x="1911350" y="2852936"/>
            <a:ext cx="1941264" cy="3319264"/>
          </a:xfrm>
        </p:spPr>
        <p:txBody>
          <a:bodyPr>
            <a:normAutofit fontScale="92500" lnSpcReduction="20000"/>
          </a:bodyPr>
          <a:lstStyle/>
          <a:p>
            <a:pPr marL="0" indent="0">
              <a:buNone/>
            </a:pPr>
            <a:r>
              <a:rPr lang="en-ID" b="0" dirty="0"/>
              <a:t>There are many different input types that we can utilize in our games. These various input types can form part of the exciting features that our games have to offer. </a:t>
            </a:r>
          </a:p>
        </p:txBody>
      </p:sp>
      <p:pic>
        <p:nvPicPr>
          <p:cNvPr id="5" name="Gambar 4"/>
          <p:cNvPicPr>
            <a:picLocks noChangeAspect="1"/>
          </p:cNvPicPr>
          <p:nvPr/>
        </p:nvPicPr>
        <p:blipFill>
          <a:blip r:embed="rId2"/>
          <a:stretch>
            <a:fillRect/>
          </a:stretch>
        </p:blipFill>
        <p:spPr>
          <a:xfrm>
            <a:off x="3983707" y="2852936"/>
            <a:ext cx="4895850" cy="3390900"/>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422373125"/>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PPT 2015</Template>
  <TotalTime>0</TotalTime>
  <Words>1577</Words>
  <Application>Microsoft Office PowerPoint</Application>
  <PresentationFormat>On-screen Show (4:3)</PresentationFormat>
  <Paragraphs>154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ＭＳ Ｐゴシック</vt:lpstr>
      <vt:lpstr>Arial</vt:lpstr>
      <vt:lpstr>Calibri</vt:lpstr>
      <vt:lpstr>Open Sans</vt:lpstr>
      <vt:lpstr>Template PPT 2015</vt:lpstr>
      <vt:lpstr>2D game movement  and control</vt:lpstr>
      <vt:lpstr>  These slides have been adapted from:  Pereira, V. (2014). Learning Unity 2D Game Development by Example, Packt Publishing, Inc. San Francisco. ISBN: 9781783559046  Chapter 5 </vt:lpstr>
      <vt:lpstr>Learning Objectives</vt:lpstr>
      <vt:lpstr>What's Your Input?</vt:lpstr>
      <vt:lpstr>Input in games</vt:lpstr>
      <vt:lpstr>Input in games</vt:lpstr>
      <vt:lpstr>Output in games </vt:lpstr>
      <vt:lpstr>Output in games </vt:lpstr>
      <vt:lpstr>Input Types</vt:lpstr>
      <vt:lpstr>Output types </vt:lpstr>
      <vt:lpstr>Unity Input Manager</vt:lpstr>
      <vt:lpstr>Unity Input Manager</vt:lpstr>
      <vt:lpstr>Detecting Input</vt:lpstr>
      <vt:lpstr>Buttons and OnGUI</vt:lpstr>
      <vt:lpstr>GUILayout.Button </vt:lpstr>
      <vt:lpstr>Game controls</vt:lpstr>
      <vt:lpstr>Raycasting</vt:lpstr>
      <vt:lpstr>Raycasting</vt:lpstr>
      <vt:lpstr>Raycasting</vt:lpstr>
      <vt:lpstr>Raycasting</vt:lpstr>
      <vt:lpstr>Raycasting</vt:lpstr>
      <vt:lpstr>Raycasting</vt:lpstr>
      <vt:lpstr>Raycasting</vt:lpstr>
      <vt:lpstr>Raycasting</vt:lpstr>
      <vt:lpstr>Raycasting</vt:lpstr>
      <vt:lpstr>Discussion</vt:lpstr>
      <vt:lpstr>Exercises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Zulaimi Sudirman</cp:lastModifiedBy>
  <cp:revision>50</cp:revision>
  <dcterms:created xsi:type="dcterms:W3CDTF">2015-05-04T03:33:03Z</dcterms:created>
  <dcterms:modified xsi:type="dcterms:W3CDTF">2018-07-28T05:23:30Z</dcterms:modified>
</cp:coreProperties>
</file>