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57" r:id="rId4"/>
    <p:sldId id="326" r:id="rId5"/>
    <p:sldId id="328" r:id="rId6"/>
    <p:sldId id="329" r:id="rId7"/>
    <p:sldId id="330" r:id="rId8"/>
    <p:sldId id="331" r:id="rId9"/>
    <p:sldId id="334" r:id="rId10"/>
    <p:sldId id="335" r:id="rId11"/>
    <p:sldId id="337" r:id="rId12"/>
    <p:sldId id="338" r:id="rId13"/>
    <p:sldId id="332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296" r:id="rId28"/>
    <p:sldId id="291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326"/>
            <p14:sldId id="328"/>
            <p14:sldId id="329"/>
            <p14:sldId id="330"/>
            <p14:sldId id="331"/>
            <p14:sldId id="334"/>
            <p14:sldId id="335"/>
            <p14:sldId id="337"/>
            <p14:sldId id="338"/>
            <p14:sldId id="33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296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0A9E2-4EDF-426D-B23B-C81F7E34554A}" type="datetimeFigureOut">
              <a:rPr lang="en-ID" smtClean="0"/>
              <a:t>28/07/2018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CB6B-C0F3-4AF5-96FF-89CCC1A86A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623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AAF92-E5CF-48C1-9A82-4C8BD99C48A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89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8D926-08EE-4D3F-AFD2-4E303187A33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72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E88E2-BD00-4BAA-AC12-A26C227160C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72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BAA21-A4E7-4155-B9E6-8AB003FB989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62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03191-45C1-4941-A18C-BD25FF32E7D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06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76781-483F-48D8-B37A-4CFD2E01F15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58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36942-3BA7-4996-BD06-6F150939759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64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064A9-508C-40DA-9983-C1B50C33193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0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2AC7B-7233-4AF1-801D-ED0CB3FB2A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79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4E262-9008-40F2-B008-2975CA3ED8F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6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72677-44A7-4911-8CB3-7DA15CD37EF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1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D233F-F798-4D9D-AD22-E31C947ED1C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84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5E36-6BBE-44F0-99A5-6E1835C8D50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57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2939A-2261-4212-946E-08ACD3C3547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72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4880A-2E0B-4558-8A02-82947AA41C4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92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425F0-3C5B-4170-AABC-558283D9AD7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6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2D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2D </a:t>
            </a:r>
            <a:r>
              <a:rPr lang="en-AU" sz="4000">
                <a:solidFill>
                  <a:schemeClr val="bg1"/>
                </a:solidFill>
              </a:rPr>
              <a:t>game basic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ID" sz="4000" dirty="0"/>
              <a:t>artificial intelligence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172200" cy="1003300"/>
          </a:xfrm>
        </p:spPr>
        <p:txBody>
          <a:bodyPr/>
          <a:lstStyle/>
          <a:p>
            <a:r>
              <a:rPr lang="en-US" altLang="en-US" dirty="0"/>
              <a:t>Learning/Adaptation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76400"/>
            <a:ext cx="694531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Increment aggressiveness if player is doing well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Computer-Based SATs do this!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Levels are a pre-programmed version of adaptation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Tuning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Stability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 might adaptation make play </a:t>
            </a:r>
            <a:r>
              <a:rPr lang="en-US" altLang="en-US" b="1" dirty="0"/>
              <a:t>Better</a:t>
            </a:r>
            <a:r>
              <a:rPr lang="en-US" altLang="en-US" dirty="0"/>
              <a:t> or </a:t>
            </a:r>
            <a:r>
              <a:rPr lang="en-US" altLang="en-US" b="1" dirty="0"/>
              <a:t>Worse</a:t>
            </a:r>
            <a:r>
              <a:rPr lang="en-US" alt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151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good AI?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Perceived by user as challenging</a:t>
            </a:r>
          </a:p>
          <a:p>
            <a:pPr lvl="1"/>
            <a:r>
              <a:rPr lang="en-US" altLang="en-US" dirty="0"/>
              <a:t>Cruel, but fair!</a:t>
            </a:r>
          </a:p>
          <a:p>
            <a:r>
              <a:rPr lang="en-US" altLang="en-US" dirty="0"/>
              <a:t>User is surprised by the game</a:t>
            </a:r>
          </a:p>
          <a:p>
            <a:pPr lvl="1"/>
            <a:r>
              <a:rPr lang="en-US" altLang="en-US" dirty="0"/>
              <a:t>but later understands why</a:t>
            </a:r>
          </a:p>
          <a:p>
            <a:r>
              <a:rPr lang="en-US" altLang="en-US" dirty="0"/>
              <a:t>Feeling that reality will provide answers</a:t>
            </a:r>
          </a:p>
          <a:p>
            <a:pPr lvl="1"/>
            <a:r>
              <a:rPr lang="en-US" altLang="en-US" dirty="0"/>
              <a:t>able to make progress solving problem</a:t>
            </a:r>
          </a:p>
          <a:p>
            <a:r>
              <a:rPr lang="en-US" altLang="en-US" dirty="0"/>
              <a:t>What games have used AI effectively?</a:t>
            </a:r>
          </a:p>
        </p:txBody>
      </p:sp>
    </p:spTree>
    <p:extLst>
      <p:ext uri="{BB962C8B-B14F-4D97-AF65-F5344CB8AC3E}">
        <p14:creationId xmlns:p14="http://schemas.microsoft.com/office/powerpoint/2010/main" val="36405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Oct 30, Fall 2006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IAT 410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01C7-3E07-4C6C-90AD-02747132361F}" type="slidenum">
              <a:rPr lang="en-US" altLang="en-US"/>
              <a:pPr/>
              <a:t>12</a:t>
            </a:fld>
            <a:endParaRPr lang="en-US" altLang="en-US">
              <a:latin typeface="Comic Sans MS" panose="030F0702030302020204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447925"/>
            <a:ext cx="51657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109105"/>
            <a:ext cx="7067128" cy="1143000"/>
          </a:xfrm>
        </p:spPr>
        <p:txBody>
          <a:bodyPr/>
          <a:lstStyle/>
          <a:p>
            <a:r>
              <a:rPr kumimoji="0" lang="en-US" altLang="en-US" dirty="0"/>
              <a:t>Chase/Evade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2056284"/>
            <a:ext cx="7067128" cy="3489251"/>
          </a:xfrm>
        </p:spPr>
        <p:txBody>
          <a:bodyPr/>
          <a:lstStyle/>
          <a:p>
            <a:r>
              <a:rPr kumimoji="0" lang="en-US" altLang="en-US" dirty="0"/>
              <a:t>Algorithm for the predator?</a:t>
            </a:r>
          </a:p>
        </p:txBody>
      </p:sp>
    </p:spTree>
    <p:extLst>
      <p:ext uri="{BB962C8B-B14F-4D97-AF65-F5344CB8AC3E}">
        <p14:creationId xmlns:p14="http://schemas.microsoft.com/office/powerpoint/2010/main" val="352474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– State Machines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States represent a high level view of what the AI is trying to do</a:t>
            </a:r>
          </a:p>
          <a:p>
            <a:r>
              <a:rPr lang="en-US" altLang="en-US"/>
              <a:t>Each state has custom code</a:t>
            </a:r>
          </a:p>
          <a:p>
            <a:r>
              <a:rPr lang="en-US" altLang="en-US"/>
              <a:t>Transitions occur when the situation changes</a:t>
            </a:r>
          </a:p>
        </p:txBody>
      </p:sp>
    </p:spTree>
    <p:extLst>
      <p:ext uri="{BB962C8B-B14F-4D97-AF65-F5344CB8AC3E}">
        <p14:creationId xmlns:p14="http://schemas.microsoft.com/office/powerpoint/2010/main" val="364189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17548"/>
            <a:ext cx="3409950" cy="289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Enhancements to Chase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/>
              <a:t>Speed Control</a:t>
            </a:r>
          </a:p>
          <a:p>
            <a:pPr lvl="1"/>
            <a:r>
              <a:rPr kumimoji="0" lang="en-US" altLang="en-US" dirty="0"/>
              <a:t>Velocity, Acceleration max/min</a:t>
            </a:r>
          </a:p>
          <a:p>
            <a:pPr lvl="1"/>
            <a:r>
              <a:rPr kumimoji="0" lang="en-US" altLang="en-US" dirty="0"/>
              <a:t>Limited turning Radius</a:t>
            </a:r>
          </a:p>
          <a:p>
            <a:r>
              <a:rPr kumimoji="0" lang="en-US" altLang="en-US" dirty="0"/>
              <a:t>Randomness</a:t>
            </a:r>
          </a:p>
          <a:p>
            <a:pPr lvl="1"/>
            <a:r>
              <a:rPr kumimoji="0" lang="en-US" altLang="en-US" dirty="0"/>
              <a:t>Moves</a:t>
            </a:r>
          </a:p>
          <a:p>
            <a:pPr lvl="1"/>
            <a:r>
              <a:rPr kumimoji="0" lang="en-US" alt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57647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533400"/>
            <a:ext cx="7067128" cy="1143000"/>
          </a:xfrm>
        </p:spPr>
        <p:txBody>
          <a:bodyPr/>
          <a:lstStyle/>
          <a:p>
            <a:r>
              <a:rPr kumimoji="0" lang="en-US" altLang="en-US" dirty="0"/>
              <a:t>Enhancements to Chase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598738"/>
            <a:ext cx="49720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73163" y="1587500"/>
            <a:ext cx="7772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Anticipation</a:t>
            </a:r>
          </a:p>
          <a:p>
            <a:pPr lvl="1"/>
            <a:r>
              <a:rPr lang="en-US" altLang="en-US"/>
              <a:t>Build a model of user behavior</a:t>
            </a:r>
          </a:p>
        </p:txBody>
      </p:sp>
    </p:spTree>
    <p:extLst>
      <p:ext uri="{BB962C8B-B14F-4D97-AF65-F5344CB8AC3E}">
        <p14:creationId xmlns:p14="http://schemas.microsoft.com/office/powerpoint/2010/main" val="13650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762000"/>
            <a:ext cx="7067128" cy="1143000"/>
          </a:xfrm>
        </p:spPr>
        <p:txBody>
          <a:bodyPr/>
          <a:lstStyle/>
          <a:p>
            <a:r>
              <a:rPr kumimoji="0" lang="en-US" altLang="en-US" dirty="0"/>
              <a:t>Steering Behaviors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2800"/>
              <a:t>Pursue</a:t>
            </a:r>
          </a:p>
          <a:p>
            <a:pPr>
              <a:lnSpc>
                <a:spcPct val="90000"/>
              </a:lnSpc>
            </a:pPr>
            <a:r>
              <a:rPr kumimoji="0" lang="en-US" altLang="en-US" sz="2800"/>
              <a:t>Evade</a:t>
            </a:r>
          </a:p>
          <a:p>
            <a:pPr>
              <a:lnSpc>
                <a:spcPct val="90000"/>
              </a:lnSpc>
            </a:pPr>
            <a:r>
              <a:rPr kumimoji="0" lang="en-US" altLang="en-US" sz="2800"/>
              <a:t>Wander</a:t>
            </a:r>
          </a:p>
          <a:p>
            <a:pPr>
              <a:lnSpc>
                <a:spcPct val="90000"/>
              </a:lnSpc>
            </a:pPr>
            <a:r>
              <a:rPr kumimoji="0" lang="en-US" altLang="en-US" sz="2800"/>
              <a:t>Obstacle Avoidance</a:t>
            </a:r>
          </a:p>
          <a:p>
            <a:pPr>
              <a:lnSpc>
                <a:spcPct val="90000"/>
              </a:lnSpc>
            </a:pPr>
            <a:r>
              <a:rPr kumimoji="0" lang="en-US" altLang="en-US" sz="2800"/>
              <a:t>Wall/Path following</a:t>
            </a:r>
          </a:p>
          <a:p>
            <a:pPr>
              <a:lnSpc>
                <a:spcPct val="90000"/>
              </a:lnSpc>
            </a:pPr>
            <a:r>
              <a:rPr kumimoji="0" lang="en-US" altLang="en-US" sz="2800"/>
              <a:t>Queuing</a:t>
            </a:r>
            <a:r>
              <a:rPr kumimoji="0"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kumimoji="0" lang="en-US" altLang="en-US"/>
              <a:t>Combine behaviors with weights</a:t>
            </a:r>
          </a:p>
          <a:p>
            <a:pPr>
              <a:lnSpc>
                <a:spcPct val="90000"/>
              </a:lnSpc>
            </a:pPr>
            <a:r>
              <a:rPr kumimoji="0" lang="en-US" altLang="en-US"/>
              <a:t>What could go wrong?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lum bright="30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1725613"/>
            <a:ext cx="18097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lum bright="30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1771650"/>
            <a:ext cx="12573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64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17488"/>
            <a:ext cx="7067128" cy="1143000"/>
          </a:xfrm>
        </p:spPr>
        <p:txBody>
          <a:bodyPr/>
          <a:lstStyle/>
          <a:p>
            <a:r>
              <a:rPr kumimoji="0" lang="en-US" altLang="en-US" dirty="0"/>
              <a:t>Group Behaviors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685" y="1981200"/>
            <a:ext cx="4038600" cy="4114800"/>
          </a:xfrm>
        </p:spPr>
        <p:txBody>
          <a:bodyPr/>
          <a:lstStyle/>
          <a:p>
            <a:r>
              <a:rPr kumimoji="0" lang="en-US" altLang="en-US" dirty="0"/>
              <a:t>Lots of background characters to create a feeling of motion</a:t>
            </a:r>
          </a:p>
          <a:p>
            <a:r>
              <a:rPr kumimoji="0" lang="en-US" altLang="en-US" dirty="0"/>
              <a:t>Make area appear interesting, rich, populated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lum bright="24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360488"/>
            <a:ext cx="42481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46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628650"/>
            <a:ext cx="5562600" cy="742950"/>
          </a:xfrm>
        </p:spPr>
        <p:txBody>
          <a:bodyPr>
            <a:normAutofit/>
          </a:bodyPr>
          <a:lstStyle/>
          <a:p>
            <a:r>
              <a:rPr kumimoji="0" lang="en-US" altLang="en-US" dirty="0"/>
              <a:t>Flocking -- (</a:t>
            </a:r>
            <a:r>
              <a:rPr kumimoji="0" lang="en-US" altLang="en-US" dirty="0" err="1"/>
              <a:t>HalfLife</a:t>
            </a:r>
            <a:r>
              <a:rPr kumimoji="0" lang="en-US" altLang="en-US" dirty="0"/>
              <a:t>, Unreal)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76813"/>
            <a:ext cx="8178800" cy="1081087"/>
          </a:xfrm>
        </p:spPr>
        <p:txBody>
          <a:bodyPr/>
          <a:lstStyle/>
          <a:p>
            <a:r>
              <a:rPr kumimoji="0" lang="en-US" altLang="en-US"/>
              <a:t>What might go wrong?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lum bright="30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74838"/>
            <a:ext cx="3933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026025" y="2084388"/>
            <a:ext cx="39528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>
                <a:latin typeface="Arial" panose="020B0604020202020204" pitchFamily="34" charset="0"/>
              </a:rPr>
              <a:t>Simple version:</a:t>
            </a:r>
          </a:p>
          <a:p>
            <a:r>
              <a:rPr lang="en-US" altLang="en-US" sz="2800">
                <a:latin typeface="Arial" panose="020B0604020202020204" pitchFamily="34" charset="0"/>
              </a:rPr>
              <a:t>Compute trajectory to head towards centroid</a:t>
            </a:r>
            <a:endParaRPr lang="en-US" altLang="en-US" sz="3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5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kumimoji="0" lang="en-US" altLang="en-US"/>
              <a:t>Group Behaviors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9" y="1447800"/>
            <a:ext cx="7059613" cy="4648200"/>
          </a:xfrm>
        </p:spPr>
        <p:txBody>
          <a:bodyPr/>
          <a:lstStyle/>
          <a:p>
            <a:r>
              <a:rPr kumimoji="0" lang="en-US" altLang="en-US" dirty="0"/>
              <a:t>Reaction to neighbors -- Spring Forces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lum bright="36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3152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15100" y="439738"/>
            <a:ext cx="255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Craig Reynolds</a:t>
            </a:r>
          </a:p>
          <a:p>
            <a:r>
              <a:rPr lang="en-US" altLang="en-US">
                <a:latin typeface="Arial" panose="020B0604020202020204" pitchFamily="34" charset="0"/>
              </a:rPr>
              <a:t>SIGGRAPH 1987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3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Pereira, V. (2014). Learning Unity 2D Game Development by Example, </a:t>
            </a:r>
            <a:r>
              <a:rPr lang="en-US" sz="2400" dirty="0" err="1"/>
              <a:t>Packt</a:t>
            </a:r>
            <a:r>
              <a:rPr lang="en-US" sz="2400" dirty="0"/>
              <a:t> Publishing, Inc. San Francisco. ISBN: </a:t>
            </a:r>
            <a:r>
              <a:rPr lang="en-ID" sz="2400" dirty="0"/>
              <a:t>9781783559046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6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Oct 30, Fall 2006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IAT 410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7136-9A15-4123-8F15-BB1CFA10A1B6}" type="slidenum">
              <a:rPr lang="en-US" altLang="en-US"/>
              <a:pPr/>
              <a:t>20</a:t>
            </a:fld>
            <a:endParaRPr lang="en-US" altLang="en-US">
              <a:latin typeface="Comic Sans MS" panose="030F0702030302020204" pitchFamily="66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lum bright="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4771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00100"/>
          </a:xfrm>
        </p:spPr>
        <p:txBody>
          <a:bodyPr/>
          <a:lstStyle/>
          <a:p>
            <a:r>
              <a:rPr kumimoji="0" lang="en-US" altLang="en-US" dirty="0"/>
              <a:t>		“Perceptual” Models</a:t>
            </a:r>
          </a:p>
        </p:txBody>
      </p:sp>
    </p:spTree>
    <p:extLst>
      <p:ext uri="{BB962C8B-B14F-4D97-AF65-F5344CB8AC3E}">
        <p14:creationId xmlns:p14="http://schemas.microsoft.com/office/powerpoint/2010/main" val="22066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Production Rules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743200"/>
            <a:ext cx="7772400" cy="4394200"/>
          </a:xfrm>
        </p:spPr>
        <p:txBody>
          <a:bodyPr/>
          <a:lstStyle/>
          <a:p>
            <a:pPr>
              <a:buFont typeface="Marlett" pitchFamily="2" charset="2"/>
              <a:buNone/>
            </a:pPr>
            <a:r>
              <a:rPr kumimoji="0" lang="en-US" altLang="en-US" sz="2400" dirty="0"/>
              <a:t>If( enemy in sight ) fire</a:t>
            </a:r>
          </a:p>
          <a:p>
            <a:pPr>
              <a:buFont typeface="Marlett" pitchFamily="2" charset="2"/>
              <a:buNone/>
            </a:pPr>
            <a:r>
              <a:rPr kumimoji="0" lang="en-US" altLang="en-US" sz="2400" dirty="0"/>
              <a:t>If( big enemy in sight ) run away</a:t>
            </a:r>
          </a:p>
          <a:p>
            <a:pPr>
              <a:buFont typeface="Marlett" pitchFamily="2" charset="2"/>
              <a:buNone/>
            </a:pPr>
            <a:r>
              <a:rPr kumimoji="0" lang="en-US" altLang="en-US" sz="2400" dirty="0"/>
              <a:t>If( --- ) ----</a:t>
            </a:r>
          </a:p>
          <a:p>
            <a:endParaRPr kumimoji="0" lang="en-US" altLang="en-US" sz="2400" dirty="0"/>
          </a:p>
          <a:p>
            <a:r>
              <a:rPr kumimoji="0" lang="en-US" altLang="en-US" sz="2400" dirty="0"/>
              <a:t>Selecting among multiple valid rules</a:t>
            </a:r>
          </a:p>
          <a:p>
            <a:pPr lvl="1"/>
            <a:r>
              <a:rPr kumimoji="0" lang="en-US" altLang="en-US" sz="2000" dirty="0"/>
              <a:t>Priority weighting for rules or sensor events</a:t>
            </a:r>
          </a:p>
          <a:p>
            <a:pPr lvl="1"/>
            <a:r>
              <a:rPr kumimoji="0" lang="en-US" altLang="en-US" sz="2000" dirty="0"/>
              <a:t>Random selection</a:t>
            </a:r>
          </a:p>
          <a:p>
            <a:r>
              <a:rPr kumimoji="0" lang="en-US" altLang="en-US" sz="2400" dirty="0"/>
              <a:t>No state (in pure form)</a:t>
            </a:r>
          </a:p>
        </p:txBody>
      </p:sp>
    </p:spTree>
    <p:extLst>
      <p:ext uri="{BB962C8B-B14F-4D97-AF65-F5344CB8AC3E}">
        <p14:creationId xmlns:p14="http://schemas.microsoft.com/office/powerpoint/2010/main" val="307316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304800"/>
            <a:ext cx="4597400" cy="698500"/>
          </a:xfrm>
        </p:spPr>
        <p:txBody>
          <a:bodyPr>
            <a:normAutofit/>
          </a:bodyPr>
          <a:lstStyle/>
          <a:p>
            <a:r>
              <a:rPr lang="en-US" altLang="en-US" dirty="0"/>
              <a:t>Finite State Machines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981200"/>
            <a:ext cx="71167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States: Action to take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Random Walk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Transitions: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Completion of action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72100" y="2082800"/>
            <a:ext cx="1411288" cy="482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Chopping</a:t>
            </a:r>
          </a:p>
        </p:txBody>
      </p:sp>
      <p:cxnSp>
        <p:nvCxnSpPr>
          <p:cNvPr id="20485" name="AutoShape 5"/>
          <p:cNvCxnSpPr>
            <a:cxnSpLocks noChangeShapeType="1"/>
            <a:stCxn id="20484" idx="2"/>
            <a:endCxn id="20486" idx="0"/>
          </p:cNvCxnSpPr>
          <p:nvPr/>
        </p:nvCxnSpPr>
        <p:spPr bwMode="auto">
          <a:xfrm rot="16200000" flipH="1">
            <a:off x="5791994" y="2864644"/>
            <a:ext cx="576263" cy="3175"/>
          </a:xfrm>
          <a:prstGeom prst="curvedConnector3">
            <a:avLst>
              <a:gd name="adj1" fmla="val 49861"/>
            </a:avLst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067300" y="3167063"/>
            <a:ext cx="2027238" cy="719137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Take Wood to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closest depot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406900" y="2565400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Enough wood</a:t>
            </a:r>
            <a:endParaRPr lang="en-US" altLang="en-US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884738" y="4497388"/>
            <a:ext cx="2419350" cy="811212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Drop wood: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Go back to woods</a:t>
            </a:r>
          </a:p>
        </p:txBody>
      </p:sp>
      <p:cxnSp>
        <p:nvCxnSpPr>
          <p:cNvPr id="20489" name="AutoShape 9"/>
          <p:cNvCxnSpPr>
            <a:cxnSpLocks noChangeShapeType="1"/>
            <a:stCxn id="20486" idx="2"/>
            <a:endCxn id="20488" idx="0"/>
          </p:cNvCxnSpPr>
          <p:nvPr/>
        </p:nvCxnSpPr>
        <p:spPr bwMode="auto">
          <a:xfrm rot="16200000" flipH="1">
            <a:off x="5795169" y="4185444"/>
            <a:ext cx="585788" cy="12700"/>
          </a:xfrm>
          <a:prstGeom prst="curvedConnector3">
            <a:avLst>
              <a:gd name="adj1" fmla="val 49866"/>
            </a:avLst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994275" y="4013200"/>
            <a:ext cx="1065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At depot</a:t>
            </a:r>
            <a:endParaRPr lang="en-US" altLang="en-US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0491" name="AutoShape 11"/>
          <p:cNvCxnSpPr>
            <a:cxnSpLocks noChangeShapeType="1"/>
            <a:stCxn id="20488" idx="3"/>
            <a:endCxn id="20484" idx="3"/>
          </p:cNvCxnSpPr>
          <p:nvPr/>
        </p:nvCxnSpPr>
        <p:spPr bwMode="auto">
          <a:xfrm flipH="1" flipV="1">
            <a:off x="6796088" y="2324100"/>
            <a:ext cx="520700" cy="2579688"/>
          </a:xfrm>
          <a:prstGeom prst="curvedConnector3">
            <a:avLst>
              <a:gd name="adj1" fmla="val -97259"/>
            </a:avLst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026275" y="2070100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At woods</a:t>
            </a:r>
            <a:endParaRPr lang="en-US" altLang="en-US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0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Machine Problems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Predictable</a:t>
            </a:r>
          </a:p>
          <a:p>
            <a:pPr lvl="1"/>
            <a:r>
              <a:rPr lang="en-US" altLang="en-US"/>
              <a:t>Sometimes a good thing</a:t>
            </a:r>
          </a:p>
          <a:p>
            <a:pPr lvl="1"/>
            <a:r>
              <a:rPr lang="en-US" altLang="en-US"/>
              <a:t>If not, use fuzzy or probabilistic state machines</a:t>
            </a:r>
          </a:p>
          <a:p>
            <a:r>
              <a:rPr lang="en-US" altLang="en-US"/>
              <a:t>Simplistic</a:t>
            </a:r>
          </a:p>
          <a:p>
            <a:pPr lvl="1"/>
            <a:r>
              <a:rPr lang="en-US" altLang="en-US"/>
              <a:t>Use hierarchies of FSM’s (HalfLife)</a:t>
            </a:r>
          </a:p>
        </p:txBody>
      </p:sp>
    </p:spTree>
    <p:extLst>
      <p:ext uri="{BB962C8B-B14F-4D97-AF65-F5344CB8AC3E}">
        <p14:creationId xmlns:p14="http://schemas.microsoft.com/office/powerpoint/2010/main" val="13867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524000"/>
          </a:xfrm>
        </p:spPr>
        <p:txBody>
          <a:bodyPr/>
          <a:lstStyle/>
          <a:p>
            <a:r>
              <a:rPr lang="en-US" altLang="en-US" dirty="0"/>
              <a:t>Probabilistic State Machines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364413" cy="3962400"/>
          </a:xfrm>
        </p:spPr>
        <p:txBody>
          <a:bodyPr/>
          <a:lstStyle/>
          <a:p>
            <a:r>
              <a:rPr lang="en-US" altLang="en-US" dirty="0"/>
              <a:t>Personalities</a:t>
            </a:r>
          </a:p>
          <a:p>
            <a:pPr lvl="1"/>
            <a:r>
              <a:rPr lang="en-US" altLang="en-US" dirty="0"/>
              <a:t>Change probability that character will perform a given action under certain conditions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301750" y="3657600"/>
          <a:ext cx="55372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5544312" imgH="2660904" progId="Word.Document.8">
                  <p:embed/>
                </p:oleObj>
              </mc:Choice>
              <mc:Fallback>
                <p:oleObj name="Document" r:id="rId4" imgW="5544312" imgH="2660904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657600"/>
                        <a:ext cx="553720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84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mpungan Tanggal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Oct 30, Fall 2006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3" name="Tampungan Kaki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IAT 410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4" name="Tampungan Nomor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250E-E863-466C-AA97-530FC41A6E8E}" type="slidenum">
              <a:rPr lang="en-US" altLang="en-US"/>
              <a:pPr/>
              <a:t>25</a:t>
            </a:fld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484784"/>
            <a:ext cx="7067128" cy="1143000"/>
          </a:xfrm>
        </p:spPr>
        <p:txBody>
          <a:bodyPr/>
          <a:lstStyle/>
          <a:p>
            <a:r>
              <a:rPr lang="en-US" altLang="en-US" dirty="0"/>
              <a:t>Probabilistic Example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156D311-E159-4DCA-AB28-7C322234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020888" cy="482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Fire At Enemy</a:t>
            </a:r>
          </a:p>
        </p:txBody>
      </p:sp>
      <p:cxnSp>
        <p:nvCxnSpPr>
          <p:cNvPr id="16" name="AutoShape 4">
            <a:extLst>
              <a:ext uri="{FF2B5EF4-FFF2-40B4-BE49-F238E27FC236}">
                <a16:creationId xmlns:a16="http://schemas.microsoft.com/office/drawing/2014/main" id="{873419D2-C15C-40F5-BBB5-DD674D54AF79}"/>
              </a:ext>
            </a:extLst>
          </p:cNvPr>
          <p:cNvCxnSpPr>
            <a:cxnSpLocks noChangeShapeType="1"/>
            <a:stCxn id="15" idx="2"/>
            <a:endCxn id="17" idx="0"/>
          </p:cNvCxnSpPr>
          <p:nvPr/>
        </p:nvCxnSpPr>
        <p:spPr bwMode="auto">
          <a:xfrm rot="5400000">
            <a:off x="3259932" y="4491831"/>
            <a:ext cx="1290638" cy="3175"/>
          </a:xfrm>
          <a:prstGeom prst="curvedConnector3">
            <a:avLst>
              <a:gd name="adj1" fmla="val 49940"/>
            </a:avLst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146B38D5-7D3C-49D8-92CA-6CF7F1B0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5151438"/>
            <a:ext cx="2027238" cy="536575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Run out of Range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218B9BBF-962B-4E38-BD2F-CC7D9D489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3795713"/>
            <a:ext cx="2744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Enemy Within Hand-</a:t>
            </a:r>
          </a:p>
          <a:p>
            <a:pPr algn="ctr"/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to-Hand Range</a:t>
            </a:r>
          </a:p>
          <a:p>
            <a:pPr algn="ctr"/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50%</a:t>
            </a:r>
            <a:endParaRPr lang="en-US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9" name="AutoShape 7">
            <a:extLst>
              <a:ext uri="{FF2B5EF4-FFF2-40B4-BE49-F238E27FC236}">
                <a16:creationId xmlns:a16="http://schemas.microsoft.com/office/drawing/2014/main" id="{25EA6009-773B-481A-B5C6-D5C8792BB853}"/>
              </a:ext>
            </a:extLst>
          </p:cNvPr>
          <p:cNvCxnSpPr>
            <a:cxnSpLocks noChangeShapeType="1"/>
            <a:stCxn id="17" idx="3"/>
            <a:endCxn id="15" idx="3"/>
          </p:cNvCxnSpPr>
          <p:nvPr/>
        </p:nvCxnSpPr>
        <p:spPr bwMode="auto">
          <a:xfrm flipV="1">
            <a:off x="4929188" y="3594100"/>
            <a:ext cx="1587" cy="1825625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90F317B2-F767-4A9C-A5CF-973EECB8F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4762500"/>
            <a:ext cx="1700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Far Enough to </a:t>
            </a:r>
          </a:p>
          <a:p>
            <a:pPr algn="ctr"/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Take Shot</a:t>
            </a:r>
            <a:endParaRPr lang="en-US" altLang="en-US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AEEF69D7-48E8-43C5-B488-2255A757C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4060825"/>
            <a:ext cx="1697038" cy="3175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Run Away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F3DE235F-2E7F-4E24-900B-106EFBDF0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2830513"/>
            <a:ext cx="2744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Enemy Within Hand-</a:t>
            </a:r>
          </a:p>
          <a:p>
            <a:pPr algn="ctr"/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to-Hand Range</a:t>
            </a:r>
          </a:p>
          <a:p>
            <a:pPr algn="ctr"/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50%</a:t>
            </a:r>
            <a:endParaRPr lang="en-US" altLang="en-US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3" name="AutoShape 11">
            <a:extLst>
              <a:ext uri="{FF2B5EF4-FFF2-40B4-BE49-F238E27FC236}">
                <a16:creationId xmlns:a16="http://schemas.microsoft.com/office/drawing/2014/main" id="{5FD0C135-30B2-4264-B294-7F1A3A0387D1}"/>
              </a:ext>
            </a:extLst>
          </p:cNvPr>
          <p:cNvCxnSpPr>
            <a:cxnSpLocks noChangeShapeType="1"/>
            <a:stCxn id="15" idx="3"/>
            <a:endCxn id="21" idx="1"/>
          </p:cNvCxnSpPr>
          <p:nvPr/>
        </p:nvCxnSpPr>
        <p:spPr bwMode="auto">
          <a:xfrm>
            <a:off x="4929188" y="3594100"/>
            <a:ext cx="2303462" cy="625475"/>
          </a:xfrm>
          <a:prstGeom prst="curvedConnector3">
            <a:avLst>
              <a:gd name="adj1" fmla="val 49968"/>
            </a:avLst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571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F8EB74-6F70-4691-B96B-A149B534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REMEMBER!!</a:t>
            </a:r>
            <a:endParaRPr lang="en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D449229-4A7B-4422-9665-45C78B9C8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 the prototype of your game </a:t>
            </a:r>
            <a:r>
              <a:rPr lang="en-US"/>
              <a:t>on your itch.io sites...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083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Discussion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Was there a better way for the enemies to be spawned?</a:t>
            </a:r>
          </a:p>
          <a:p>
            <a:r>
              <a:rPr lang="en-ID" dirty="0"/>
              <a:t>Can you propose a better enemy movement?</a:t>
            </a:r>
          </a:p>
          <a:p>
            <a:r>
              <a:rPr lang="en-US" dirty="0"/>
              <a:t>D</a:t>
            </a:r>
            <a:r>
              <a:rPr lang="en-ID" dirty="0" err="1"/>
              <a:t>iscuss</a:t>
            </a:r>
            <a:r>
              <a:rPr lang="en-ID" dirty="0"/>
              <a:t> with your friends! What kind of AI you are going </a:t>
            </a:r>
            <a:r>
              <a:rPr lang="en-ID" dirty="0" err="1"/>
              <a:t>tp</a:t>
            </a:r>
            <a:r>
              <a:rPr lang="en-ID" dirty="0"/>
              <a:t> develop for your </a:t>
            </a:r>
            <a:r>
              <a:rPr lang="en-ID" dirty="0" err="1"/>
              <a:t>gamez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351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Calabrese, D. (2014). Unity 2D Game Development. </a:t>
            </a:r>
            <a:r>
              <a:rPr lang="en-US" dirty="0" err="1"/>
              <a:t>Packt</a:t>
            </a:r>
            <a:r>
              <a:rPr lang="en-US" dirty="0"/>
              <a:t> Publishing, Inc. San Francisco. ISBN: </a:t>
            </a:r>
            <a:r>
              <a:rPr lang="en-ID" dirty="0"/>
              <a:t>9781783559046</a:t>
            </a:r>
          </a:p>
          <a:p>
            <a:pPr marL="0" indent="0">
              <a:buNone/>
            </a:pPr>
            <a:r>
              <a:rPr lang="en-ID" dirty="0"/>
              <a:t>Freeman, J. (2015). Unity’s New 2D Workflow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Vidyasagar</a:t>
            </a:r>
            <a:r>
              <a:rPr lang="en-US" dirty="0"/>
              <a:t>. (2014. </a:t>
            </a:r>
            <a:r>
              <a:rPr lang="en-ID" dirty="0"/>
              <a:t>Unity and C#: Game </a:t>
            </a:r>
            <a:r>
              <a:rPr lang="en-ID" dirty="0" err="1"/>
              <a:t>Loop.CodeProject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Pereira, V. (2014). Learning Unity 2D Game Development by Example. </a:t>
            </a:r>
            <a:r>
              <a:rPr lang="en-US" dirty="0" err="1"/>
              <a:t>Packt</a:t>
            </a:r>
            <a:r>
              <a:rPr lang="en-US" dirty="0"/>
              <a:t> Publishing, Inc. San Francisco. ISBN: </a:t>
            </a:r>
            <a:r>
              <a:rPr lang="en-ID" dirty="0"/>
              <a:t>9781783559046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7617296" cy="1185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/>
              <a:t>LO 1 : Create 2D game for PC platform</a:t>
            </a:r>
          </a:p>
          <a:p>
            <a:pPr marL="0" indent="0">
              <a:buNone/>
            </a:pPr>
            <a:r>
              <a:rPr lang="en-ID" dirty="0"/>
              <a:t>LO 2 : Apply best practices of 2D game development</a:t>
            </a:r>
          </a:p>
          <a:p>
            <a:pPr marL="0" indent="0">
              <a:buNone/>
            </a:pPr>
            <a:r>
              <a:rPr lang="en-ID" dirty="0"/>
              <a:t>LO 3 : Design 2D game for PC platform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Game AI?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Makes the characters in the game move</a:t>
            </a:r>
          </a:p>
          <a:p>
            <a:r>
              <a:rPr lang="en-US" altLang="en-US"/>
              <a:t>Decide what, where, how, when</a:t>
            </a:r>
          </a:p>
          <a:p>
            <a:r>
              <a:rPr lang="en-US" altLang="en-US"/>
              <a:t>Some uses of AI:</a:t>
            </a:r>
          </a:p>
          <a:p>
            <a:pPr lvl="1"/>
            <a:r>
              <a:rPr lang="en-US" altLang="en-US"/>
              <a:t>Opposing/allied player AI</a:t>
            </a:r>
          </a:p>
          <a:p>
            <a:pPr lvl="1"/>
            <a:r>
              <a:rPr lang="en-US" altLang="en-US"/>
              <a:t>Character AI</a:t>
            </a:r>
          </a:p>
          <a:p>
            <a:pPr lvl="1"/>
            <a:r>
              <a:rPr lang="en-US" altLang="en-US"/>
              <a:t>Path planning &amp; collision avoidance</a:t>
            </a:r>
          </a:p>
          <a:p>
            <a:pPr lvl="1"/>
            <a:r>
              <a:rPr lang="en-US" altLang="en-US"/>
              <a:t>Animation selection</a:t>
            </a:r>
          </a:p>
        </p:txBody>
      </p:sp>
    </p:spTree>
    <p:extLst>
      <p:ext uri="{BB962C8B-B14F-4D97-AF65-F5344CB8AC3E}">
        <p14:creationId xmlns:p14="http://schemas.microsoft.com/office/powerpoint/2010/main" val="84572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Goals of Game AI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Games need to be fun!</a:t>
            </a:r>
          </a:p>
          <a:p>
            <a:r>
              <a:rPr lang="en-US" altLang="en-US"/>
              <a:t>“Organic credibility”</a:t>
            </a:r>
          </a:p>
          <a:p>
            <a:pPr lvl="1"/>
            <a:r>
              <a:rPr lang="en-US" altLang="en-US"/>
              <a:t>Create the illusion of intelligence</a:t>
            </a:r>
          </a:p>
          <a:p>
            <a:pPr lvl="1"/>
            <a:r>
              <a:rPr lang="en-US" altLang="en-US"/>
              <a:t>Players will make up stories about the AI</a:t>
            </a:r>
          </a:p>
          <a:p>
            <a:r>
              <a:rPr lang="en-US" altLang="en-US"/>
              <a:t>Rule #1: Don’t look stupid</a:t>
            </a:r>
          </a:p>
          <a:p>
            <a:r>
              <a:rPr lang="en-US" altLang="en-US"/>
              <a:t>Rule #2: Try to look smart</a:t>
            </a:r>
          </a:p>
          <a:p>
            <a:pPr lvl="1"/>
            <a:r>
              <a:rPr lang="en-US" altLang="en-US"/>
              <a:t>But not *too* smart!</a:t>
            </a:r>
          </a:p>
          <a:p>
            <a:r>
              <a:rPr lang="en-US" altLang="en-US"/>
              <a:t>Rule #3: Don’t cheat</a:t>
            </a:r>
          </a:p>
          <a:p>
            <a:r>
              <a:rPr lang="en-US" altLang="en-US"/>
              <a:t>Rule #3 (revised): Don’t get caught!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371600" y="5410200"/>
            <a:ext cx="3810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Academic AI (vs. Game AI)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Hard, unsolved problems</a:t>
            </a:r>
          </a:p>
          <a:p>
            <a:r>
              <a:rPr lang="en-US" altLang="en-US"/>
              <a:t>Scientific method: Simplify &amp; focus down</a:t>
            </a:r>
          </a:p>
          <a:p>
            <a:pPr lvl="1"/>
            <a:r>
              <a:rPr lang="en-US" altLang="en-US"/>
              <a:t>Planning</a:t>
            </a:r>
          </a:p>
          <a:p>
            <a:pPr lvl="2"/>
            <a:r>
              <a:rPr lang="en-US" altLang="en-US"/>
              <a:t>Time</a:t>
            </a:r>
          </a:p>
          <a:p>
            <a:pPr lvl="2"/>
            <a:r>
              <a:rPr lang="en-US" altLang="en-US"/>
              <a:t>Resources</a:t>
            </a:r>
          </a:p>
          <a:p>
            <a:pPr lvl="2"/>
            <a:r>
              <a:rPr lang="en-US" altLang="en-US"/>
              <a:t>Imperfect knowledge</a:t>
            </a:r>
          </a:p>
          <a:p>
            <a:pPr lvl="2"/>
            <a:r>
              <a:rPr lang="en-US" altLang="en-US"/>
              <a:t>Failure</a:t>
            </a:r>
          </a:p>
          <a:p>
            <a:pPr lvl="2"/>
            <a:r>
              <a:rPr lang="en-US" altLang="en-US"/>
              <a:t>Not constrained by performance (mostly)</a:t>
            </a:r>
          </a:p>
          <a:p>
            <a:pPr lvl="1"/>
            <a:r>
              <a:rPr lang="en-US" altLang="en-US"/>
              <a:t>Checkers/Chess/Go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82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AI (vs. Academic AI)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Avoid unsolved problems like the plague</a:t>
            </a:r>
          </a:p>
          <a:p>
            <a:pPr lvl="1">
              <a:buFontTx/>
              <a:buNone/>
            </a:pPr>
            <a:r>
              <a:rPr lang="en-US" altLang="en-US"/>
              <a:t>(unless it’s the core of your game)</a:t>
            </a:r>
          </a:p>
          <a:p>
            <a:r>
              <a:rPr lang="en-US" altLang="en-US"/>
              <a:t>You can’t simplify the game away </a:t>
            </a:r>
          </a:p>
          <a:p>
            <a:pPr lvl="1"/>
            <a:r>
              <a:rPr lang="en-US" altLang="en-US"/>
              <a:t>Time</a:t>
            </a:r>
          </a:p>
          <a:p>
            <a:pPr lvl="1"/>
            <a:r>
              <a:rPr lang="en-US" altLang="en-US"/>
              <a:t>Resources</a:t>
            </a:r>
          </a:p>
          <a:p>
            <a:pPr lvl="1"/>
            <a:r>
              <a:rPr lang="en-US" altLang="en-US"/>
              <a:t>Imperfect knowledge</a:t>
            </a:r>
          </a:p>
          <a:p>
            <a:pPr lvl="1"/>
            <a:r>
              <a:rPr lang="en-US" altLang="en-US"/>
              <a:t>Failure</a:t>
            </a:r>
          </a:p>
          <a:p>
            <a:r>
              <a:rPr lang="en-US" altLang="en-US"/>
              <a:t>*Very* constrained by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675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– Scripted AI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AI Follows a script, much like a movie</a:t>
            </a:r>
          </a:p>
          <a:p>
            <a:pPr lvl="1"/>
            <a:r>
              <a:rPr lang="en-US" altLang="en-US"/>
              <a:t>Script specifies exactly what will happen, when it will happen, where it will happen</a:t>
            </a:r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Gives designers explicit control </a:t>
            </a:r>
          </a:p>
          <a:p>
            <a:pPr lvl="1"/>
            <a:r>
              <a:rPr lang="en-US" altLang="en-US"/>
              <a:t>Easy to write</a:t>
            </a:r>
          </a:p>
          <a:p>
            <a:pPr lvl="1"/>
            <a:r>
              <a:rPr lang="en-US" altLang="en-US"/>
              <a:t>Easy to balance</a:t>
            </a:r>
          </a:p>
          <a:p>
            <a:r>
              <a:rPr lang="en-US" altLang="en-US"/>
              <a:t>Disadvantages</a:t>
            </a:r>
          </a:p>
          <a:p>
            <a:pPr lvl="1"/>
            <a:r>
              <a:rPr lang="en-US" altLang="en-US"/>
              <a:t>Extremely poor replayability</a:t>
            </a:r>
          </a:p>
        </p:txBody>
      </p:sp>
    </p:spTree>
    <p:extLst>
      <p:ext uri="{BB962C8B-B14F-4D97-AF65-F5344CB8AC3E}">
        <p14:creationId xmlns:p14="http://schemas.microsoft.com/office/powerpoint/2010/main" val="372478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AI in video games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5-10% of CPU for Realtime</a:t>
            </a:r>
          </a:p>
          <a:p>
            <a:r>
              <a:rPr kumimoji="0" lang="en-US" altLang="en-US"/>
              <a:t>25-50% of CPU for Turn-based</a:t>
            </a:r>
          </a:p>
          <a:p>
            <a:endParaRPr kumimoji="0" lang="en-US" altLang="en-US"/>
          </a:p>
          <a:p>
            <a:pPr lvl="1"/>
            <a:r>
              <a:rPr kumimoji="0" lang="en-US" altLang="en-US"/>
              <a:t>Chase/Escape behaviors</a:t>
            </a:r>
          </a:p>
          <a:p>
            <a:pPr lvl="1"/>
            <a:r>
              <a:rPr kumimoji="0" lang="en-US" altLang="en-US"/>
              <a:t>Group behaviors</a:t>
            </a:r>
          </a:p>
          <a:p>
            <a:pPr lvl="1"/>
            <a:r>
              <a:rPr kumimoji="0" lang="en-US" altLang="en-US"/>
              <a:t>Finite State machines</a:t>
            </a:r>
          </a:p>
          <a:p>
            <a:pPr lvl="1"/>
            <a:r>
              <a:rPr kumimoji="0" lang="en-US" altLang="en-US"/>
              <a:t>Adaptation/Learning</a:t>
            </a:r>
          </a:p>
        </p:txBody>
      </p:sp>
    </p:spTree>
    <p:extLst>
      <p:ext uri="{BB962C8B-B14F-4D97-AF65-F5344CB8AC3E}">
        <p14:creationId xmlns:p14="http://schemas.microsoft.com/office/powerpoint/2010/main" val="1871469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828</Words>
  <Application>Microsoft Office PowerPoint</Application>
  <PresentationFormat>On-screen Show (4:3)</PresentationFormat>
  <Paragraphs>199</Paragraphs>
  <Slides>28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Comic Sans MS</vt:lpstr>
      <vt:lpstr>Marlett</vt:lpstr>
      <vt:lpstr>Open Sans</vt:lpstr>
      <vt:lpstr>Times New Roman</vt:lpstr>
      <vt:lpstr>Template PPT 2015</vt:lpstr>
      <vt:lpstr>Document</vt:lpstr>
      <vt:lpstr>2D game basic artificial intelligence</vt:lpstr>
      <vt:lpstr>  These slides have been adapted from:  Pereira, V. (2014). Learning Unity 2D Game Development by Example, Packt Publishing, Inc. San Francisco. ISBN: 9781783559046  Chapter 6 </vt:lpstr>
      <vt:lpstr>Learning Objectives</vt:lpstr>
      <vt:lpstr>What is Game AI?</vt:lpstr>
      <vt:lpstr>The Goals of Game AI</vt:lpstr>
      <vt:lpstr>Academic AI (vs. Game AI)</vt:lpstr>
      <vt:lpstr>Game AI (vs. Academic AI)</vt:lpstr>
      <vt:lpstr>Techniques – Scripted AI</vt:lpstr>
      <vt:lpstr>AI in video games</vt:lpstr>
      <vt:lpstr>Learning/Adaptation</vt:lpstr>
      <vt:lpstr>What is good AI?</vt:lpstr>
      <vt:lpstr>Chase/Evade</vt:lpstr>
      <vt:lpstr>Techniques – State Machines</vt:lpstr>
      <vt:lpstr>Enhancements to Chase</vt:lpstr>
      <vt:lpstr>Enhancements to Chase</vt:lpstr>
      <vt:lpstr>Steering Behaviors</vt:lpstr>
      <vt:lpstr>Group Behaviors</vt:lpstr>
      <vt:lpstr>Flocking -- (HalfLife, Unreal)</vt:lpstr>
      <vt:lpstr>Group Behaviors</vt:lpstr>
      <vt:lpstr>  “Perceptual” Models</vt:lpstr>
      <vt:lpstr>Production Rules</vt:lpstr>
      <vt:lpstr>Finite State Machines</vt:lpstr>
      <vt:lpstr>State Machine Problems</vt:lpstr>
      <vt:lpstr>Probabilistic State Machines</vt:lpstr>
      <vt:lpstr>Probabilistic Example</vt:lpstr>
      <vt:lpstr>REMEMBER!!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63</cp:revision>
  <dcterms:created xsi:type="dcterms:W3CDTF">2015-05-04T03:33:03Z</dcterms:created>
  <dcterms:modified xsi:type="dcterms:W3CDTF">2018-07-28T05:24:34Z</dcterms:modified>
</cp:coreProperties>
</file>