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3" r:id="rId3"/>
    <p:sldId id="257"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2" r:id="rId32"/>
    <p:sldId id="343" r:id="rId33"/>
    <p:sldId id="297" r:id="rId34"/>
    <p:sldId id="298" r:id="rId35"/>
    <p:sldId id="299" r:id="rId36"/>
    <p:sldId id="301" r:id="rId37"/>
    <p:sldId id="303" r:id="rId38"/>
    <p:sldId id="302" r:id="rId39"/>
    <p:sldId id="304" r:id="rId40"/>
    <p:sldId id="300" r:id="rId41"/>
    <p:sldId id="305" r:id="rId42"/>
    <p:sldId id="306" r:id="rId43"/>
    <p:sldId id="307" r:id="rId44"/>
    <p:sldId id="308" r:id="rId45"/>
    <p:sldId id="309" r:id="rId46"/>
    <p:sldId id="310" r:id="rId47"/>
    <p:sldId id="311" r:id="rId48"/>
    <p:sldId id="312" r:id="rId49"/>
    <p:sldId id="296" r:id="rId50"/>
    <p:sldId id="291" r:id="rId5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3"/>
            <p14:sldId id="257"/>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2"/>
            <p14:sldId id="343"/>
            <p14:sldId id="297"/>
            <p14:sldId id="298"/>
            <p14:sldId id="299"/>
            <p14:sldId id="301"/>
            <p14:sldId id="303"/>
            <p14:sldId id="302"/>
            <p14:sldId id="304"/>
            <p14:sldId id="300"/>
            <p14:sldId id="305"/>
            <p14:sldId id="306"/>
            <p14:sldId id="307"/>
            <p14:sldId id="308"/>
            <p14:sldId id="309"/>
            <p14:sldId id="310"/>
            <p14:sldId id="311"/>
            <p14:sldId id="312"/>
            <p14:sldId id="296"/>
          </p14:sldIdLst>
        </p14:section>
        <p14:section name="REFERENCE" id="{82098E28-DACF-4424-86A1-E861B2DCC6FF}">
          <p14:sldIdLst>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0A9E2-4EDF-426D-B23B-C81F7E34554A}" type="datetimeFigureOut">
              <a:rPr lang="en-ID" smtClean="0"/>
              <a:t>28/07/2018</a:t>
            </a:fld>
            <a:endParaRPr lang="en-ID"/>
          </a:p>
        </p:txBody>
      </p:sp>
      <p:sp>
        <p:nvSpPr>
          <p:cNvPr id="4" name="Tampungan Gambar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6CB6B-C0F3-4AF5-96FF-89CCC1A86A8A}" type="slidenum">
              <a:rPr lang="en-ID" smtClean="0"/>
              <a:t>‹#›</a:t>
            </a:fld>
            <a:endParaRPr lang="en-ID"/>
          </a:p>
        </p:txBody>
      </p:sp>
    </p:spTree>
    <p:extLst>
      <p:ext uri="{BB962C8B-B14F-4D97-AF65-F5344CB8AC3E}">
        <p14:creationId xmlns:p14="http://schemas.microsoft.com/office/powerpoint/2010/main" val="139623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F8801-7D86-40E4-9C53-B8B1A5A5CA1A}" type="slidenum">
              <a:rPr lang="en-US" altLang="en-US"/>
              <a:pPr/>
              <a:t>22</a:t>
            </a:fld>
            <a:endParaRPr lang="en-US" altLang="en-US"/>
          </a:p>
        </p:txBody>
      </p:sp>
      <p:sp>
        <p:nvSpPr>
          <p:cNvPr id="6146" name="Rectangle 1026"/>
          <p:cNvSpPr>
            <a:spLocks noGrp="1" noRot="1" noChangeAspect="1" noChangeArrowheads="1" noTextEdit="1"/>
          </p:cNvSpPr>
          <p:nvPr>
            <p:ph type="sldImg"/>
          </p:nvPr>
        </p:nvSpPr>
        <p:spPr>
          <a:ln/>
        </p:spPr>
      </p:sp>
      <p:sp>
        <p:nvSpPr>
          <p:cNvPr id="614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437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191C6-46A0-4F17-898E-29ACB338179C}" type="slidenum">
              <a:rPr lang="en-US" altLang="en-US"/>
              <a:pPr/>
              <a:t>31</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705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A5C7F-6639-461F-8C64-86E4AAF4B8BF}" type="slidenum">
              <a:rPr lang="en-US" altLang="en-US"/>
              <a:pPr/>
              <a:t>32</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090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6FE-1CB6-444D-AE4B-3C732C81ECC1}" type="slidenum">
              <a:rPr lang="en-US" altLang="en-US"/>
              <a:pPr/>
              <a:t>23</a:t>
            </a:fld>
            <a:endParaRPr lang="en-US" alt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827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EE20D-54EA-4C5A-9AFA-B2E50D363FE9}" type="slidenum">
              <a:rPr lang="en-US" altLang="en-US"/>
              <a:pPr/>
              <a:t>24</a:t>
            </a:fld>
            <a:endParaRPr lang="en-US" alt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3221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81E0C-7990-462F-99D1-F25AC29D5F57}" type="slidenum">
              <a:rPr lang="en-US" altLang="en-US"/>
              <a:pPr/>
              <a:t>25</a:t>
            </a:fld>
            <a:endParaRPr lang="en-US" altLang="en-US"/>
          </a:p>
        </p:txBody>
      </p:sp>
      <p:sp>
        <p:nvSpPr>
          <p:cNvPr id="12290" name="Rectangle 1026"/>
          <p:cNvSpPr>
            <a:spLocks noGrp="1" noRot="1" noChangeAspect="1" noChangeArrowheads="1" noTextEdit="1"/>
          </p:cNvSpPr>
          <p:nvPr>
            <p:ph type="sldImg"/>
          </p:nvPr>
        </p:nvSpPr>
        <p:spPr>
          <a:ln/>
        </p:spPr>
      </p:sp>
      <p:sp>
        <p:nvSpPr>
          <p:cNvPr id="12291"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8153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3F2D9-D932-427E-997C-0246F65C1A37}" type="slidenum">
              <a:rPr lang="en-US" altLang="en-US"/>
              <a:pPr/>
              <a:t>26</a:t>
            </a:fld>
            <a:endParaRPr lang="en-US" alt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65853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431F7-C369-4265-99FB-503919B21A66}" type="slidenum">
              <a:rPr lang="en-US" altLang="en-US"/>
              <a:pPr/>
              <a:t>27</a:t>
            </a:fld>
            <a:endParaRPr lang="en-US" altLang="en-US"/>
          </a:p>
        </p:txBody>
      </p:sp>
      <p:sp>
        <p:nvSpPr>
          <p:cNvPr id="16386" name="Rectangle 1026"/>
          <p:cNvSpPr>
            <a:spLocks noGrp="1" noRot="1" noChangeAspect="1" noChangeArrowheads="1" noTextEdit="1"/>
          </p:cNvSpPr>
          <p:nvPr>
            <p:ph type="sldImg"/>
          </p:nvPr>
        </p:nvSpPr>
        <p:spPr>
          <a:ln/>
        </p:spPr>
      </p:sp>
      <p:sp>
        <p:nvSpPr>
          <p:cNvPr id="1638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41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EA069-CB86-4D1F-8167-7FF05262EE82}" type="slidenum">
              <a:rPr lang="en-US" altLang="en-US"/>
              <a:pPr/>
              <a:t>28</a:t>
            </a:fld>
            <a:endParaRPr lang="en-US"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639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B4DA5-5E54-46DA-A440-6BFFC5D06584}" type="slidenum">
              <a:rPr lang="en-US" altLang="en-US"/>
              <a:pPr/>
              <a:t>29</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661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F95B09-8972-402F-87BE-83DF8D004170}" type="slidenum">
              <a:rPr lang="en-US" altLang="en-US"/>
              <a:pPr/>
              <a:t>30</a:t>
            </a:fld>
            <a:endParaRPr lang="en-US" alt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2952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Judul dan Konten">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id-ID"/>
              <a:t>Klik untuk mengedit gaya judul Master</a:t>
            </a:r>
            <a:endParaRPr lang="en-US"/>
          </a:p>
        </p:txBody>
      </p:sp>
      <p:sp>
        <p:nvSpPr>
          <p:cNvPr id="3" name="Tampungan Konten 2"/>
          <p:cNvSpPr>
            <a:spLocks noGrp="1"/>
          </p:cNvSpPr>
          <p:nvPr>
            <p:ph idx="1"/>
          </p:nvPr>
        </p:nvSpPr>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Kaki 3"/>
          <p:cNvSpPr>
            <a:spLocks noGrp="1"/>
          </p:cNvSpPr>
          <p:nvPr>
            <p:ph type="ftr" sz="quarter" idx="10"/>
          </p:nvPr>
        </p:nvSpPr>
        <p:spPr/>
        <p:txBody>
          <a:bodyPr/>
          <a:lstStyle>
            <a:lvl1pPr>
              <a:defRPr/>
            </a:lvl1pPr>
          </a:lstStyle>
          <a:p>
            <a:endParaRPr lang="en-US" altLang="en-US"/>
          </a:p>
        </p:txBody>
      </p:sp>
      <p:sp>
        <p:nvSpPr>
          <p:cNvPr id="5" name="Tampungan Nomor Slide 4"/>
          <p:cNvSpPr>
            <a:spLocks noGrp="1"/>
          </p:cNvSpPr>
          <p:nvPr>
            <p:ph type="sldNum" sz="quarter" idx="11"/>
          </p:nvPr>
        </p:nvSpPr>
        <p:spPr/>
        <p:txBody>
          <a:bodyPr/>
          <a:lstStyle>
            <a:lvl1pPr>
              <a:defRPr/>
            </a:lvl1pPr>
          </a:lstStyle>
          <a:p>
            <a:fld id="{95E54EC8-9BB3-4964-9D56-F6B6CDAC7C57}" type="slidenum">
              <a:rPr lang="en-US" altLang="en-US"/>
              <a:pPr/>
              <a:t>‹#›</a:t>
            </a:fld>
            <a:endParaRPr lang="en-US" altLang="en-US"/>
          </a:p>
        </p:txBody>
      </p:sp>
    </p:spTree>
    <p:extLst>
      <p:ext uri="{BB962C8B-B14F-4D97-AF65-F5344CB8AC3E}">
        <p14:creationId xmlns:p14="http://schemas.microsoft.com/office/powerpoint/2010/main" val="140876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28/07/2018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cs.unity3d.com/Manual/script-Toggle.html" TargetMode="Externa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unity3d.com/Manual/script-Text.html" TargetMode="Externa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2D Game Programming </a:t>
            </a:r>
          </a:p>
          <a:p>
            <a:pPr>
              <a:spcBef>
                <a:spcPct val="20000"/>
              </a:spcBef>
              <a:tabLst>
                <a:tab pos="1320800" algn="l"/>
                <a:tab pos="2054225" algn="l"/>
              </a:tabLst>
            </a:pPr>
            <a:r>
              <a:rPr lang="en-US" sz="2400" dirty="0">
                <a:solidFill>
                  <a:schemeClr val="bg1"/>
                </a:solidFill>
                <a:latin typeface="Open Sans"/>
              </a:rPr>
              <a:t>Effective Period	: </a:t>
            </a:r>
            <a:r>
              <a:rPr lang="en-US" sz="2400">
                <a:solidFill>
                  <a:schemeClr val="bg1"/>
                </a:solidFill>
                <a:latin typeface="Open Sans"/>
              </a:rPr>
              <a:t>September 2018</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AU" sz="4000" dirty="0">
                <a:solidFill>
                  <a:schemeClr val="bg1"/>
                </a:solidFill>
              </a:rPr>
              <a:t>2D game </a:t>
            </a:r>
            <a:br>
              <a:rPr lang="en-AU" sz="4000" dirty="0">
                <a:solidFill>
                  <a:schemeClr val="bg1"/>
                </a:solidFill>
              </a:rPr>
            </a:br>
            <a:r>
              <a:rPr lang="en-ID" sz="4000" dirty="0"/>
              <a:t>User Interface</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Game Play vs User Interface</a:t>
            </a:r>
          </a:p>
        </p:txBody>
      </p:sp>
      <p:sp>
        <p:nvSpPr>
          <p:cNvPr id="104451" name="Rectangle 3"/>
          <p:cNvSpPr>
            <a:spLocks noGrp="1" noChangeArrowheads="1"/>
          </p:cNvSpPr>
          <p:nvPr>
            <p:ph type="body" idx="1"/>
          </p:nvPr>
        </p:nvSpPr>
        <p:spPr/>
        <p:txBody>
          <a:bodyPr>
            <a:normAutofit fontScale="92500" lnSpcReduction="20000"/>
          </a:bodyPr>
          <a:lstStyle/>
          <a:p>
            <a:r>
              <a:rPr lang="en-US" altLang="en-US" sz="2800"/>
              <a:t>Not a clean distinction between these concepts</a:t>
            </a:r>
          </a:p>
          <a:p>
            <a:pPr lvl="1"/>
            <a:r>
              <a:rPr lang="en-US" altLang="en-US" sz="2400"/>
              <a:t>Game play:  what the game lets you do (features)</a:t>
            </a:r>
          </a:p>
          <a:p>
            <a:pPr lvl="1"/>
            <a:r>
              <a:rPr lang="en-US" altLang="en-US" sz="2400"/>
              <a:t> UI:  how you do certain things</a:t>
            </a:r>
          </a:p>
          <a:p>
            <a:r>
              <a:rPr lang="en-US" altLang="en-US" sz="2800"/>
              <a:t>Sometimes they are the same thing</a:t>
            </a:r>
          </a:p>
          <a:p>
            <a:pPr lvl="1"/>
            <a:r>
              <a:rPr lang="en-US" altLang="en-US" sz="2400"/>
              <a:t>a targeting reticule on a shooter</a:t>
            </a:r>
          </a:p>
          <a:p>
            <a:r>
              <a:rPr lang="en-US" altLang="en-US" sz="2800"/>
              <a:t>Sometimes they are not</a:t>
            </a:r>
          </a:p>
          <a:p>
            <a:pPr lvl="1"/>
            <a:r>
              <a:rPr lang="en-US" altLang="en-US" sz="2400"/>
              <a:t>ability to right-click on an object and get a menu</a:t>
            </a:r>
          </a:p>
        </p:txBody>
      </p:sp>
    </p:spTree>
    <p:extLst>
      <p:ext uri="{BB962C8B-B14F-4D97-AF65-F5344CB8AC3E}">
        <p14:creationId xmlns:p14="http://schemas.microsoft.com/office/powerpoint/2010/main" val="99745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Game Play vs User Interface</a:t>
            </a:r>
          </a:p>
        </p:txBody>
      </p:sp>
      <p:sp>
        <p:nvSpPr>
          <p:cNvPr id="105475" name="Rectangle 3"/>
          <p:cNvSpPr>
            <a:spLocks noGrp="1" noChangeArrowheads="1"/>
          </p:cNvSpPr>
          <p:nvPr>
            <p:ph type="body" idx="1"/>
          </p:nvPr>
        </p:nvSpPr>
        <p:spPr/>
        <p:txBody>
          <a:bodyPr/>
          <a:lstStyle/>
          <a:p>
            <a:pPr>
              <a:lnSpc>
                <a:spcPct val="90000"/>
              </a:lnSpc>
            </a:pPr>
            <a:r>
              <a:rPr lang="en-US" altLang="en-US"/>
              <a:t>A deeper example of this is the crafting system in EverQuest</a:t>
            </a:r>
          </a:p>
          <a:p>
            <a:pPr lvl="1">
              <a:lnSpc>
                <a:spcPct val="90000"/>
              </a:lnSpc>
            </a:pPr>
            <a:r>
              <a:rPr lang="en-US" altLang="en-US"/>
              <a:t> Ability for players to create in-game items</a:t>
            </a:r>
          </a:p>
          <a:p>
            <a:pPr>
              <a:lnSpc>
                <a:spcPct val="90000"/>
              </a:lnSpc>
            </a:pPr>
            <a:r>
              <a:rPr lang="en-US" altLang="en-US"/>
              <a:t>First version of the interface violated many UI principles:</a:t>
            </a:r>
          </a:p>
          <a:p>
            <a:pPr lvl="1">
              <a:lnSpc>
                <a:spcPct val="90000"/>
              </a:lnSpc>
            </a:pPr>
            <a:r>
              <a:rPr lang="en-US" altLang="en-US"/>
              <a:t>High memory requirements on user</a:t>
            </a:r>
          </a:p>
          <a:p>
            <a:pPr lvl="1">
              <a:lnSpc>
                <a:spcPct val="90000"/>
              </a:lnSpc>
            </a:pPr>
            <a:r>
              <a:rPr lang="en-US" altLang="en-US"/>
              <a:t>Very tedious, lots of repetitive clicking</a:t>
            </a:r>
          </a:p>
          <a:p>
            <a:pPr lvl="1">
              <a:lnSpc>
                <a:spcPct val="90000"/>
              </a:lnSpc>
            </a:pPr>
            <a:r>
              <a:rPr lang="en-US" altLang="en-US"/>
              <a:t>Did not encourage exploration</a:t>
            </a:r>
          </a:p>
          <a:p>
            <a:pPr lvl="2">
              <a:lnSpc>
                <a:spcPct val="90000"/>
              </a:lnSpc>
            </a:pPr>
            <a:r>
              <a:rPr lang="en-US" altLang="en-US"/>
              <a:t>Combining items incorrectly would get them eaten</a:t>
            </a:r>
          </a:p>
        </p:txBody>
      </p:sp>
    </p:spTree>
    <p:extLst>
      <p:ext uri="{BB962C8B-B14F-4D97-AF65-F5344CB8AC3E}">
        <p14:creationId xmlns:p14="http://schemas.microsoft.com/office/powerpoint/2010/main" val="77643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a:t>Game Play vs User Interface</a:t>
            </a:r>
          </a:p>
        </p:txBody>
      </p:sp>
      <p:sp>
        <p:nvSpPr>
          <p:cNvPr id="115715" name="Rectangle 3"/>
          <p:cNvSpPr>
            <a:spLocks noGrp="1" noChangeArrowheads="1"/>
          </p:cNvSpPr>
          <p:nvPr>
            <p:ph type="body" idx="1"/>
          </p:nvPr>
        </p:nvSpPr>
        <p:spPr/>
        <p:txBody>
          <a:bodyPr/>
          <a:lstStyle/>
          <a:p>
            <a:r>
              <a:rPr lang="en-US" altLang="en-US"/>
              <a:t>Old-style EQ trade skills</a:t>
            </a:r>
          </a:p>
        </p:txBody>
      </p:sp>
      <p:pic>
        <p:nvPicPr>
          <p:cNvPr id="115716" name="Picture 4" descr="EQ_old_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5334000" cy="400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90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Game Play vs User Interface</a:t>
            </a:r>
          </a:p>
        </p:txBody>
      </p:sp>
      <p:sp>
        <p:nvSpPr>
          <p:cNvPr id="106499" name="Rectangle 3"/>
          <p:cNvSpPr>
            <a:spLocks noGrp="1" noChangeArrowheads="1"/>
          </p:cNvSpPr>
          <p:nvPr>
            <p:ph type="body" idx="1"/>
          </p:nvPr>
        </p:nvSpPr>
        <p:spPr/>
        <p:txBody>
          <a:bodyPr/>
          <a:lstStyle/>
          <a:p>
            <a:r>
              <a:rPr lang="en-US" altLang="en-US"/>
              <a:t>Newer versions of the interface addressed many of these issues</a:t>
            </a:r>
          </a:p>
          <a:p>
            <a:pPr lvl="1"/>
            <a:r>
              <a:rPr lang="en-US" altLang="en-US"/>
              <a:t>Lists of known recipies</a:t>
            </a:r>
          </a:p>
          <a:p>
            <a:pPr lvl="1"/>
            <a:r>
              <a:rPr lang="en-US" altLang="en-US"/>
              <a:t>Automatically removing items from inventory</a:t>
            </a:r>
          </a:p>
          <a:p>
            <a:pPr lvl="1"/>
            <a:r>
              <a:rPr lang="en-US" altLang="en-US"/>
              <a:t>Not destroying invalid combinations of items</a:t>
            </a:r>
          </a:p>
          <a:p>
            <a:r>
              <a:rPr lang="en-US" altLang="en-US"/>
              <a:t>Same in-game mechanism, better UI support</a:t>
            </a:r>
          </a:p>
        </p:txBody>
      </p:sp>
    </p:spTree>
    <p:extLst>
      <p:ext uri="{BB962C8B-B14F-4D97-AF65-F5344CB8AC3E}">
        <p14:creationId xmlns:p14="http://schemas.microsoft.com/office/powerpoint/2010/main" val="276716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Game Play vs User Interface</a:t>
            </a:r>
          </a:p>
        </p:txBody>
      </p:sp>
      <p:sp>
        <p:nvSpPr>
          <p:cNvPr id="116739" name="Rectangle 3"/>
          <p:cNvSpPr>
            <a:spLocks noGrp="1" noChangeArrowheads="1"/>
          </p:cNvSpPr>
          <p:nvPr>
            <p:ph type="body" idx="1"/>
          </p:nvPr>
        </p:nvSpPr>
        <p:spPr/>
        <p:txBody>
          <a:bodyPr/>
          <a:lstStyle/>
          <a:p>
            <a:r>
              <a:rPr lang="en-US" altLang="en-US"/>
              <a:t>New EQ trade skills</a:t>
            </a:r>
          </a:p>
        </p:txBody>
      </p:sp>
      <p:pic>
        <p:nvPicPr>
          <p:cNvPr id="116740" name="Picture 4" descr="EQ_new_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438400"/>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54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Immersion vs Interface</a:t>
            </a:r>
          </a:p>
        </p:txBody>
      </p:sp>
      <p:sp>
        <p:nvSpPr>
          <p:cNvPr id="107523" name="Rectangle 3"/>
          <p:cNvSpPr>
            <a:spLocks noGrp="1" noChangeArrowheads="1"/>
          </p:cNvSpPr>
          <p:nvPr>
            <p:ph type="body" idx="1"/>
          </p:nvPr>
        </p:nvSpPr>
        <p:spPr/>
        <p:txBody>
          <a:bodyPr>
            <a:normAutofit fontScale="85000" lnSpcReduction="20000"/>
          </a:bodyPr>
          <a:lstStyle/>
          <a:p>
            <a:r>
              <a:rPr lang="en-US" altLang="en-US" sz="2800"/>
              <a:t>Sometimes the 'traditional parts' of the GUI are part of the game</a:t>
            </a:r>
          </a:p>
          <a:p>
            <a:pPr lvl="1"/>
            <a:r>
              <a:rPr lang="en-US" altLang="en-US" sz="2400"/>
              <a:t>Flight sims</a:t>
            </a:r>
          </a:p>
          <a:p>
            <a:r>
              <a:rPr lang="en-US" altLang="en-US" sz="2800"/>
              <a:t>In a true 'first person' view, might not be a HUD</a:t>
            </a:r>
          </a:p>
          <a:p>
            <a:pPr lvl="1"/>
            <a:r>
              <a:rPr lang="en-US" altLang="en-US" sz="2400"/>
              <a:t>Halflife 2</a:t>
            </a:r>
          </a:p>
          <a:p>
            <a:r>
              <a:rPr lang="en-US" altLang="en-US" sz="2800"/>
              <a:t>Does altering the reality too much break the immersion?</a:t>
            </a:r>
          </a:p>
          <a:p>
            <a:pPr lvl="1"/>
            <a:r>
              <a:rPr lang="en-US" altLang="en-US" sz="2400"/>
              <a:t>Visual cues that an object can be interacted with that aren’t there in the “real world”</a:t>
            </a:r>
          </a:p>
        </p:txBody>
      </p:sp>
    </p:spTree>
    <p:extLst>
      <p:ext uri="{BB962C8B-B14F-4D97-AF65-F5344CB8AC3E}">
        <p14:creationId xmlns:p14="http://schemas.microsoft.com/office/powerpoint/2010/main" val="3023944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Multi-level Interfaces</a:t>
            </a:r>
          </a:p>
        </p:txBody>
      </p:sp>
      <p:sp>
        <p:nvSpPr>
          <p:cNvPr id="108547" name="Rectangle 3"/>
          <p:cNvSpPr>
            <a:spLocks noGrp="1" noChangeArrowheads="1"/>
          </p:cNvSpPr>
          <p:nvPr>
            <p:ph type="body" idx="1"/>
          </p:nvPr>
        </p:nvSpPr>
        <p:spPr/>
        <p:txBody>
          <a:bodyPr>
            <a:normAutofit fontScale="92500" lnSpcReduction="20000"/>
          </a:bodyPr>
          <a:lstStyle/>
          <a:p>
            <a:pPr>
              <a:lnSpc>
                <a:spcPct val="90000"/>
              </a:lnSpc>
            </a:pPr>
            <a:r>
              <a:rPr lang="en-US" altLang="en-US" sz="2400"/>
              <a:t>Interfaces that accommodate both novice and expert users</a:t>
            </a:r>
          </a:p>
          <a:p>
            <a:pPr>
              <a:lnSpc>
                <a:spcPct val="90000"/>
              </a:lnSpc>
            </a:pPr>
            <a:r>
              <a:rPr lang="en-US" altLang="en-US" sz="2400"/>
              <a:t>In most apps, the UI facilitates the app's tasks</a:t>
            </a:r>
          </a:p>
          <a:p>
            <a:pPr>
              <a:lnSpc>
                <a:spcPct val="90000"/>
              </a:lnSpc>
            </a:pPr>
            <a:r>
              <a:rPr lang="en-US" altLang="en-US" sz="2400"/>
              <a:t>In games, the UI is also there to challenge the user</a:t>
            </a:r>
          </a:p>
          <a:p>
            <a:pPr>
              <a:lnSpc>
                <a:spcPct val="90000"/>
              </a:lnSpc>
            </a:pPr>
            <a:r>
              <a:rPr lang="en-US" altLang="en-US" sz="2400"/>
              <a:t>Often, short cuts that a novice user might use are required to be an "expert" user</a:t>
            </a:r>
          </a:p>
          <a:p>
            <a:pPr lvl="1">
              <a:lnSpc>
                <a:spcPct val="90000"/>
              </a:lnSpc>
            </a:pPr>
            <a:r>
              <a:rPr lang="en-US" altLang="en-US" sz="2000"/>
              <a:t>Hotkeying production sites in an RTS</a:t>
            </a:r>
          </a:p>
          <a:p>
            <a:pPr lvl="1">
              <a:lnSpc>
                <a:spcPct val="90000"/>
              </a:lnSpc>
            </a:pPr>
            <a:r>
              <a:rPr lang="en-US" altLang="en-US" sz="2000"/>
              <a:t>In-game macro commands ("/group Attacking $target")</a:t>
            </a:r>
          </a:p>
          <a:p>
            <a:pPr>
              <a:lnSpc>
                <a:spcPct val="90000"/>
              </a:lnSpc>
            </a:pPr>
            <a:r>
              <a:rPr lang="en-US" altLang="en-US" sz="2400"/>
              <a:t>You might have to “raise yourself” to the level of the UI, instead of the other way around!</a:t>
            </a:r>
          </a:p>
        </p:txBody>
      </p:sp>
    </p:spTree>
    <p:extLst>
      <p:ext uri="{BB962C8B-B14F-4D97-AF65-F5344CB8AC3E}">
        <p14:creationId xmlns:p14="http://schemas.microsoft.com/office/powerpoint/2010/main" val="110586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Case Study: City of Heroes</a:t>
            </a:r>
          </a:p>
        </p:txBody>
      </p:sp>
      <p:sp>
        <p:nvSpPr>
          <p:cNvPr id="109571" name="Rectangle 3"/>
          <p:cNvSpPr>
            <a:spLocks noGrp="1" noChangeArrowheads="1"/>
          </p:cNvSpPr>
          <p:nvPr>
            <p:ph type="body" idx="1"/>
          </p:nvPr>
        </p:nvSpPr>
        <p:spPr/>
        <p:txBody>
          <a:bodyPr>
            <a:normAutofit fontScale="92500" lnSpcReduction="20000"/>
          </a:bodyPr>
          <a:lstStyle/>
          <a:p>
            <a:pPr>
              <a:lnSpc>
                <a:spcPct val="90000"/>
              </a:lnSpc>
            </a:pPr>
            <a:r>
              <a:rPr lang="en-US" altLang="en-US" sz="2800" dirty="0"/>
              <a:t>One of the more popular MMOs on the market today</a:t>
            </a:r>
          </a:p>
          <a:p>
            <a:pPr>
              <a:lnSpc>
                <a:spcPct val="90000"/>
              </a:lnSpc>
            </a:pPr>
            <a:r>
              <a:rPr lang="en-US" altLang="en-US" sz="2800" dirty="0"/>
              <a:t>Super hero genre, very different from the majority of fantasy-based games</a:t>
            </a:r>
          </a:p>
          <a:p>
            <a:pPr>
              <a:lnSpc>
                <a:spcPct val="90000"/>
              </a:lnSpc>
            </a:pPr>
            <a:r>
              <a:rPr lang="en-US" altLang="en-US" sz="2800" dirty="0"/>
              <a:t> A good example of HCI principles applied to a game</a:t>
            </a:r>
          </a:p>
          <a:p>
            <a:pPr>
              <a:lnSpc>
                <a:spcPct val="90000"/>
              </a:lnSpc>
            </a:pPr>
            <a:r>
              <a:rPr lang="en-US" altLang="en-US" sz="2800" dirty="0"/>
              <a:t>Demographic:  surprising number of couples play together</a:t>
            </a:r>
          </a:p>
          <a:p>
            <a:pPr lvl="1">
              <a:lnSpc>
                <a:spcPct val="90000"/>
              </a:lnSpc>
            </a:pPr>
            <a:r>
              <a:rPr lang="en-US" altLang="en-US" sz="2400" dirty="0"/>
              <a:t>Significant others</a:t>
            </a:r>
          </a:p>
          <a:p>
            <a:pPr lvl="1">
              <a:lnSpc>
                <a:spcPct val="90000"/>
              </a:lnSpc>
            </a:pPr>
            <a:r>
              <a:rPr lang="en-US" altLang="en-US" sz="2400" dirty="0"/>
              <a:t>Father/son</a:t>
            </a:r>
          </a:p>
        </p:txBody>
      </p:sp>
    </p:spTree>
    <p:extLst>
      <p:ext uri="{BB962C8B-B14F-4D97-AF65-F5344CB8AC3E}">
        <p14:creationId xmlns:p14="http://schemas.microsoft.com/office/powerpoint/2010/main" val="2980774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CoH Design Principles</a:t>
            </a:r>
          </a:p>
        </p:txBody>
      </p:sp>
      <p:sp>
        <p:nvSpPr>
          <p:cNvPr id="110595" name="Rectangle 3"/>
          <p:cNvSpPr>
            <a:spLocks noGrp="1" noChangeArrowheads="1"/>
          </p:cNvSpPr>
          <p:nvPr>
            <p:ph type="body" idx="1"/>
          </p:nvPr>
        </p:nvSpPr>
        <p:spPr/>
        <p:txBody>
          <a:bodyPr>
            <a:normAutofit fontScale="85000" lnSpcReduction="10000"/>
          </a:bodyPr>
          <a:lstStyle/>
          <a:p>
            <a:pPr>
              <a:lnSpc>
                <a:spcPct val="90000"/>
              </a:lnSpc>
            </a:pPr>
            <a:r>
              <a:rPr lang="en-US" altLang="en-US" sz="2800"/>
              <a:t>City of Heroes followed many good UI design practices:</a:t>
            </a:r>
          </a:p>
          <a:p>
            <a:pPr lvl="1">
              <a:lnSpc>
                <a:spcPct val="90000"/>
              </a:lnSpc>
            </a:pPr>
            <a:r>
              <a:rPr lang="en-US" altLang="en-US" sz="2400"/>
              <a:t>Make the obvious choices for a user automatically and let them fix it if they want to.</a:t>
            </a:r>
          </a:p>
          <a:p>
            <a:pPr lvl="1">
              <a:lnSpc>
                <a:spcPct val="90000"/>
              </a:lnSpc>
            </a:pPr>
            <a:r>
              <a:rPr lang="en-US" altLang="en-US" sz="2400"/>
              <a:t>Don't let the user make a error.</a:t>
            </a:r>
          </a:p>
          <a:p>
            <a:pPr lvl="1">
              <a:lnSpc>
                <a:spcPct val="90000"/>
              </a:lnSpc>
            </a:pPr>
            <a:r>
              <a:rPr lang="en-US" altLang="en-US" sz="2400"/>
              <a:t>Make common things obvious and trivially easy to do.</a:t>
            </a:r>
          </a:p>
          <a:p>
            <a:pPr lvl="1">
              <a:lnSpc>
                <a:spcPct val="90000"/>
              </a:lnSpc>
            </a:pPr>
            <a:r>
              <a:rPr lang="en-US" altLang="en-US" sz="2400"/>
              <a:t>Make uncommon things as easy as possible to do, but don't sacrifice the usability of common things to do so.</a:t>
            </a:r>
          </a:p>
          <a:p>
            <a:pPr lvl="1">
              <a:lnSpc>
                <a:spcPct val="90000"/>
              </a:lnSpc>
            </a:pPr>
            <a:r>
              <a:rPr lang="en-US" altLang="en-US" sz="2400"/>
              <a:t>Minimize surprise, let the user make educated decisions</a:t>
            </a:r>
          </a:p>
        </p:txBody>
      </p:sp>
    </p:spTree>
    <p:extLst>
      <p:ext uri="{BB962C8B-B14F-4D97-AF65-F5344CB8AC3E}">
        <p14:creationId xmlns:p14="http://schemas.microsoft.com/office/powerpoint/2010/main" val="87638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CoH Tasks</a:t>
            </a:r>
          </a:p>
        </p:txBody>
      </p:sp>
      <p:sp>
        <p:nvSpPr>
          <p:cNvPr id="111619" name="Rectangle 3"/>
          <p:cNvSpPr>
            <a:spLocks noGrp="1" noChangeArrowheads="1"/>
          </p:cNvSpPr>
          <p:nvPr>
            <p:ph type="body" idx="1"/>
          </p:nvPr>
        </p:nvSpPr>
        <p:spPr/>
        <p:txBody>
          <a:bodyPr/>
          <a:lstStyle/>
          <a:p>
            <a:r>
              <a:rPr lang="en-US" altLang="en-US"/>
              <a:t>Primary tasks, mapped to keyboard</a:t>
            </a:r>
          </a:p>
          <a:p>
            <a:pPr lvl="1"/>
            <a:r>
              <a:rPr lang="en-US" altLang="en-US"/>
              <a:t>Movement</a:t>
            </a:r>
          </a:p>
          <a:p>
            <a:pPr lvl="1"/>
            <a:r>
              <a:rPr lang="en-US" altLang="en-US"/>
              <a:t>Combat</a:t>
            </a:r>
          </a:p>
          <a:p>
            <a:r>
              <a:rPr lang="en-US" altLang="en-US"/>
              <a:t>Secondary tasks, mapped to right-click menus</a:t>
            </a:r>
          </a:p>
          <a:p>
            <a:pPr lvl="1"/>
            <a:r>
              <a:rPr lang="en-US" altLang="en-US"/>
              <a:t>Interaction with other people</a:t>
            </a:r>
          </a:p>
          <a:p>
            <a:pPr lvl="1"/>
            <a:r>
              <a:rPr lang="en-US" altLang="en-US"/>
              <a:t>Other:  managing inventory, setting game options</a:t>
            </a:r>
          </a:p>
        </p:txBody>
      </p:sp>
    </p:spTree>
    <p:extLst>
      <p:ext uri="{BB962C8B-B14F-4D97-AF65-F5344CB8AC3E}">
        <p14:creationId xmlns:p14="http://schemas.microsoft.com/office/powerpoint/2010/main" val="410261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a:bodyPr>
          <a:lstStyle/>
          <a:p>
            <a:pPr algn="ctr"/>
            <a:br>
              <a:rPr lang="en-US" sz="2400" dirty="0"/>
            </a:br>
            <a:br>
              <a:rPr lang="en-US" sz="2400" dirty="0"/>
            </a:br>
            <a:r>
              <a:rPr lang="en-US" sz="2400" dirty="0"/>
              <a:t>These slides have been adapted from:</a:t>
            </a:r>
            <a:br>
              <a:rPr lang="en-US" sz="2400" dirty="0"/>
            </a:br>
            <a:br>
              <a:rPr lang="en-US" sz="2400" dirty="0"/>
            </a:br>
            <a:r>
              <a:rPr lang="en-US" sz="2400" dirty="0"/>
              <a:t>Pereira, V. (2014). Learning Unity 2D Game Development by Example, </a:t>
            </a:r>
            <a:r>
              <a:rPr lang="en-US" sz="2400" dirty="0" err="1"/>
              <a:t>Packt</a:t>
            </a:r>
            <a:r>
              <a:rPr lang="en-US" sz="2400" dirty="0"/>
              <a:t> Publishing, Inc. San Francisco. ISBN: </a:t>
            </a:r>
            <a:r>
              <a:rPr lang="en-ID" sz="2400" dirty="0"/>
              <a:t>9781783559046</a:t>
            </a:r>
            <a:br>
              <a:rPr lang="en-US" sz="2400" dirty="0"/>
            </a:br>
            <a:br>
              <a:rPr lang="en-US" sz="2400" dirty="0"/>
            </a:br>
            <a:r>
              <a:rPr lang="en-US" sz="2400" dirty="0"/>
              <a:t>Chapter 6</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a:t>CoH UI Principles</a:t>
            </a:r>
          </a:p>
        </p:txBody>
      </p:sp>
      <p:sp>
        <p:nvSpPr>
          <p:cNvPr id="112643" name="Rectangle 3"/>
          <p:cNvSpPr>
            <a:spLocks noGrp="1" noChangeArrowheads="1"/>
          </p:cNvSpPr>
          <p:nvPr>
            <p:ph type="body" idx="1"/>
          </p:nvPr>
        </p:nvSpPr>
        <p:spPr/>
        <p:txBody>
          <a:bodyPr/>
          <a:lstStyle/>
          <a:p>
            <a:r>
              <a:rPr lang="en-US" altLang="en-US"/>
              <a:t>Error Prevention</a:t>
            </a:r>
          </a:p>
          <a:p>
            <a:pPr lvl="1"/>
            <a:r>
              <a:rPr lang="en-US" altLang="en-US"/>
              <a:t>Always better to prevent errors before they happen</a:t>
            </a:r>
          </a:p>
          <a:p>
            <a:pPr lvl="2"/>
            <a:r>
              <a:rPr lang="en-US" altLang="en-US"/>
              <a:t>In the enhancement screen, powers that won't accept the enhancements are insensitive (grayed out)</a:t>
            </a:r>
          </a:p>
          <a:p>
            <a:pPr lvl="1"/>
            <a:r>
              <a:rPr lang="en-US" altLang="en-US"/>
              <a:t>City of Heroes actually doesn't contain error dialog boxes</a:t>
            </a:r>
          </a:p>
          <a:p>
            <a:pPr lvl="2"/>
            <a:r>
              <a:rPr lang="en-US" altLang="en-US"/>
              <a:t>Errors from the /command language still occur and are dealt with</a:t>
            </a:r>
          </a:p>
        </p:txBody>
      </p:sp>
    </p:spTree>
    <p:extLst>
      <p:ext uri="{BB962C8B-B14F-4D97-AF65-F5344CB8AC3E}">
        <p14:creationId xmlns:p14="http://schemas.microsoft.com/office/powerpoint/2010/main" val="12778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a:t>CoH UI Principles</a:t>
            </a:r>
          </a:p>
        </p:txBody>
      </p:sp>
      <p:sp>
        <p:nvSpPr>
          <p:cNvPr id="113667" name="Rectangle 3"/>
          <p:cNvSpPr>
            <a:spLocks noGrp="1" noChangeArrowheads="1"/>
          </p:cNvSpPr>
          <p:nvPr>
            <p:ph type="body" idx="1"/>
          </p:nvPr>
        </p:nvSpPr>
        <p:spPr/>
        <p:txBody>
          <a:bodyPr>
            <a:normAutofit fontScale="85000" lnSpcReduction="20000"/>
          </a:bodyPr>
          <a:lstStyle/>
          <a:p>
            <a:r>
              <a:rPr lang="en-US" altLang="en-US" sz="2800"/>
              <a:t>User-centered control of information</a:t>
            </a:r>
          </a:p>
          <a:p>
            <a:pPr lvl="1"/>
            <a:r>
              <a:rPr lang="en-US" altLang="en-US" sz="2400"/>
              <a:t>Chat screens allow filtering of what channels are displayed</a:t>
            </a:r>
          </a:p>
          <a:p>
            <a:pPr lvl="1"/>
            <a:r>
              <a:rPr lang="en-US" altLang="en-US" sz="2400"/>
              <a:t>Multi-level interfaces</a:t>
            </a:r>
          </a:p>
          <a:p>
            <a:pPr lvl="2"/>
            <a:r>
              <a:rPr lang="en-US" altLang="en-US" sz="2000"/>
              <a:t>Mission difficulty level can be set by an in-game mechanism</a:t>
            </a:r>
          </a:p>
          <a:p>
            <a:pPr lvl="3"/>
            <a:r>
              <a:rPr lang="en-US" altLang="en-US" sz="1800"/>
              <a:t>Story related, as to try to keep the level of immersion high</a:t>
            </a:r>
          </a:p>
          <a:p>
            <a:pPr lvl="2"/>
            <a:r>
              <a:rPr lang="en-US" altLang="en-US" sz="2000"/>
              <a:t>Keyboard "slash commands" and macros</a:t>
            </a:r>
          </a:p>
          <a:p>
            <a:endParaRPr lang="en-US" altLang="en-US" sz="2800"/>
          </a:p>
          <a:p>
            <a:r>
              <a:rPr lang="en-US" altLang="en-US" sz="2800"/>
              <a:t>As game user interfaces go, the City of Heroes team did a superb job</a:t>
            </a:r>
          </a:p>
        </p:txBody>
      </p:sp>
    </p:spTree>
    <p:extLst>
      <p:ext uri="{BB962C8B-B14F-4D97-AF65-F5344CB8AC3E}">
        <p14:creationId xmlns:p14="http://schemas.microsoft.com/office/powerpoint/2010/main" val="85006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en-US" altLang="en-US" dirty="0"/>
              <a:t>Game Interface Design</a:t>
            </a:r>
            <a:br>
              <a:rPr lang="en-US" altLang="en-US" dirty="0"/>
            </a:br>
            <a:r>
              <a:rPr lang="en-US" altLang="en-US" dirty="0"/>
              <a:t>by Brent </a:t>
            </a:r>
            <a:r>
              <a:rPr lang="en-US" altLang="en-US" dirty="0" err="1"/>
              <a:t>Faox</a:t>
            </a:r>
            <a:endParaRPr lang="en-US" altLang="en-US" dirty="0"/>
          </a:p>
        </p:txBody>
      </p:sp>
      <p:sp>
        <p:nvSpPr>
          <p:cNvPr id="2051" name="Rectangle 3"/>
          <p:cNvSpPr>
            <a:spLocks noGrp="1" noChangeArrowheads="1"/>
          </p:cNvSpPr>
          <p:nvPr>
            <p:ph type="subTitle" idx="1"/>
          </p:nvPr>
        </p:nvSpPr>
        <p:spPr/>
        <p:txBody>
          <a:bodyPr>
            <a:normAutofit fontScale="32500" lnSpcReduction="20000"/>
          </a:bodyPr>
          <a:lstStyle/>
          <a:p>
            <a:pPr algn="l"/>
            <a:r>
              <a:rPr lang="en-US" altLang="en-US" sz="3600" dirty="0"/>
              <a:t>The best interfaces have a very distinctive style. They capture the appropriate feel for the game. Great interfaces have a unique look and feel. Good research and a lot of thumbnail sketches can really help you in this creative process</a:t>
            </a:r>
            <a:r>
              <a:rPr lang="en-US" altLang="en-US" dirty="0"/>
              <a:t>. </a:t>
            </a:r>
          </a:p>
        </p:txBody>
      </p:sp>
    </p:spTree>
    <p:extLst>
      <p:ext uri="{BB962C8B-B14F-4D97-AF65-F5344CB8AC3E}">
        <p14:creationId xmlns:p14="http://schemas.microsoft.com/office/powerpoint/2010/main" val="358640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Define A Look</a:t>
            </a:r>
          </a:p>
        </p:txBody>
      </p:sp>
      <p:sp>
        <p:nvSpPr>
          <p:cNvPr id="5123" name="Rectangle 3"/>
          <p:cNvSpPr>
            <a:spLocks noGrp="1" noChangeArrowheads="1"/>
          </p:cNvSpPr>
          <p:nvPr>
            <p:ph idx="1"/>
          </p:nvPr>
        </p:nvSpPr>
        <p:spPr/>
        <p:txBody>
          <a:bodyPr>
            <a:normAutofit fontScale="92500" lnSpcReduction="20000"/>
          </a:bodyPr>
          <a:lstStyle/>
          <a:p>
            <a:pPr>
              <a:buFontTx/>
              <a:buNone/>
            </a:pPr>
            <a:r>
              <a:rPr lang="en-US" altLang="en-US" sz="3600"/>
              <a:t>   When working on the look and feel of a game, have fun and take the opportunity to be creative. This is a graet place to experiment and to come up with something totally unique.</a:t>
            </a:r>
          </a:p>
        </p:txBody>
      </p:sp>
      <p:sp>
        <p:nvSpPr>
          <p:cNvPr id="2" name="Subjudul 1"/>
          <p:cNvSpPr>
            <a:spLocks noGrp="1"/>
          </p:cNvSpPr>
          <p:nvPr>
            <p:ph type="subTitle" idx="13"/>
          </p:nvPr>
        </p:nvSpPr>
        <p:spPr/>
        <p:txBody>
          <a:bodyPr/>
          <a:lstStyle/>
          <a:p>
            <a:endParaRPr lang="en-US"/>
          </a:p>
        </p:txBody>
      </p:sp>
    </p:spTree>
    <p:extLst>
      <p:ext uri="{BB962C8B-B14F-4D97-AF65-F5344CB8AC3E}">
        <p14:creationId xmlns:p14="http://schemas.microsoft.com/office/powerpoint/2010/main" val="1046424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r"/>
            <a:r>
              <a:rPr lang="en-US" altLang="en-US" dirty="0"/>
              <a:t>Create a Mock-up</a:t>
            </a:r>
          </a:p>
        </p:txBody>
      </p:sp>
      <p:sp>
        <p:nvSpPr>
          <p:cNvPr id="8195" name="Rectangle 3"/>
          <p:cNvSpPr>
            <a:spLocks noGrp="1" noChangeArrowheads="1"/>
          </p:cNvSpPr>
          <p:nvPr>
            <p:ph idx="1"/>
          </p:nvPr>
        </p:nvSpPr>
        <p:spPr/>
        <p:txBody>
          <a:bodyPr/>
          <a:lstStyle/>
          <a:p>
            <a:pPr>
              <a:lnSpc>
                <a:spcPct val="90000"/>
              </a:lnSpc>
              <a:buFontTx/>
              <a:buNone/>
            </a:pPr>
            <a:r>
              <a:rPr lang="en-US" altLang="en-US"/>
              <a:t>   The goal of creating this simple art is not to have a final product but to define and visualize the look and feel of the entire interface. A mock-up can guide your design throughout the process. Once your mockup has been created, reviewed and approved, a standard has been set. The rest of the interface can be designed to fit in with the look and feel of the simple art.</a:t>
            </a:r>
          </a:p>
        </p:txBody>
      </p:sp>
      <p:sp>
        <p:nvSpPr>
          <p:cNvPr id="6" name="Subjudul 5"/>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901314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Working with Logos</a:t>
            </a:r>
          </a:p>
        </p:txBody>
      </p:sp>
      <p:sp>
        <p:nvSpPr>
          <p:cNvPr id="10243" name="Rectangle 3"/>
          <p:cNvSpPr>
            <a:spLocks noGrp="1" noChangeArrowheads="1"/>
          </p:cNvSpPr>
          <p:nvPr>
            <p:ph idx="1"/>
          </p:nvPr>
        </p:nvSpPr>
        <p:spPr/>
        <p:txBody>
          <a:bodyPr/>
          <a:lstStyle/>
          <a:p>
            <a:pPr>
              <a:buFontTx/>
              <a:buNone/>
            </a:pPr>
            <a:r>
              <a:rPr lang="en-US" altLang="en-US"/>
              <a:t>   Try to establish the look of the logo early, even if the name must chbange later. Communicate with the publisher and make sure they agree with the direction you are taking</a:t>
            </a:r>
          </a:p>
        </p:txBody>
      </p:sp>
      <p:sp>
        <p:nvSpPr>
          <p:cNvPr id="2" name="Subjudul 1"/>
          <p:cNvSpPr>
            <a:spLocks noGrp="1"/>
          </p:cNvSpPr>
          <p:nvPr>
            <p:ph type="subTitle" idx="13"/>
          </p:nvPr>
        </p:nvSpPr>
        <p:spPr/>
        <p:txBody>
          <a:bodyPr/>
          <a:lstStyle/>
          <a:p>
            <a:endParaRPr lang="en-US"/>
          </a:p>
        </p:txBody>
      </p:sp>
    </p:spTree>
    <p:extLst>
      <p:ext uri="{BB962C8B-B14F-4D97-AF65-F5344CB8AC3E}">
        <p14:creationId xmlns:p14="http://schemas.microsoft.com/office/powerpoint/2010/main" val="92160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Define A Color Scheme</a:t>
            </a:r>
          </a:p>
        </p:txBody>
      </p:sp>
      <p:sp>
        <p:nvSpPr>
          <p:cNvPr id="11267" name="Rectangle 3"/>
          <p:cNvSpPr>
            <a:spLocks noGrp="1" noChangeArrowheads="1"/>
          </p:cNvSpPr>
          <p:nvPr>
            <p:ph idx="1"/>
          </p:nvPr>
        </p:nvSpPr>
        <p:spPr/>
        <p:txBody>
          <a:bodyPr/>
          <a:lstStyle/>
          <a:p>
            <a:pPr>
              <a:buFontTx/>
              <a:buNone/>
            </a:pPr>
            <a:r>
              <a:rPr lang="en-US" altLang="en-US"/>
              <a:t>   Color is a very important part of an interface. What color is your game? This is a good question to answer early. Anyone who looks at your interface should be able to see at a glance the color scheme of the entire game.</a:t>
            </a:r>
          </a:p>
        </p:txBody>
      </p:sp>
      <p:sp>
        <p:nvSpPr>
          <p:cNvPr id="2" name="Subjudul 1"/>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970398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19672" y="1036712"/>
            <a:ext cx="7067128" cy="1143000"/>
          </a:xfrm>
        </p:spPr>
        <p:txBody>
          <a:bodyPr/>
          <a:lstStyle/>
          <a:p>
            <a:r>
              <a:rPr lang="en-US" altLang="en-US" dirty="0"/>
              <a:t>Express Yourself in the Design</a:t>
            </a:r>
          </a:p>
        </p:txBody>
      </p:sp>
      <p:sp>
        <p:nvSpPr>
          <p:cNvPr id="14339" name="Rectangle 3"/>
          <p:cNvSpPr>
            <a:spLocks noGrp="1" noChangeArrowheads="1"/>
          </p:cNvSpPr>
          <p:nvPr>
            <p:ph sz="half" idx="1"/>
          </p:nvPr>
        </p:nvSpPr>
        <p:spPr>
          <a:xfrm>
            <a:off x="838200" y="2971800"/>
            <a:ext cx="3456384" cy="3489251"/>
          </a:xfrm>
        </p:spPr>
        <p:txBody>
          <a:bodyPr/>
          <a:lstStyle/>
          <a:p>
            <a:pPr>
              <a:lnSpc>
                <a:spcPct val="90000"/>
              </a:lnSpc>
              <a:buFontTx/>
              <a:buNone/>
            </a:pPr>
            <a:r>
              <a:rPr lang="en-US" altLang="en-US" dirty="0"/>
              <a:t>   Go for it! Make your design unique. This is your chance to really express your creativity. The best interface designs push the feel of the game </a:t>
            </a:r>
          </a:p>
        </p:txBody>
      </p:sp>
      <p:sp>
        <p:nvSpPr>
          <p:cNvPr id="3" name="Tampungan Konten 2"/>
          <p:cNvSpPr>
            <a:spLocks noGrp="1"/>
          </p:cNvSpPr>
          <p:nvPr>
            <p:ph sz="half" idx="2"/>
          </p:nvPr>
        </p:nvSpPr>
        <p:spPr/>
        <p:txBody>
          <a:bodyPr/>
          <a:lstStyle/>
          <a:p>
            <a:endParaRPr lang="en-US"/>
          </a:p>
        </p:txBody>
      </p:sp>
      <p:pic>
        <p:nvPicPr>
          <p:cNvPr id="14341" name="Picture 5" descr="C:\Documents and Settings\HP_Owner\Desktop\Up to Delta GD\ClassSix\DarkGaming 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057400"/>
            <a:ext cx="4432300" cy="408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79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Research and Inspiration</a:t>
            </a:r>
          </a:p>
        </p:txBody>
      </p:sp>
      <p:sp>
        <p:nvSpPr>
          <p:cNvPr id="15363" name="Rectangle 3"/>
          <p:cNvSpPr>
            <a:spLocks noGrp="1" noChangeArrowheads="1"/>
          </p:cNvSpPr>
          <p:nvPr>
            <p:ph type="body" idx="1"/>
          </p:nvPr>
        </p:nvSpPr>
        <p:spPr/>
        <p:txBody>
          <a:bodyPr/>
          <a:lstStyle/>
          <a:p>
            <a:r>
              <a:rPr lang="en-US" altLang="en-US"/>
              <a:t>Make Lists – Sit down and start writing. Write down good ideas and even ideas that may not seem so good at the moment.</a:t>
            </a:r>
          </a:p>
          <a:p>
            <a:r>
              <a:rPr lang="en-US" altLang="en-US"/>
              <a:t>Search for Images – Another great creativity-inspiring technique is is searching the internet for cool, interesting or thought-provoking images.</a:t>
            </a:r>
          </a:p>
        </p:txBody>
      </p:sp>
    </p:spTree>
    <p:extLst>
      <p:ext uri="{BB962C8B-B14F-4D97-AF65-F5344CB8AC3E}">
        <p14:creationId xmlns:p14="http://schemas.microsoft.com/office/powerpoint/2010/main" val="402478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04800"/>
            <a:ext cx="7772400" cy="1143000"/>
          </a:xfrm>
        </p:spPr>
        <p:txBody>
          <a:bodyPr/>
          <a:lstStyle/>
          <a:p>
            <a:r>
              <a:rPr lang="en-US" altLang="en-US"/>
              <a:t>Thumbnails</a:t>
            </a:r>
          </a:p>
        </p:txBody>
      </p:sp>
      <p:sp>
        <p:nvSpPr>
          <p:cNvPr id="18435" name="Rectangle 3"/>
          <p:cNvSpPr>
            <a:spLocks noGrp="1" noChangeArrowheads="1"/>
          </p:cNvSpPr>
          <p:nvPr>
            <p:ph type="body" idx="1"/>
          </p:nvPr>
        </p:nvSpPr>
        <p:spPr>
          <a:xfrm>
            <a:off x="990600" y="2209800"/>
            <a:ext cx="3200400" cy="4114800"/>
          </a:xfrm>
        </p:spPr>
        <p:txBody>
          <a:bodyPr/>
          <a:lstStyle/>
          <a:p>
            <a:pPr>
              <a:lnSpc>
                <a:spcPct val="90000"/>
              </a:lnSpc>
            </a:pPr>
            <a:r>
              <a:rPr lang="en-US" altLang="en-US" dirty="0"/>
              <a:t>Work Quickly – </a:t>
            </a:r>
            <a:r>
              <a:rPr lang="en-US" altLang="en-US" sz="2800" dirty="0"/>
              <a:t>Keep your thumbnails small and simple</a:t>
            </a:r>
          </a:p>
          <a:p>
            <a:pPr>
              <a:lnSpc>
                <a:spcPct val="90000"/>
              </a:lnSpc>
            </a:pPr>
            <a:r>
              <a:rPr lang="en-US" altLang="en-US" dirty="0"/>
              <a:t>Push for Variation – You will often be m ore creative the further you go into the thumbnail process.</a:t>
            </a:r>
          </a:p>
        </p:txBody>
      </p:sp>
      <p:pic>
        <p:nvPicPr>
          <p:cNvPr id="18437" name="Picture 5" descr="C:\Documents and Settings\HP_Owner\Desktop\Up to Delta GD\ClassSix\Thumb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130" y="2489200"/>
            <a:ext cx="46355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28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Objectives</a:t>
            </a:r>
            <a:endParaRPr lang="id-ID" dirty="0"/>
          </a:p>
        </p:txBody>
      </p:sp>
      <p:sp>
        <p:nvSpPr>
          <p:cNvPr id="9" name="Subjudul 8"/>
          <p:cNvSpPr>
            <a:spLocks noGrp="1"/>
          </p:cNvSpPr>
          <p:nvPr>
            <p:ph type="subTitle" idx="13"/>
          </p:nvPr>
        </p:nvSpPr>
        <p:spPr>
          <a:xfrm>
            <a:off x="1907704" y="2852936"/>
            <a:ext cx="7617296" cy="1185664"/>
          </a:xfrm>
        </p:spPr>
        <p:txBody>
          <a:bodyPr>
            <a:noAutofit/>
          </a:bodyPr>
          <a:lstStyle/>
          <a:p>
            <a:pPr marL="0" indent="0">
              <a:buNone/>
            </a:pPr>
            <a:r>
              <a:rPr lang="en-ID" dirty="0"/>
              <a:t>LO 1 : Create 2D game for PC platform</a:t>
            </a:r>
          </a:p>
          <a:p>
            <a:pPr marL="0" indent="0">
              <a:buNone/>
            </a:pPr>
            <a:r>
              <a:rPr lang="en-ID" dirty="0"/>
              <a:t>LO 2 : Apply best practices of 2D game development</a:t>
            </a:r>
          </a:p>
          <a:p>
            <a:pPr marL="0" indent="0">
              <a:buNone/>
            </a:pPr>
            <a:r>
              <a:rPr lang="en-ID" dirty="0"/>
              <a:t>LO 3 : Design 2D game for PC platform</a:t>
            </a:r>
          </a:p>
        </p:txBody>
      </p:sp>
    </p:spTree>
    <p:extLst>
      <p:ext uri="{BB962C8B-B14F-4D97-AF65-F5344CB8AC3E}">
        <p14:creationId xmlns:p14="http://schemas.microsoft.com/office/powerpoint/2010/main" val="994908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Illustrations</a:t>
            </a:r>
          </a:p>
        </p:txBody>
      </p:sp>
      <p:sp>
        <p:nvSpPr>
          <p:cNvPr id="20483" name="Rectangle 3"/>
          <p:cNvSpPr>
            <a:spLocks noGrp="1" noChangeArrowheads="1"/>
          </p:cNvSpPr>
          <p:nvPr>
            <p:ph idx="1"/>
          </p:nvPr>
        </p:nvSpPr>
        <p:spPr/>
        <p:txBody>
          <a:bodyPr/>
          <a:lstStyle/>
          <a:p>
            <a:r>
              <a:rPr lang="en-US" altLang="en-US"/>
              <a:t>In place of a photograph, you might want to consider using an illustration.This approach can really improve the look of an interface</a:t>
            </a:r>
          </a:p>
          <a:p>
            <a:r>
              <a:rPr lang="en-US" altLang="en-US"/>
              <a:t>The style of illustration used in an interface can help define both the look and feel of a game</a:t>
            </a:r>
          </a:p>
        </p:txBody>
      </p:sp>
      <p:sp>
        <p:nvSpPr>
          <p:cNvPr id="2" name="Subjudul 1"/>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499645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altLang="en-US" sz="4000"/>
              <a:t>Don’t Get Too Attached to Your Ideas</a:t>
            </a:r>
          </a:p>
        </p:txBody>
      </p:sp>
      <p:sp>
        <p:nvSpPr>
          <p:cNvPr id="24579" name="Rectangle 3"/>
          <p:cNvSpPr>
            <a:spLocks noGrp="1" noChangeArrowheads="1"/>
          </p:cNvSpPr>
          <p:nvPr>
            <p:ph idx="1"/>
          </p:nvPr>
        </p:nvSpPr>
        <p:spPr/>
        <p:txBody>
          <a:bodyPr>
            <a:normAutofit fontScale="70000" lnSpcReduction="20000"/>
          </a:bodyPr>
          <a:lstStyle/>
          <a:p>
            <a:pPr>
              <a:buFontTx/>
              <a:buNone/>
            </a:pPr>
            <a:r>
              <a:rPr lang="en-US" altLang="en-US" sz="3600"/>
              <a:t>   A big mistake many designers often make is to get too attached to an idea early in the design process – they latch on to an idea that sounds appealing and then try to create the rest of the design around this element. It can be hard to do , but if an idea doesn’t work well, you may need to scrap it.</a:t>
            </a:r>
          </a:p>
        </p:txBody>
      </p:sp>
    </p:spTree>
    <p:extLst>
      <p:ext uri="{BB962C8B-B14F-4D97-AF65-F5344CB8AC3E}">
        <p14:creationId xmlns:p14="http://schemas.microsoft.com/office/powerpoint/2010/main" val="174364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04800"/>
            <a:ext cx="7772400" cy="1143000"/>
          </a:xfrm>
        </p:spPr>
        <p:txBody>
          <a:bodyPr/>
          <a:lstStyle/>
          <a:p>
            <a:r>
              <a:rPr lang="en-US" altLang="en-US"/>
              <a:t>Creating GUI Elements </a:t>
            </a:r>
            <a:br>
              <a:rPr lang="en-US" altLang="en-US"/>
            </a:br>
            <a:r>
              <a:rPr lang="en-US" altLang="en-US" sz="2800"/>
              <a:t>(from Finney page 335)</a:t>
            </a:r>
          </a:p>
        </p:txBody>
      </p:sp>
      <p:sp>
        <p:nvSpPr>
          <p:cNvPr id="26627" name="Rectangle 3"/>
          <p:cNvSpPr>
            <a:spLocks noGrp="1" noChangeArrowheads="1"/>
          </p:cNvSpPr>
          <p:nvPr>
            <p:ph type="body" idx="1"/>
          </p:nvPr>
        </p:nvSpPr>
        <p:spPr>
          <a:xfrm>
            <a:off x="990600" y="1905000"/>
            <a:ext cx="3810000" cy="4114800"/>
          </a:xfrm>
        </p:spPr>
        <p:txBody>
          <a:bodyPr>
            <a:normAutofit fontScale="85000" lnSpcReduction="20000"/>
          </a:bodyPr>
          <a:lstStyle/>
          <a:p>
            <a:pPr>
              <a:buFontTx/>
              <a:buNone/>
            </a:pPr>
            <a:r>
              <a:rPr lang="en-US" altLang="en-US" sz="2800" dirty="0"/>
              <a:t>    Generally, we provide the player with a Graphical User Interface for the player to interact with the program. The menu we employ at the start-up of a game, change the setup, or quit – these screens are all examples of GUIs.</a:t>
            </a:r>
          </a:p>
        </p:txBody>
      </p:sp>
      <p:pic>
        <p:nvPicPr>
          <p:cNvPr id="26628" name="Picture 4" descr="C:\Documents and Settings\HP_Owner\Desktop\Up to Delta GD\ClassSix\GU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33600"/>
            <a:ext cx="43307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49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User Interface</a:t>
            </a:r>
          </a:p>
        </p:txBody>
      </p:sp>
      <p:sp>
        <p:nvSpPr>
          <p:cNvPr id="10" name="Tampungan Konten 9"/>
          <p:cNvSpPr>
            <a:spLocks noGrp="1"/>
          </p:cNvSpPr>
          <p:nvPr>
            <p:ph idx="1"/>
          </p:nvPr>
        </p:nvSpPr>
        <p:spPr/>
        <p:txBody>
          <a:bodyPr>
            <a:normAutofit/>
          </a:bodyPr>
          <a:lstStyle/>
          <a:p>
            <a:pPr marL="0" indent="0">
              <a:buNone/>
            </a:pPr>
            <a:r>
              <a:rPr lang="en-ID" dirty="0"/>
              <a:t>The UI system allows you to create user interfaces fast and intuitively. This is an introduction to the major features of Unity’s UI system.</a:t>
            </a:r>
          </a:p>
        </p:txBody>
      </p:sp>
      <p:sp>
        <p:nvSpPr>
          <p:cNvPr id="11" name="Subjudul 10"/>
          <p:cNvSpPr>
            <a:spLocks noGrp="1"/>
          </p:cNvSpPr>
          <p:nvPr>
            <p:ph type="subTitle" idx="13"/>
          </p:nvPr>
        </p:nvSpPr>
        <p:spPr>
          <a:xfrm>
            <a:off x="1907704" y="2843605"/>
            <a:ext cx="6840760" cy="504056"/>
          </a:xfrm>
        </p:spPr>
        <p:txBody>
          <a:bodyPr/>
          <a:lstStyle/>
          <a:p>
            <a:endParaRPr lang="en-ID"/>
          </a:p>
        </p:txBody>
      </p:sp>
    </p:spTree>
    <p:extLst>
      <p:ext uri="{BB962C8B-B14F-4D97-AF65-F5344CB8AC3E}">
        <p14:creationId xmlns:p14="http://schemas.microsoft.com/office/powerpoint/2010/main" val="3094029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en-ID" dirty="0"/>
              <a:t>Canvas</a:t>
            </a:r>
          </a:p>
        </p:txBody>
      </p:sp>
      <p:sp>
        <p:nvSpPr>
          <p:cNvPr id="3" name="Tampungan Konten 2"/>
          <p:cNvSpPr>
            <a:spLocks noGrp="1"/>
          </p:cNvSpPr>
          <p:nvPr>
            <p:ph idx="1"/>
          </p:nvPr>
        </p:nvSpPr>
        <p:spPr/>
        <p:txBody>
          <a:bodyPr>
            <a:normAutofit fontScale="77500" lnSpcReduction="20000"/>
          </a:bodyPr>
          <a:lstStyle/>
          <a:p>
            <a:r>
              <a:rPr lang="en-ID" dirty="0"/>
              <a:t>The </a:t>
            </a:r>
            <a:r>
              <a:rPr lang="en-ID" b="1" dirty="0"/>
              <a:t>Canvas</a:t>
            </a:r>
            <a:r>
              <a:rPr lang="en-ID" dirty="0"/>
              <a:t> is the area that all UI elements should be inside. The Canvas is a Game Object with a Canvas component on it, and all UI elements must be children of such a Canvas.</a:t>
            </a:r>
          </a:p>
          <a:p>
            <a:r>
              <a:rPr lang="en-ID" dirty="0"/>
              <a:t>Creating a new UI element, such as an Image using the menu </a:t>
            </a:r>
            <a:r>
              <a:rPr lang="en-ID" b="1" dirty="0" err="1"/>
              <a:t>GameObject</a:t>
            </a:r>
            <a:r>
              <a:rPr lang="en-ID" b="1" dirty="0"/>
              <a:t> &gt; UI &gt; Image</a:t>
            </a:r>
            <a:r>
              <a:rPr lang="en-ID" dirty="0"/>
              <a:t>, automatically creates a Canvas, if there isn’t already a Canvas in the scene. The UI element is created as a child to this Canvas.</a:t>
            </a:r>
          </a:p>
          <a:p>
            <a:r>
              <a:rPr lang="en-ID" dirty="0"/>
              <a:t>The Canvas area is shown as a rectangle in the Scene View. This makes it easy to position UI elements without needing to have the Game View visible at all times.</a:t>
            </a:r>
          </a:p>
          <a:p>
            <a:r>
              <a:rPr lang="en-ID" b="1" dirty="0"/>
              <a:t>Canvas</a:t>
            </a:r>
            <a:r>
              <a:rPr lang="en-ID" dirty="0"/>
              <a:t> uses the </a:t>
            </a:r>
            <a:r>
              <a:rPr lang="en-ID" dirty="0" err="1"/>
              <a:t>EventSystem</a:t>
            </a:r>
            <a:r>
              <a:rPr lang="en-ID" dirty="0"/>
              <a:t> object to help the Messaging System. </a:t>
            </a:r>
          </a:p>
          <a:p>
            <a:pPr marL="0" indent="0">
              <a:buNone/>
            </a:pPr>
            <a:endParaRPr lang="en-ID" dirty="0"/>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4116695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Render Mode</a:t>
            </a:r>
          </a:p>
        </p:txBody>
      </p:sp>
      <p:sp>
        <p:nvSpPr>
          <p:cNvPr id="7" name="Subjudul 6"/>
          <p:cNvSpPr>
            <a:spLocks noGrp="1"/>
          </p:cNvSpPr>
          <p:nvPr>
            <p:ph type="subTitle" idx="13"/>
          </p:nvPr>
        </p:nvSpPr>
        <p:spPr/>
        <p:txBody>
          <a:bodyPr/>
          <a:lstStyle/>
          <a:p>
            <a:pPr marL="0" indent="0">
              <a:buNone/>
            </a:pPr>
            <a:r>
              <a:rPr lang="en-ID" dirty="0"/>
              <a:t>Screen Space - Overlay</a:t>
            </a:r>
          </a:p>
        </p:txBody>
      </p:sp>
      <p:pic>
        <p:nvPicPr>
          <p:cNvPr id="1026" name="Picture 2" descr="UI in screen space overlay canv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356992"/>
            <a:ext cx="4739030" cy="2973840"/>
          </a:xfrm>
          <a:prstGeom prst="rect">
            <a:avLst/>
          </a:prstGeom>
          <a:noFill/>
          <a:extLst>
            <a:ext uri="{909E8E84-426E-40DD-AFC4-6F175D3DCCD1}">
              <a14:hiddenFill xmlns:a14="http://schemas.microsoft.com/office/drawing/2010/main">
                <a:solidFill>
                  <a:srgbClr val="FFFFFF"/>
                </a:solidFill>
              </a14:hiddenFill>
            </a:ext>
          </a:extLst>
        </p:spPr>
      </p:pic>
      <p:sp>
        <p:nvSpPr>
          <p:cNvPr id="6" name="Persegi Panjang 5"/>
          <p:cNvSpPr/>
          <p:nvPr/>
        </p:nvSpPr>
        <p:spPr>
          <a:xfrm>
            <a:off x="990600" y="6383424"/>
            <a:ext cx="4572000" cy="430887"/>
          </a:xfrm>
          <a:prstGeom prst="rect">
            <a:avLst/>
          </a:prstGeom>
        </p:spPr>
        <p:txBody>
          <a:bodyPr>
            <a:spAutoFit/>
          </a:bodyPr>
          <a:lstStyle/>
          <a:p>
            <a:r>
              <a:rPr lang="en-ID" sz="1100" dirty="0"/>
              <a:t>Image Source:</a:t>
            </a:r>
          </a:p>
          <a:p>
            <a:r>
              <a:rPr lang="en-ID" sz="1100" dirty="0"/>
              <a:t>https://docs.unity3d.com/Manual/UICanvas.html</a:t>
            </a:r>
          </a:p>
        </p:txBody>
      </p:sp>
      <p:sp>
        <p:nvSpPr>
          <p:cNvPr id="8" name="Persegi Panjang 7"/>
          <p:cNvSpPr/>
          <p:nvPr/>
        </p:nvSpPr>
        <p:spPr>
          <a:xfrm>
            <a:off x="1981200" y="3410416"/>
            <a:ext cx="2133600" cy="3139321"/>
          </a:xfrm>
          <a:prstGeom prst="rect">
            <a:avLst/>
          </a:prstGeom>
        </p:spPr>
        <p:txBody>
          <a:bodyPr wrap="square">
            <a:spAutoFit/>
          </a:bodyPr>
          <a:lstStyle/>
          <a:p>
            <a:r>
              <a:rPr lang="en-ID" dirty="0"/>
              <a:t>This render mode places UI elements on the screen rendered on top of the scene. If the screen is resized or changes resolution, the Canvas will automatically change size to match this.</a:t>
            </a:r>
          </a:p>
        </p:txBody>
      </p:sp>
    </p:spTree>
    <p:extLst>
      <p:ext uri="{BB962C8B-B14F-4D97-AF65-F5344CB8AC3E}">
        <p14:creationId xmlns:p14="http://schemas.microsoft.com/office/powerpoint/2010/main" val="104798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Render Mode</a:t>
            </a:r>
          </a:p>
        </p:txBody>
      </p:sp>
      <p:sp>
        <p:nvSpPr>
          <p:cNvPr id="7" name="Subjudul 6"/>
          <p:cNvSpPr>
            <a:spLocks noGrp="1"/>
          </p:cNvSpPr>
          <p:nvPr>
            <p:ph type="subTitle" idx="13"/>
          </p:nvPr>
        </p:nvSpPr>
        <p:spPr/>
        <p:txBody>
          <a:bodyPr/>
          <a:lstStyle/>
          <a:p>
            <a:pPr marL="0" indent="0">
              <a:buNone/>
            </a:pPr>
            <a:r>
              <a:rPr lang="en-ID" dirty="0"/>
              <a:t>Screen Space - Camera</a:t>
            </a:r>
          </a:p>
        </p:txBody>
      </p:sp>
      <p:pic>
        <p:nvPicPr>
          <p:cNvPr id="1026" name="Picture 2" descr="UI in screen space overlay canv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80178"/>
            <a:ext cx="4739030" cy="2973840"/>
          </a:xfrm>
          <a:prstGeom prst="rect">
            <a:avLst/>
          </a:prstGeom>
          <a:noFill/>
          <a:extLst>
            <a:ext uri="{909E8E84-426E-40DD-AFC4-6F175D3DCCD1}">
              <a14:hiddenFill xmlns:a14="http://schemas.microsoft.com/office/drawing/2010/main">
                <a:solidFill>
                  <a:srgbClr val="FFFFFF"/>
                </a:solidFill>
              </a14:hiddenFill>
            </a:ext>
          </a:extLst>
        </p:spPr>
      </p:pic>
      <p:sp>
        <p:nvSpPr>
          <p:cNvPr id="6" name="Persegi Panjang 5"/>
          <p:cNvSpPr/>
          <p:nvPr/>
        </p:nvSpPr>
        <p:spPr>
          <a:xfrm>
            <a:off x="990600" y="6383424"/>
            <a:ext cx="4572000" cy="430887"/>
          </a:xfrm>
          <a:prstGeom prst="rect">
            <a:avLst/>
          </a:prstGeom>
        </p:spPr>
        <p:txBody>
          <a:bodyPr>
            <a:spAutoFit/>
          </a:bodyPr>
          <a:lstStyle/>
          <a:p>
            <a:r>
              <a:rPr lang="en-ID" sz="1100" dirty="0"/>
              <a:t>Image Source:</a:t>
            </a:r>
          </a:p>
          <a:p>
            <a:r>
              <a:rPr lang="en-ID" sz="1100" dirty="0"/>
              <a:t>https://docs.unity3d.com/Manual/UICanvas.html</a:t>
            </a:r>
          </a:p>
        </p:txBody>
      </p:sp>
      <p:sp>
        <p:nvSpPr>
          <p:cNvPr id="3" name="Persegi Panjang 2"/>
          <p:cNvSpPr/>
          <p:nvPr/>
        </p:nvSpPr>
        <p:spPr>
          <a:xfrm>
            <a:off x="6858000" y="3178677"/>
            <a:ext cx="2286000" cy="3416320"/>
          </a:xfrm>
          <a:prstGeom prst="rect">
            <a:avLst/>
          </a:prstGeom>
        </p:spPr>
        <p:txBody>
          <a:bodyPr wrap="square">
            <a:spAutoFit/>
          </a:bodyPr>
          <a:lstStyle/>
          <a:p>
            <a:r>
              <a:rPr lang="en-ID" sz="1200" dirty="0"/>
              <a:t>This is similar to </a:t>
            </a:r>
            <a:r>
              <a:rPr lang="en-ID" sz="1200" b="1" dirty="0"/>
              <a:t>Screen Space - Overlay</a:t>
            </a:r>
            <a:r>
              <a:rPr lang="en-ID" sz="1200" dirty="0"/>
              <a:t>, but in this render mode, the Canvas is placed a given distance in front of a specified </a:t>
            </a:r>
            <a:r>
              <a:rPr lang="en-ID" sz="1200" b="1" dirty="0"/>
              <a:t>Camera</a:t>
            </a:r>
            <a:r>
              <a:rPr lang="en-ID" sz="1200" dirty="0"/>
              <a:t>. The UI elements are rendered by this camera, which means that the Camera settings affect the appearance of the UI. If the Camera is set to </a:t>
            </a:r>
            <a:r>
              <a:rPr lang="en-ID" sz="1200" b="1" dirty="0"/>
              <a:t>Perspective</a:t>
            </a:r>
            <a:r>
              <a:rPr lang="en-ID" sz="1200" dirty="0"/>
              <a:t>, the UI elements will be rendered with perspective, and the amount of perspective distortion can be controlled by the Camera </a:t>
            </a:r>
            <a:r>
              <a:rPr lang="en-ID" sz="1200" b="1" dirty="0"/>
              <a:t>Field of View</a:t>
            </a:r>
            <a:r>
              <a:rPr lang="en-ID" sz="1200" dirty="0"/>
              <a:t>. If the screen is resized or changes resolution, or the camera </a:t>
            </a:r>
            <a:r>
              <a:rPr lang="en-ID" sz="1200" dirty="0" err="1"/>
              <a:t>frustrum</a:t>
            </a:r>
            <a:r>
              <a:rPr lang="en-ID" sz="1200" dirty="0"/>
              <a:t> changes, the Canvas will automatically change size to match as well.</a:t>
            </a:r>
          </a:p>
        </p:txBody>
      </p:sp>
    </p:spTree>
    <p:extLst>
      <p:ext uri="{BB962C8B-B14F-4D97-AF65-F5344CB8AC3E}">
        <p14:creationId xmlns:p14="http://schemas.microsoft.com/office/powerpoint/2010/main" val="2664885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Render Mode</a:t>
            </a:r>
          </a:p>
        </p:txBody>
      </p:sp>
      <p:sp>
        <p:nvSpPr>
          <p:cNvPr id="7" name="Subjudul 6"/>
          <p:cNvSpPr>
            <a:spLocks noGrp="1"/>
          </p:cNvSpPr>
          <p:nvPr>
            <p:ph type="subTitle" idx="13"/>
          </p:nvPr>
        </p:nvSpPr>
        <p:spPr/>
        <p:txBody>
          <a:bodyPr/>
          <a:lstStyle/>
          <a:p>
            <a:pPr marL="0" indent="0">
              <a:buNone/>
            </a:pPr>
            <a:r>
              <a:rPr lang="en-ID" dirty="0"/>
              <a:t>World Space</a:t>
            </a:r>
          </a:p>
        </p:txBody>
      </p:sp>
      <p:sp>
        <p:nvSpPr>
          <p:cNvPr id="6" name="Persegi Panjang 5"/>
          <p:cNvSpPr/>
          <p:nvPr/>
        </p:nvSpPr>
        <p:spPr>
          <a:xfrm>
            <a:off x="990600" y="6383424"/>
            <a:ext cx="4572000" cy="430887"/>
          </a:xfrm>
          <a:prstGeom prst="rect">
            <a:avLst/>
          </a:prstGeom>
        </p:spPr>
        <p:txBody>
          <a:bodyPr>
            <a:spAutoFit/>
          </a:bodyPr>
          <a:lstStyle/>
          <a:p>
            <a:r>
              <a:rPr lang="en-ID" sz="1100" dirty="0"/>
              <a:t>Image Source:</a:t>
            </a:r>
          </a:p>
          <a:p>
            <a:r>
              <a:rPr lang="en-ID" sz="1100" dirty="0"/>
              <a:t>https://docs.unity3d.com/Manual/UICanvas.html</a:t>
            </a:r>
          </a:p>
        </p:txBody>
      </p:sp>
      <p:sp>
        <p:nvSpPr>
          <p:cNvPr id="3" name="Persegi Panjang 2"/>
          <p:cNvSpPr/>
          <p:nvPr/>
        </p:nvSpPr>
        <p:spPr>
          <a:xfrm>
            <a:off x="1907704" y="3380178"/>
            <a:ext cx="2286000" cy="3108543"/>
          </a:xfrm>
          <a:prstGeom prst="rect">
            <a:avLst/>
          </a:prstGeom>
        </p:spPr>
        <p:txBody>
          <a:bodyPr wrap="square">
            <a:spAutoFit/>
          </a:bodyPr>
          <a:lstStyle/>
          <a:p>
            <a:r>
              <a:rPr lang="en-ID" sz="1400" dirty="0"/>
              <a:t>In this render mode, the Canvas will behave as any other object in the scene. The size of the Canvas can be set manually using its </a:t>
            </a:r>
            <a:r>
              <a:rPr lang="en-ID" sz="1400" dirty="0" err="1"/>
              <a:t>Rect</a:t>
            </a:r>
            <a:r>
              <a:rPr lang="en-ID" sz="1400" dirty="0"/>
              <a:t> Transform, and UI elements will render in front of or behind other objects in the scene based on 3D placement. This is useful for UIs that are meant to be a part of the world. This is also known as a “diegetic interface”.</a:t>
            </a:r>
          </a:p>
        </p:txBody>
      </p:sp>
      <p:pic>
        <p:nvPicPr>
          <p:cNvPr id="2050" name="Picture 2" descr="UI in world space canv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500746"/>
            <a:ext cx="4542816" cy="285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47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Basic Layout</a:t>
            </a:r>
          </a:p>
        </p:txBody>
      </p:sp>
      <p:sp>
        <p:nvSpPr>
          <p:cNvPr id="3" name="Tampungan Konten 2"/>
          <p:cNvSpPr>
            <a:spLocks noGrp="1"/>
          </p:cNvSpPr>
          <p:nvPr>
            <p:ph idx="1"/>
          </p:nvPr>
        </p:nvSpPr>
        <p:spPr/>
        <p:txBody>
          <a:bodyPr/>
          <a:lstStyle/>
          <a:p>
            <a:pPr marL="0" indent="0">
              <a:buNone/>
            </a:pPr>
            <a:r>
              <a:rPr lang="en-ID" dirty="0"/>
              <a:t>Every UI element is represented as a rectangle for layout purposes. This rectangle can be manipulated in the Scene View using the </a:t>
            </a:r>
            <a:r>
              <a:rPr lang="en-ID" b="1" dirty="0" err="1"/>
              <a:t>Rect</a:t>
            </a:r>
            <a:r>
              <a:rPr lang="en-ID" b="1" dirty="0"/>
              <a:t> Tool</a:t>
            </a:r>
            <a:r>
              <a:rPr lang="en-ID" dirty="0"/>
              <a:t> in the toolbar. The </a:t>
            </a:r>
            <a:r>
              <a:rPr lang="en-ID" dirty="0" err="1"/>
              <a:t>Rect</a:t>
            </a:r>
            <a:r>
              <a:rPr lang="en-ID" dirty="0"/>
              <a:t> Tool is used both for Unity’s 2D features and for UI, and in fact can be used even for 3D objects as well.</a:t>
            </a:r>
          </a:p>
        </p:txBody>
      </p:sp>
      <p:sp>
        <p:nvSpPr>
          <p:cNvPr id="4" name="Subjudul 3"/>
          <p:cNvSpPr>
            <a:spLocks noGrp="1"/>
          </p:cNvSpPr>
          <p:nvPr>
            <p:ph type="subTitle" idx="13"/>
          </p:nvPr>
        </p:nvSpPr>
        <p:spPr/>
        <p:txBody>
          <a:bodyPr/>
          <a:lstStyle/>
          <a:p>
            <a:pPr marL="0" indent="0">
              <a:buNone/>
            </a:pPr>
            <a:r>
              <a:rPr lang="en-ID" dirty="0"/>
              <a:t>The </a:t>
            </a:r>
            <a:r>
              <a:rPr lang="en-ID" dirty="0" err="1"/>
              <a:t>Rect</a:t>
            </a:r>
            <a:r>
              <a:rPr lang="en-ID" dirty="0"/>
              <a:t> Tool</a:t>
            </a:r>
          </a:p>
        </p:txBody>
      </p:sp>
    </p:spTree>
    <p:extLst>
      <p:ext uri="{BB962C8B-B14F-4D97-AF65-F5344CB8AC3E}">
        <p14:creationId xmlns:p14="http://schemas.microsoft.com/office/powerpoint/2010/main" val="655241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Basic Layout</a:t>
            </a:r>
          </a:p>
        </p:txBody>
      </p:sp>
      <p:sp>
        <p:nvSpPr>
          <p:cNvPr id="3" name="Tampungan Konten 2"/>
          <p:cNvSpPr>
            <a:spLocks noGrp="1"/>
          </p:cNvSpPr>
          <p:nvPr>
            <p:ph idx="1"/>
          </p:nvPr>
        </p:nvSpPr>
        <p:spPr>
          <a:xfrm>
            <a:off x="1911350" y="3429001"/>
            <a:ext cx="6837114" cy="1142999"/>
          </a:xfrm>
        </p:spPr>
        <p:txBody>
          <a:bodyPr/>
          <a:lstStyle/>
          <a:p>
            <a:pPr marL="0" indent="0">
              <a:buNone/>
            </a:pPr>
            <a:r>
              <a:rPr lang="en-ID" dirty="0"/>
              <a:t>The </a:t>
            </a:r>
            <a:r>
              <a:rPr lang="en-ID" b="1" dirty="0" err="1"/>
              <a:t>Rect</a:t>
            </a:r>
            <a:r>
              <a:rPr lang="en-ID" b="1" dirty="0"/>
              <a:t> Transform</a:t>
            </a:r>
            <a:r>
              <a:rPr lang="en-ID" dirty="0"/>
              <a:t> is a new transform component that is used for all UI elements instead of the regular </a:t>
            </a:r>
            <a:r>
              <a:rPr lang="en-ID" b="1" dirty="0"/>
              <a:t>Transform</a:t>
            </a:r>
            <a:r>
              <a:rPr lang="en-ID" dirty="0"/>
              <a:t> component. </a:t>
            </a:r>
          </a:p>
        </p:txBody>
      </p:sp>
      <p:sp>
        <p:nvSpPr>
          <p:cNvPr id="4" name="Subjudul 3"/>
          <p:cNvSpPr>
            <a:spLocks noGrp="1"/>
          </p:cNvSpPr>
          <p:nvPr>
            <p:ph type="subTitle" idx="13"/>
          </p:nvPr>
        </p:nvSpPr>
        <p:spPr/>
        <p:txBody>
          <a:bodyPr/>
          <a:lstStyle/>
          <a:p>
            <a:pPr marL="0" indent="0">
              <a:buNone/>
            </a:pPr>
            <a:r>
              <a:rPr lang="en-ID" dirty="0" err="1"/>
              <a:t>Rect</a:t>
            </a:r>
            <a:r>
              <a:rPr lang="en-ID" dirty="0"/>
              <a:t> Transform</a:t>
            </a:r>
          </a:p>
        </p:txBody>
      </p:sp>
      <p:pic>
        <p:nvPicPr>
          <p:cNvPr id="5" name="Gambar 4"/>
          <p:cNvPicPr>
            <a:picLocks noChangeAspect="1"/>
          </p:cNvPicPr>
          <p:nvPr/>
        </p:nvPicPr>
        <p:blipFill>
          <a:blip r:embed="rId2"/>
          <a:stretch>
            <a:fillRect/>
          </a:stretch>
        </p:blipFill>
        <p:spPr>
          <a:xfrm>
            <a:off x="2971800" y="4645564"/>
            <a:ext cx="3762375" cy="2057400"/>
          </a:xfrm>
          <a:prstGeom prst="rect">
            <a:avLst/>
          </a:prstGeom>
        </p:spPr>
      </p:pic>
      <p:sp>
        <p:nvSpPr>
          <p:cNvPr id="6" name="Persegi Panjang 5"/>
          <p:cNvSpPr/>
          <p:nvPr/>
        </p:nvSpPr>
        <p:spPr>
          <a:xfrm>
            <a:off x="990600" y="6383424"/>
            <a:ext cx="4572000" cy="430887"/>
          </a:xfrm>
          <a:prstGeom prst="rect">
            <a:avLst/>
          </a:prstGeom>
        </p:spPr>
        <p:txBody>
          <a:bodyPr>
            <a:spAutoFit/>
          </a:bodyPr>
          <a:lstStyle/>
          <a:p>
            <a:r>
              <a:rPr lang="en-ID" sz="1100" dirty="0"/>
              <a:t>Image Source:</a:t>
            </a:r>
          </a:p>
          <a:p>
            <a:r>
              <a:rPr lang="en-ID" sz="1100" dirty="0"/>
              <a:t>https://docs.unity3d.com/Manual/UICanvas.html</a:t>
            </a:r>
          </a:p>
        </p:txBody>
      </p:sp>
    </p:spTree>
    <p:extLst>
      <p:ext uri="{BB962C8B-B14F-4D97-AF65-F5344CB8AC3E}">
        <p14:creationId xmlns:p14="http://schemas.microsoft.com/office/powerpoint/2010/main" val="13703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US" altLang="en-US" sz="4000"/>
              <a:t>Principles of User Interface Design</a:t>
            </a:r>
          </a:p>
        </p:txBody>
      </p:sp>
      <p:sp>
        <p:nvSpPr>
          <p:cNvPr id="88067" name="Rectangle 3"/>
          <p:cNvSpPr>
            <a:spLocks noGrp="1" noChangeArrowheads="1"/>
          </p:cNvSpPr>
          <p:nvPr>
            <p:ph type="body" idx="1"/>
          </p:nvPr>
        </p:nvSpPr>
        <p:spPr/>
        <p:txBody>
          <a:bodyPr/>
          <a:lstStyle/>
          <a:p>
            <a:pPr>
              <a:lnSpc>
                <a:spcPct val="90000"/>
              </a:lnSpc>
            </a:pPr>
            <a:r>
              <a:rPr lang="en-US" altLang="en-US"/>
              <a:t>Know your user</a:t>
            </a:r>
          </a:p>
          <a:p>
            <a:pPr>
              <a:lnSpc>
                <a:spcPct val="90000"/>
              </a:lnSpc>
            </a:pPr>
            <a:r>
              <a:rPr lang="en-US" altLang="en-US"/>
              <a:t>Know your user's tasks</a:t>
            </a:r>
          </a:p>
          <a:p>
            <a:pPr>
              <a:lnSpc>
                <a:spcPct val="90000"/>
              </a:lnSpc>
            </a:pPr>
            <a:r>
              <a:rPr lang="en-US" altLang="en-US"/>
              <a:t>Craft an interface suitable to the user and the user's tasks that:</a:t>
            </a:r>
          </a:p>
          <a:p>
            <a:pPr lvl="1">
              <a:lnSpc>
                <a:spcPct val="90000"/>
              </a:lnSpc>
            </a:pPr>
            <a:r>
              <a:rPr lang="en-US" altLang="en-US"/>
              <a:t>Reduces memory demands</a:t>
            </a:r>
          </a:p>
          <a:p>
            <a:pPr lvl="1">
              <a:lnSpc>
                <a:spcPct val="90000"/>
              </a:lnSpc>
            </a:pPr>
            <a:r>
              <a:rPr lang="en-US" altLang="en-US"/>
              <a:t>Encourages exploration</a:t>
            </a:r>
          </a:p>
          <a:p>
            <a:pPr lvl="1">
              <a:lnSpc>
                <a:spcPct val="90000"/>
              </a:lnSpc>
            </a:pPr>
            <a:r>
              <a:rPr lang="en-US" altLang="en-US"/>
              <a:t>Automates menial tasks</a:t>
            </a:r>
          </a:p>
          <a:p>
            <a:pPr lvl="1">
              <a:lnSpc>
                <a:spcPct val="90000"/>
              </a:lnSpc>
            </a:pPr>
            <a:r>
              <a:rPr lang="en-US" altLang="en-US"/>
              <a:t>Supports novice and expert users</a:t>
            </a:r>
          </a:p>
          <a:p>
            <a:pPr>
              <a:lnSpc>
                <a:spcPct val="90000"/>
              </a:lnSpc>
            </a:pPr>
            <a:r>
              <a:rPr lang="en-US" altLang="en-US"/>
              <a:t>Do these things apply to games?</a:t>
            </a:r>
          </a:p>
        </p:txBody>
      </p:sp>
    </p:spTree>
    <p:extLst>
      <p:ext uri="{BB962C8B-B14F-4D97-AF65-F5344CB8AC3E}">
        <p14:creationId xmlns:p14="http://schemas.microsoft.com/office/powerpoint/2010/main" val="364892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Basic Layout</a:t>
            </a:r>
          </a:p>
        </p:txBody>
      </p:sp>
      <p:sp>
        <p:nvSpPr>
          <p:cNvPr id="3" name="Tampungan Konten 2"/>
          <p:cNvSpPr>
            <a:spLocks noGrp="1"/>
          </p:cNvSpPr>
          <p:nvPr>
            <p:ph idx="1"/>
          </p:nvPr>
        </p:nvSpPr>
        <p:spPr/>
        <p:txBody>
          <a:bodyPr>
            <a:normAutofit fontScale="70000" lnSpcReduction="20000"/>
          </a:bodyPr>
          <a:lstStyle/>
          <a:p>
            <a:r>
              <a:rPr lang="en-ID" b="1" dirty="0"/>
              <a:t>Resizing Versus Scaling</a:t>
            </a:r>
          </a:p>
          <a:p>
            <a:r>
              <a:rPr lang="en-ID" dirty="0"/>
              <a:t>When the </a:t>
            </a:r>
            <a:r>
              <a:rPr lang="en-ID" dirty="0" err="1"/>
              <a:t>Rect</a:t>
            </a:r>
            <a:r>
              <a:rPr lang="en-ID" dirty="0"/>
              <a:t> Tool is used to change the size of an object, normally for Sprites in the 2D system and for 3D objects it will change the local </a:t>
            </a:r>
            <a:r>
              <a:rPr lang="en-ID" i="1" dirty="0"/>
              <a:t>scale</a:t>
            </a:r>
            <a:r>
              <a:rPr lang="en-ID" dirty="0"/>
              <a:t> of the object. However, when it’s used on an object with a </a:t>
            </a:r>
            <a:r>
              <a:rPr lang="en-ID" dirty="0" err="1"/>
              <a:t>Rect</a:t>
            </a:r>
            <a:r>
              <a:rPr lang="en-ID" dirty="0"/>
              <a:t> Transform on it, it will instead change the width and the height, keeping the local scale unchanged. This resizing will not affect font sizes, border on sliced images, and so on.</a:t>
            </a:r>
            <a:endParaRPr lang="en-ID" b="1" dirty="0"/>
          </a:p>
          <a:p>
            <a:r>
              <a:rPr lang="en-ID" b="1" dirty="0"/>
              <a:t>Pivot</a:t>
            </a:r>
          </a:p>
          <a:p>
            <a:r>
              <a:rPr lang="en-ID" dirty="0"/>
              <a:t>Rotations, size, and scale modifications occur around the pivot so the position of the pivot affects the outcome of a rotation, resizing, or scaling. When the toolbar Pivot button is set to Pivot mode, the pivot of a </a:t>
            </a:r>
            <a:r>
              <a:rPr lang="en-ID" dirty="0" err="1"/>
              <a:t>Rect</a:t>
            </a:r>
            <a:r>
              <a:rPr lang="en-ID" dirty="0"/>
              <a:t> Transform can be moved in the Scene View.</a:t>
            </a:r>
            <a:endParaRPr lang="en-ID" b="1" dirty="0"/>
          </a:p>
          <a:p>
            <a:r>
              <a:rPr lang="en-ID" b="1" dirty="0"/>
              <a:t>Anchors</a:t>
            </a:r>
          </a:p>
          <a:p>
            <a:r>
              <a:rPr lang="en-ID" dirty="0" err="1"/>
              <a:t>Rect</a:t>
            </a:r>
            <a:r>
              <a:rPr lang="en-ID" dirty="0"/>
              <a:t> Transforms include a layout concept called </a:t>
            </a:r>
            <a:r>
              <a:rPr lang="en-ID" b="1" dirty="0"/>
              <a:t>anchors</a:t>
            </a:r>
            <a:r>
              <a:rPr lang="en-ID" dirty="0"/>
              <a:t>. Anchors are shown as four small triangular handles in the Scene View and anchor information is also shown in the Inspector.</a:t>
            </a:r>
          </a:p>
        </p:txBody>
      </p:sp>
      <p:sp>
        <p:nvSpPr>
          <p:cNvPr id="4" name="Subjudul 3"/>
          <p:cNvSpPr>
            <a:spLocks noGrp="1"/>
          </p:cNvSpPr>
          <p:nvPr>
            <p:ph type="subTitle" idx="13"/>
          </p:nvPr>
        </p:nvSpPr>
        <p:spPr/>
        <p:txBody>
          <a:bodyPr/>
          <a:lstStyle/>
          <a:p>
            <a:pPr marL="0" indent="0">
              <a:buNone/>
            </a:pPr>
            <a:r>
              <a:rPr lang="en-ID" dirty="0" err="1"/>
              <a:t>Rect</a:t>
            </a:r>
            <a:r>
              <a:rPr lang="en-ID" dirty="0"/>
              <a:t> Transform</a:t>
            </a:r>
          </a:p>
        </p:txBody>
      </p:sp>
    </p:spTree>
    <p:extLst>
      <p:ext uri="{BB962C8B-B14F-4D97-AF65-F5344CB8AC3E}">
        <p14:creationId xmlns:p14="http://schemas.microsoft.com/office/powerpoint/2010/main" val="4197740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en-ID" dirty="0"/>
              <a:t>Visual Components</a:t>
            </a:r>
          </a:p>
        </p:txBody>
      </p:sp>
      <p:sp>
        <p:nvSpPr>
          <p:cNvPr id="3" name="Tampungan Konten 2"/>
          <p:cNvSpPr>
            <a:spLocks noGrp="1"/>
          </p:cNvSpPr>
          <p:nvPr>
            <p:ph idx="1"/>
          </p:nvPr>
        </p:nvSpPr>
        <p:spPr>
          <a:xfrm>
            <a:off x="1911350" y="3429001"/>
            <a:ext cx="3837236" cy="3040422"/>
          </a:xfrm>
        </p:spPr>
        <p:txBody>
          <a:bodyPr>
            <a:normAutofit fontScale="62500" lnSpcReduction="20000"/>
          </a:bodyPr>
          <a:lstStyle/>
          <a:p>
            <a:pPr marL="0" indent="0" algn="ctr">
              <a:buNone/>
            </a:pPr>
            <a:r>
              <a:rPr lang="en-ID" b="1" dirty="0"/>
              <a:t>TEXT</a:t>
            </a:r>
          </a:p>
          <a:p>
            <a:pPr marL="0" indent="0" algn="ctr">
              <a:buNone/>
            </a:pPr>
            <a:endParaRPr lang="en-ID" b="1" dirty="0"/>
          </a:p>
          <a:p>
            <a:r>
              <a:rPr lang="en-ID" dirty="0"/>
              <a:t>The </a:t>
            </a:r>
            <a:r>
              <a:rPr lang="en-ID" b="1" dirty="0"/>
              <a:t>Text</a:t>
            </a:r>
            <a:r>
              <a:rPr lang="en-ID" dirty="0"/>
              <a:t> component, which is also known as a Label, has a Text area for entering the text that will be displayed. It is possible to set the font, font style, font size and whether or not the text has rich text capability.</a:t>
            </a:r>
          </a:p>
          <a:p>
            <a:r>
              <a:rPr lang="en-ID" dirty="0"/>
              <a:t>There are options to set the alignment of the text, settings for horizontal and vertical overflow which control what happens if the text is larger than the width or height of the rectangle, and a Best Fit option that makes the text resize to fit the available space.</a:t>
            </a:r>
          </a:p>
          <a:p>
            <a:pPr marL="0" indent="0">
              <a:buNone/>
            </a:pPr>
            <a:endParaRPr lang="en-ID" dirty="0"/>
          </a:p>
        </p:txBody>
      </p:sp>
      <p:sp>
        <p:nvSpPr>
          <p:cNvPr id="4" name="Subjudul 3"/>
          <p:cNvSpPr>
            <a:spLocks noGrp="1"/>
          </p:cNvSpPr>
          <p:nvPr>
            <p:ph type="subTitle" idx="13"/>
          </p:nvPr>
        </p:nvSpPr>
        <p:spPr/>
        <p:txBody>
          <a:bodyPr>
            <a:normAutofit fontScale="47500" lnSpcReduction="20000"/>
          </a:bodyPr>
          <a:lstStyle/>
          <a:p>
            <a:pPr marL="0" indent="0">
              <a:buNone/>
            </a:pPr>
            <a:r>
              <a:rPr lang="en-ID" dirty="0"/>
              <a:t>With the introduction of the UI system, new Components have been added that will help you create GUI specific functionality. This section will cover the basics of the new Components that can be created.</a:t>
            </a:r>
          </a:p>
        </p:txBody>
      </p:sp>
      <p:pic>
        <p:nvPicPr>
          <p:cNvPr id="4098" name="Picture 2" descr="https://docs.unity3d.com/uploads/Main/UI_TextInspe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356992"/>
            <a:ext cx="2457450" cy="3314700"/>
          </a:xfrm>
          <a:prstGeom prst="rect">
            <a:avLst/>
          </a:prstGeom>
          <a:noFill/>
          <a:extLst>
            <a:ext uri="{909E8E84-426E-40DD-AFC4-6F175D3DCCD1}">
              <a14:hiddenFill xmlns:a14="http://schemas.microsoft.com/office/drawing/2010/main">
                <a:solidFill>
                  <a:srgbClr val="FFFFFF"/>
                </a:solidFill>
              </a14:hiddenFill>
            </a:ext>
          </a:extLst>
        </p:spPr>
      </p:pic>
      <p:sp>
        <p:nvSpPr>
          <p:cNvPr id="6" name="Persegi Panjang 5"/>
          <p:cNvSpPr/>
          <p:nvPr/>
        </p:nvSpPr>
        <p:spPr>
          <a:xfrm>
            <a:off x="990600" y="6383424"/>
            <a:ext cx="4572000" cy="430887"/>
          </a:xfrm>
          <a:prstGeom prst="rect">
            <a:avLst/>
          </a:prstGeom>
        </p:spPr>
        <p:txBody>
          <a:bodyPr>
            <a:spAutoFit/>
          </a:bodyPr>
          <a:lstStyle/>
          <a:p>
            <a:r>
              <a:rPr lang="en-ID" sz="1100" dirty="0"/>
              <a:t>Image Source:</a:t>
            </a:r>
          </a:p>
          <a:p>
            <a:r>
              <a:rPr lang="en-ID" sz="1100" dirty="0"/>
              <a:t>https://docs.unity3d.com/Manual/UICanvas.html</a:t>
            </a:r>
          </a:p>
        </p:txBody>
      </p:sp>
    </p:spTree>
    <p:extLst>
      <p:ext uri="{BB962C8B-B14F-4D97-AF65-F5344CB8AC3E}">
        <p14:creationId xmlns:p14="http://schemas.microsoft.com/office/powerpoint/2010/main" val="3955063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en-ID" dirty="0"/>
              <a:t>Visual Components</a:t>
            </a:r>
          </a:p>
        </p:txBody>
      </p:sp>
      <p:sp>
        <p:nvSpPr>
          <p:cNvPr id="3" name="Tampungan Konten 2"/>
          <p:cNvSpPr>
            <a:spLocks noGrp="1"/>
          </p:cNvSpPr>
          <p:nvPr>
            <p:ph idx="1"/>
          </p:nvPr>
        </p:nvSpPr>
        <p:spPr>
          <a:xfrm>
            <a:off x="1911350" y="3429001"/>
            <a:ext cx="3837236" cy="3040422"/>
          </a:xfrm>
        </p:spPr>
        <p:txBody>
          <a:bodyPr>
            <a:normAutofit fontScale="47500" lnSpcReduction="20000"/>
          </a:bodyPr>
          <a:lstStyle/>
          <a:p>
            <a:pPr marL="0" indent="0" algn="ctr">
              <a:buNone/>
            </a:pPr>
            <a:r>
              <a:rPr lang="en-ID" b="1" dirty="0"/>
              <a:t>IMAGE</a:t>
            </a:r>
          </a:p>
          <a:p>
            <a:pPr marL="0" indent="0" algn="ctr">
              <a:buNone/>
            </a:pPr>
            <a:endParaRPr lang="en-ID" b="1" dirty="0"/>
          </a:p>
          <a:p>
            <a:r>
              <a:rPr lang="en-ID" dirty="0"/>
              <a:t>An Image has a </a:t>
            </a:r>
            <a:r>
              <a:rPr lang="en-ID" dirty="0" err="1"/>
              <a:t>Rect</a:t>
            </a:r>
            <a:r>
              <a:rPr lang="en-ID" dirty="0"/>
              <a:t> Transform component and an </a:t>
            </a:r>
            <a:r>
              <a:rPr lang="en-ID" b="1" dirty="0"/>
              <a:t>Image</a:t>
            </a:r>
            <a:r>
              <a:rPr lang="en-ID" dirty="0"/>
              <a:t> component. A sprite can be applied to the Image component under the Target Graphic field, and its colour can be set in the </a:t>
            </a:r>
            <a:r>
              <a:rPr lang="en-ID" dirty="0" err="1"/>
              <a:t>Color</a:t>
            </a:r>
            <a:r>
              <a:rPr lang="en-ID" dirty="0"/>
              <a:t> field. A material can also be applied to the Image component. The Image Type field defines how the applied sprite will appear, the options are:</a:t>
            </a:r>
          </a:p>
          <a:p>
            <a:r>
              <a:rPr lang="en-ID" b="1" dirty="0"/>
              <a:t>Simple</a:t>
            </a:r>
            <a:r>
              <a:rPr lang="en-ID" dirty="0"/>
              <a:t> - Scales the whole sprite equally.</a:t>
            </a:r>
          </a:p>
          <a:p>
            <a:r>
              <a:rPr lang="en-ID" b="1" dirty="0"/>
              <a:t>Sliced</a:t>
            </a:r>
            <a:r>
              <a:rPr lang="en-ID" dirty="0"/>
              <a:t> - Utilises the 3x3 sprite division so that resizing does not distort corners and only the </a:t>
            </a:r>
            <a:r>
              <a:rPr lang="en-ID" dirty="0" err="1"/>
              <a:t>center</a:t>
            </a:r>
            <a:r>
              <a:rPr lang="en-ID" dirty="0"/>
              <a:t> part is stretched.</a:t>
            </a:r>
          </a:p>
          <a:p>
            <a:r>
              <a:rPr lang="en-ID" b="1" dirty="0"/>
              <a:t>Tiled</a:t>
            </a:r>
            <a:r>
              <a:rPr lang="en-ID" dirty="0"/>
              <a:t> - Similar to Sliced, but tiles (repeats) the </a:t>
            </a:r>
            <a:r>
              <a:rPr lang="en-ID" dirty="0" err="1"/>
              <a:t>center</a:t>
            </a:r>
            <a:r>
              <a:rPr lang="en-ID" dirty="0"/>
              <a:t> part rather than stretching it. For sprites with no borders at all, the entire sprite is tiled.</a:t>
            </a:r>
          </a:p>
          <a:p>
            <a:r>
              <a:rPr lang="en-ID" b="1" dirty="0"/>
              <a:t>Filled</a:t>
            </a:r>
            <a:r>
              <a:rPr lang="en-ID" dirty="0"/>
              <a:t> - Shows the sprite in the same way as Simple does except that it fills in the sprite from an origin in a defined direction, method and amount.</a:t>
            </a:r>
          </a:p>
          <a:p>
            <a:pPr marL="0" indent="0">
              <a:buNone/>
            </a:pPr>
            <a:endParaRPr lang="en-ID" dirty="0"/>
          </a:p>
        </p:txBody>
      </p:sp>
      <p:sp>
        <p:nvSpPr>
          <p:cNvPr id="4" name="Subjudul 3"/>
          <p:cNvSpPr>
            <a:spLocks noGrp="1"/>
          </p:cNvSpPr>
          <p:nvPr>
            <p:ph type="subTitle" idx="13"/>
          </p:nvPr>
        </p:nvSpPr>
        <p:spPr/>
        <p:txBody>
          <a:bodyPr>
            <a:normAutofit fontScale="47500" lnSpcReduction="20000"/>
          </a:bodyPr>
          <a:lstStyle/>
          <a:p>
            <a:pPr marL="0" indent="0">
              <a:buNone/>
            </a:pPr>
            <a:r>
              <a:rPr lang="en-ID" dirty="0"/>
              <a:t>With the introduction of the UI system, new Components have been added that will help you create GUI specific functionality. This section will cover the basics of the new Components that can be created.</a:t>
            </a:r>
          </a:p>
        </p:txBody>
      </p:sp>
      <p:pic>
        <p:nvPicPr>
          <p:cNvPr id="5122" name="Picture 2" descr="https://docs.unity3d.com/uploads/Main/UI_ImageInspe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564" y="4349137"/>
            <a:ext cx="2628900" cy="1200150"/>
          </a:xfrm>
          <a:prstGeom prst="rect">
            <a:avLst/>
          </a:prstGeom>
          <a:noFill/>
          <a:extLst>
            <a:ext uri="{909E8E84-426E-40DD-AFC4-6F175D3DCCD1}">
              <a14:hiddenFill xmlns:a14="http://schemas.microsoft.com/office/drawing/2010/main">
                <a:solidFill>
                  <a:srgbClr val="FFFFFF"/>
                </a:solidFill>
              </a14:hiddenFill>
            </a:ext>
          </a:extLst>
        </p:spPr>
      </p:pic>
      <p:sp>
        <p:nvSpPr>
          <p:cNvPr id="7" name="Persegi Panjang 6"/>
          <p:cNvSpPr/>
          <p:nvPr/>
        </p:nvSpPr>
        <p:spPr>
          <a:xfrm>
            <a:off x="990600" y="6383424"/>
            <a:ext cx="4572000" cy="430887"/>
          </a:xfrm>
          <a:prstGeom prst="rect">
            <a:avLst/>
          </a:prstGeom>
        </p:spPr>
        <p:txBody>
          <a:bodyPr>
            <a:spAutoFit/>
          </a:bodyPr>
          <a:lstStyle/>
          <a:p>
            <a:r>
              <a:rPr lang="en-ID" sz="1100" dirty="0"/>
              <a:t>Image Source:</a:t>
            </a:r>
          </a:p>
          <a:p>
            <a:r>
              <a:rPr lang="en-ID" sz="1100" dirty="0"/>
              <a:t>https://docs.unity3d.com/Manual/UICanvas.html</a:t>
            </a:r>
          </a:p>
        </p:txBody>
      </p:sp>
    </p:spTree>
    <p:extLst>
      <p:ext uri="{BB962C8B-B14F-4D97-AF65-F5344CB8AC3E}">
        <p14:creationId xmlns:p14="http://schemas.microsoft.com/office/powerpoint/2010/main" val="2482146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en-ID" dirty="0"/>
              <a:t>Interaction Components</a:t>
            </a:r>
          </a:p>
        </p:txBody>
      </p:sp>
      <p:sp>
        <p:nvSpPr>
          <p:cNvPr id="4" name="Subjudul 3"/>
          <p:cNvSpPr>
            <a:spLocks noGrp="1"/>
          </p:cNvSpPr>
          <p:nvPr>
            <p:ph type="body" idx="1"/>
          </p:nvPr>
        </p:nvSpPr>
        <p:spPr>
          <a:xfrm>
            <a:off x="1619672" y="2520752"/>
            <a:ext cx="3456384" cy="639762"/>
          </a:xfrm>
        </p:spPr>
        <p:txBody>
          <a:bodyPr/>
          <a:lstStyle/>
          <a:p>
            <a:pPr marL="0" indent="0">
              <a:buNone/>
            </a:pPr>
            <a:r>
              <a:rPr lang="en-ID" dirty="0"/>
              <a:t>Button</a:t>
            </a:r>
          </a:p>
        </p:txBody>
      </p:sp>
      <p:sp>
        <p:nvSpPr>
          <p:cNvPr id="9" name="Tampungan Konten 8"/>
          <p:cNvSpPr>
            <a:spLocks noGrp="1"/>
          </p:cNvSpPr>
          <p:nvPr>
            <p:ph sz="half" idx="2"/>
          </p:nvPr>
        </p:nvSpPr>
        <p:spPr>
          <a:xfrm>
            <a:off x="1619672" y="3096816"/>
            <a:ext cx="3456384" cy="3456384"/>
          </a:xfrm>
        </p:spPr>
        <p:txBody>
          <a:bodyPr>
            <a:normAutofit/>
          </a:bodyPr>
          <a:lstStyle/>
          <a:p>
            <a:pPr marL="0" indent="0">
              <a:buNone/>
            </a:pPr>
            <a:r>
              <a:rPr lang="en-ID" sz="1800" dirty="0"/>
              <a:t>A Button has an </a:t>
            </a:r>
            <a:r>
              <a:rPr lang="en-ID" sz="1800" b="1" dirty="0" err="1"/>
              <a:t>OnClick</a:t>
            </a:r>
            <a:r>
              <a:rPr lang="en-ID" sz="1800" dirty="0"/>
              <a:t> </a:t>
            </a:r>
            <a:r>
              <a:rPr lang="en-ID" sz="1800" dirty="0" err="1"/>
              <a:t>UnityEvent</a:t>
            </a:r>
            <a:r>
              <a:rPr lang="en-ID" sz="1800" dirty="0"/>
              <a:t> to define what it will do when clicked. </a:t>
            </a:r>
          </a:p>
        </p:txBody>
      </p:sp>
      <p:sp>
        <p:nvSpPr>
          <p:cNvPr id="10" name="Tampungan Konten 9"/>
          <p:cNvSpPr>
            <a:spLocks noGrp="1"/>
          </p:cNvSpPr>
          <p:nvPr>
            <p:ph sz="quarter" idx="4"/>
          </p:nvPr>
        </p:nvSpPr>
        <p:spPr>
          <a:xfrm>
            <a:off x="5220072" y="3096815"/>
            <a:ext cx="3466728" cy="3456385"/>
          </a:xfrm>
        </p:spPr>
        <p:txBody>
          <a:bodyPr>
            <a:normAutofit/>
          </a:bodyPr>
          <a:lstStyle/>
          <a:p>
            <a:pPr marL="0" indent="0">
              <a:buNone/>
            </a:pPr>
            <a:r>
              <a:rPr lang="en-ID" sz="1400" dirty="0"/>
              <a:t>A Toggle has an </a:t>
            </a:r>
            <a:r>
              <a:rPr lang="en-ID" sz="1400" b="1" dirty="0"/>
              <a:t>Is On</a:t>
            </a:r>
            <a:r>
              <a:rPr lang="en-ID" sz="1400" dirty="0"/>
              <a:t> checkbox that determines whether the Toggle is currently on or off. This value is flipped when the user clicks the Toggle, and a visual checkmark can be turned on or off accordingly. It also has an </a:t>
            </a:r>
            <a:r>
              <a:rPr lang="en-ID" sz="1400" b="1" dirty="0" err="1"/>
              <a:t>OnValueCHanged</a:t>
            </a:r>
            <a:r>
              <a:rPr lang="en-ID" sz="1400" dirty="0"/>
              <a:t> </a:t>
            </a:r>
            <a:r>
              <a:rPr lang="en-ID" sz="1400" dirty="0" err="1"/>
              <a:t>UnityEvent</a:t>
            </a:r>
            <a:r>
              <a:rPr lang="en-ID" sz="1400" dirty="0"/>
              <a:t> to define what it will do when the value is changed.</a:t>
            </a:r>
          </a:p>
        </p:txBody>
      </p:sp>
      <p:sp>
        <p:nvSpPr>
          <p:cNvPr id="11" name="Tampungan Teks 10"/>
          <p:cNvSpPr>
            <a:spLocks noGrp="1"/>
          </p:cNvSpPr>
          <p:nvPr>
            <p:ph type="body" idx="13"/>
          </p:nvPr>
        </p:nvSpPr>
        <p:spPr>
          <a:xfrm>
            <a:off x="5220072" y="2520752"/>
            <a:ext cx="3456384" cy="639762"/>
          </a:xfrm>
        </p:spPr>
        <p:txBody>
          <a:bodyPr/>
          <a:lstStyle/>
          <a:p>
            <a:r>
              <a:rPr lang="en-ID" dirty="0"/>
              <a:t>Toggle</a:t>
            </a:r>
          </a:p>
        </p:txBody>
      </p:sp>
      <p:pic>
        <p:nvPicPr>
          <p:cNvPr id="12" name="Gambar 11"/>
          <p:cNvPicPr>
            <a:picLocks noChangeAspect="1"/>
          </p:cNvPicPr>
          <p:nvPr/>
        </p:nvPicPr>
        <p:blipFill>
          <a:blip r:embed="rId2"/>
          <a:stretch>
            <a:fillRect/>
          </a:stretch>
        </p:blipFill>
        <p:spPr>
          <a:xfrm>
            <a:off x="1619672" y="4463057"/>
            <a:ext cx="3324225" cy="723900"/>
          </a:xfrm>
          <a:prstGeom prst="rect">
            <a:avLst/>
          </a:prstGeom>
        </p:spPr>
      </p:pic>
      <p:pic>
        <p:nvPicPr>
          <p:cNvPr id="13" name="Gambar 12"/>
          <p:cNvPicPr>
            <a:picLocks noChangeAspect="1"/>
          </p:cNvPicPr>
          <p:nvPr/>
        </p:nvPicPr>
        <p:blipFill>
          <a:blip r:embed="rId3"/>
          <a:stretch>
            <a:fillRect/>
          </a:stretch>
        </p:blipFill>
        <p:spPr>
          <a:xfrm>
            <a:off x="6400800" y="5334000"/>
            <a:ext cx="1466850" cy="590550"/>
          </a:xfrm>
          <a:prstGeom prst="rect">
            <a:avLst/>
          </a:prstGeom>
        </p:spPr>
      </p:pic>
    </p:spTree>
    <p:extLst>
      <p:ext uri="{BB962C8B-B14F-4D97-AF65-F5344CB8AC3E}">
        <p14:creationId xmlns:p14="http://schemas.microsoft.com/office/powerpoint/2010/main" val="3776004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en-ID" dirty="0"/>
              <a:t>Interaction Components</a:t>
            </a:r>
          </a:p>
        </p:txBody>
      </p:sp>
      <p:sp>
        <p:nvSpPr>
          <p:cNvPr id="4" name="Subjudul 3"/>
          <p:cNvSpPr>
            <a:spLocks noGrp="1"/>
          </p:cNvSpPr>
          <p:nvPr>
            <p:ph type="body" idx="1"/>
          </p:nvPr>
        </p:nvSpPr>
        <p:spPr>
          <a:xfrm>
            <a:off x="1619672" y="2520752"/>
            <a:ext cx="3456384" cy="639762"/>
          </a:xfrm>
        </p:spPr>
        <p:txBody>
          <a:bodyPr/>
          <a:lstStyle/>
          <a:p>
            <a:r>
              <a:rPr lang="en-ID" dirty="0"/>
              <a:t>Toggle Group</a:t>
            </a:r>
          </a:p>
        </p:txBody>
      </p:sp>
      <p:sp>
        <p:nvSpPr>
          <p:cNvPr id="9" name="Tampungan Konten 8"/>
          <p:cNvSpPr>
            <a:spLocks noGrp="1"/>
          </p:cNvSpPr>
          <p:nvPr>
            <p:ph sz="half" idx="2"/>
          </p:nvPr>
        </p:nvSpPr>
        <p:spPr>
          <a:xfrm>
            <a:off x="1619672" y="3096816"/>
            <a:ext cx="3456384" cy="3456384"/>
          </a:xfrm>
        </p:spPr>
        <p:txBody>
          <a:bodyPr>
            <a:normAutofit/>
          </a:bodyPr>
          <a:lstStyle/>
          <a:p>
            <a:pPr marL="0" indent="0">
              <a:buNone/>
            </a:pPr>
            <a:r>
              <a:rPr lang="en-ID" sz="1400" dirty="0"/>
              <a:t>A Toggle Group can be used to group a set of </a:t>
            </a:r>
            <a:r>
              <a:rPr lang="en-ID" sz="1400" dirty="0">
                <a:hlinkClick r:id="rId2"/>
              </a:rPr>
              <a:t>Toggles</a:t>
            </a:r>
            <a:r>
              <a:rPr lang="en-ID" sz="1400" dirty="0"/>
              <a:t> that are mutually exclusive. Toggles that belong to the same group are constrained so that only one of them can be selected at a time - selecting one of them automatically deselects all the others.</a:t>
            </a:r>
          </a:p>
        </p:txBody>
      </p:sp>
      <p:sp>
        <p:nvSpPr>
          <p:cNvPr id="10" name="Tampungan Konten 9"/>
          <p:cNvSpPr>
            <a:spLocks noGrp="1"/>
          </p:cNvSpPr>
          <p:nvPr>
            <p:ph sz="quarter" idx="4"/>
          </p:nvPr>
        </p:nvSpPr>
        <p:spPr>
          <a:xfrm>
            <a:off x="5220072" y="3096815"/>
            <a:ext cx="3466728" cy="3456385"/>
          </a:xfrm>
        </p:spPr>
        <p:txBody>
          <a:bodyPr>
            <a:normAutofit/>
          </a:bodyPr>
          <a:lstStyle/>
          <a:p>
            <a:pPr marL="0" indent="0">
              <a:buNone/>
            </a:pPr>
            <a:r>
              <a:rPr lang="en-ID" sz="1400" dirty="0"/>
              <a:t>A Slider has a decimal number </a:t>
            </a:r>
            <a:r>
              <a:rPr lang="en-ID" sz="1400" b="1" dirty="0"/>
              <a:t>Value</a:t>
            </a:r>
            <a:r>
              <a:rPr lang="en-ID" sz="1400" dirty="0"/>
              <a:t> that the user can drag between a minimum and maximum value. It can be either horizontal or vertical. It also has a </a:t>
            </a:r>
            <a:r>
              <a:rPr lang="en-ID" sz="1400" b="1" dirty="0" err="1"/>
              <a:t>OnValueChanged</a:t>
            </a:r>
            <a:r>
              <a:rPr lang="en-ID" sz="1400" dirty="0"/>
              <a:t> </a:t>
            </a:r>
            <a:r>
              <a:rPr lang="en-ID" sz="1400" dirty="0" err="1"/>
              <a:t>UnityEvent</a:t>
            </a:r>
            <a:r>
              <a:rPr lang="en-ID" sz="1400" dirty="0"/>
              <a:t> to define what it will do when the value is changed.</a:t>
            </a:r>
          </a:p>
        </p:txBody>
      </p:sp>
      <p:sp>
        <p:nvSpPr>
          <p:cNvPr id="11" name="Tampungan Teks 10"/>
          <p:cNvSpPr>
            <a:spLocks noGrp="1"/>
          </p:cNvSpPr>
          <p:nvPr>
            <p:ph type="body" idx="13"/>
          </p:nvPr>
        </p:nvSpPr>
        <p:spPr>
          <a:xfrm>
            <a:off x="5220072" y="2520752"/>
            <a:ext cx="3456384" cy="639762"/>
          </a:xfrm>
        </p:spPr>
        <p:txBody>
          <a:bodyPr/>
          <a:lstStyle/>
          <a:p>
            <a:r>
              <a:rPr lang="en-ID" dirty="0"/>
              <a:t>Slider</a:t>
            </a:r>
          </a:p>
        </p:txBody>
      </p:sp>
      <p:pic>
        <p:nvPicPr>
          <p:cNvPr id="6146" name="Picture 2" descr="https://docs.unity3d.com/uploads/Main/UI_Slider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389" y="5029200"/>
            <a:ext cx="33337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docs.unity3d.com/uploads/Main/UI_ToggleGroupExam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029200"/>
            <a:ext cx="1666875" cy="1543051"/>
          </a:xfrm>
          <a:prstGeom prst="rect">
            <a:avLst/>
          </a:prstGeom>
          <a:noFill/>
          <a:extLst>
            <a:ext uri="{909E8E84-426E-40DD-AFC4-6F175D3DCCD1}">
              <a14:hiddenFill xmlns:a14="http://schemas.microsoft.com/office/drawing/2010/main">
                <a:solidFill>
                  <a:srgbClr val="FFFFFF"/>
                </a:solidFill>
              </a14:hiddenFill>
            </a:ext>
          </a:extLst>
        </p:spPr>
      </p:pic>
      <p:sp>
        <p:nvSpPr>
          <p:cNvPr id="14" name="Persegi Panjang 13"/>
          <p:cNvSpPr/>
          <p:nvPr/>
        </p:nvSpPr>
        <p:spPr>
          <a:xfrm>
            <a:off x="990600" y="6383424"/>
            <a:ext cx="4572000" cy="430887"/>
          </a:xfrm>
          <a:prstGeom prst="rect">
            <a:avLst/>
          </a:prstGeom>
        </p:spPr>
        <p:txBody>
          <a:bodyPr>
            <a:spAutoFit/>
          </a:bodyPr>
          <a:lstStyle/>
          <a:p>
            <a:r>
              <a:rPr lang="en-ID" sz="1100" dirty="0"/>
              <a:t>Image Source:</a:t>
            </a:r>
          </a:p>
          <a:p>
            <a:r>
              <a:rPr lang="en-ID" sz="1100" dirty="0"/>
              <a:t>https://docs.unity3d.com/Manual/UICanvas.html</a:t>
            </a:r>
          </a:p>
        </p:txBody>
      </p:sp>
    </p:spTree>
    <p:extLst>
      <p:ext uri="{BB962C8B-B14F-4D97-AF65-F5344CB8AC3E}">
        <p14:creationId xmlns:p14="http://schemas.microsoft.com/office/powerpoint/2010/main" val="911072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en-ID" dirty="0"/>
              <a:t>Interaction Components</a:t>
            </a:r>
          </a:p>
        </p:txBody>
      </p:sp>
      <p:sp>
        <p:nvSpPr>
          <p:cNvPr id="4" name="Subjudul 3"/>
          <p:cNvSpPr>
            <a:spLocks noGrp="1"/>
          </p:cNvSpPr>
          <p:nvPr>
            <p:ph type="body" idx="1"/>
          </p:nvPr>
        </p:nvSpPr>
        <p:spPr>
          <a:xfrm>
            <a:off x="1619672" y="2520752"/>
            <a:ext cx="3456384" cy="639762"/>
          </a:xfrm>
        </p:spPr>
        <p:txBody>
          <a:bodyPr/>
          <a:lstStyle/>
          <a:p>
            <a:r>
              <a:rPr lang="en-ID" dirty="0"/>
              <a:t>Scrollbar</a:t>
            </a:r>
          </a:p>
        </p:txBody>
      </p:sp>
      <p:sp>
        <p:nvSpPr>
          <p:cNvPr id="9" name="Tampungan Konten 8"/>
          <p:cNvSpPr>
            <a:spLocks noGrp="1"/>
          </p:cNvSpPr>
          <p:nvPr>
            <p:ph sz="half" idx="2"/>
          </p:nvPr>
        </p:nvSpPr>
        <p:spPr>
          <a:xfrm>
            <a:off x="1619672" y="3096816"/>
            <a:ext cx="3456384" cy="3456384"/>
          </a:xfrm>
        </p:spPr>
        <p:txBody>
          <a:bodyPr>
            <a:normAutofit/>
          </a:bodyPr>
          <a:lstStyle/>
          <a:p>
            <a:r>
              <a:rPr lang="en-ID" sz="1400" dirty="0"/>
              <a:t>A Scrollbar has a decimal number </a:t>
            </a:r>
            <a:r>
              <a:rPr lang="en-ID" sz="1400" b="1" dirty="0"/>
              <a:t>Value</a:t>
            </a:r>
            <a:r>
              <a:rPr lang="en-ID" sz="1400" dirty="0"/>
              <a:t> between 0 and 1. When the user drags the scrollbar, the value changes accordingly.</a:t>
            </a:r>
          </a:p>
          <a:p>
            <a:r>
              <a:rPr lang="en-ID" sz="1400" dirty="0"/>
              <a:t>The Scrollbar can be either horizontal or vertical. It also has a </a:t>
            </a:r>
            <a:r>
              <a:rPr lang="en-ID" sz="1400" b="1" dirty="0" err="1"/>
              <a:t>OnValueChanged</a:t>
            </a:r>
            <a:r>
              <a:rPr lang="en-ID" sz="1400" dirty="0"/>
              <a:t> </a:t>
            </a:r>
            <a:r>
              <a:rPr lang="en-ID" sz="1400" dirty="0" err="1"/>
              <a:t>UnityEvent</a:t>
            </a:r>
            <a:r>
              <a:rPr lang="en-ID" sz="1400" dirty="0"/>
              <a:t> to define what it will do when the value is changed.</a:t>
            </a:r>
          </a:p>
        </p:txBody>
      </p:sp>
      <p:sp>
        <p:nvSpPr>
          <p:cNvPr id="10" name="Tampungan Konten 9"/>
          <p:cNvSpPr>
            <a:spLocks noGrp="1"/>
          </p:cNvSpPr>
          <p:nvPr>
            <p:ph sz="quarter" idx="4"/>
          </p:nvPr>
        </p:nvSpPr>
        <p:spPr>
          <a:xfrm>
            <a:off x="5220072" y="3096815"/>
            <a:ext cx="3466728" cy="3456385"/>
          </a:xfrm>
        </p:spPr>
        <p:txBody>
          <a:bodyPr>
            <a:normAutofit/>
          </a:bodyPr>
          <a:lstStyle/>
          <a:p>
            <a:pPr marL="0" indent="0">
              <a:buNone/>
            </a:pPr>
            <a:r>
              <a:rPr lang="en-ID" sz="1400" dirty="0"/>
              <a:t>Dropdown has a list of options to choose from. A text string and optionally an image can be specified for each option, and can be set either in the Inspector or dynamically from code. It has a </a:t>
            </a:r>
            <a:r>
              <a:rPr lang="en-ID" sz="1400" b="1" dirty="0" err="1"/>
              <a:t>OnValueChanged</a:t>
            </a:r>
            <a:r>
              <a:rPr lang="en-ID" sz="1400" dirty="0"/>
              <a:t> </a:t>
            </a:r>
            <a:r>
              <a:rPr lang="en-ID" sz="1400" dirty="0" err="1"/>
              <a:t>UnityEvent</a:t>
            </a:r>
            <a:r>
              <a:rPr lang="en-ID" sz="1400" dirty="0"/>
              <a:t> to define what it will do when the currently chosen option is changed.</a:t>
            </a:r>
          </a:p>
        </p:txBody>
      </p:sp>
      <p:sp>
        <p:nvSpPr>
          <p:cNvPr id="11" name="Tampungan Teks 10"/>
          <p:cNvSpPr>
            <a:spLocks noGrp="1"/>
          </p:cNvSpPr>
          <p:nvPr>
            <p:ph type="body" idx="13"/>
          </p:nvPr>
        </p:nvSpPr>
        <p:spPr>
          <a:xfrm>
            <a:off x="5220072" y="2520752"/>
            <a:ext cx="3456384" cy="639762"/>
          </a:xfrm>
        </p:spPr>
        <p:txBody>
          <a:bodyPr/>
          <a:lstStyle/>
          <a:p>
            <a:r>
              <a:rPr lang="en-ID" dirty="0"/>
              <a:t>Dropdown</a:t>
            </a:r>
          </a:p>
        </p:txBody>
      </p:sp>
      <p:pic>
        <p:nvPicPr>
          <p:cNvPr id="7170" name="Picture 2" descr="https://docs.unity3d.com/uploads/Main/UI_Scrollbar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562600"/>
            <a:ext cx="33337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docs.unity3d.com/uploads/Main/UI_Dropdown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706" y="5562600"/>
            <a:ext cx="3333750" cy="762000"/>
          </a:xfrm>
          <a:prstGeom prst="rect">
            <a:avLst/>
          </a:prstGeom>
          <a:noFill/>
          <a:extLst>
            <a:ext uri="{909E8E84-426E-40DD-AFC4-6F175D3DCCD1}">
              <a14:hiddenFill xmlns:a14="http://schemas.microsoft.com/office/drawing/2010/main">
                <a:solidFill>
                  <a:srgbClr val="FFFFFF"/>
                </a:solidFill>
              </a14:hiddenFill>
            </a:ext>
          </a:extLst>
        </p:spPr>
      </p:pic>
      <p:sp>
        <p:nvSpPr>
          <p:cNvPr id="12" name="Persegi Panjang 11"/>
          <p:cNvSpPr/>
          <p:nvPr/>
        </p:nvSpPr>
        <p:spPr>
          <a:xfrm>
            <a:off x="990600" y="6383424"/>
            <a:ext cx="4572000" cy="430887"/>
          </a:xfrm>
          <a:prstGeom prst="rect">
            <a:avLst/>
          </a:prstGeom>
        </p:spPr>
        <p:txBody>
          <a:bodyPr>
            <a:spAutoFit/>
          </a:bodyPr>
          <a:lstStyle/>
          <a:p>
            <a:r>
              <a:rPr lang="en-ID" sz="1100" dirty="0"/>
              <a:t>Image Source:</a:t>
            </a:r>
          </a:p>
          <a:p>
            <a:r>
              <a:rPr lang="en-ID" sz="1100" dirty="0"/>
              <a:t>https://docs.unity3d.com/Manual/UICanvas.html</a:t>
            </a:r>
          </a:p>
        </p:txBody>
      </p:sp>
    </p:spTree>
    <p:extLst>
      <p:ext uri="{BB962C8B-B14F-4D97-AF65-F5344CB8AC3E}">
        <p14:creationId xmlns:p14="http://schemas.microsoft.com/office/powerpoint/2010/main" val="4210868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Interaction Components</a:t>
            </a:r>
          </a:p>
        </p:txBody>
      </p:sp>
      <p:sp>
        <p:nvSpPr>
          <p:cNvPr id="3" name="Tampungan Teks 2"/>
          <p:cNvSpPr>
            <a:spLocks noGrp="1"/>
          </p:cNvSpPr>
          <p:nvPr>
            <p:ph type="body" idx="1"/>
          </p:nvPr>
        </p:nvSpPr>
        <p:spPr/>
        <p:txBody>
          <a:bodyPr/>
          <a:lstStyle/>
          <a:p>
            <a:r>
              <a:rPr lang="en-ID" dirty="0"/>
              <a:t>Input Field</a:t>
            </a:r>
          </a:p>
        </p:txBody>
      </p:sp>
      <p:sp>
        <p:nvSpPr>
          <p:cNvPr id="4" name="Tampungan Konten 3"/>
          <p:cNvSpPr>
            <a:spLocks noGrp="1"/>
          </p:cNvSpPr>
          <p:nvPr>
            <p:ph sz="half" idx="2"/>
          </p:nvPr>
        </p:nvSpPr>
        <p:spPr/>
        <p:txBody>
          <a:bodyPr/>
          <a:lstStyle/>
          <a:p>
            <a:pPr marL="0" indent="0">
              <a:buNone/>
            </a:pPr>
            <a:r>
              <a:rPr lang="en-ID" dirty="0"/>
              <a:t>An Input Field is used to make the text of a </a:t>
            </a:r>
            <a:r>
              <a:rPr lang="en-ID" dirty="0">
                <a:hlinkClick r:id="rId2"/>
              </a:rPr>
              <a:t>Text Element</a:t>
            </a:r>
            <a:r>
              <a:rPr lang="en-ID" dirty="0"/>
              <a:t> editable by the user. It has a </a:t>
            </a:r>
            <a:r>
              <a:rPr lang="en-ID" dirty="0" err="1"/>
              <a:t>UnityEvent</a:t>
            </a:r>
            <a:r>
              <a:rPr lang="en-ID" dirty="0"/>
              <a:t> to define what it will do when the text content is changed, and an another to define what it will do when the user has finished editing it.</a:t>
            </a:r>
          </a:p>
        </p:txBody>
      </p:sp>
      <p:sp>
        <p:nvSpPr>
          <p:cNvPr id="5" name="Tampungan Konten 4"/>
          <p:cNvSpPr>
            <a:spLocks noGrp="1"/>
          </p:cNvSpPr>
          <p:nvPr>
            <p:ph sz="quarter" idx="4"/>
          </p:nvPr>
        </p:nvSpPr>
        <p:spPr>
          <a:xfrm>
            <a:off x="5220072" y="2708919"/>
            <a:ext cx="3466728" cy="1405882"/>
          </a:xfrm>
        </p:spPr>
        <p:txBody>
          <a:bodyPr>
            <a:normAutofit fontScale="77500" lnSpcReduction="20000"/>
          </a:bodyPr>
          <a:lstStyle/>
          <a:p>
            <a:pPr marL="0" indent="0">
              <a:buNone/>
            </a:pPr>
            <a:r>
              <a:rPr lang="en-ID" dirty="0"/>
              <a:t>A Scroll </a:t>
            </a:r>
            <a:r>
              <a:rPr lang="en-ID" dirty="0" err="1"/>
              <a:t>Rect</a:t>
            </a:r>
            <a:r>
              <a:rPr lang="en-ID" dirty="0"/>
              <a:t> can be used when content that takes up a lot of space needs to be displayed in a small area. The Scroll </a:t>
            </a:r>
            <a:r>
              <a:rPr lang="en-ID" dirty="0" err="1"/>
              <a:t>Rect</a:t>
            </a:r>
            <a:r>
              <a:rPr lang="en-ID" dirty="0"/>
              <a:t> provides functionality to scroll over this content.</a:t>
            </a:r>
          </a:p>
          <a:p>
            <a:pPr marL="0" indent="0">
              <a:buNone/>
            </a:pPr>
            <a:endParaRPr lang="en-ID" dirty="0"/>
          </a:p>
        </p:txBody>
      </p:sp>
      <p:sp>
        <p:nvSpPr>
          <p:cNvPr id="6" name="Tampungan Teks 5"/>
          <p:cNvSpPr>
            <a:spLocks noGrp="1"/>
          </p:cNvSpPr>
          <p:nvPr>
            <p:ph type="body" idx="13"/>
          </p:nvPr>
        </p:nvSpPr>
        <p:spPr/>
        <p:txBody>
          <a:bodyPr/>
          <a:lstStyle/>
          <a:p>
            <a:r>
              <a:rPr lang="en-ID" dirty="0"/>
              <a:t>Scroll </a:t>
            </a:r>
            <a:r>
              <a:rPr lang="en-ID" dirty="0" err="1"/>
              <a:t>Rect</a:t>
            </a:r>
            <a:endParaRPr lang="en-ID" dirty="0"/>
          </a:p>
        </p:txBody>
      </p:sp>
      <p:pic>
        <p:nvPicPr>
          <p:cNvPr id="8194" name="Picture 2" descr="https://docs.unity3d.com/uploads/Main/UI_InputField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600" y="5715000"/>
            <a:ext cx="33337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docs.unity3d.com/uploads/Main/UI_ScrollRectExam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0" y="4191000"/>
            <a:ext cx="3333750" cy="2571751"/>
          </a:xfrm>
          <a:prstGeom prst="rect">
            <a:avLst/>
          </a:prstGeom>
          <a:noFill/>
          <a:extLst>
            <a:ext uri="{909E8E84-426E-40DD-AFC4-6F175D3DCCD1}">
              <a14:hiddenFill xmlns:a14="http://schemas.microsoft.com/office/drawing/2010/main">
                <a:solidFill>
                  <a:srgbClr val="FFFFFF"/>
                </a:solidFill>
              </a14:hiddenFill>
            </a:ext>
          </a:extLst>
        </p:spPr>
      </p:pic>
      <p:sp>
        <p:nvSpPr>
          <p:cNvPr id="9" name="Persegi Panjang 8"/>
          <p:cNvSpPr/>
          <p:nvPr/>
        </p:nvSpPr>
        <p:spPr>
          <a:xfrm>
            <a:off x="990600" y="6383424"/>
            <a:ext cx="4572000" cy="430887"/>
          </a:xfrm>
          <a:prstGeom prst="rect">
            <a:avLst/>
          </a:prstGeom>
        </p:spPr>
        <p:txBody>
          <a:bodyPr>
            <a:spAutoFit/>
          </a:bodyPr>
          <a:lstStyle/>
          <a:p>
            <a:r>
              <a:rPr lang="en-ID" sz="1100" dirty="0"/>
              <a:t>Image Source:</a:t>
            </a:r>
          </a:p>
          <a:p>
            <a:r>
              <a:rPr lang="en-ID" sz="1100" dirty="0"/>
              <a:t>https://docs.unity3d.com/Manual/UICanvas.html</a:t>
            </a:r>
          </a:p>
        </p:txBody>
      </p:sp>
    </p:spTree>
    <p:extLst>
      <p:ext uri="{BB962C8B-B14F-4D97-AF65-F5344CB8AC3E}">
        <p14:creationId xmlns:p14="http://schemas.microsoft.com/office/powerpoint/2010/main" val="4266614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Judul 6"/>
          <p:cNvSpPr>
            <a:spLocks noGrp="1"/>
          </p:cNvSpPr>
          <p:nvPr>
            <p:ph type="title"/>
          </p:nvPr>
        </p:nvSpPr>
        <p:spPr/>
        <p:txBody>
          <a:bodyPr/>
          <a:lstStyle/>
          <a:p>
            <a:r>
              <a:rPr lang="en-ID" dirty="0" err="1"/>
              <a:t>AutoLayout</a:t>
            </a:r>
            <a:endParaRPr lang="en-ID" dirty="0"/>
          </a:p>
        </p:txBody>
      </p:sp>
      <p:sp>
        <p:nvSpPr>
          <p:cNvPr id="8" name="Tampungan Konten 7"/>
          <p:cNvSpPr>
            <a:spLocks noGrp="1"/>
          </p:cNvSpPr>
          <p:nvPr>
            <p:ph idx="1"/>
          </p:nvPr>
        </p:nvSpPr>
        <p:spPr/>
        <p:txBody>
          <a:bodyPr>
            <a:normAutofit fontScale="77500" lnSpcReduction="20000"/>
          </a:bodyPr>
          <a:lstStyle/>
          <a:p>
            <a:r>
              <a:rPr lang="en-ID" dirty="0"/>
              <a:t>The </a:t>
            </a:r>
            <a:r>
              <a:rPr lang="en-ID" dirty="0" err="1"/>
              <a:t>Rect</a:t>
            </a:r>
            <a:r>
              <a:rPr lang="en-ID" dirty="0"/>
              <a:t> Transform layout system is flexible enough to handle a lot of different types of layouts and it also allows placing elements in a complete freeform fashion. However, sometimes something a bit more structured can be needed.</a:t>
            </a:r>
          </a:p>
          <a:p>
            <a:r>
              <a:rPr lang="en-ID" dirty="0"/>
              <a:t>The auto layout system provides ways to place elements in nested layout groups such as horizontal groups, vertical groups, or grids. It also allows elements to automatically be sized </a:t>
            </a:r>
            <a:r>
              <a:rPr lang="en-ID" dirty="0" err="1"/>
              <a:t>accoring</a:t>
            </a:r>
            <a:r>
              <a:rPr lang="en-ID" dirty="0"/>
              <a:t> to the contained content. For example a button can be dynamically resized to exactly fit its text content plus some padding.</a:t>
            </a:r>
          </a:p>
          <a:p>
            <a:r>
              <a:rPr lang="en-ID" dirty="0"/>
              <a:t>The auto layout system is a system built on top of the basic </a:t>
            </a:r>
            <a:r>
              <a:rPr lang="en-ID" dirty="0" err="1"/>
              <a:t>Rect</a:t>
            </a:r>
            <a:r>
              <a:rPr lang="en-ID" dirty="0"/>
              <a:t> Transform layout system. It can optionally be used on some or all elements.</a:t>
            </a:r>
          </a:p>
          <a:p>
            <a:pPr marL="0" indent="0">
              <a:buNone/>
            </a:pPr>
            <a:endParaRPr lang="en-ID" dirty="0"/>
          </a:p>
        </p:txBody>
      </p:sp>
      <p:sp>
        <p:nvSpPr>
          <p:cNvPr id="9" name="Subjudul 8"/>
          <p:cNvSpPr>
            <a:spLocks noGrp="1"/>
          </p:cNvSpPr>
          <p:nvPr>
            <p:ph type="subTitle" idx="13"/>
          </p:nvPr>
        </p:nvSpPr>
        <p:spPr/>
        <p:txBody>
          <a:bodyPr/>
          <a:lstStyle/>
          <a:p>
            <a:endParaRPr lang="en-ID"/>
          </a:p>
        </p:txBody>
      </p:sp>
    </p:spTree>
    <p:extLst>
      <p:ext uri="{BB962C8B-B14F-4D97-AF65-F5344CB8AC3E}">
        <p14:creationId xmlns:p14="http://schemas.microsoft.com/office/powerpoint/2010/main" val="187113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Judul 6"/>
          <p:cNvSpPr>
            <a:spLocks noGrp="1"/>
          </p:cNvSpPr>
          <p:nvPr>
            <p:ph type="title"/>
          </p:nvPr>
        </p:nvSpPr>
        <p:spPr/>
        <p:txBody>
          <a:bodyPr>
            <a:normAutofit fontScale="90000"/>
          </a:bodyPr>
          <a:lstStyle/>
          <a:p>
            <a:r>
              <a:rPr lang="en-ID" dirty="0"/>
              <a:t>Understanding Layout Elements</a:t>
            </a:r>
          </a:p>
        </p:txBody>
      </p:sp>
      <p:sp>
        <p:nvSpPr>
          <p:cNvPr id="8" name="Tampungan Konten 7"/>
          <p:cNvSpPr>
            <a:spLocks noGrp="1"/>
          </p:cNvSpPr>
          <p:nvPr>
            <p:ph idx="1"/>
          </p:nvPr>
        </p:nvSpPr>
        <p:spPr/>
        <p:txBody>
          <a:bodyPr>
            <a:normAutofit fontScale="70000" lnSpcReduction="20000"/>
          </a:bodyPr>
          <a:lstStyle/>
          <a:p>
            <a:pPr marL="0" indent="0">
              <a:buNone/>
            </a:pPr>
            <a:r>
              <a:rPr lang="en-ID" dirty="0"/>
              <a:t>The auto layout system is based on a concept of </a:t>
            </a:r>
            <a:r>
              <a:rPr lang="en-ID" b="1" dirty="0"/>
              <a:t>layout elements</a:t>
            </a:r>
            <a:r>
              <a:rPr lang="en-ID" dirty="0"/>
              <a:t> and </a:t>
            </a:r>
            <a:r>
              <a:rPr lang="en-ID" b="1" dirty="0"/>
              <a:t>layout controllers</a:t>
            </a:r>
            <a:r>
              <a:rPr lang="en-ID" dirty="0"/>
              <a:t>. A layout element is an Game Object with a </a:t>
            </a:r>
            <a:r>
              <a:rPr lang="en-ID" dirty="0" err="1"/>
              <a:t>Rect</a:t>
            </a:r>
            <a:r>
              <a:rPr lang="en-ID" dirty="0"/>
              <a:t> Transform and optionally other components as well. The layout element has certain knowledge about which size it should have. Layout elements don’t directly set their own size, but other components that function as layout controllers can use the information they provide in order to calculate a size to use for them.</a:t>
            </a:r>
          </a:p>
          <a:p>
            <a:pPr marL="0" indent="0">
              <a:buNone/>
            </a:pPr>
            <a:endParaRPr lang="en-ID" dirty="0"/>
          </a:p>
          <a:p>
            <a:pPr marL="0" indent="0">
              <a:buNone/>
            </a:pPr>
            <a:r>
              <a:rPr lang="en-ID" dirty="0"/>
              <a:t>A layout element has properties that defines its own:</a:t>
            </a:r>
          </a:p>
          <a:p>
            <a:r>
              <a:rPr lang="en-ID" dirty="0"/>
              <a:t>Minimum width</a:t>
            </a:r>
          </a:p>
          <a:p>
            <a:r>
              <a:rPr lang="en-ID" dirty="0"/>
              <a:t>Minimum height</a:t>
            </a:r>
          </a:p>
          <a:p>
            <a:r>
              <a:rPr lang="en-ID" dirty="0"/>
              <a:t>Preferred width</a:t>
            </a:r>
          </a:p>
          <a:p>
            <a:r>
              <a:rPr lang="en-ID" dirty="0"/>
              <a:t>Preferred height</a:t>
            </a:r>
          </a:p>
          <a:p>
            <a:r>
              <a:rPr lang="en-ID" dirty="0"/>
              <a:t>Flexible width</a:t>
            </a:r>
          </a:p>
          <a:p>
            <a:r>
              <a:rPr lang="en-ID" dirty="0"/>
              <a:t>Flexible height</a:t>
            </a:r>
          </a:p>
        </p:txBody>
      </p:sp>
    </p:spTree>
    <p:extLst>
      <p:ext uri="{BB962C8B-B14F-4D97-AF65-F5344CB8AC3E}">
        <p14:creationId xmlns:p14="http://schemas.microsoft.com/office/powerpoint/2010/main" val="224140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Discussion</a:t>
            </a:r>
          </a:p>
        </p:txBody>
      </p:sp>
      <p:sp>
        <p:nvSpPr>
          <p:cNvPr id="3" name="Tampungan Konten 2"/>
          <p:cNvSpPr>
            <a:spLocks noGrp="1"/>
          </p:cNvSpPr>
          <p:nvPr>
            <p:ph idx="1"/>
          </p:nvPr>
        </p:nvSpPr>
        <p:spPr/>
        <p:txBody>
          <a:bodyPr/>
          <a:lstStyle/>
          <a:p>
            <a:r>
              <a:rPr lang="en-ID" dirty="0"/>
              <a:t>What is the used of UI?</a:t>
            </a:r>
          </a:p>
          <a:p>
            <a:r>
              <a:rPr lang="en-ID" dirty="0"/>
              <a:t>Why UI is so important?</a:t>
            </a:r>
          </a:p>
          <a:p>
            <a:r>
              <a:rPr lang="en-ID" dirty="0"/>
              <a:t>Does UI need to be blended to the gameplay element?</a:t>
            </a:r>
          </a:p>
        </p:txBody>
      </p:sp>
    </p:spTree>
    <p:extLst>
      <p:ext uri="{BB962C8B-B14F-4D97-AF65-F5344CB8AC3E}">
        <p14:creationId xmlns:p14="http://schemas.microsoft.com/office/powerpoint/2010/main" val="333351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Know Your User</a:t>
            </a:r>
          </a:p>
        </p:txBody>
      </p:sp>
      <p:sp>
        <p:nvSpPr>
          <p:cNvPr id="99331" name="Rectangle 3"/>
          <p:cNvSpPr>
            <a:spLocks noGrp="1" noChangeArrowheads="1"/>
          </p:cNvSpPr>
          <p:nvPr>
            <p:ph type="body" idx="1"/>
          </p:nvPr>
        </p:nvSpPr>
        <p:spPr/>
        <p:txBody>
          <a:bodyPr/>
          <a:lstStyle/>
          <a:p>
            <a:r>
              <a:rPr lang="en-US" altLang="en-US"/>
              <a:t>Can we make any generalization about gamers?</a:t>
            </a:r>
          </a:p>
          <a:p>
            <a:pPr lvl="1"/>
            <a:r>
              <a:rPr lang="en-US" altLang="en-US"/>
              <a:t>Technical level?</a:t>
            </a:r>
          </a:p>
          <a:p>
            <a:pPr lvl="1"/>
            <a:r>
              <a:rPr lang="en-US" altLang="en-US"/>
              <a:t> Gender?</a:t>
            </a:r>
          </a:p>
          <a:p>
            <a:pPr lvl="1"/>
            <a:r>
              <a:rPr lang="en-US" altLang="en-US"/>
              <a:t>Other?</a:t>
            </a:r>
          </a:p>
        </p:txBody>
      </p:sp>
    </p:spTree>
    <p:extLst>
      <p:ext uri="{BB962C8B-B14F-4D97-AF65-F5344CB8AC3E}">
        <p14:creationId xmlns:p14="http://schemas.microsoft.com/office/powerpoint/2010/main" val="3666885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References</a:t>
            </a:r>
            <a:endParaRPr lang="id-ID" dirty="0"/>
          </a:p>
        </p:txBody>
      </p:sp>
      <p:sp>
        <p:nvSpPr>
          <p:cNvPr id="3" name="Content Placeholder 2"/>
          <p:cNvSpPr>
            <a:spLocks noGrp="1"/>
          </p:cNvSpPr>
          <p:nvPr>
            <p:ph idx="1"/>
          </p:nvPr>
        </p:nvSpPr>
        <p:spPr/>
        <p:txBody>
          <a:bodyPr>
            <a:normAutofit fontScale="92500" lnSpcReduction="20000"/>
          </a:bodyPr>
          <a:lstStyle/>
          <a:p>
            <a:pPr marL="0" indent="0">
              <a:buNone/>
            </a:pPr>
            <a:r>
              <a:rPr lang="en-ID" dirty="0"/>
              <a:t>Calabrese, D. (2014). Unity 2D Game Development. </a:t>
            </a:r>
            <a:r>
              <a:rPr lang="en-US" dirty="0" err="1"/>
              <a:t>Packt</a:t>
            </a:r>
            <a:r>
              <a:rPr lang="en-US" dirty="0"/>
              <a:t> Publishing, Inc. San Francisco. ISBN: </a:t>
            </a:r>
            <a:r>
              <a:rPr lang="en-ID" dirty="0"/>
              <a:t>9781783559046</a:t>
            </a:r>
          </a:p>
          <a:p>
            <a:pPr marL="0" indent="0">
              <a:buNone/>
            </a:pPr>
            <a:r>
              <a:rPr lang="en-ID" dirty="0"/>
              <a:t>Freeman, J. (2015). Unity’s New 2D Workflow</a:t>
            </a:r>
            <a:endParaRPr lang="id-ID" dirty="0"/>
          </a:p>
          <a:p>
            <a:pPr marL="0" indent="0">
              <a:buNone/>
            </a:pPr>
            <a:r>
              <a:rPr lang="en-US" dirty="0" err="1"/>
              <a:t>Vidyasagar</a:t>
            </a:r>
            <a:r>
              <a:rPr lang="en-US" dirty="0"/>
              <a:t>. (2014. </a:t>
            </a:r>
            <a:r>
              <a:rPr lang="en-ID" dirty="0"/>
              <a:t>Unity and C#: Game </a:t>
            </a:r>
            <a:r>
              <a:rPr lang="en-ID" dirty="0" err="1"/>
              <a:t>Loop.CodeProject</a:t>
            </a:r>
            <a:endParaRPr lang="en-ID" dirty="0"/>
          </a:p>
          <a:p>
            <a:pPr marL="0" indent="0">
              <a:buNone/>
            </a:pPr>
            <a:r>
              <a:rPr lang="en-US" dirty="0"/>
              <a:t>Pereira, V. (2014). Learning Unity 2D Game Development by Example. </a:t>
            </a:r>
            <a:r>
              <a:rPr lang="en-US" dirty="0" err="1"/>
              <a:t>Packt</a:t>
            </a:r>
            <a:r>
              <a:rPr lang="en-US" dirty="0"/>
              <a:t> Publishing, Inc. San Francisco. ISBN: </a:t>
            </a:r>
            <a:r>
              <a:rPr lang="en-ID" dirty="0"/>
              <a:t>9781783559046</a:t>
            </a:r>
          </a:p>
          <a:p>
            <a:pPr marL="0" indent="0">
              <a:buNone/>
            </a:pPr>
            <a:r>
              <a:rPr lang="en-ID" dirty="0"/>
              <a:t>Unity. (2016). Unity Manual Documentation. http://docs.unity3d.com/Manual/</a:t>
            </a:r>
          </a:p>
          <a:p>
            <a:pPr marL="0" indent="0">
              <a:buNone/>
            </a:pPr>
            <a:endParaRPr lang="en-ID" dirty="0"/>
          </a:p>
          <a:p>
            <a:pPr marL="0" indent="0">
              <a:buNone/>
            </a:pPr>
            <a:endParaRPr lang="en-ID" dirty="0"/>
          </a:p>
        </p:txBody>
      </p:sp>
      <p:sp>
        <p:nvSpPr>
          <p:cNvPr id="4" name="Subtitle 3"/>
          <p:cNvSpPr>
            <a:spLocks noGrp="1"/>
          </p:cNvSpPr>
          <p:nvPr>
            <p:ph type="subTitle" idx="13"/>
          </p:nvPr>
        </p:nvSpPr>
        <p:spPr/>
        <p:txBody>
          <a:bodyPr/>
          <a:lstStyle/>
          <a:p>
            <a:pPr marL="0" indent="0">
              <a:buNone/>
            </a:pPr>
            <a:endParaRPr lang="id-ID" dirty="0"/>
          </a:p>
        </p:txBody>
      </p:sp>
    </p:spTree>
    <p:extLst>
      <p:ext uri="{BB962C8B-B14F-4D97-AF65-F5344CB8AC3E}">
        <p14:creationId xmlns:p14="http://schemas.microsoft.com/office/powerpoint/2010/main" val="346466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Know Your User</a:t>
            </a:r>
          </a:p>
        </p:txBody>
      </p:sp>
      <p:sp>
        <p:nvSpPr>
          <p:cNvPr id="100355" name="Rectangle 3"/>
          <p:cNvSpPr>
            <a:spLocks noGrp="1" noChangeArrowheads="1"/>
          </p:cNvSpPr>
          <p:nvPr>
            <p:ph type="body" idx="1"/>
          </p:nvPr>
        </p:nvSpPr>
        <p:spPr/>
        <p:txBody>
          <a:bodyPr>
            <a:normAutofit fontScale="92500" lnSpcReduction="20000"/>
          </a:bodyPr>
          <a:lstStyle/>
          <a:p>
            <a:r>
              <a:rPr lang="en-US" altLang="en-US" sz="2800"/>
              <a:t>According to surveys, the largest demographic of online game players are middle aged women</a:t>
            </a:r>
          </a:p>
          <a:p>
            <a:pPr lvl="1"/>
            <a:r>
              <a:rPr lang="en-US" altLang="en-US" sz="2400"/>
              <a:t>Cards</a:t>
            </a:r>
          </a:p>
          <a:p>
            <a:pPr lvl="1"/>
            <a:r>
              <a:rPr lang="en-US" altLang="en-US" sz="2400"/>
              <a:t>Puzzles</a:t>
            </a:r>
          </a:p>
          <a:p>
            <a:r>
              <a:rPr lang="en-US" altLang="en-US" sz="2800"/>
              <a:t>Instead of generalizations, we need to consider the users for particular games</a:t>
            </a:r>
          </a:p>
          <a:p>
            <a:pPr lvl="1"/>
            <a:r>
              <a:rPr lang="en-US" altLang="en-US" sz="2400"/>
              <a:t> Elderly</a:t>
            </a:r>
          </a:p>
          <a:p>
            <a:pPr lvl="1"/>
            <a:r>
              <a:rPr lang="en-US" altLang="en-US" sz="2400"/>
              <a:t>Children</a:t>
            </a:r>
          </a:p>
          <a:p>
            <a:pPr lvl="1"/>
            <a:r>
              <a:rPr lang="en-US" altLang="en-US" sz="2400"/>
              <a:t>“Stereotypical” gamers</a:t>
            </a:r>
          </a:p>
        </p:txBody>
      </p:sp>
    </p:spTree>
    <p:extLst>
      <p:ext uri="{BB962C8B-B14F-4D97-AF65-F5344CB8AC3E}">
        <p14:creationId xmlns:p14="http://schemas.microsoft.com/office/powerpoint/2010/main" val="155588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Know Your Users</a:t>
            </a:r>
          </a:p>
        </p:txBody>
      </p:sp>
      <p:sp>
        <p:nvSpPr>
          <p:cNvPr id="103427" name="Rectangle 3"/>
          <p:cNvSpPr>
            <a:spLocks noGrp="1" noChangeArrowheads="1"/>
          </p:cNvSpPr>
          <p:nvPr>
            <p:ph type="body" idx="1"/>
          </p:nvPr>
        </p:nvSpPr>
        <p:spPr/>
        <p:txBody>
          <a:bodyPr/>
          <a:lstStyle/>
          <a:p>
            <a:pPr>
              <a:lnSpc>
                <a:spcPct val="90000"/>
              </a:lnSpc>
            </a:pPr>
            <a:r>
              <a:rPr lang="en-US" altLang="en-US"/>
              <a:t>Bartle's Taxonomy:  different types of users in “MUDs”</a:t>
            </a:r>
          </a:p>
          <a:p>
            <a:pPr lvl="1">
              <a:lnSpc>
                <a:spcPct val="90000"/>
              </a:lnSpc>
            </a:pPr>
            <a:r>
              <a:rPr lang="en-US" altLang="en-US"/>
              <a:t>Achiever – get to the “high levels” of the game</a:t>
            </a:r>
          </a:p>
          <a:p>
            <a:pPr lvl="1">
              <a:lnSpc>
                <a:spcPct val="90000"/>
              </a:lnSpc>
            </a:pPr>
            <a:r>
              <a:rPr lang="en-US" altLang="en-US"/>
              <a:t>Explorer – see all the content</a:t>
            </a:r>
          </a:p>
          <a:p>
            <a:pPr lvl="1">
              <a:lnSpc>
                <a:spcPct val="90000"/>
              </a:lnSpc>
            </a:pPr>
            <a:r>
              <a:rPr lang="en-US" altLang="en-US"/>
              <a:t>Killer – proving one’s self superior to other players</a:t>
            </a:r>
          </a:p>
          <a:p>
            <a:pPr lvl="1">
              <a:lnSpc>
                <a:spcPct val="90000"/>
              </a:lnSpc>
            </a:pPr>
            <a:r>
              <a:rPr lang="en-US" altLang="en-US"/>
              <a:t>Socializer – just being around / talking to other players</a:t>
            </a:r>
          </a:p>
          <a:p>
            <a:pPr>
              <a:lnSpc>
                <a:spcPct val="90000"/>
              </a:lnSpc>
            </a:pPr>
            <a:r>
              <a:rPr lang="en-US" altLang="en-US"/>
              <a:t>Many players fall into multiple categories</a:t>
            </a:r>
          </a:p>
        </p:txBody>
      </p:sp>
    </p:spTree>
    <p:extLst>
      <p:ext uri="{BB962C8B-B14F-4D97-AF65-F5344CB8AC3E}">
        <p14:creationId xmlns:p14="http://schemas.microsoft.com/office/powerpoint/2010/main" val="21825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Know Your User's Tasks</a:t>
            </a:r>
          </a:p>
        </p:txBody>
      </p:sp>
      <p:sp>
        <p:nvSpPr>
          <p:cNvPr id="101379" name="Rectangle 3"/>
          <p:cNvSpPr>
            <a:spLocks noGrp="1" noChangeArrowheads="1"/>
          </p:cNvSpPr>
          <p:nvPr>
            <p:ph type="body" idx="1"/>
          </p:nvPr>
        </p:nvSpPr>
        <p:spPr/>
        <p:txBody>
          <a:bodyPr/>
          <a:lstStyle/>
          <a:p>
            <a:pPr>
              <a:lnSpc>
                <a:spcPct val="90000"/>
              </a:lnSpc>
            </a:pPr>
            <a:r>
              <a:rPr lang="en-US" altLang="en-US"/>
              <a:t>Tasks will vary per game</a:t>
            </a:r>
          </a:p>
          <a:p>
            <a:pPr>
              <a:lnSpc>
                <a:spcPct val="90000"/>
              </a:lnSpc>
            </a:pPr>
            <a:r>
              <a:rPr lang="en-US" altLang="en-US"/>
              <a:t>For example, what are the tasks:</a:t>
            </a:r>
          </a:p>
          <a:p>
            <a:pPr lvl="1">
              <a:lnSpc>
                <a:spcPct val="90000"/>
              </a:lnSpc>
            </a:pPr>
            <a:r>
              <a:rPr lang="en-US" altLang="en-US"/>
              <a:t>in a puzzle game?</a:t>
            </a:r>
          </a:p>
          <a:p>
            <a:pPr lvl="1">
              <a:lnSpc>
                <a:spcPct val="90000"/>
              </a:lnSpc>
            </a:pPr>
            <a:r>
              <a:rPr lang="en-US" altLang="en-US"/>
              <a:t>in a RTS?</a:t>
            </a:r>
          </a:p>
          <a:p>
            <a:pPr lvl="1">
              <a:lnSpc>
                <a:spcPct val="90000"/>
              </a:lnSpc>
            </a:pPr>
            <a:r>
              <a:rPr lang="en-US" altLang="en-US"/>
              <a:t>in an MMO?</a:t>
            </a:r>
          </a:p>
          <a:p>
            <a:pPr>
              <a:lnSpc>
                <a:spcPct val="90000"/>
              </a:lnSpc>
            </a:pPr>
            <a:r>
              <a:rPr lang="en-US" altLang="en-US"/>
              <a:t>Multi-player games are interesting, as they combine aspects of instant messaging with other gameplay aspects</a:t>
            </a:r>
          </a:p>
          <a:p>
            <a:pPr lvl="1">
              <a:lnSpc>
                <a:spcPct val="90000"/>
              </a:lnSpc>
            </a:pPr>
            <a:r>
              <a:rPr lang="en-US" altLang="en-US"/>
              <a:t>Communication is often a necessary task</a:t>
            </a:r>
          </a:p>
        </p:txBody>
      </p:sp>
    </p:spTree>
    <p:extLst>
      <p:ext uri="{BB962C8B-B14F-4D97-AF65-F5344CB8AC3E}">
        <p14:creationId xmlns:p14="http://schemas.microsoft.com/office/powerpoint/2010/main" val="428117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User's Tasks</a:t>
            </a:r>
          </a:p>
        </p:txBody>
      </p:sp>
      <p:sp>
        <p:nvSpPr>
          <p:cNvPr id="102403" name="Rectangle 3"/>
          <p:cNvSpPr>
            <a:spLocks noGrp="1" noChangeArrowheads="1"/>
          </p:cNvSpPr>
          <p:nvPr>
            <p:ph type="body" idx="1"/>
          </p:nvPr>
        </p:nvSpPr>
        <p:spPr/>
        <p:txBody>
          <a:bodyPr/>
          <a:lstStyle/>
          <a:p>
            <a:pPr>
              <a:lnSpc>
                <a:spcPct val="90000"/>
              </a:lnSpc>
            </a:pPr>
            <a:r>
              <a:rPr lang="en-US" altLang="en-US"/>
              <a:t>In most applications, tasks are things that a user is using the software for, i.e. a goal to be accomplished</a:t>
            </a:r>
          </a:p>
          <a:p>
            <a:pPr>
              <a:lnSpc>
                <a:spcPct val="90000"/>
              </a:lnSpc>
            </a:pPr>
            <a:r>
              <a:rPr lang="en-US" altLang="en-US"/>
              <a:t>In a game, tasks are effectively artificial, created by the game designers</a:t>
            </a:r>
          </a:p>
          <a:p>
            <a:pPr>
              <a:lnSpc>
                <a:spcPct val="90000"/>
              </a:lnSpc>
            </a:pPr>
            <a:r>
              <a:rPr lang="en-US" altLang="en-US"/>
              <a:t>Tasks in a game are effectively what the game is about, the 'game play‘</a:t>
            </a:r>
          </a:p>
          <a:p>
            <a:pPr lvl="1">
              <a:lnSpc>
                <a:spcPct val="90000"/>
              </a:lnSpc>
            </a:pPr>
            <a:r>
              <a:rPr lang="en-US" altLang="en-US"/>
              <a:t>What's the difference between game play and UI?</a:t>
            </a:r>
          </a:p>
        </p:txBody>
      </p:sp>
    </p:spTree>
    <p:extLst>
      <p:ext uri="{BB962C8B-B14F-4D97-AF65-F5344CB8AC3E}">
        <p14:creationId xmlns:p14="http://schemas.microsoft.com/office/powerpoint/2010/main" val="4107156738"/>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0</TotalTime>
  <Words>3333</Words>
  <Application>Microsoft Office PowerPoint</Application>
  <PresentationFormat>On-screen Show (4:3)</PresentationFormat>
  <Paragraphs>272</Paragraphs>
  <Slides>50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ＭＳ Ｐゴシック</vt:lpstr>
      <vt:lpstr>Arial</vt:lpstr>
      <vt:lpstr>Calibri</vt:lpstr>
      <vt:lpstr>Open Sans</vt:lpstr>
      <vt:lpstr>Template PPT 2015</vt:lpstr>
      <vt:lpstr>2D game  User Interface</vt:lpstr>
      <vt:lpstr>  These slides have been adapted from:  Pereira, V. (2014). Learning Unity 2D Game Development by Example, Packt Publishing, Inc. San Francisco. ISBN: 9781783559046  Chapter 6 </vt:lpstr>
      <vt:lpstr>Learning Objectives</vt:lpstr>
      <vt:lpstr>Principles of User Interface Design</vt:lpstr>
      <vt:lpstr>Know Your User</vt:lpstr>
      <vt:lpstr>Know Your User</vt:lpstr>
      <vt:lpstr>Know Your Users</vt:lpstr>
      <vt:lpstr>Know Your User's Tasks</vt:lpstr>
      <vt:lpstr>User's Tasks</vt:lpstr>
      <vt:lpstr>Game Play vs User Interface</vt:lpstr>
      <vt:lpstr>Game Play vs User Interface</vt:lpstr>
      <vt:lpstr>Game Play vs User Interface</vt:lpstr>
      <vt:lpstr>Game Play vs User Interface</vt:lpstr>
      <vt:lpstr>Game Play vs User Interface</vt:lpstr>
      <vt:lpstr>Immersion vs Interface</vt:lpstr>
      <vt:lpstr>Multi-level Interfaces</vt:lpstr>
      <vt:lpstr>Case Study: City of Heroes</vt:lpstr>
      <vt:lpstr>CoH Design Principles</vt:lpstr>
      <vt:lpstr>CoH Tasks</vt:lpstr>
      <vt:lpstr>CoH UI Principles</vt:lpstr>
      <vt:lpstr>CoH UI Principles</vt:lpstr>
      <vt:lpstr>Game Interface Design by Brent Faox</vt:lpstr>
      <vt:lpstr>Define A Look</vt:lpstr>
      <vt:lpstr>Create a Mock-up</vt:lpstr>
      <vt:lpstr>Working with Logos</vt:lpstr>
      <vt:lpstr>Define A Color Scheme</vt:lpstr>
      <vt:lpstr>Express Yourself in the Design</vt:lpstr>
      <vt:lpstr>Research and Inspiration</vt:lpstr>
      <vt:lpstr>Thumbnails</vt:lpstr>
      <vt:lpstr>Illustrations</vt:lpstr>
      <vt:lpstr>Don’t Get Too Attached to Your Ideas</vt:lpstr>
      <vt:lpstr>Creating GUI Elements  (from Finney page 335)</vt:lpstr>
      <vt:lpstr>User Interface</vt:lpstr>
      <vt:lpstr>Canvas</vt:lpstr>
      <vt:lpstr>Render Mode</vt:lpstr>
      <vt:lpstr>Render Mode</vt:lpstr>
      <vt:lpstr>Render Mode</vt:lpstr>
      <vt:lpstr>Basic Layout</vt:lpstr>
      <vt:lpstr>Basic Layout</vt:lpstr>
      <vt:lpstr>Basic Layout</vt:lpstr>
      <vt:lpstr>Visual Components</vt:lpstr>
      <vt:lpstr>Visual Components</vt:lpstr>
      <vt:lpstr>Interaction Components</vt:lpstr>
      <vt:lpstr>Interaction Components</vt:lpstr>
      <vt:lpstr>Interaction Components</vt:lpstr>
      <vt:lpstr>Interaction Components</vt:lpstr>
      <vt:lpstr>AutoLayout</vt:lpstr>
      <vt:lpstr>Understanding Layout Elements</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Zulaimi Sudirman</cp:lastModifiedBy>
  <cp:revision>61</cp:revision>
  <dcterms:created xsi:type="dcterms:W3CDTF">2015-05-04T03:33:03Z</dcterms:created>
  <dcterms:modified xsi:type="dcterms:W3CDTF">2018-07-28T05:25:03Z</dcterms:modified>
</cp:coreProperties>
</file>