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63" r:id="rId3"/>
    <p:sldId id="257" r:id="rId4"/>
    <p:sldId id="299" r:id="rId5"/>
    <p:sldId id="300" r:id="rId6"/>
    <p:sldId id="301" r:id="rId7"/>
    <p:sldId id="297" r:id="rId8"/>
    <p:sldId id="298" r:id="rId9"/>
    <p:sldId id="302" r:id="rId10"/>
    <p:sldId id="303" r:id="rId11"/>
    <p:sldId id="304" r:id="rId12"/>
    <p:sldId id="305" r:id="rId13"/>
    <p:sldId id="306" r:id="rId14"/>
    <p:sldId id="307" r:id="rId15"/>
    <p:sldId id="296" r:id="rId16"/>
    <p:sldId id="291" r:id="rId17"/>
  </p:sldIdLst>
  <p:sldSz cx="9144000" cy="6858000" type="screen4x3"/>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OVER" id="{727C0728-BFBA-4018-A895-7E45D940962F}">
          <p14:sldIdLst>
            <p14:sldId id="256"/>
          </p14:sldIdLst>
        </p14:section>
        <p14:section name="COURSE CONTENT" id="{F4927CBE-FA17-46D1-BAAE-887D0AF2CCBF}">
          <p14:sldIdLst>
            <p14:sldId id="263"/>
            <p14:sldId id="257"/>
            <p14:sldId id="299"/>
            <p14:sldId id="300"/>
            <p14:sldId id="301"/>
            <p14:sldId id="297"/>
            <p14:sldId id="298"/>
            <p14:sldId id="302"/>
            <p14:sldId id="303"/>
            <p14:sldId id="304"/>
            <p14:sldId id="305"/>
            <p14:sldId id="306"/>
            <p14:sldId id="307"/>
            <p14:sldId id="296"/>
          </p14:sldIdLst>
        </p14:section>
        <p14:section name="REFERENCE" id="{82098E28-DACF-4424-86A1-E861B2DCC6FF}">
          <p14:sldIdLst>
            <p14:sldId id="291"/>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7F7F7"/>
    <a:srgbClr val="008FD5"/>
    <a:srgbClr val="558FD5"/>
    <a:srgbClr val="0079B8"/>
    <a:srgbClr val="0081BD"/>
    <a:srgbClr val="33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2" d="100"/>
          <a:sy n="82" d="100"/>
        </p:scale>
        <p:origin x="1474" y="6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ampungan Hea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D"/>
          </a:p>
        </p:txBody>
      </p:sp>
      <p:sp>
        <p:nvSpPr>
          <p:cNvPr id="3" name="Tampungan Tanggal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790A9E2-4EDF-426D-B23B-C81F7E34554A}" type="datetimeFigureOut">
              <a:rPr lang="en-ID" smtClean="0"/>
              <a:t>28/07/2018</a:t>
            </a:fld>
            <a:endParaRPr lang="en-ID"/>
          </a:p>
        </p:txBody>
      </p:sp>
      <p:sp>
        <p:nvSpPr>
          <p:cNvPr id="4" name="Tampungan Gambar Slide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D"/>
          </a:p>
        </p:txBody>
      </p:sp>
      <p:sp>
        <p:nvSpPr>
          <p:cNvPr id="5" name="Tampungan Catatan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d-ID"/>
              <a:t>Edit gaya teks Master</a:t>
            </a:r>
          </a:p>
          <a:p>
            <a:pPr lvl="1"/>
            <a:r>
              <a:rPr lang="id-ID"/>
              <a:t>Tingkat kedua</a:t>
            </a:r>
          </a:p>
          <a:p>
            <a:pPr lvl="2"/>
            <a:r>
              <a:rPr lang="id-ID"/>
              <a:t>Tingkat ketiga</a:t>
            </a:r>
          </a:p>
          <a:p>
            <a:pPr lvl="3"/>
            <a:r>
              <a:rPr lang="id-ID"/>
              <a:t>Tingkat keempat</a:t>
            </a:r>
          </a:p>
          <a:p>
            <a:pPr lvl="4"/>
            <a:r>
              <a:rPr lang="id-ID"/>
              <a:t>Tingkat kelima</a:t>
            </a:r>
            <a:endParaRPr lang="en-ID"/>
          </a:p>
        </p:txBody>
      </p:sp>
      <p:sp>
        <p:nvSpPr>
          <p:cNvPr id="6" name="Tampungan Kaki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D"/>
          </a:p>
        </p:txBody>
      </p:sp>
      <p:sp>
        <p:nvSpPr>
          <p:cNvPr id="7" name="Tampungan Nomor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076CB6B-C0F3-4AF5-96FF-89CCC1A86A8A}" type="slidenum">
              <a:rPr lang="en-ID" smtClean="0"/>
              <a:t>‹#›</a:t>
            </a:fld>
            <a:endParaRPr lang="en-ID"/>
          </a:p>
        </p:txBody>
      </p:sp>
    </p:spTree>
    <p:extLst>
      <p:ext uri="{BB962C8B-B14F-4D97-AF65-F5344CB8AC3E}">
        <p14:creationId xmlns:p14="http://schemas.microsoft.com/office/powerpoint/2010/main" val="13962300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1" descr="Background 01.jpg"/>
          <p:cNvPicPr>
            <a:picLocks noChangeAspect="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4762" y="4763"/>
            <a:ext cx="9139237" cy="6461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8"/>
          <p:cNvSpPr/>
          <p:nvPr userDrawn="1"/>
        </p:nvSpPr>
        <p:spPr>
          <a:xfrm>
            <a:off x="0" y="5157192"/>
            <a:ext cx="9143998" cy="1700808"/>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8" name="Rectangle 7"/>
          <p:cNvSpPr/>
          <p:nvPr userDrawn="1"/>
        </p:nvSpPr>
        <p:spPr>
          <a:xfrm>
            <a:off x="1691679" y="1628800"/>
            <a:ext cx="7452319" cy="5229200"/>
          </a:xfrm>
          <a:prstGeom prst="rect">
            <a:avLst/>
          </a:prstGeom>
          <a:solidFill>
            <a:srgbClr val="008F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 name="Title 1"/>
          <p:cNvSpPr>
            <a:spLocks noGrp="1"/>
          </p:cNvSpPr>
          <p:nvPr>
            <p:ph type="ctrTitle" hasCustomPrompt="1"/>
          </p:nvPr>
        </p:nvSpPr>
        <p:spPr>
          <a:xfrm>
            <a:off x="1835696" y="2708920"/>
            <a:ext cx="7128792" cy="1470025"/>
          </a:xfrm>
        </p:spPr>
        <p:txBody>
          <a:bodyPr/>
          <a:lstStyle>
            <a:lvl1pPr eaLnBrk="1" hangingPunct="1">
              <a:defRPr sz="4400">
                <a:solidFill>
                  <a:schemeClr val="bg1"/>
                </a:solidFill>
              </a:defRPr>
            </a:lvl1pPr>
          </a:lstStyle>
          <a:p>
            <a:pPr eaLnBrk="1" hangingPunct="1"/>
            <a:r>
              <a:rPr lang="en-US" sz="3200" b="1" dirty="0">
                <a:solidFill>
                  <a:schemeClr val="bg1"/>
                </a:solidFill>
                <a:latin typeface="Open Sans" pitchFamily="-84" charset="0"/>
                <a:ea typeface="ＭＳ Ｐゴシック" pitchFamily="34" charset="-128"/>
              </a:rPr>
              <a:t>Headline Open Sans Bold 32pt</a:t>
            </a:r>
          </a:p>
        </p:txBody>
      </p:sp>
      <p:sp>
        <p:nvSpPr>
          <p:cNvPr id="3" name="Subtitle 2"/>
          <p:cNvSpPr>
            <a:spLocks noGrp="1"/>
          </p:cNvSpPr>
          <p:nvPr>
            <p:ph type="subTitle" idx="1"/>
          </p:nvPr>
        </p:nvSpPr>
        <p:spPr>
          <a:xfrm>
            <a:off x="2267744" y="4295527"/>
            <a:ext cx="6400800" cy="576064"/>
          </a:xfrm>
        </p:spPr>
        <p:txBody>
          <a:bodyPr>
            <a:normAutofit/>
          </a:bodyPr>
          <a:lstStyle>
            <a:lvl1pPr marL="0" indent="0" algn="ctr">
              <a:buNone/>
              <a:defRPr sz="2400">
                <a:solidFill>
                  <a:schemeClr val="bg1"/>
                </a:solidFill>
                <a:latin typeface="Open San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id-ID" dirty="0"/>
          </a:p>
        </p:txBody>
      </p:sp>
      <p:sp>
        <p:nvSpPr>
          <p:cNvPr id="4" name="Date Placeholder 3"/>
          <p:cNvSpPr>
            <a:spLocks noGrp="1"/>
          </p:cNvSpPr>
          <p:nvPr>
            <p:ph type="dt" sz="half" idx="10"/>
          </p:nvPr>
        </p:nvSpPr>
        <p:spPr>
          <a:xfrm>
            <a:off x="457200" y="6453336"/>
            <a:ext cx="2133600" cy="365125"/>
          </a:xfrm>
        </p:spPr>
        <p:txBody>
          <a:bodyPr/>
          <a:lstStyle/>
          <a:p>
            <a:fld id="{5EF9B71C-2D91-4D15-BAB7-ADA66F828B46}" type="datetimeFigureOut">
              <a:rPr lang="id-ID" smtClean="0"/>
              <a:pPr/>
              <a:t>28/07/2018</a:t>
            </a:fld>
            <a:endParaRPr lang="id-ID"/>
          </a:p>
        </p:txBody>
      </p:sp>
      <p:sp>
        <p:nvSpPr>
          <p:cNvPr id="5" name="Footer Placeholder 4"/>
          <p:cNvSpPr>
            <a:spLocks noGrp="1"/>
          </p:cNvSpPr>
          <p:nvPr>
            <p:ph type="ftr" sz="quarter" idx="11"/>
          </p:nvPr>
        </p:nvSpPr>
        <p:spPr>
          <a:xfrm>
            <a:off x="3124200" y="6453336"/>
            <a:ext cx="2895600" cy="365125"/>
          </a:xfrm>
        </p:spPr>
        <p:txBody>
          <a:bodyPr/>
          <a:lstStyle/>
          <a:p>
            <a:endParaRPr lang="id-ID"/>
          </a:p>
        </p:txBody>
      </p:sp>
      <p:sp>
        <p:nvSpPr>
          <p:cNvPr id="6" name="Slide Number Placeholder 5"/>
          <p:cNvSpPr>
            <a:spLocks noGrp="1"/>
          </p:cNvSpPr>
          <p:nvPr>
            <p:ph type="sldNum" sz="quarter" idx="12"/>
          </p:nvPr>
        </p:nvSpPr>
        <p:spPr>
          <a:xfrm>
            <a:off x="6553200" y="6453336"/>
            <a:ext cx="2133600" cy="365125"/>
          </a:xfrm>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27251412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p:cNvSpPr>
            <a:spLocks noGrp="1"/>
          </p:cNvSpPr>
          <p:nvPr>
            <p:ph type="dt" sz="half" idx="10"/>
          </p:nvPr>
        </p:nvSpPr>
        <p:spPr/>
        <p:txBody>
          <a:bodyPr/>
          <a:lstStyle/>
          <a:p>
            <a:fld id="{5EF9B71C-2D91-4D15-BAB7-ADA66F828B46}" type="datetimeFigureOut">
              <a:rPr lang="id-ID" smtClean="0"/>
              <a:pPr/>
              <a:t>28/07/2018</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6359690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484784"/>
            <a:ext cx="2057400" cy="4641379"/>
          </a:xfrm>
        </p:spPr>
        <p:txBody>
          <a:bodyPr vert="eaVert"/>
          <a:lstStyle/>
          <a:p>
            <a:r>
              <a:rPr lang="en-US"/>
              <a:t>Click to edit Master title style</a:t>
            </a:r>
            <a:endParaRPr lang="id-ID"/>
          </a:p>
        </p:txBody>
      </p:sp>
      <p:sp>
        <p:nvSpPr>
          <p:cNvPr id="3" name="Vertical Text Placeholder 2"/>
          <p:cNvSpPr>
            <a:spLocks noGrp="1"/>
          </p:cNvSpPr>
          <p:nvPr>
            <p:ph type="body" orient="vert" idx="1"/>
          </p:nvPr>
        </p:nvSpPr>
        <p:spPr>
          <a:xfrm>
            <a:off x="1043608" y="1484784"/>
            <a:ext cx="5433392" cy="46413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4" name="Date Placeholder 3"/>
          <p:cNvSpPr>
            <a:spLocks noGrp="1"/>
          </p:cNvSpPr>
          <p:nvPr>
            <p:ph type="dt" sz="half" idx="10"/>
          </p:nvPr>
        </p:nvSpPr>
        <p:spPr/>
        <p:txBody>
          <a:bodyPr/>
          <a:lstStyle/>
          <a:p>
            <a:fld id="{5EF9B71C-2D91-4D15-BAB7-ADA66F828B46}" type="datetimeFigureOut">
              <a:rPr lang="id-ID" smtClean="0"/>
              <a:pPr/>
              <a:t>28/07/2018</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11887607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7" name="Picture 1" descr="Background 02.jpg"/>
          <p:cNvPicPr>
            <a:picLocks noChangeAspect="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0" y="-13937"/>
            <a:ext cx="9143999" cy="6464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10"/>
          <p:cNvSpPr/>
          <p:nvPr userDrawn="1"/>
        </p:nvSpPr>
        <p:spPr>
          <a:xfrm>
            <a:off x="0" y="5157192"/>
            <a:ext cx="9143998" cy="1700808"/>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 name="Title 1"/>
          <p:cNvSpPr>
            <a:spLocks noGrp="1"/>
          </p:cNvSpPr>
          <p:nvPr>
            <p:ph type="title"/>
          </p:nvPr>
        </p:nvSpPr>
        <p:spPr>
          <a:xfrm>
            <a:off x="1911350" y="2060848"/>
            <a:ext cx="6837114" cy="792088"/>
          </a:xfrm>
        </p:spPr>
        <p:txBody>
          <a:bodyPr>
            <a:normAutofit/>
          </a:bodyPr>
          <a:lstStyle>
            <a:lvl1pPr algn="l">
              <a:defRPr sz="3000" b="1">
                <a:solidFill>
                  <a:srgbClr val="0079B8"/>
                </a:solidFill>
                <a:latin typeface="Open Sans"/>
              </a:defRPr>
            </a:lvl1pPr>
          </a:lstStyle>
          <a:p>
            <a:r>
              <a:rPr lang="en-US"/>
              <a:t>Click to edit Master title style</a:t>
            </a:r>
            <a:endParaRPr lang="id-ID" dirty="0"/>
          </a:p>
        </p:txBody>
      </p:sp>
      <p:sp>
        <p:nvSpPr>
          <p:cNvPr id="8" name="Date Placeholder 3"/>
          <p:cNvSpPr>
            <a:spLocks noGrp="1"/>
          </p:cNvSpPr>
          <p:nvPr>
            <p:ph type="dt" sz="half" idx="10"/>
          </p:nvPr>
        </p:nvSpPr>
        <p:spPr>
          <a:xfrm>
            <a:off x="457200" y="6453336"/>
            <a:ext cx="2133600" cy="365125"/>
          </a:xfrm>
        </p:spPr>
        <p:txBody>
          <a:bodyPr/>
          <a:lstStyle/>
          <a:p>
            <a:fld id="{5EF9B71C-2D91-4D15-BAB7-ADA66F828B46}" type="datetimeFigureOut">
              <a:rPr lang="id-ID" smtClean="0"/>
              <a:pPr/>
              <a:t>28/07/2018</a:t>
            </a:fld>
            <a:endParaRPr lang="id-ID"/>
          </a:p>
        </p:txBody>
      </p:sp>
      <p:sp>
        <p:nvSpPr>
          <p:cNvPr id="9" name="Footer Placeholder 4"/>
          <p:cNvSpPr>
            <a:spLocks noGrp="1"/>
          </p:cNvSpPr>
          <p:nvPr>
            <p:ph type="ftr" sz="quarter" idx="11"/>
          </p:nvPr>
        </p:nvSpPr>
        <p:spPr>
          <a:xfrm>
            <a:off x="3124200" y="6453336"/>
            <a:ext cx="2895600" cy="365125"/>
          </a:xfrm>
        </p:spPr>
        <p:txBody>
          <a:bodyPr/>
          <a:lstStyle/>
          <a:p>
            <a:endParaRPr lang="id-ID"/>
          </a:p>
        </p:txBody>
      </p:sp>
      <p:sp>
        <p:nvSpPr>
          <p:cNvPr id="10" name="Slide Number Placeholder 5"/>
          <p:cNvSpPr>
            <a:spLocks noGrp="1"/>
          </p:cNvSpPr>
          <p:nvPr>
            <p:ph type="sldNum" sz="quarter" idx="12"/>
          </p:nvPr>
        </p:nvSpPr>
        <p:spPr>
          <a:xfrm>
            <a:off x="6553200" y="6453336"/>
            <a:ext cx="2133600" cy="365125"/>
          </a:xfrm>
        </p:spPr>
        <p:txBody>
          <a:bodyPr/>
          <a:lstStyle/>
          <a:p>
            <a:fld id="{F173735F-2667-4028-B606-D96AABD86FDB}" type="slidenum">
              <a:rPr lang="id-ID" smtClean="0"/>
              <a:pPr/>
              <a:t>‹#›</a:t>
            </a:fld>
            <a:endParaRPr lang="id-ID"/>
          </a:p>
        </p:txBody>
      </p:sp>
      <p:sp>
        <p:nvSpPr>
          <p:cNvPr id="14" name="Content Placeholder 2"/>
          <p:cNvSpPr>
            <a:spLocks noGrp="1"/>
          </p:cNvSpPr>
          <p:nvPr>
            <p:ph idx="1"/>
          </p:nvPr>
        </p:nvSpPr>
        <p:spPr>
          <a:xfrm>
            <a:off x="1911350" y="3429001"/>
            <a:ext cx="6837114" cy="3040422"/>
          </a:xfrm>
        </p:spPr>
        <p:txBody>
          <a:bodyPr/>
          <a:lstStyle>
            <a:lvl1pPr>
              <a:defRPr>
                <a:latin typeface="Open Sans"/>
              </a:defRPr>
            </a:lvl1pPr>
            <a:lvl2pPr>
              <a:defRPr>
                <a:latin typeface="Open Sans"/>
              </a:defRPr>
            </a:lvl2pPr>
            <a:lvl3pPr>
              <a:defRPr>
                <a:latin typeface="Open Sans"/>
              </a:defRPr>
            </a:lvl3pPr>
            <a:lvl4pPr>
              <a:defRPr>
                <a:latin typeface="Open Sans"/>
              </a:defRPr>
            </a:lvl4pPr>
            <a:lvl5pPr>
              <a:defRPr>
                <a:latin typeface="Open San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16" name="Subtitle 2"/>
          <p:cNvSpPr>
            <a:spLocks noGrp="1"/>
          </p:cNvSpPr>
          <p:nvPr>
            <p:ph type="subTitle" idx="13"/>
          </p:nvPr>
        </p:nvSpPr>
        <p:spPr>
          <a:xfrm>
            <a:off x="1907704" y="2852936"/>
            <a:ext cx="6840760" cy="504056"/>
          </a:xfrm>
        </p:spPr>
        <p:txBody>
          <a:bodyPr vert="horz" lIns="91440" tIns="45720" rIns="91440" bIns="45720" rtlCol="0" anchor="ctr">
            <a:normAutofit/>
          </a:bodyPr>
          <a:lstStyle>
            <a:lvl1pPr>
              <a:defRPr lang="id-ID" sz="2200" b="1" dirty="0">
                <a:solidFill>
                  <a:srgbClr val="0079B8"/>
                </a:solidFill>
                <a:latin typeface="Open Sans"/>
                <a:ea typeface="+mj-ea"/>
                <a:cs typeface="+mj-cs"/>
              </a:defRPr>
            </a:lvl1pPr>
          </a:lstStyle>
          <a:p>
            <a:pPr lvl="0">
              <a:spcBef>
                <a:spcPct val="0"/>
              </a:spcBef>
              <a:buNone/>
            </a:pPr>
            <a:r>
              <a:rPr lang="en-US"/>
              <a:t>Click to edit Master subtitle style</a:t>
            </a:r>
            <a:endParaRPr lang="id-ID" dirty="0"/>
          </a:p>
        </p:txBody>
      </p:sp>
    </p:spTree>
    <p:extLst>
      <p:ext uri="{BB962C8B-B14F-4D97-AF65-F5344CB8AC3E}">
        <p14:creationId xmlns:p14="http://schemas.microsoft.com/office/powerpoint/2010/main" val="7618699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331640" y="4406901"/>
            <a:ext cx="7344816" cy="678284"/>
          </a:xfrm>
        </p:spPr>
        <p:txBody>
          <a:bodyPr anchor="t">
            <a:noAutofit/>
          </a:bodyPr>
          <a:lstStyle>
            <a:lvl1pPr algn="l">
              <a:defRPr sz="3000" b="1" cap="all"/>
            </a:lvl1pPr>
          </a:lstStyle>
          <a:p>
            <a:r>
              <a:rPr lang="en-US"/>
              <a:t>Click to edit Master title style</a:t>
            </a:r>
            <a:endParaRPr lang="id-ID" dirty="0"/>
          </a:p>
        </p:txBody>
      </p:sp>
      <p:sp>
        <p:nvSpPr>
          <p:cNvPr id="3" name="Text Placeholder 2"/>
          <p:cNvSpPr>
            <a:spLocks noGrp="1"/>
          </p:cNvSpPr>
          <p:nvPr>
            <p:ph type="body" idx="1"/>
          </p:nvPr>
        </p:nvSpPr>
        <p:spPr>
          <a:xfrm>
            <a:off x="1331640" y="2906713"/>
            <a:ext cx="7344816"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EF9B71C-2D91-4D15-BAB7-ADA66F828B46}" type="datetimeFigureOut">
              <a:rPr lang="id-ID" smtClean="0"/>
              <a:pPr/>
              <a:t>28/07/2018</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5936489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Content Placeholder 2"/>
          <p:cNvSpPr>
            <a:spLocks noGrp="1"/>
          </p:cNvSpPr>
          <p:nvPr>
            <p:ph sz="half" idx="1"/>
          </p:nvPr>
        </p:nvSpPr>
        <p:spPr>
          <a:xfrm>
            <a:off x="1619672" y="2636912"/>
            <a:ext cx="3456384" cy="3489251"/>
          </a:xfrm>
        </p:spPr>
        <p:txBody>
          <a:bodyPr>
            <a:normAutofit/>
          </a:bodyPr>
          <a:lstStyle>
            <a:lvl1pPr>
              <a:defRPr sz="20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4" name="Content Placeholder 3"/>
          <p:cNvSpPr>
            <a:spLocks noGrp="1"/>
          </p:cNvSpPr>
          <p:nvPr>
            <p:ph sz="half" idx="2"/>
          </p:nvPr>
        </p:nvSpPr>
        <p:spPr>
          <a:xfrm>
            <a:off x="5148064" y="2636912"/>
            <a:ext cx="3538736" cy="3489251"/>
          </a:xfrm>
        </p:spPr>
        <p:txBody>
          <a:bodyPr>
            <a:normAutofit/>
          </a:bodyPr>
          <a:lstStyle>
            <a:lvl1pPr>
              <a:defRPr sz="20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5" name="Date Placeholder 4"/>
          <p:cNvSpPr>
            <a:spLocks noGrp="1"/>
          </p:cNvSpPr>
          <p:nvPr>
            <p:ph type="dt" sz="half" idx="10"/>
          </p:nvPr>
        </p:nvSpPr>
        <p:spPr/>
        <p:txBody>
          <a:bodyPr/>
          <a:lstStyle/>
          <a:p>
            <a:fld id="{5EF9B71C-2D91-4D15-BAB7-ADA66F828B46}" type="datetimeFigureOut">
              <a:rPr lang="id-ID" smtClean="0"/>
              <a:pPr/>
              <a:t>28/07/2018</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40163279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19672" y="1484784"/>
            <a:ext cx="7067128" cy="1008112"/>
          </a:xfrm>
        </p:spPr>
        <p:txBody>
          <a:bodyPr/>
          <a:lstStyle>
            <a:lvl1pPr>
              <a:defRPr/>
            </a:lvl1pPr>
          </a:lstStyle>
          <a:p>
            <a:r>
              <a:rPr lang="en-US"/>
              <a:t>Click to edit Master title style</a:t>
            </a:r>
            <a:endParaRPr lang="id-ID"/>
          </a:p>
        </p:txBody>
      </p:sp>
      <p:sp>
        <p:nvSpPr>
          <p:cNvPr id="3" name="Text Placeholder 2"/>
          <p:cNvSpPr>
            <a:spLocks noGrp="1"/>
          </p:cNvSpPr>
          <p:nvPr>
            <p:ph type="body" idx="1"/>
          </p:nvPr>
        </p:nvSpPr>
        <p:spPr>
          <a:xfrm>
            <a:off x="1619672" y="2132856"/>
            <a:ext cx="3456384" cy="639762"/>
          </a:xfrm>
        </p:spPr>
        <p:txBody>
          <a:bodyPr anchor="b">
            <a:no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619672" y="2708920"/>
            <a:ext cx="3456384" cy="3456384"/>
          </a:xfrm>
        </p:spPr>
        <p:txBody>
          <a:bodyPr>
            <a:normAutofit/>
          </a:bodyPr>
          <a:lstStyle>
            <a:lvl1pPr>
              <a:defRPr sz="2000"/>
            </a:lvl1pPr>
            <a:lvl2pPr>
              <a:defRPr sz="2000"/>
            </a:lvl2pPr>
            <a:lvl3pPr>
              <a:defRPr sz="2000"/>
            </a:lvl3pPr>
            <a:lvl4pPr>
              <a:defRPr sz="2000"/>
            </a:lvl4pPr>
            <a:lvl5pPr>
              <a:defRPr sz="20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6" name="Content Placeholder 5"/>
          <p:cNvSpPr>
            <a:spLocks noGrp="1"/>
          </p:cNvSpPr>
          <p:nvPr>
            <p:ph sz="quarter" idx="4"/>
          </p:nvPr>
        </p:nvSpPr>
        <p:spPr>
          <a:xfrm>
            <a:off x="5220072" y="2708919"/>
            <a:ext cx="3466728" cy="3456385"/>
          </a:xfrm>
        </p:spPr>
        <p:txBody>
          <a:bodyPr>
            <a:normAutofit/>
          </a:bodyPr>
          <a:lstStyle>
            <a:lvl1pPr>
              <a:defRPr sz="2000"/>
            </a:lvl1pPr>
            <a:lvl2pPr>
              <a:defRPr sz="2000"/>
            </a:lvl2pPr>
            <a:lvl3pPr>
              <a:defRPr sz="2000"/>
            </a:lvl3pPr>
            <a:lvl4pPr>
              <a:defRPr sz="2000"/>
            </a:lvl4pPr>
            <a:lvl5pPr>
              <a:defRPr sz="20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7" name="Date Placeholder 6"/>
          <p:cNvSpPr>
            <a:spLocks noGrp="1"/>
          </p:cNvSpPr>
          <p:nvPr>
            <p:ph type="dt" sz="half" idx="10"/>
          </p:nvPr>
        </p:nvSpPr>
        <p:spPr/>
        <p:txBody>
          <a:bodyPr/>
          <a:lstStyle/>
          <a:p>
            <a:fld id="{5EF9B71C-2D91-4D15-BAB7-ADA66F828B46}" type="datetimeFigureOut">
              <a:rPr lang="id-ID" smtClean="0"/>
              <a:pPr/>
              <a:t>28/07/2018</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F173735F-2667-4028-B606-D96AABD86FDB}" type="slidenum">
              <a:rPr lang="id-ID" smtClean="0"/>
              <a:pPr/>
              <a:t>‹#›</a:t>
            </a:fld>
            <a:endParaRPr lang="id-ID"/>
          </a:p>
        </p:txBody>
      </p:sp>
      <p:sp>
        <p:nvSpPr>
          <p:cNvPr id="10" name="Text Placeholder 2"/>
          <p:cNvSpPr>
            <a:spLocks noGrp="1"/>
          </p:cNvSpPr>
          <p:nvPr>
            <p:ph type="body" idx="13"/>
          </p:nvPr>
        </p:nvSpPr>
        <p:spPr>
          <a:xfrm>
            <a:off x="5220072" y="2132856"/>
            <a:ext cx="3456384" cy="639762"/>
          </a:xfrm>
        </p:spPr>
        <p:txBody>
          <a:bodyPr anchor="b">
            <a:no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Tree>
    <p:extLst>
      <p:ext uri="{BB962C8B-B14F-4D97-AF65-F5344CB8AC3E}">
        <p14:creationId xmlns:p14="http://schemas.microsoft.com/office/powerpoint/2010/main" val="13598559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Date Placeholder 2"/>
          <p:cNvSpPr>
            <a:spLocks noGrp="1"/>
          </p:cNvSpPr>
          <p:nvPr>
            <p:ph type="dt" sz="half" idx="10"/>
          </p:nvPr>
        </p:nvSpPr>
        <p:spPr/>
        <p:txBody>
          <a:bodyPr/>
          <a:lstStyle/>
          <a:p>
            <a:fld id="{5EF9B71C-2D91-4D15-BAB7-ADA66F828B46}" type="datetimeFigureOut">
              <a:rPr lang="id-ID" smtClean="0"/>
              <a:pPr/>
              <a:t>28/07/2018</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24355148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F9B71C-2D91-4D15-BAB7-ADA66F828B46}" type="datetimeFigureOut">
              <a:rPr lang="id-ID" smtClean="0"/>
              <a:pPr/>
              <a:t>28/07/2018</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F173735F-2667-4028-B606-D96AABD86FDB}" type="slidenum">
              <a:rPr lang="id-ID" smtClean="0"/>
              <a:pPr/>
              <a:t>‹#›</a:t>
            </a:fld>
            <a:endParaRPr lang="id-ID"/>
          </a:p>
        </p:txBody>
      </p:sp>
      <p:pic>
        <p:nvPicPr>
          <p:cNvPr id="5" name="Picture 1" descr="Background 03.jpg"/>
          <p:cNvPicPr>
            <a:picLocks noChangeAspect="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0" y="4763"/>
            <a:ext cx="9693629" cy="685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itle 1"/>
          <p:cNvSpPr>
            <a:spLocks noGrp="1"/>
          </p:cNvSpPr>
          <p:nvPr>
            <p:ph type="title"/>
          </p:nvPr>
        </p:nvSpPr>
        <p:spPr>
          <a:xfrm>
            <a:off x="1313250" y="2859881"/>
            <a:ext cx="7067128" cy="1143000"/>
          </a:xfrm>
        </p:spPr>
        <p:txBody>
          <a:bodyPr>
            <a:normAutofit/>
          </a:bodyPr>
          <a:lstStyle>
            <a:lvl1pPr>
              <a:defRPr sz="3200">
                <a:solidFill>
                  <a:schemeClr val="bg1"/>
                </a:solidFill>
              </a:defRPr>
            </a:lvl1pPr>
          </a:lstStyle>
          <a:p>
            <a:r>
              <a:rPr lang="en-US"/>
              <a:t>Click to edit Master title style</a:t>
            </a:r>
            <a:endParaRPr lang="id-ID"/>
          </a:p>
        </p:txBody>
      </p:sp>
    </p:spTree>
    <p:extLst>
      <p:ext uri="{BB962C8B-B14F-4D97-AF65-F5344CB8AC3E}">
        <p14:creationId xmlns:p14="http://schemas.microsoft.com/office/powerpoint/2010/main" val="32736973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07704" y="1628800"/>
            <a:ext cx="6768752" cy="802010"/>
          </a:xfrm>
        </p:spPr>
        <p:txBody>
          <a:bodyPr anchor="b">
            <a:normAutofit/>
          </a:bodyPr>
          <a:lstStyle>
            <a:lvl1pPr algn="l">
              <a:defRPr sz="3000" b="1"/>
            </a:lvl1pPr>
          </a:lstStyle>
          <a:p>
            <a:r>
              <a:rPr lang="en-US"/>
              <a:t>Click to edit Master title style</a:t>
            </a:r>
            <a:endParaRPr lang="id-ID"/>
          </a:p>
        </p:txBody>
      </p:sp>
      <p:sp>
        <p:nvSpPr>
          <p:cNvPr id="3" name="Content Placeholder 2"/>
          <p:cNvSpPr>
            <a:spLocks noGrp="1"/>
          </p:cNvSpPr>
          <p:nvPr>
            <p:ph idx="1"/>
          </p:nvPr>
        </p:nvSpPr>
        <p:spPr>
          <a:xfrm>
            <a:off x="1907705" y="2564904"/>
            <a:ext cx="3168352" cy="3672408"/>
          </a:xfrm>
        </p:spPr>
        <p:txBody>
          <a:bodyPr/>
          <a:lstStyle>
            <a:lvl1pPr>
              <a:defRPr sz="2000"/>
            </a:lvl1pPr>
            <a:lvl2pPr>
              <a:defRPr sz="20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4" name="Text Placeholder 3"/>
          <p:cNvSpPr>
            <a:spLocks noGrp="1"/>
          </p:cNvSpPr>
          <p:nvPr>
            <p:ph type="body" sz="half" idx="2"/>
          </p:nvPr>
        </p:nvSpPr>
        <p:spPr>
          <a:xfrm>
            <a:off x="5220072" y="2564904"/>
            <a:ext cx="3430017" cy="3672160"/>
          </a:xfrm>
        </p:spPr>
        <p:txBody>
          <a:bodyPr>
            <a:normAutofit/>
          </a:bodyPr>
          <a:lstStyle>
            <a:lvl1pPr marL="0" indent="0">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EF9B71C-2D91-4D15-BAB7-ADA66F828B46}" type="datetimeFigureOut">
              <a:rPr lang="id-ID" smtClean="0"/>
              <a:pPr/>
              <a:t>28/07/2018</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21617041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6884168" cy="566738"/>
          </a:xfrm>
        </p:spPr>
        <p:txBody>
          <a:bodyPr anchor="b"/>
          <a:lstStyle>
            <a:lvl1pPr algn="l">
              <a:defRPr sz="2000" b="1"/>
            </a:lvl1pPr>
          </a:lstStyle>
          <a:p>
            <a:r>
              <a:rPr lang="en-US"/>
              <a:t>Click to edit Master title style</a:t>
            </a:r>
            <a:endParaRPr lang="id-ID"/>
          </a:p>
        </p:txBody>
      </p:sp>
      <p:sp>
        <p:nvSpPr>
          <p:cNvPr id="3" name="Picture Placeholder 2"/>
          <p:cNvSpPr>
            <a:spLocks noGrp="1"/>
          </p:cNvSpPr>
          <p:nvPr>
            <p:ph type="pic" idx="1"/>
          </p:nvPr>
        </p:nvSpPr>
        <p:spPr>
          <a:xfrm>
            <a:off x="1792288" y="1916832"/>
            <a:ext cx="6884168" cy="281074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id-ID"/>
          </a:p>
        </p:txBody>
      </p:sp>
      <p:sp>
        <p:nvSpPr>
          <p:cNvPr id="4" name="Text Placeholder 3"/>
          <p:cNvSpPr>
            <a:spLocks noGrp="1"/>
          </p:cNvSpPr>
          <p:nvPr>
            <p:ph type="body" sz="half" idx="2"/>
          </p:nvPr>
        </p:nvSpPr>
        <p:spPr>
          <a:xfrm>
            <a:off x="1792288" y="5367338"/>
            <a:ext cx="6884168"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EF9B71C-2D91-4D15-BAB7-ADA66F828B46}" type="datetimeFigureOut">
              <a:rPr lang="id-ID" smtClean="0"/>
              <a:pPr/>
              <a:t>28/07/2018</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31938146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4" name="Picture 1" descr="Background 02.jpg"/>
          <p:cNvPicPr>
            <a:picLocks noChangeAspect="1"/>
          </p:cNvPicPr>
          <p:nvPr/>
        </p:nvPicPr>
        <p:blipFill>
          <a:blip r:embed="rId13" cstate="screen">
            <a:extLst>
              <a:ext uri="{28A0092B-C50C-407E-A947-70E740481C1C}">
                <a14:useLocalDpi xmlns:a14="http://schemas.microsoft.com/office/drawing/2010/main"/>
              </a:ext>
            </a:extLst>
          </a:blip>
          <a:srcRect/>
          <a:stretch>
            <a:fillRect/>
          </a:stretch>
        </p:blipFill>
        <p:spPr bwMode="auto">
          <a:xfrm>
            <a:off x="0" y="4764"/>
            <a:ext cx="9143999" cy="6464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p:cNvSpPr/>
          <p:nvPr/>
        </p:nvSpPr>
        <p:spPr>
          <a:xfrm>
            <a:off x="0" y="5157192"/>
            <a:ext cx="9143998" cy="1700808"/>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 name="Title Placeholder 1"/>
          <p:cNvSpPr>
            <a:spLocks noGrp="1"/>
          </p:cNvSpPr>
          <p:nvPr>
            <p:ph type="title"/>
          </p:nvPr>
        </p:nvSpPr>
        <p:spPr>
          <a:xfrm>
            <a:off x="1619672" y="1484784"/>
            <a:ext cx="7067128" cy="1143000"/>
          </a:xfrm>
          <a:prstGeom prst="rect">
            <a:avLst/>
          </a:prstGeom>
        </p:spPr>
        <p:txBody>
          <a:bodyPr vert="horz" lIns="91440" tIns="45720" rIns="91440" bIns="45720" rtlCol="0" anchor="ctr">
            <a:normAutofit/>
          </a:bodyPr>
          <a:lstStyle/>
          <a:p>
            <a:r>
              <a:rPr lang="en-US"/>
              <a:t>Click to edit Master title style</a:t>
            </a:r>
            <a:endParaRPr lang="id-ID" dirty="0"/>
          </a:p>
        </p:txBody>
      </p:sp>
      <p:sp>
        <p:nvSpPr>
          <p:cNvPr id="3" name="Text Placeholder 2"/>
          <p:cNvSpPr>
            <a:spLocks noGrp="1"/>
          </p:cNvSpPr>
          <p:nvPr>
            <p:ph type="body" idx="1"/>
          </p:nvPr>
        </p:nvSpPr>
        <p:spPr>
          <a:xfrm>
            <a:off x="1619672" y="2636912"/>
            <a:ext cx="7067128" cy="348925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4" name="Date Placeholder 3"/>
          <p:cNvSpPr>
            <a:spLocks noGrp="1"/>
          </p:cNvSpPr>
          <p:nvPr>
            <p:ph type="dt" sz="half" idx="2"/>
          </p:nvPr>
        </p:nvSpPr>
        <p:spPr>
          <a:xfrm>
            <a:off x="457200" y="6453336"/>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F9B71C-2D91-4D15-BAB7-ADA66F828B46}" type="datetimeFigureOut">
              <a:rPr lang="id-ID" smtClean="0"/>
              <a:pPr/>
              <a:t>28/07/2018</a:t>
            </a:fld>
            <a:endParaRPr lang="id-ID"/>
          </a:p>
        </p:txBody>
      </p:sp>
      <p:sp>
        <p:nvSpPr>
          <p:cNvPr id="5" name="Footer Placeholder 4"/>
          <p:cNvSpPr>
            <a:spLocks noGrp="1"/>
          </p:cNvSpPr>
          <p:nvPr>
            <p:ph type="ftr" sz="quarter" idx="3"/>
          </p:nvPr>
        </p:nvSpPr>
        <p:spPr>
          <a:xfrm>
            <a:off x="3124200" y="6453336"/>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d-ID"/>
          </a:p>
        </p:txBody>
      </p:sp>
      <p:sp>
        <p:nvSpPr>
          <p:cNvPr id="6" name="Slide Number Placeholder 5"/>
          <p:cNvSpPr>
            <a:spLocks noGrp="1"/>
          </p:cNvSpPr>
          <p:nvPr>
            <p:ph type="sldNum" sz="quarter" idx="4"/>
          </p:nvPr>
        </p:nvSpPr>
        <p:spPr>
          <a:xfrm>
            <a:off x="6553200" y="6453336"/>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73735F-2667-4028-B606-D96AABD86FDB}" type="slidenum">
              <a:rPr lang="id-ID" smtClean="0"/>
              <a:pPr/>
              <a:t>‹#›</a:t>
            </a:fld>
            <a:endParaRPr lang="id-ID"/>
          </a:p>
        </p:txBody>
      </p:sp>
    </p:spTree>
    <p:extLst>
      <p:ext uri="{BB962C8B-B14F-4D97-AF65-F5344CB8AC3E}">
        <p14:creationId xmlns:p14="http://schemas.microsoft.com/office/powerpoint/2010/main" val="28189139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3000" b="1" kern="1200">
          <a:solidFill>
            <a:srgbClr val="0079B8"/>
          </a:solidFill>
          <a:latin typeface="Open Sans"/>
          <a:ea typeface="+mj-ea"/>
          <a:cs typeface="+mj-cs"/>
        </a:defRPr>
      </a:lvl1pPr>
    </p:titleStyle>
    <p:bodyStyle>
      <a:lvl1pPr marL="342900" indent="-34290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docs.unity3d.com/Manual/ParticleSystemModules.html" TargetMode="External"/><Relationship Id="rId2" Type="http://schemas.openxmlformats.org/officeDocument/2006/relationships/hyperlink" Target="http://docs.unity3d.com/Manual/class-ParticleSystem.html" TargetMode="Externa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ChangeArrowheads="1"/>
          </p:cNvSpPr>
          <p:nvPr/>
        </p:nvSpPr>
        <p:spPr bwMode="auto">
          <a:xfrm>
            <a:off x="1766887" y="1676400"/>
            <a:ext cx="7072313" cy="935038"/>
          </a:xfrm>
          <a:prstGeom prst="rect">
            <a:avLst/>
          </a:prstGeom>
          <a:noFill/>
          <a:ln w="9525">
            <a:noFill/>
            <a:miter lim="800000"/>
            <a:headEnd/>
            <a:tailEnd/>
          </a:ln>
        </p:spPr>
        <p:txBody>
          <a:bodyPr/>
          <a:lstStyle/>
          <a:p>
            <a:pPr>
              <a:spcBef>
                <a:spcPct val="20000"/>
              </a:spcBef>
              <a:tabLst>
                <a:tab pos="1320800" algn="l"/>
                <a:tab pos="2054225" algn="l"/>
              </a:tabLst>
            </a:pPr>
            <a:r>
              <a:rPr lang="en-US" sz="2400" dirty="0">
                <a:solidFill>
                  <a:schemeClr val="bg1"/>
                </a:solidFill>
                <a:latin typeface="Open Sans"/>
              </a:rPr>
              <a:t>Course			: 2D Game Programming </a:t>
            </a:r>
          </a:p>
          <a:p>
            <a:pPr>
              <a:spcBef>
                <a:spcPct val="20000"/>
              </a:spcBef>
              <a:tabLst>
                <a:tab pos="1320800" algn="l"/>
                <a:tab pos="2054225" algn="l"/>
              </a:tabLst>
            </a:pPr>
            <a:r>
              <a:rPr lang="en-US" sz="2400" dirty="0">
                <a:solidFill>
                  <a:schemeClr val="bg1"/>
                </a:solidFill>
                <a:latin typeface="Open Sans"/>
              </a:rPr>
              <a:t>Effective Period	: </a:t>
            </a:r>
            <a:r>
              <a:rPr lang="en-US" sz="2400">
                <a:solidFill>
                  <a:schemeClr val="bg1"/>
                </a:solidFill>
                <a:latin typeface="Open Sans"/>
              </a:rPr>
              <a:t>September 2018</a:t>
            </a:r>
            <a:endParaRPr lang="en-US" sz="1400" dirty="0">
              <a:solidFill>
                <a:schemeClr val="bg1"/>
              </a:solidFill>
              <a:latin typeface="Open Sans"/>
            </a:endParaRPr>
          </a:p>
        </p:txBody>
      </p:sp>
      <p:sp>
        <p:nvSpPr>
          <p:cNvPr id="8" name="Rectangle 6"/>
          <p:cNvSpPr>
            <a:spLocks noGrp="1" noChangeArrowheads="1"/>
          </p:cNvSpPr>
          <p:nvPr>
            <p:ph type="ctrTitle"/>
          </p:nvPr>
        </p:nvSpPr>
        <p:spPr>
          <a:xfrm>
            <a:off x="1676400" y="3352800"/>
            <a:ext cx="7467600" cy="2384425"/>
          </a:xfrm>
          <a:noFill/>
        </p:spPr>
        <p:txBody>
          <a:bodyPr>
            <a:normAutofit/>
          </a:bodyPr>
          <a:lstStyle/>
          <a:p>
            <a:r>
              <a:rPr lang="en-AU" sz="4000" dirty="0">
                <a:solidFill>
                  <a:schemeClr val="bg1"/>
                </a:solidFill>
              </a:rPr>
              <a:t>2D game </a:t>
            </a:r>
            <a:r>
              <a:rPr lang="en-AU" sz="4000" dirty="0"/>
              <a:t>effects</a:t>
            </a:r>
            <a:endParaRPr lang="en-US" sz="2800" dirty="0">
              <a:solidFill>
                <a:schemeClr val="bg1"/>
              </a:solidFill>
            </a:endParaRPr>
          </a:p>
        </p:txBody>
      </p:sp>
    </p:spTree>
    <p:extLst>
      <p:ext uri="{BB962C8B-B14F-4D97-AF65-F5344CB8AC3E}">
        <p14:creationId xmlns:p14="http://schemas.microsoft.com/office/powerpoint/2010/main" val="42044211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p:cNvSpPr>
            <a:spLocks noGrp="1"/>
          </p:cNvSpPr>
          <p:nvPr>
            <p:ph type="title"/>
          </p:nvPr>
        </p:nvSpPr>
        <p:spPr/>
        <p:txBody>
          <a:bodyPr/>
          <a:lstStyle/>
          <a:p>
            <a:r>
              <a:rPr lang="en-ID" dirty="0" err="1"/>
              <a:t>Color</a:t>
            </a:r>
            <a:r>
              <a:rPr lang="en-ID" dirty="0"/>
              <a:t> Properties</a:t>
            </a:r>
          </a:p>
        </p:txBody>
      </p:sp>
      <p:sp>
        <p:nvSpPr>
          <p:cNvPr id="3" name="Tampungan Konten 2"/>
          <p:cNvSpPr>
            <a:spLocks noGrp="1"/>
          </p:cNvSpPr>
          <p:nvPr>
            <p:ph idx="1"/>
          </p:nvPr>
        </p:nvSpPr>
        <p:spPr/>
        <p:txBody>
          <a:bodyPr>
            <a:normAutofit/>
          </a:bodyPr>
          <a:lstStyle/>
          <a:p>
            <a:r>
              <a:rPr lang="en-ID" i="1" dirty="0"/>
              <a:t>Gradient:</a:t>
            </a:r>
            <a:r>
              <a:rPr lang="en-ID" dirty="0"/>
              <a:t> The </a:t>
            </a:r>
            <a:r>
              <a:rPr lang="en-ID" dirty="0" err="1"/>
              <a:t>color</a:t>
            </a:r>
            <a:r>
              <a:rPr lang="en-ID" dirty="0"/>
              <a:t> value is taken from a gradient.</a:t>
            </a:r>
          </a:p>
          <a:p>
            <a:r>
              <a:rPr lang="en-ID" i="1" dirty="0"/>
              <a:t>Random between two gradients:</a:t>
            </a:r>
            <a:r>
              <a:rPr lang="en-ID" dirty="0"/>
              <a:t> Two gradients define upper and lower “bounds” on the </a:t>
            </a:r>
            <a:r>
              <a:rPr lang="en-ID" dirty="0" err="1"/>
              <a:t>color</a:t>
            </a:r>
            <a:r>
              <a:rPr lang="en-ID" dirty="0"/>
              <a:t> value at a given time; the value used is a randomly weighted average of the two bound </a:t>
            </a:r>
            <a:r>
              <a:rPr lang="en-ID" dirty="0" err="1"/>
              <a:t>colors</a:t>
            </a:r>
            <a:r>
              <a:rPr lang="en-ID" dirty="0"/>
              <a:t>.</a:t>
            </a:r>
            <a:endParaRPr lang="en-ID" dirty="0">
              <a:effectLst/>
            </a:endParaRPr>
          </a:p>
        </p:txBody>
      </p:sp>
      <p:sp>
        <p:nvSpPr>
          <p:cNvPr id="4" name="Subjudul 3"/>
          <p:cNvSpPr>
            <a:spLocks noGrp="1"/>
          </p:cNvSpPr>
          <p:nvPr>
            <p:ph type="subTitle" idx="13"/>
          </p:nvPr>
        </p:nvSpPr>
        <p:spPr/>
        <p:txBody>
          <a:bodyPr>
            <a:normAutofit/>
          </a:bodyPr>
          <a:lstStyle/>
          <a:p>
            <a:pPr marL="0" indent="0">
              <a:buNone/>
            </a:pPr>
            <a:endParaRPr lang="en-ID" dirty="0"/>
          </a:p>
        </p:txBody>
      </p:sp>
    </p:spTree>
    <p:extLst>
      <p:ext uri="{BB962C8B-B14F-4D97-AF65-F5344CB8AC3E}">
        <p14:creationId xmlns:p14="http://schemas.microsoft.com/office/powerpoint/2010/main" val="7053750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p:cNvSpPr>
            <a:spLocks noGrp="1"/>
          </p:cNvSpPr>
          <p:nvPr>
            <p:ph type="title"/>
          </p:nvPr>
        </p:nvSpPr>
        <p:spPr/>
        <p:txBody>
          <a:bodyPr/>
          <a:lstStyle/>
          <a:p>
            <a:r>
              <a:rPr lang="en-ID" dirty="0"/>
              <a:t>A Simple Explosion</a:t>
            </a:r>
          </a:p>
        </p:txBody>
      </p:sp>
      <p:sp>
        <p:nvSpPr>
          <p:cNvPr id="4" name="Subjudul 3"/>
          <p:cNvSpPr>
            <a:spLocks noGrp="1"/>
          </p:cNvSpPr>
          <p:nvPr>
            <p:ph type="subTitle" idx="13"/>
          </p:nvPr>
        </p:nvSpPr>
        <p:spPr/>
        <p:txBody>
          <a:bodyPr>
            <a:normAutofit fontScale="47500" lnSpcReduction="20000"/>
          </a:bodyPr>
          <a:lstStyle/>
          <a:p>
            <a:pPr marL="0" indent="0">
              <a:buNone/>
            </a:pPr>
            <a:r>
              <a:rPr lang="en-ID" dirty="0"/>
              <a:t>You can use a particle system to create a convincing explosion but the dynamics are perhaps a little more complicated than they seem at first. At its core, an explosion is just an outward burst of particles but there are a few simple modifications you can apply to make it look much more realistic.</a:t>
            </a:r>
          </a:p>
        </p:txBody>
      </p:sp>
      <p:pic>
        <p:nvPicPr>
          <p:cNvPr id="7" name="Gambar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0" y="3645024"/>
            <a:ext cx="4376826" cy="2340902"/>
          </a:xfrm>
          <a:prstGeom prst="rect">
            <a:avLst/>
          </a:prstGeom>
        </p:spPr>
      </p:pic>
      <p:sp>
        <p:nvSpPr>
          <p:cNvPr id="8" name="Persegi Panjang 7"/>
          <p:cNvSpPr/>
          <p:nvPr/>
        </p:nvSpPr>
        <p:spPr>
          <a:xfrm>
            <a:off x="990600" y="6383424"/>
            <a:ext cx="4572000" cy="430887"/>
          </a:xfrm>
          <a:prstGeom prst="rect">
            <a:avLst/>
          </a:prstGeom>
        </p:spPr>
        <p:txBody>
          <a:bodyPr>
            <a:spAutoFit/>
          </a:bodyPr>
          <a:lstStyle/>
          <a:p>
            <a:r>
              <a:rPr lang="en-ID" sz="1100" dirty="0"/>
              <a:t>Image Source:</a:t>
            </a:r>
          </a:p>
          <a:p>
            <a:r>
              <a:rPr lang="en-ID" sz="1100" dirty="0"/>
              <a:t>http://docs.unity3d.com/Manual/ParticleSystems.html</a:t>
            </a:r>
          </a:p>
        </p:txBody>
      </p:sp>
    </p:spTree>
    <p:extLst>
      <p:ext uri="{BB962C8B-B14F-4D97-AF65-F5344CB8AC3E}">
        <p14:creationId xmlns:p14="http://schemas.microsoft.com/office/powerpoint/2010/main" val="32729130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p:cNvSpPr>
            <a:spLocks noGrp="1"/>
          </p:cNvSpPr>
          <p:nvPr>
            <p:ph type="title"/>
          </p:nvPr>
        </p:nvSpPr>
        <p:spPr/>
        <p:txBody>
          <a:bodyPr/>
          <a:lstStyle/>
          <a:p>
            <a:r>
              <a:rPr lang="en-ID" dirty="0"/>
              <a:t>A Simple Explosion</a:t>
            </a:r>
          </a:p>
        </p:txBody>
      </p:sp>
      <p:sp>
        <p:nvSpPr>
          <p:cNvPr id="3" name="Tampungan Konten 2"/>
          <p:cNvSpPr>
            <a:spLocks noGrp="1"/>
          </p:cNvSpPr>
          <p:nvPr>
            <p:ph idx="1"/>
          </p:nvPr>
        </p:nvSpPr>
        <p:spPr/>
        <p:txBody>
          <a:bodyPr>
            <a:normAutofit fontScale="77500" lnSpcReduction="20000"/>
          </a:bodyPr>
          <a:lstStyle/>
          <a:p>
            <a:r>
              <a:rPr lang="en-ID" dirty="0"/>
              <a:t>A simple explosion produces a ball of flame that expands outward rapidly in all directions. The initial burst has a lot of energy and is therefore very hot (</a:t>
            </a:r>
            <a:r>
              <a:rPr lang="en-ID" dirty="0" err="1"/>
              <a:t>ie</a:t>
            </a:r>
            <a:r>
              <a:rPr lang="en-ID" dirty="0"/>
              <a:t>, bright) and moves very fast. This energy quickly dissipates which results in the expansion of flame slowing down and also cooling down (</a:t>
            </a:r>
            <a:r>
              <a:rPr lang="en-ID" dirty="0" err="1"/>
              <a:t>ie</a:t>
            </a:r>
            <a:r>
              <a:rPr lang="en-ID" dirty="0"/>
              <a:t>, getting less bright). Finally, as all the fuel is burned up, the flames will die away and soon disappear completely.</a:t>
            </a:r>
          </a:p>
          <a:p>
            <a:r>
              <a:rPr lang="en-ID" dirty="0"/>
              <a:t>An explosion particle will typically have a short lifetime and you can vary several different properties over that lifetime to simulate the effect. The particle will start off moving very fast but then its speed should reduce greatly as it moves away from the centre of the explosion. Also, the </a:t>
            </a:r>
            <a:r>
              <a:rPr lang="en-ID" dirty="0" err="1"/>
              <a:t>color</a:t>
            </a:r>
            <a:r>
              <a:rPr lang="en-ID" dirty="0"/>
              <a:t> should start off bright but then darken and eventually fade to transparency. Finally, reducing the particle’s size over its lifetime will give the effect of the flames dispersing as the fuel is used up.</a:t>
            </a:r>
          </a:p>
          <a:p>
            <a:pPr marL="0" indent="0">
              <a:buNone/>
            </a:pPr>
            <a:endParaRPr lang="en-ID" dirty="0"/>
          </a:p>
        </p:txBody>
      </p:sp>
      <p:sp>
        <p:nvSpPr>
          <p:cNvPr id="4" name="Subjudul 3"/>
          <p:cNvSpPr>
            <a:spLocks noGrp="1"/>
          </p:cNvSpPr>
          <p:nvPr>
            <p:ph type="subTitle" idx="13"/>
          </p:nvPr>
        </p:nvSpPr>
        <p:spPr/>
        <p:txBody>
          <a:bodyPr>
            <a:normAutofit/>
          </a:bodyPr>
          <a:lstStyle/>
          <a:p>
            <a:pPr marL="0" indent="0">
              <a:buNone/>
            </a:pPr>
            <a:r>
              <a:rPr lang="en-ID" dirty="0"/>
              <a:t>Timeline of a Particle</a:t>
            </a:r>
          </a:p>
        </p:txBody>
      </p:sp>
    </p:spTree>
    <p:extLst>
      <p:ext uri="{BB962C8B-B14F-4D97-AF65-F5344CB8AC3E}">
        <p14:creationId xmlns:p14="http://schemas.microsoft.com/office/powerpoint/2010/main" val="14389158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p:cNvSpPr>
            <a:spLocks noGrp="1"/>
          </p:cNvSpPr>
          <p:nvPr>
            <p:ph type="title"/>
          </p:nvPr>
        </p:nvSpPr>
        <p:spPr/>
        <p:txBody>
          <a:bodyPr/>
          <a:lstStyle/>
          <a:p>
            <a:r>
              <a:rPr lang="en-ID" dirty="0"/>
              <a:t>Exhaust Smoke from a Vehicle</a:t>
            </a:r>
          </a:p>
        </p:txBody>
      </p:sp>
      <p:sp>
        <p:nvSpPr>
          <p:cNvPr id="4" name="Subjudul 3"/>
          <p:cNvSpPr>
            <a:spLocks noGrp="1"/>
          </p:cNvSpPr>
          <p:nvPr>
            <p:ph type="subTitle" idx="13"/>
          </p:nvPr>
        </p:nvSpPr>
        <p:spPr/>
        <p:txBody>
          <a:bodyPr>
            <a:normAutofit fontScale="55000" lnSpcReduction="20000"/>
          </a:bodyPr>
          <a:lstStyle/>
          <a:p>
            <a:pPr marL="0" indent="0">
              <a:buNone/>
            </a:pPr>
            <a:r>
              <a:rPr lang="en-ID" dirty="0"/>
              <a:t>Cars and many other vehicles emit exhaust smoke as they convert fuel into power. You can use a particle system to add an exhaust as a nice finishing touch for a vehicle.</a:t>
            </a:r>
          </a:p>
        </p:txBody>
      </p:sp>
      <p:pic>
        <p:nvPicPr>
          <p:cNvPr id="1026" name="Picture 2" descr="An exhaust generated by a particle syste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0" y="3645024"/>
            <a:ext cx="5029200" cy="2705100"/>
          </a:xfrm>
          <a:prstGeom prst="rect">
            <a:avLst/>
          </a:prstGeom>
          <a:noFill/>
          <a:extLst>
            <a:ext uri="{909E8E84-426E-40DD-AFC4-6F175D3DCCD1}">
              <a14:hiddenFill xmlns:a14="http://schemas.microsoft.com/office/drawing/2010/main">
                <a:solidFill>
                  <a:srgbClr val="FFFFFF"/>
                </a:solidFill>
              </a14:hiddenFill>
            </a:ext>
          </a:extLst>
        </p:spPr>
      </p:pic>
      <p:sp>
        <p:nvSpPr>
          <p:cNvPr id="7" name="Persegi Panjang 6"/>
          <p:cNvSpPr/>
          <p:nvPr/>
        </p:nvSpPr>
        <p:spPr>
          <a:xfrm>
            <a:off x="990600" y="6383424"/>
            <a:ext cx="4572000" cy="430887"/>
          </a:xfrm>
          <a:prstGeom prst="rect">
            <a:avLst/>
          </a:prstGeom>
        </p:spPr>
        <p:txBody>
          <a:bodyPr>
            <a:spAutoFit/>
          </a:bodyPr>
          <a:lstStyle/>
          <a:p>
            <a:r>
              <a:rPr lang="en-ID" sz="1100" dirty="0"/>
              <a:t>Image Source:</a:t>
            </a:r>
          </a:p>
          <a:p>
            <a:r>
              <a:rPr lang="en-ID" sz="1100" dirty="0"/>
              <a:t>http://docs.unity3d.com/Manual/ParticleSystems.html</a:t>
            </a:r>
          </a:p>
        </p:txBody>
      </p:sp>
    </p:spTree>
    <p:extLst>
      <p:ext uri="{BB962C8B-B14F-4D97-AF65-F5344CB8AC3E}">
        <p14:creationId xmlns:p14="http://schemas.microsoft.com/office/powerpoint/2010/main" val="11666888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p:cNvSpPr>
            <a:spLocks noGrp="1"/>
          </p:cNvSpPr>
          <p:nvPr>
            <p:ph type="title"/>
          </p:nvPr>
        </p:nvSpPr>
        <p:spPr/>
        <p:txBody>
          <a:bodyPr/>
          <a:lstStyle/>
          <a:p>
            <a:r>
              <a:rPr lang="en-ID" dirty="0"/>
              <a:t>Exhaust Smoke from a Vehicle</a:t>
            </a:r>
          </a:p>
        </p:txBody>
      </p:sp>
      <p:sp>
        <p:nvSpPr>
          <p:cNvPr id="3" name="Tampungan Konten 2"/>
          <p:cNvSpPr>
            <a:spLocks noGrp="1"/>
          </p:cNvSpPr>
          <p:nvPr>
            <p:ph idx="1"/>
          </p:nvPr>
        </p:nvSpPr>
        <p:spPr/>
        <p:txBody>
          <a:bodyPr>
            <a:normAutofit fontScale="85000" lnSpcReduction="10000"/>
          </a:bodyPr>
          <a:lstStyle/>
          <a:p>
            <a:r>
              <a:rPr lang="en-ID" dirty="0"/>
              <a:t>Exhaust smoke emerges from the pipe quite fast but then rapidly slows down on contact with the atmosphere. As it slows, it spreads out, becoming fainter and soon dissipating into the air. Since the exhaust gas is hot, it also rises slightly as it passes through the colder air surrounding it.</a:t>
            </a:r>
          </a:p>
          <a:p>
            <a:r>
              <a:rPr lang="en-ID" dirty="0"/>
              <a:t>A particle of exhaust smoke must start off no larger than the width of the pipe but it will then grow in size considerably over its short lifetime. It will usually start off partly transparent and fade to total transparency as it mixes with the air. As regards dynamics, the particle will be emitted quite fast but then slow rapidly and will also lift upward slightly.</a:t>
            </a:r>
          </a:p>
          <a:p>
            <a:endParaRPr lang="en-ID" dirty="0"/>
          </a:p>
        </p:txBody>
      </p:sp>
      <p:sp>
        <p:nvSpPr>
          <p:cNvPr id="4" name="Subjudul 3"/>
          <p:cNvSpPr>
            <a:spLocks noGrp="1"/>
          </p:cNvSpPr>
          <p:nvPr>
            <p:ph type="subTitle" idx="13"/>
          </p:nvPr>
        </p:nvSpPr>
        <p:spPr/>
        <p:txBody>
          <a:bodyPr/>
          <a:lstStyle/>
          <a:p>
            <a:pPr marL="0" indent="0">
              <a:buNone/>
            </a:pPr>
            <a:r>
              <a:rPr lang="en-ID" dirty="0"/>
              <a:t>Timeline of a Particle</a:t>
            </a:r>
          </a:p>
        </p:txBody>
      </p:sp>
    </p:spTree>
    <p:extLst>
      <p:ext uri="{BB962C8B-B14F-4D97-AF65-F5344CB8AC3E}">
        <p14:creationId xmlns:p14="http://schemas.microsoft.com/office/powerpoint/2010/main" val="23269957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p:cNvSpPr>
            <a:spLocks noGrp="1"/>
          </p:cNvSpPr>
          <p:nvPr>
            <p:ph type="title"/>
          </p:nvPr>
        </p:nvSpPr>
        <p:spPr/>
        <p:txBody>
          <a:bodyPr/>
          <a:lstStyle/>
          <a:p>
            <a:r>
              <a:rPr lang="en-ID" dirty="0"/>
              <a:t>Discussion</a:t>
            </a:r>
          </a:p>
        </p:txBody>
      </p:sp>
      <p:sp>
        <p:nvSpPr>
          <p:cNvPr id="3" name="Tampungan Konten 2"/>
          <p:cNvSpPr>
            <a:spLocks noGrp="1"/>
          </p:cNvSpPr>
          <p:nvPr>
            <p:ph idx="1"/>
          </p:nvPr>
        </p:nvSpPr>
        <p:spPr/>
        <p:txBody>
          <a:bodyPr/>
          <a:lstStyle/>
          <a:p>
            <a:r>
              <a:rPr lang="en-ID" dirty="0"/>
              <a:t>What are the use of particle in game?</a:t>
            </a:r>
          </a:p>
          <a:p>
            <a:r>
              <a:rPr lang="en-ID" dirty="0"/>
              <a:t>Does it can only be used for effects?</a:t>
            </a:r>
          </a:p>
        </p:txBody>
      </p:sp>
    </p:spTree>
    <p:extLst>
      <p:ext uri="{BB962C8B-B14F-4D97-AF65-F5344CB8AC3E}">
        <p14:creationId xmlns:p14="http://schemas.microsoft.com/office/powerpoint/2010/main" val="33335178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dirty="0"/>
              <a:t>References</a:t>
            </a:r>
            <a:endParaRPr lang="id-ID" dirty="0"/>
          </a:p>
        </p:txBody>
      </p:sp>
      <p:sp>
        <p:nvSpPr>
          <p:cNvPr id="3" name="Content Placeholder 2"/>
          <p:cNvSpPr>
            <a:spLocks noGrp="1"/>
          </p:cNvSpPr>
          <p:nvPr>
            <p:ph idx="1"/>
          </p:nvPr>
        </p:nvSpPr>
        <p:spPr/>
        <p:txBody>
          <a:bodyPr>
            <a:normAutofit lnSpcReduction="10000"/>
          </a:bodyPr>
          <a:lstStyle/>
          <a:p>
            <a:pPr marL="0" indent="0">
              <a:buNone/>
            </a:pPr>
            <a:r>
              <a:rPr lang="en-ID" dirty="0"/>
              <a:t>Calabrese, D. (2014). Unity 2D Game Development. </a:t>
            </a:r>
            <a:r>
              <a:rPr lang="en-US" dirty="0" err="1"/>
              <a:t>Packt</a:t>
            </a:r>
            <a:r>
              <a:rPr lang="en-US" dirty="0"/>
              <a:t> Publishing, Inc. San Francisco. ISBN: </a:t>
            </a:r>
            <a:r>
              <a:rPr lang="en-ID" dirty="0"/>
              <a:t>9781783559046</a:t>
            </a:r>
          </a:p>
          <a:p>
            <a:pPr marL="0" indent="0">
              <a:buNone/>
            </a:pPr>
            <a:r>
              <a:rPr lang="en-ID" dirty="0"/>
              <a:t>Freeman, J. (2015). Unity’s New 2D Workflow</a:t>
            </a:r>
            <a:endParaRPr lang="id-ID" dirty="0"/>
          </a:p>
          <a:p>
            <a:pPr marL="0" indent="0">
              <a:buNone/>
            </a:pPr>
            <a:r>
              <a:rPr lang="en-US" dirty="0" err="1"/>
              <a:t>Vidyasagar</a:t>
            </a:r>
            <a:r>
              <a:rPr lang="en-US" dirty="0"/>
              <a:t>. (2014. </a:t>
            </a:r>
            <a:r>
              <a:rPr lang="en-ID" dirty="0"/>
              <a:t>Unity and C#: Game </a:t>
            </a:r>
            <a:r>
              <a:rPr lang="en-ID" dirty="0" err="1"/>
              <a:t>Loop.CodeProject</a:t>
            </a:r>
            <a:endParaRPr lang="en-ID" dirty="0"/>
          </a:p>
          <a:p>
            <a:pPr marL="0" indent="0">
              <a:buNone/>
            </a:pPr>
            <a:r>
              <a:rPr lang="en-US" dirty="0"/>
              <a:t>Pereira, V. (2014). Learning Unity 2D Game Development by Example. </a:t>
            </a:r>
            <a:r>
              <a:rPr lang="en-US" dirty="0" err="1"/>
              <a:t>Packt</a:t>
            </a:r>
            <a:r>
              <a:rPr lang="en-US" dirty="0"/>
              <a:t> Publishing, Inc. San Francisco. ISBN: </a:t>
            </a:r>
            <a:r>
              <a:rPr lang="en-ID" dirty="0"/>
              <a:t>9781783559046</a:t>
            </a:r>
          </a:p>
          <a:p>
            <a:pPr marL="0" indent="0">
              <a:buNone/>
            </a:pPr>
            <a:r>
              <a:rPr lang="en-ID" dirty="0"/>
              <a:t>Unity. (2016). Unity Manual Documentation. http://docs.unity3d.com/Manual/</a:t>
            </a:r>
          </a:p>
          <a:p>
            <a:pPr marL="0" indent="0">
              <a:buNone/>
            </a:pPr>
            <a:endParaRPr lang="en-ID" dirty="0"/>
          </a:p>
        </p:txBody>
      </p:sp>
      <p:sp>
        <p:nvSpPr>
          <p:cNvPr id="4" name="Subtitle 3"/>
          <p:cNvSpPr>
            <a:spLocks noGrp="1"/>
          </p:cNvSpPr>
          <p:nvPr>
            <p:ph type="subTitle" idx="13"/>
          </p:nvPr>
        </p:nvSpPr>
        <p:spPr/>
        <p:txBody>
          <a:bodyPr/>
          <a:lstStyle/>
          <a:p>
            <a:pPr marL="0" indent="0">
              <a:buNone/>
            </a:pPr>
            <a:endParaRPr lang="id-ID" dirty="0"/>
          </a:p>
        </p:txBody>
      </p:sp>
    </p:spTree>
    <p:extLst>
      <p:ext uri="{BB962C8B-B14F-4D97-AF65-F5344CB8AC3E}">
        <p14:creationId xmlns:p14="http://schemas.microsoft.com/office/powerpoint/2010/main" val="34646644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2060848"/>
            <a:ext cx="7453064" cy="4492352"/>
          </a:xfrm>
        </p:spPr>
        <p:txBody>
          <a:bodyPr>
            <a:normAutofit/>
          </a:bodyPr>
          <a:lstStyle/>
          <a:p>
            <a:pPr algn="ctr"/>
            <a:br>
              <a:rPr lang="en-US" sz="2400" dirty="0"/>
            </a:br>
            <a:br>
              <a:rPr lang="en-US" sz="2400" dirty="0"/>
            </a:br>
            <a:r>
              <a:rPr lang="en-US" sz="2400" dirty="0"/>
              <a:t>These slides have been adapted from:</a:t>
            </a:r>
            <a:br>
              <a:rPr lang="en-US" sz="2400" dirty="0"/>
            </a:br>
            <a:br>
              <a:rPr lang="en-US" sz="2400" dirty="0"/>
            </a:br>
            <a:r>
              <a:rPr lang="en-US" sz="2400" dirty="0"/>
              <a:t>Pereira, V. (2014). Learning Unity 2D Game Development by Example, </a:t>
            </a:r>
            <a:r>
              <a:rPr lang="en-US" sz="2400" dirty="0" err="1"/>
              <a:t>Packt</a:t>
            </a:r>
            <a:r>
              <a:rPr lang="en-US" sz="2400" dirty="0"/>
              <a:t> Publishing, Inc. San Francisco. ISBN: </a:t>
            </a:r>
            <a:r>
              <a:rPr lang="en-ID" sz="2400" dirty="0"/>
              <a:t>9781783559046</a:t>
            </a:r>
            <a:br>
              <a:rPr lang="en-US" sz="2400" dirty="0"/>
            </a:br>
            <a:br>
              <a:rPr lang="en-US" sz="2400" dirty="0"/>
            </a:br>
            <a:r>
              <a:rPr lang="en-US" sz="2400" dirty="0"/>
              <a:t>Chapter 9</a:t>
            </a:r>
            <a:br>
              <a:rPr lang="en-US" sz="2400" dirty="0"/>
            </a:br>
            <a:endParaRPr lang="id-ID" dirty="0"/>
          </a:p>
        </p:txBody>
      </p:sp>
      <p:sp>
        <p:nvSpPr>
          <p:cNvPr id="5" name="TextBox 4"/>
          <p:cNvSpPr txBox="1"/>
          <p:nvPr/>
        </p:nvSpPr>
        <p:spPr>
          <a:xfrm>
            <a:off x="3048000" y="816114"/>
            <a:ext cx="4169668" cy="707886"/>
          </a:xfrm>
          <a:prstGeom prst="rect">
            <a:avLst/>
          </a:prstGeom>
          <a:noFill/>
        </p:spPr>
        <p:txBody>
          <a:bodyPr wrap="none" rtlCol="0">
            <a:spAutoFit/>
          </a:bodyPr>
          <a:lstStyle/>
          <a:p>
            <a:r>
              <a:rPr lang="en-US" sz="4000" b="1" dirty="0"/>
              <a:t>Acknowledgement</a:t>
            </a:r>
          </a:p>
        </p:txBody>
      </p:sp>
    </p:spTree>
    <p:extLst>
      <p:ext uri="{BB962C8B-B14F-4D97-AF65-F5344CB8AC3E}">
        <p14:creationId xmlns:p14="http://schemas.microsoft.com/office/powerpoint/2010/main" val="9949088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Learning Objectives</a:t>
            </a:r>
            <a:endParaRPr lang="id-ID" dirty="0"/>
          </a:p>
        </p:txBody>
      </p:sp>
      <p:sp>
        <p:nvSpPr>
          <p:cNvPr id="9" name="Subjudul 8"/>
          <p:cNvSpPr>
            <a:spLocks noGrp="1"/>
          </p:cNvSpPr>
          <p:nvPr>
            <p:ph type="subTitle" idx="13"/>
          </p:nvPr>
        </p:nvSpPr>
        <p:spPr>
          <a:xfrm>
            <a:off x="1907704" y="2852936"/>
            <a:ext cx="7617296" cy="1185664"/>
          </a:xfrm>
        </p:spPr>
        <p:txBody>
          <a:bodyPr>
            <a:noAutofit/>
          </a:bodyPr>
          <a:lstStyle/>
          <a:p>
            <a:pPr marL="0" indent="0">
              <a:buNone/>
            </a:pPr>
            <a:r>
              <a:rPr lang="en-ID" dirty="0"/>
              <a:t>LO 1 : Create 2D game for PC platform</a:t>
            </a:r>
          </a:p>
          <a:p>
            <a:pPr marL="0" indent="0">
              <a:buNone/>
            </a:pPr>
            <a:r>
              <a:rPr lang="en-ID" dirty="0"/>
              <a:t>LO 2 : Apply best practices of 2D game development</a:t>
            </a:r>
          </a:p>
          <a:p>
            <a:pPr marL="0" indent="0">
              <a:buNone/>
            </a:pPr>
            <a:r>
              <a:rPr lang="en-ID" dirty="0"/>
              <a:t>LO 3 : Design 2D game for PC platform</a:t>
            </a:r>
          </a:p>
        </p:txBody>
      </p:sp>
    </p:spTree>
    <p:extLst>
      <p:ext uri="{BB962C8B-B14F-4D97-AF65-F5344CB8AC3E}">
        <p14:creationId xmlns:p14="http://schemas.microsoft.com/office/powerpoint/2010/main" val="9949088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p:cNvSpPr>
            <a:spLocks noGrp="1"/>
          </p:cNvSpPr>
          <p:nvPr>
            <p:ph type="title"/>
          </p:nvPr>
        </p:nvSpPr>
        <p:spPr/>
        <p:txBody>
          <a:bodyPr/>
          <a:lstStyle/>
          <a:p>
            <a:r>
              <a:rPr lang="en-ID" dirty="0"/>
              <a:t>What is a Particle System?</a:t>
            </a:r>
          </a:p>
        </p:txBody>
      </p:sp>
      <p:sp>
        <p:nvSpPr>
          <p:cNvPr id="3" name="Tampungan Konten 2"/>
          <p:cNvSpPr>
            <a:spLocks noGrp="1"/>
          </p:cNvSpPr>
          <p:nvPr>
            <p:ph idx="1"/>
          </p:nvPr>
        </p:nvSpPr>
        <p:spPr/>
        <p:txBody>
          <a:bodyPr>
            <a:normAutofit lnSpcReduction="10000"/>
          </a:bodyPr>
          <a:lstStyle/>
          <a:p>
            <a:pPr marL="0" indent="0">
              <a:buNone/>
            </a:pPr>
            <a:r>
              <a:rPr lang="en-ID" b="1" dirty="0"/>
              <a:t>Particles</a:t>
            </a:r>
            <a:r>
              <a:rPr lang="en-ID" dirty="0"/>
              <a:t> are small, simple images or meshes that are displayed and moved in great numbers by a particle system. Each particle represents a small portion of a fluid or amorphous entity and the effect of all the particles together creates the impression of the complete entity. Using a smoke cloud as an example, each particle would have a small smoke texture resembling a tiny cloud in its own right. When many of these mini-clouds are arranged together in an area of the scene, the overall effect is of a larger, volume-filling cloud.</a:t>
            </a:r>
          </a:p>
        </p:txBody>
      </p:sp>
      <p:sp>
        <p:nvSpPr>
          <p:cNvPr id="4" name="Subjudul 3"/>
          <p:cNvSpPr>
            <a:spLocks noGrp="1"/>
          </p:cNvSpPr>
          <p:nvPr>
            <p:ph type="subTitle" idx="13"/>
          </p:nvPr>
        </p:nvSpPr>
        <p:spPr/>
        <p:txBody>
          <a:bodyPr/>
          <a:lstStyle/>
          <a:p>
            <a:endParaRPr lang="en-ID"/>
          </a:p>
        </p:txBody>
      </p:sp>
    </p:spTree>
    <p:extLst>
      <p:ext uri="{BB962C8B-B14F-4D97-AF65-F5344CB8AC3E}">
        <p14:creationId xmlns:p14="http://schemas.microsoft.com/office/powerpoint/2010/main" val="40470590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p:cNvSpPr>
            <a:spLocks noGrp="1"/>
          </p:cNvSpPr>
          <p:nvPr>
            <p:ph type="title"/>
          </p:nvPr>
        </p:nvSpPr>
        <p:spPr/>
        <p:txBody>
          <a:bodyPr/>
          <a:lstStyle/>
          <a:p>
            <a:r>
              <a:rPr lang="en-ID" dirty="0"/>
              <a:t>Dynamics of the System</a:t>
            </a:r>
          </a:p>
        </p:txBody>
      </p:sp>
      <p:sp>
        <p:nvSpPr>
          <p:cNvPr id="3" name="Tampungan Konten 2"/>
          <p:cNvSpPr>
            <a:spLocks noGrp="1"/>
          </p:cNvSpPr>
          <p:nvPr>
            <p:ph idx="1"/>
          </p:nvPr>
        </p:nvSpPr>
        <p:spPr>
          <a:xfrm>
            <a:off x="1911350" y="3124200"/>
            <a:ext cx="6837114" cy="3345223"/>
          </a:xfrm>
        </p:spPr>
        <p:txBody>
          <a:bodyPr>
            <a:normAutofit fontScale="92500" lnSpcReduction="20000"/>
          </a:bodyPr>
          <a:lstStyle/>
          <a:p>
            <a:pPr marL="0" indent="0">
              <a:buNone/>
            </a:pPr>
            <a:r>
              <a:rPr lang="en-ID" dirty="0"/>
              <a:t>Each particle has a predetermined </a:t>
            </a:r>
            <a:r>
              <a:rPr lang="en-ID" i="1" dirty="0"/>
              <a:t>lifetime</a:t>
            </a:r>
            <a:r>
              <a:rPr lang="en-ID" dirty="0"/>
              <a:t>, typically of a few seconds, during which it can undergo various changes. It begins its life when it is generated or </a:t>
            </a:r>
            <a:r>
              <a:rPr lang="en-ID" i="1" dirty="0"/>
              <a:t>emitted</a:t>
            </a:r>
            <a:r>
              <a:rPr lang="en-ID" dirty="0"/>
              <a:t> by its particle system. The system emits particles at random positions within a region of space shaped like a sphere, hemisphere, cone, box or any arbitrary mesh. The particle is displayed until its time is up, at which point it is removed from the system. The system’s </a:t>
            </a:r>
            <a:r>
              <a:rPr lang="en-ID" i="1" dirty="0"/>
              <a:t>emission rate</a:t>
            </a:r>
            <a:r>
              <a:rPr lang="en-ID" dirty="0"/>
              <a:t> indicates roughly how many particles are emitted per second, although the exact times of emission are randomized slightly. The choice of emission rate and average particle lifetime determine the number of particles in the “stable” state (</a:t>
            </a:r>
            <a:r>
              <a:rPr lang="en-ID" dirty="0" err="1"/>
              <a:t>ie</a:t>
            </a:r>
            <a:r>
              <a:rPr lang="en-ID" dirty="0"/>
              <a:t>, where emission and particle death are happening at the same rate) and how long the system takes to reach that state.</a:t>
            </a:r>
          </a:p>
        </p:txBody>
      </p:sp>
    </p:spTree>
    <p:extLst>
      <p:ext uri="{BB962C8B-B14F-4D97-AF65-F5344CB8AC3E}">
        <p14:creationId xmlns:p14="http://schemas.microsoft.com/office/powerpoint/2010/main" val="31828736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p:cNvSpPr>
            <a:spLocks noGrp="1"/>
          </p:cNvSpPr>
          <p:nvPr>
            <p:ph type="title"/>
          </p:nvPr>
        </p:nvSpPr>
        <p:spPr/>
        <p:txBody>
          <a:bodyPr/>
          <a:lstStyle/>
          <a:p>
            <a:r>
              <a:rPr lang="en-ID" dirty="0"/>
              <a:t>Dynamics of Particles</a:t>
            </a:r>
          </a:p>
        </p:txBody>
      </p:sp>
      <p:sp>
        <p:nvSpPr>
          <p:cNvPr id="3" name="Tampungan Konten 2"/>
          <p:cNvSpPr>
            <a:spLocks noGrp="1"/>
          </p:cNvSpPr>
          <p:nvPr>
            <p:ph idx="1"/>
          </p:nvPr>
        </p:nvSpPr>
        <p:spPr>
          <a:xfrm>
            <a:off x="1911350" y="2743200"/>
            <a:ext cx="6699250" cy="3726223"/>
          </a:xfrm>
        </p:spPr>
        <p:txBody>
          <a:bodyPr>
            <a:noAutofit/>
          </a:bodyPr>
          <a:lstStyle/>
          <a:p>
            <a:r>
              <a:rPr lang="en-ID" sz="1500" dirty="0"/>
              <a:t>The emission and lifetime settings affect the overall behaviour of the system but the individual particles can also change over time. Each one has a </a:t>
            </a:r>
            <a:r>
              <a:rPr lang="en-ID" sz="1500" b="1" dirty="0"/>
              <a:t>velocity</a:t>
            </a:r>
            <a:r>
              <a:rPr lang="en-ID" sz="1500" dirty="0"/>
              <a:t> vector that determines the direction and distance the particle moves with each frame update. The velocity can be changed by </a:t>
            </a:r>
            <a:r>
              <a:rPr lang="en-ID" sz="1500" b="1" dirty="0"/>
              <a:t>forces</a:t>
            </a:r>
            <a:r>
              <a:rPr lang="en-ID" sz="1500" dirty="0"/>
              <a:t> and </a:t>
            </a:r>
            <a:r>
              <a:rPr lang="en-ID" sz="1500" b="1" dirty="0"/>
              <a:t>gravity</a:t>
            </a:r>
            <a:r>
              <a:rPr lang="en-ID" sz="1500" dirty="0"/>
              <a:t> applied by the system itself or when the particles are blown around by a </a:t>
            </a:r>
            <a:r>
              <a:rPr lang="en-ID" sz="1500" b="1" dirty="0"/>
              <a:t>wind zone</a:t>
            </a:r>
            <a:r>
              <a:rPr lang="en-ID" sz="1500" dirty="0"/>
              <a:t> on a Terrain. The </a:t>
            </a:r>
            <a:r>
              <a:rPr lang="en-ID" sz="1500" dirty="0" err="1"/>
              <a:t>color</a:t>
            </a:r>
            <a:r>
              <a:rPr lang="en-ID" sz="1500" dirty="0"/>
              <a:t>, size and rotation of each particle can also change over its lifetime or in proportion to its current speed of movement. The </a:t>
            </a:r>
            <a:r>
              <a:rPr lang="en-ID" sz="1500" dirty="0" err="1"/>
              <a:t>color</a:t>
            </a:r>
            <a:r>
              <a:rPr lang="en-ID" sz="1500" dirty="0"/>
              <a:t> includes an alpha (transparency) component, so a particle can be made to fade gradually in and out of existence rather than simply appearing and disappearing abruptly.</a:t>
            </a:r>
          </a:p>
          <a:p>
            <a:r>
              <a:rPr lang="en-ID" sz="1500" dirty="0"/>
              <a:t>Used in combination, particle dynamics can be used to simulate many kinds of fluid effects quite convincingly. For example, a waterfall can be simulated by using a thin emission shape and letting the water particles simply fall under gravity, accelerating as they go. Smoke from a fire tends to rise, expand and eventually dissipate, so the system should use an upward force on the smoke particles and increase their size and transparency over their lifetimes.</a:t>
            </a:r>
          </a:p>
          <a:p>
            <a:pPr marL="0" indent="0">
              <a:buNone/>
            </a:pPr>
            <a:endParaRPr lang="en-ID" sz="1500" dirty="0"/>
          </a:p>
        </p:txBody>
      </p:sp>
    </p:spTree>
    <p:extLst>
      <p:ext uri="{BB962C8B-B14F-4D97-AF65-F5344CB8AC3E}">
        <p14:creationId xmlns:p14="http://schemas.microsoft.com/office/powerpoint/2010/main" val="4272671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Judul 8"/>
          <p:cNvSpPr>
            <a:spLocks noGrp="1"/>
          </p:cNvSpPr>
          <p:nvPr>
            <p:ph type="title"/>
          </p:nvPr>
        </p:nvSpPr>
        <p:spPr/>
        <p:txBody>
          <a:bodyPr>
            <a:normAutofit/>
          </a:bodyPr>
          <a:lstStyle/>
          <a:p>
            <a:r>
              <a:rPr lang="en-ID" dirty="0"/>
              <a:t>Adding Particle Effects</a:t>
            </a:r>
          </a:p>
        </p:txBody>
      </p:sp>
      <p:sp>
        <p:nvSpPr>
          <p:cNvPr id="10" name="Tampungan Konten 9"/>
          <p:cNvSpPr>
            <a:spLocks noGrp="1"/>
          </p:cNvSpPr>
          <p:nvPr>
            <p:ph idx="1"/>
          </p:nvPr>
        </p:nvSpPr>
        <p:spPr>
          <a:xfrm>
            <a:off x="1911350" y="2852936"/>
            <a:ext cx="6837114" cy="3616487"/>
          </a:xfrm>
        </p:spPr>
        <p:txBody>
          <a:bodyPr>
            <a:normAutofit fontScale="55000" lnSpcReduction="20000"/>
          </a:bodyPr>
          <a:lstStyle/>
          <a:p>
            <a:pPr marL="457200" indent="-457200">
              <a:buFont typeface="+mj-lt"/>
              <a:buAutoNum type="arabicPeriod"/>
            </a:pPr>
            <a:r>
              <a:rPr lang="en-ID" dirty="0"/>
              <a:t>Go to </a:t>
            </a:r>
            <a:r>
              <a:rPr lang="en-ID" dirty="0" err="1"/>
              <a:t>GameObject</a:t>
            </a:r>
            <a:r>
              <a:rPr lang="en-ID" dirty="0"/>
              <a:t> | Create Other | Particle System.</a:t>
            </a:r>
          </a:p>
          <a:p>
            <a:pPr marL="457200" indent="-457200">
              <a:buFont typeface="+mj-lt"/>
              <a:buAutoNum type="arabicPeriod"/>
            </a:pPr>
            <a:endParaRPr lang="en-ID" dirty="0"/>
          </a:p>
          <a:p>
            <a:pPr marL="457200" indent="-457200">
              <a:buFont typeface="+mj-lt"/>
              <a:buAutoNum type="arabicPeriod"/>
            </a:pPr>
            <a:endParaRPr lang="en-ID" dirty="0"/>
          </a:p>
          <a:p>
            <a:pPr marL="457200" indent="-457200">
              <a:buFont typeface="+mj-lt"/>
              <a:buAutoNum type="arabicPeriod"/>
            </a:pPr>
            <a:endParaRPr lang="en-ID" dirty="0"/>
          </a:p>
          <a:p>
            <a:pPr marL="457200" indent="-457200">
              <a:buFont typeface="+mj-lt"/>
              <a:buAutoNum type="arabicPeriod"/>
            </a:pPr>
            <a:endParaRPr lang="en-ID" dirty="0"/>
          </a:p>
          <a:p>
            <a:pPr marL="457200" indent="-457200">
              <a:buFont typeface="+mj-lt"/>
              <a:buAutoNum type="arabicPeriod"/>
            </a:pPr>
            <a:endParaRPr lang="en-ID" dirty="0"/>
          </a:p>
          <a:p>
            <a:pPr marL="457200" indent="-457200">
              <a:buFont typeface="+mj-lt"/>
              <a:buAutoNum type="arabicPeriod"/>
            </a:pPr>
            <a:endParaRPr lang="en-ID" dirty="0"/>
          </a:p>
          <a:p>
            <a:pPr marL="0" indent="0">
              <a:buNone/>
            </a:pPr>
            <a:endParaRPr lang="en-ID" dirty="0"/>
          </a:p>
          <a:p>
            <a:pPr marL="0" indent="0">
              <a:buNone/>
            </a:pPr>
            <a:endParaRPr lang="en-ID" dirty="0"/>
          </a:p>
          <a:p>
            <a:pPr marL="0" indent="0">
              <a:buNone/>
            </a:pPr>
            <a:endParaRPr lang="en-ID" dirty="0"/>
          </a:p>
          <a:p>
            <a:pPr marL="0" indent="0">
              <a:buNone/>
            </a:pPr>
            <a:endParaRPr lang="en-ID" dirty="0"/>
          </a:p>
          <a:p>
            <a:pPr marL="0" indent="0">
              <a:buNone/>
            </a:pPr>
            <a:endParaRPr lang="en-ID" dirty="0"/>
          </a:p>
          <a:p>
            <a:pPr marL="0" indent="0">
              <a:buNone/>
            </a:pPr>
            <a:endParaRPr lang="en-ID" dirty="0"/>
          </a:p>
          <a:p>
            <a:pPr marL="0" indent="0">
              <a:buNone/>
            </a:pPr>
            <a:endParaRPr lang="en-ID" dirty="0"/>
          </a:p>
          <a:p>
            <a:pPr marL="0" indent="0">
              <a:buNone/>
            </a:pPr>
            <a:endParaRPr lang="en-ID" dirty="0"/>
          </a:p>
          <a:p>
            <a:pPr marL="0" indent="0">
              <a:buNone/>
            </a:pPr>
            <a:r>
              <a:rPr lang="en-ID" dirty="0"/>
              <a:t>Since the component is quite complicated, the inspector is divided into a number of collapsible sub-sections or </a:t>
            </a:r>
            <a:r>
              <a:rPr lang="en-ID" i="1" dirty="0"/>
              <a:t>modules</a:t>
            </a:r>
            <a:r>
              <a:rPr lang="en-ID" dirty="0"/>
              <a:t> that each contain a group of related properties. Additionally, you can edit one or more systems at the same time using a separate editor window accessed via the </a:t>
            </a:r>
            <a:r>
              <a:rPr lang="en-ID" i="1" dirty="0"/>
              <a:t>Open Window</a:t>
            </a:r>
            <a:r>
              <a:rPr lang="en-ID" dirty="0"/>
              <a:t> button on the inspector. The many options available for the Particle System component are described in detail on its </a:t>
            </a:r>
            <a:r>
              <a:rPr lang="en-ID" dirty="0">
                <a:hlinkClick r:id="rId2"/>
              </a:rPr>
              <a:t>component reference page</a:t>
            </a:r>
            <a:r>
              <a:rPr lang="en-ID" dirty="0"/>
              <a:t> and the pages for the individual </a:t>
            </a:r>
            <a:r>
              <a:rPr lang="en-ID" dirty="0">
                <a:hlinkClick r:id="rId3"/>
              </a:rPr>
              <a:t>modules</a:t>
            </a:r>
            <a:r>
              <a:rPr lang="en-ID" dirty="0"/>
              <a:t>. </a:t>
            </a:r>
          </a:p>
        </p:txBody>
      </p:sp>
      <p:pic>
        <p:nvPicPr>
          <p:cNvPr id="2" name="Gambar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82007" y="3200400"/>
            <a:ext cx="4495800" cy="2064738"/>
          </a:xfrm>
          <a:prstGeom prst="rect">
            <a:avLst/>
          </a:prstGeom>
        </p:spPr>
      </p:pic>
      <p:sp>
        <p:nvSpPr>
          <p:cNvPr id="6" name="Persegi Panjang 5"/>
          <p:cNvSpPr/>
          <p:nvPr/>
        </p:nvSpPr>
        <p:spPr>
          <a:xfrm>
            <a:off x="990600" y="6383424"/>
            <a:ext cx="4572000" cy="430887"/>
          </a:xfrm>
          <a:prstGeom prst="rect">
            <a:avLst/>
          </a:prstGeom>
        </p:spPr>
        <p:txBody>
          <a:bodyPr>
            <a:spAutoFit/>
          </a:bodyPr>
          <a:lstStyle/>
          <a:p>
            <a:r>
              <a:rPr lang="en-ID" sz="1100" dirty="0"/>
              <a:t>Image Source:</a:t>
            </a:r>
          </a:p>
          <a:p>
            <a:r>
              <a:rPr lang="en-ID" sz="1100" dirty="0"/>
              <a:t>http://docs.unity3d.com/Manual/ParticleSystems.html</a:t>
            </a:r>
          </a:p>
        </p:txBody>
      </p:sp>
    </p:spTree>
    <p:extLst>
      <p:ext uri="{BB962C8B-B14F-4D97-AF65-F5344CB8AC3E}">
        <p14:creationId xmlns:p14="http://schemas.microsoft.com/office/powerpoint/2010/main" val="30940297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p:cNvSpPr>
            <a:spLocks noGrp="1"/>
          </p:cNvSpPr>
          <p:nvPr>
            <p:ph type="title"/>
          </p:nvPr>
        </p:nvSpPr>
        <p:spPr/>
        <p:txBody>
          <a:bodyPr/>
          <a:lstStyle/>
          <a:p>
            <a:r>
              <a:rPr lang="en-ID" dirty="0"/>
              <a:t>Adding Particle Effects</a:t>
            </a:r>
          </a:p>
        </p:txBody>
      </p:sp>
      <p:sp>
        <p:nvSpPr>
          <p:cNvPr id="3" name="Tampungan Konten 2"/>
          <p:cNvSpPr>
            <a:spLocks noGrp="1"/>
          </p:cNvSpPr>
          <p:nvPr>
            <p:ph idx="1"/>
          </p:nvPr>
        </p:nvSpPr>
        <p:spPr>
          <a:xfrm>
            <a:off x="1911350" y="2743200"/>
            <a:ext cx="3194050" cy="3726223"/>
          </a:xfrm>
        </p:spPr>
        <p:txBody>
          <a:bodyPr>
            <a:normAutofit lnSpcReduction="10000"/>
          </a:bodyPr>
          <a:lstStyle/>
          <a:p>
            <a:pPr marL="457200" indent="-457200">
              <a:buFont typeface="+mj-lt"/>
              <a:buAutoNum type="arabicPeriod"/>
            </a:pPr>
            <a:r>
              <a:rPr lang="en-ID" dirty="0"/>
              <a:t>Select the particle system in the hierarchy. </a:t>
            </a:r>
          </a:p>
          <a:p>
            <a:pPr marL="457200" indent="-457200">
              <a:buFont typeface="+mj-lt"/>
              <a:buAutoNum type="arabicPeriod"/>
            </a:pPr>
            <a:r>
              <a:rPr lang="en-ID" dirty="0"/>
              <a:t>Then, within the Inspector, click on the Particle System heading to open it. Now, click on Start </a:t>
            </a:r>
            <a:r>
              <a:rPr lang="en-ID" dirty="0" err="1"/>
              <a:t>Color</a:t>
            </a:r>
            <a:r>
              <a:rPr lang="en-ID" dirty="0"/>
              <a:t>, and change it to a light brown, as shown in the following screenshot:</a:t>
            </a:r>
          </a:p>
          <a:p>
            <a:endParaRPr lang="en-ID" dirty="0"/>
          </a:p>
        </p:txBody>
      </p:sp>
      <p:pic>
        <p:nvPicPr>
          <p:cNvPr id="5" name="Gambar 4"/>
          <p:cNvPicPr>
            <a:picLocks noChangeAspect="1"/>
          </p:cNvPicPr>
          <p:nvPr/>
        </p:nvPicPr>
        <p:blipFill>
          <a:blip r:embed="rId2"/>
          <a:stretch>
            <a:fillRect/>
          </a:stretch>
        </p:blipFill>
        <p:spPr>
          <a:xfrm>
            <a:off x="6172200" y="2667542"/>
            <a:ext cx="2362200" cy="3965503"/>
          </a:xfrm>
          <a:prstGeom prst="rect">
            <a:avLst/>
          </a:prstGeom>
        </p:spPr>
      </p:pic>
      <p:sp>
        <p:nvSpPr>
          <p:cNvPr id="7" name="Persegi Panjang 6"/>
          <p:cNvSpPr/>
          <p:nvPr/>
        </p:nvSpPr>
        <p:spPr>
          <a:xfrm>
            <a:off x="914400" y="6397890"/>
            <a:ext cx="8610600" cy="461665"/>
          </a:xfrm>
          <a:prstGeom prst="rect">
            <a:avLst/>
          </a:prstGeom>
        </p:spPr>
        <p:txBody>
          <a:bodyPr wrap="square">
            <a:spAutoFit/>
          </a:bodyPr>
          <a:lstStyle/>
          <a:p>
            <a:r>
              <a:rPr lang="en-US" sz="1200" dirty="0"/>
              <a:t>Image source: </a:t>
            </a:r>
          </a:p>
          <a:p>
            <a:r>
              <a:rPr lang="en-US" sz="1200" dirty="0"/>
              <a:t>Pereira, V. (2014). Learning Unity 2D Game Development by Example. </a:t>
            </a:r>
            <a:r>
              <a:rPr lang="en-US" sz="1200" dirty="0" err="1"/>
              <a:t>Packt</a:t>
            </a:r>
            <a:r>
              <a:rPr lang="en-US" sz="1200" dirty="0"/>
              <a:t> Publishing, Inc. San Francisco. </a:t>
            </a:r>
            <a:endParaRPr lang="en-ID" sz="1200" dirty="0"/>
          </a:p>
        </p:txBody>
      </p:sp>
    </p:spTree>
    <p:extLst>
      <p:ext uri="{BB962C8B-B14F-4D97-AF65-F5344CB8AC3E}">
        <p14:creationId xmlns:p14="http://schemas.microsoft.com/office/powerpoint/2010/main" val="5799509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p:cNvSpPr>
            <a:spLocks noGrp="1"/>
          </p:cNvSpPr>
          <p:nvPr>
            <p:ph type="title"/>
          </p:nvPr>
        </p:nvSpPr>
        <p:spPr/>
        <p:txBody>
          <a:bodyPr/>
          <a:lstStyle/>
          <a:p>
            <a:r>
              <a:rPr lang="en-ID" dirty="0"/>
              <a:t>Particle Properties</a:t>
            </a:r>
          </a:p>
        </p:txBody>
      </p:sp>
      <p:sp>
        <p:nvSpPr>
          <p:cNvPr id="3" name="Tampungan Konten 2"/>
          <p:cNvSpPr>
            <a:spLocks noGrp="1"/>
          </p:cNvSpPr>
          <p:nvPr>
            <p:ph idx="1"/>
          </p:nvPr>
        </p:nvSpPr>
        <p:spPr/>
        <p:txBody>
          <a:bodyPr>
            <a:normAutofit fontScale="92500" lnSpcReduction="20000"/>
          </a:bodyPr>
          <a:lstStyle/>
          <a:p>
            <a:r>
              <a:rPr lang="en-ID" i="1" dirty="0"/>
              <a:t>Constant:</a:t>
            </a:r>
            <a:r>
              <a:rPr lang="en-ID" dirty="0"/>
              <a:t> The property’s value is fixed throughout its lifetime.</a:t>
            </a:r>
          </a:p>
          <a:p>
            <a:r>
              <a:rPr lang="en-ID" i="1" dirty="0"/>
              <a:t>Curve:</a:t>
            </a:r>
            <a:r>
              <a:rPr lang="en-ID" dirty="0"/>
              <a:t> The value is specified by a curve/graph.</a:t>
            </a:r>
          </a:p>
          <a:p>
            <a:r>
              <a:rPr lang="en-ID" i="1" dirty="0"/>
              <a:t>Random between two constants:</a:t>
            </a:r>
            <a:r>
              <a:rPr lang="en-ID" dirty="0"/>
              <a:t> Two constant values define the upper and lower bounds for the value; the actual value varies randomly over time between those bounds.</a:t>
            </a:r>
          </a:p>
          <a:p>
            <a:r>
              <a:rPr lang="en-ID" i="1" dirty="0"/>
              <a:t>Random between two curves:</a:t>
            </a:r>
            <a:r>
              <a:rPr lang="en-ID" dirty="0"/>
              <a:t> Two curves define the upper and lower bounds of the </a:t>
            </a:r>
            <a:r>
              <a:rPr lang="en-ID" dirty="0" err="1"/>
              <a:t>the</a:t>
            </a:r>
            <a:r>
              <a:rPr lang="en-ID" dirty="0"/>
              <a:t> value at a given point in its lifetime; the current value varies randomly between those bounds.</a:t>
            </a:r>
          </a:p>
        </p:txBody>
      </p:sp>
      <p:sp>
        <p:nvSpPr>
          <p:cNvPr id="4" name="Subjudul 3"/>
          <p:cNvSpPr>
            <a:spLocks noGrp="1"/>
          </p:cNvSpPr>
          <p:nvPr>
            <p:ph type="subTitle" idx="13"/>
          </p:nvPr>
        </p:nvSpPr>
        <p:spPr/>
        <p:txBody>
          <a:bodyPr>
            <a:normAutofit fontScale="55000" lnSpcReduction="20000"/>
          </a:bodyPr>
          <a:lstStyle/>
          <a:p>
            <a:pPr marL="0" indent="0">
              <a:buNone/>
            </a:pPr>
            <a:r>
              <a:rPr lang="en-ID" dirty="0"/>
              <a:t>Many of the numeric properties of particles or even the whole system can be varied over time. Unity provides several different methods of specifying how the variation will happen</a:t>
            </a:r>
          </a:p>
        </p:txBody>
      </p:sp>
    </p:spTree>
    <p:extLst>
      <p:ext uri="{BB962C8B-B14F-4D97-AF65-F5344CB8AC3E}">
        <p14:creationId xmlns:p14="http://schemas.microsoft.com/office/powerpoint/2010/main" val="914661315"/>
      </p:ext>
    </p:extLst>
  </p:cSld>
  <p:clrMapOvr>
    <a:masterClrMapping/>
  </p:clrMapOvr>
</p:sld>
</file>

<file path=ppt/theme/theme1.xml><?xml version="1.0" encoding="utf-8"?>
<a:theme xmlns:a="http://schemas.openxmlformats.org/drawingml/2006/main" name="Template PPT 2015">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Template PPT 2015</Template>
  <TotalTime>0</TotalTime>
  <Words>1426</Words>
  <Application>Microsoft Office PowerPoint</Application>
  <PresentationFormat>On-screen Show (4:3)</PresentationFormat>
  <Paragraphs>74</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ＭＳ Ｐゴシック</vt:lpstr>
      <vt:lpstr>Arial</vt:lpstr>
      <vt:lpstr>Calibri</vt:lpstr>
      <vt:lpstr>Open Sans</vt:lpstr>
      <vt:lpstr>Template PPT 2015</vt:lpstr>
      <vt:lpstr>2D game effects</vt:lpstr>
      <vt:lpstr>  These slides have been adapted from:  Pereira, V. (2014). Learning Unity 2D Game Development by Example, Packt Publishing, Inc. San Francisco. ISBN: 9781783559046  Chapter 9 </vt:lpstr>
      <vt:lpstr>Learning Objectives</vt:lpstr>
      <vt:lpstr>What is a Particle System?</vt:lpstr>
      <vt:lpstr>Dynamics of the System</vt:lpstr>
      <vt:lpstr>Dynamics of Particles</vt:lpstr>
      <vt:lpstr>Adding Particle Effects</vt:lpstr>
      <vt:lpstr>Adding Particle Effects</vt:lpstr>
      <vt:lpstr>Particle Properties</vt:lpstr>
      <vt:lpstr>Color Properties</vt:lpstr>
      <vt:lpstr>A Simple Explosion</vt:lpstr>
      <vt:lpstr>A Simple Explosion</vt:lpstr>
      <vt:lpstr>Exhaust Smoke from a Vehicle</vt:lpstr>
      <vt:lpstr>Exhaust Smoke from a Vehicle</vt:lpstr>
      <vt:lpstr>Discussion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TOPIC  Session  #</dc:title>
  <dc:creator>Yulia</dc:creator>
  <cp:lastModifiedBy>Dodick Zulaimi Sudirman</cp:lastModifiedBy>
  <cp:revision>61</cp:revision>
  <dcterms:created xsi:type="dcterms:W3CDTF">2015-05-04T03:33:03Z</dcterms:created>
  <dcterms:modified xsi:type="dcterms:W3CDTF">2018-07-28T05:25:25Z</dcterms:modified>
</cp:coreProperties>
</file>