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3" r:id="rId3"/>
    <p:sldId id="257" r:id="rId4"/>
    <p:sldId id="297" r:id="rId5"/>
    <p:sldId id="298" r:id="rId6"/>
    <p:sldId id="300" r:id="rId7"/>
    <p:sldId id="304" r:id="rId8"/>
    <p:sldId id="303" r:id="rId9"/>
    <p:sldId id="299" r:id="rId10"/>
    <p:sldId id="305" r:id="rId11"/>
    <p:sldId id="301" r:id="rId12"/>
    <p:sldId id="308" r:id="rId13"/>
    <p:sldId id="309" r:id="rId14"/>
    <p:sldId id="310" r:id="rId15"/>
    <p:sldId id="311" r:id="rId16"/>
    <p:sldId id="312" r:id="rId17"/>
    <p:sldId id="314" r:id="rId18"/>
    <p:sldId id="313" r:id="rId19"/>
    <p:sldId id="315" r:id="rId20"/>
    <p:sldId id="316" r:id="rId21"/>
    <p:sldId id="317" r:id="rId22"/>
    <p:sldId id="307" r:id="rId23"/>
    <p:sldId id="296" r:id="rId24"/>
    <p:sldId id="291"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3"/>
            <p14:sldId id="257"/>
            <p14:sldId id="297"/>
            <p14:sldId id="298"/>
            <p14:sldId id="300"/>
            <p14:sldId id="304"/>
            <p14:sldId id="303"/>
            <p14:sldId id="299"/>
            <p14:sldId id="305"/>
            <p14:sldId id="301"/>
            <p14:sldId id="308"/>
            <p14:sldId id="309"/>
            <p14:sldId id="310"/>
            <p14:sldId id="311"/>
            <p14:sldId id="312"/>
            <p14:sldId id="314"/>
            <p14:sldId id="313"/>
            <p14:sldId id="315"/>
            <p14:sldId id="316"/>
            <p14:sldId id="317"/>
            <p14:sldId id="307"/>
            <p14:sldId id="296"/>
          </p14:sldIdLst>
        </p14:section>
        <p14:section name="REFERENCE" id="{82098E28-DACF-4424-86A1-E861B2DCC6FF}">
          <p14:sldIdLst>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0A9E2-4EDF-426D-B23B-C81F7E34554A}" type="datetimeFigureOut">
              <a:rPr lang="en-ID" smtClean="0"/>
              <a:t>28/07/2018</a:t>
            </a:fld>
            <a:endParaRPr lang="en-ID"/>
          </a:p>
        </p:txBody>
      </p:sp>
      <p:sp>
        <p:nvSpPr>
          <p:cNvPr id="4" name="Tampungan Gambar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6CB6B-C0F3-4AF5-96FF-89CCC1A86A8A}" type="slidenum">
              <a:rPr lang="en-ID" smtClean="0"/>
              <a:t>‹#›</a:t>
            </a:fld>
            <a:endParaRPr lang="en-ID"/>
          </a:p>
        </p:txBody>
      </p:sp>
    </p:spTree>
    <p:extLst>
      <p:ext uri="{BB962C8B-B14F-4D97-AF65-F5344CB8AC3E}">
        <p14:creationId xmlns:p14="http://schemas.microsoft.com/office/powerpoint/2010/main" val="139623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28/07/2018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2D Game Programming </a:t>
            </a:r>
          </a:p>
          <a:p>
            <a:pPr>
              <a:spcBef>
                <a:spcPct val="20000"/>
              </a:spcBef>
              <a:tabLst>
                <a:tab pos="1320800" algn="l"/>
                <a:tab pos="2054225" algn="l"/>
              </a:tabLst>
            </a:pPr>
            <a:r>
              <a:rPr lang="en-US" sz="2400" dirty="0">
                <a:solidFill>
                  <a:schemeClr val="bg1"/>
                </a:solidFill>
                <a:latin typeface="Open Sans"/>
              </a:rPr>
              <a:t>Effective Period	: </a:t>
            </a:r>
            <a:r>
              <a:rPr lang="en-US" sz="2400">
                <a:solidFill>
                  <a:schemeClr val="bg1"/>
                </a:solidFill>
                <a:latin typeface="Open Sans"/>
              </a:rPr>
              <a:t>September 2018</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AU" sz="4000" dirty="0">
                <a:solidFill>
                  <a:schemeClr val="bg1"/>
                </a:solidFill>
              </a:rPr>
              <a:t>2D game </a:t>
            </a:r>
            <a:r>
              <a:rPr lang="en-AU" sz="4000" dirty="0"/>
              <a:t>physics</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Physics 2D </a:t>
            </a:r>
          </a:p>
        </p:txBody>
      </p:sp>
      <p:sp>
        <p:nvSpPr>
          <p:cNvPr id="3" name="Tampungan Konten 2"/>
          <p:cNvSpPr>
            <a:spLocks noGrp="1"/>
          </p:cNvSpPr>
          <p:nvPr>
            <p:ph idx="1"/>
          </p:nvPr>
        </p:nvSpPr>
        <p:spPr/>
        <p:txBody>
          <a:bodyPr/>
          <a:lstStyle/>
          <a:p>
            <a:pPr marL="0" indent="0">
              <a:buNone/>
            </a:pPr>
            <a:r>
              <a:rPr lang="en-ID" dirty="0"/>
              <a:t>Those of us that are already familiar with Unity are aware of the original Physics component. However, this component only works for 3D. There is now a new component specifically for 2D called Physics 2D. The Physics 2D Manager has  the global settings for Physics 2D.</a:t>
            </a:r>
          </a:p>
        </p:txBody>
      </p:sp>
      <p:sp>
        <p:nvSpPr>
          <p:cNvPr id="4" name="Subjudul 3"/>
          <p:cNvSpPr>
            <a:spLocks noGrp="1"/>
          </p:cNvSpPr>
          <p:nvPr>
            <p:ph type="subTitle" idx="13"/>
          </p:nvPr>
        </p:nvSpPr>
        <p:spPr/>
        <p:txBody>
          <a:bodyPr/>
          <a:lstStyle/>
          <a:p>
            <a:pPr marL="0" indent="0">
              <a:buNone/>
            </a:pPr>
            <a:endParaRPr lang="en-ID" dirty="0"/>
          </a:p>
        </p:txBody>
      </p:sp>
    </p:spTree>
    <p:extLst>
      <p:ext uri="{BB962C8B-B14F-4D97-AF65-F5344CB8AC3E}">
        <p14:creationId xmlns:p14="http://schemas.microsoft.com/office/powerpoint/2010/main" val="27158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Physics 2D </a:t>
            </a:r>
          </a:p>
        </p:txBody>
      </p:sp>
      <p:sp>
        <p:nvSpPr>
          <p:cNvPr id="10" name="Tampungan Konten 9"/>
          <p:cNvSpPr>
            <a:spLocks noGrp="1"/>
          </p:cNvSpPr>
          <p:nvPr>
            <p:ph idx="1"/>
          </p:nvPr>
        </p:nvSpPr>
        <p:spPr>
          <a:xfrm>
            <a:off x="1911350" y="3429001"/>
            <a:ext cx="3346450" cy="3040422"/>
          </a:xfrm>
        </p:spPr>
        <p:txBody>
          <a:bodyPr>
            <a:normAutofit/>
          </a:bodyPr>
          <a:lstStyle/>
          <a:p>
            <a:pPr marL="0" indent="0">
              <a:buNone/>
            </a:pPr>
            <a:r>
              <a:rPr lang="en-ID" dirty="0"/>
              <a:t>Go to Edit | Project Settings | Physics 2D. We would see the Physics 2D Manager</a:t>
            </a:r>
          </a:p>
        </p:txBody>
      </p:sp>
      <p:sp>
        <p:nvSpPr>
          <p:cNvPr id="11" name="Subjudul 10"/>
          <p:cNvSpPr>
            <a:spLocks noGrp="1"/>
          </p:cNvSpPr>
          <p:nvPr>
            <p:ph type="subTitle" idx="13"/>
          </p:nvPr>
        </p:nvSpPr>
        <p:spPr>
          <a:xfrm>
            <a:off x="1907704" y="2843605"/>
            <a:ext cx="6840760" cy="504056"/>
          </a:xfrm>
        </p:spPr>
        <p:txBody>
          <a:bodyPr/>
          <a:lstStyle/>
          <a:p>
            <a:pPr marL="0" indent="0">
              <a:buNone/>
            </a:pPr>
            <a:r>
              <a:rPr lang="en-ID" dirty="0"/>
              <a:t>To access it, we do the following</a:t>
            </a:r>
          </a:p>
        </p:txBody>
      </p:sp>
      <p:pic>
        <p:nvPicPr>
          <p:cNvPr id="3" name="Gambar 2"/>
          <p:cNvPicPr>
            <a:picLocks noChangeAspect="1"/>
          </p:cNvPicPr>
          <p:nvPr/>
        </p:nvPicPr>
        <p:blipFill>
          <a:blip r:embed="rId2"/>
          <a:stretch>
            <a:fillRect/>
          </a:stretch>
        </p:blipFill>
        <p:spPr>
          <a:xfrm>
            <a:off x="6019800" y="3429001"/>
            <a:ext cx="2447925" cy="3276600"/>
          </a:xfrm>
          <a:prstGeom prst="rect">
            <a:avLst/>
          </a:prstGeom>
        </p:spPr>
      </p:pic>
      <p:sp>
        <p:nvSpPr>
          <p:cNvPr id="7" name="Persegi Panjang 6"/>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105051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Physics 2D </a:t>
            </a:r>
          </a:p>
        </p:txBody>
      </p:sp>
      <p:sp>
        <p:nvSpPr>
          <p:cNvPr id="3" name="Tampungan Konten 2"/>
          <p:cNvSpPr>
            <a:spLocks noGrp="1"/>
          </p:cNvSpPr>
          <p:nvPr>
            <p:ph idx="1"/>
          </p:nvPr>
        </p:nvSpPr>
        <p:spPr/>
        <p:txBody>
          <a:bodyPr>
            <a:normAutofit fontScale="62500" lnSpcReduction="20000"/>
          </a:bodyPr>
          <a:lstStyle/>
          <a:p>
            <a:r>
              <a:rPr lang="en-ID" dirty="0"/>
              <a:t>Gravity: We can set the global gravity that will affect all objects in our game. X is for horizontal gravity along the x axis and Y is for vertical gravity along the y axis. </a:t>
            </a:r>
          </a:p>
          <a:p>
            <a:r>
              <a:rPr lang="en-ID" dirty="0"/>
              <a:t>Default Material: This is an assigned Physics 2D Material. By default, None is assigned. </a:t>
            </a:r>
          </a:p>
          <a:p>
            <a:r>
              <a:rPr lang="en-ID" dirty="0"/>
              <a:t>Velocity Iterations: This is the number of iterations by the physics engine  to calculate the changes in velocity of an object/body. The higher this value, the more accurate it is, but it is more expensive from the CPU's standpoint. </a:t>
            </a:r>
          </a:p>
          <a:p>
            <a:r>
              <a:rPr lang="en-ID" dirty="0"/>
              <a:t>Position Iterations: This is the number of iterations by the physics engine  to calculate the changes in position of an object/body. The higher this value, the more accurate it is, but it is more expensive from the CPU's standpoint. </a:t>
            </a:r>
          </a:p>
          <a:p>
            <a:r>
              <a:rPr lang="en-ID" dirty="0" err="1"/>
              <a:t>Raycast</a:t>
            </a:r>
            <a:r>
              <a:rPr lang="en-ID" dirty="0"/>
              <a:t> Hit Trigger: If this option is ticked and therefore enabled, then whenever a collider is set as a trigger, a hit will be returned as true when  it is hit by a </a:t>
            </a:r>
            <a:r>
              <a:rPr lang="en-ID" dirty="0" err="1"/>
              <a:t>raycast</a:t>
            </a:r>
            <a:r>
              <a:rPr lang="en-ID" dirty="0"/>
              <a:t>. If disabled, it will return false.</a:t>
            </a:r>
          </a:p>
          <a:p>
            <a:r>
              <a:rPr lang="en-ID" dirty="0"/>
              <a:t>Layer Collision Matrix: This sets which layers can interact with each other. By default, they are all enabled, so objects on any layer can collide with objects on any other layer.</a:t>
            </a:r>
          </a:p>
        </p:txBody>
      </p:sp>
      <p:sp>
        <p:nvSpPr>
          <p:cNvPr id="4" name="Subjudul 3"/>
          <p:cNvSpPr>
            <a:spLocks noGrp="1"/>
          </p:cNvSpPr>
          <p:nvPr>
            <p:ph type="subTitle" idx="13"/>
          </p:nvPr>
        </p:nvSpPr>
        <p:spPr/>
        <p:txBody>
          <a:bodyPr>
            <a:normAutofit/>
          </a:bodyPr>
          <a:lstStyle/>
          <a:p>
            <a:pPr marL="0" indent="0">
              <a:buNone/>
            </a:pPr>
            <a:r>
              <a:rPr lang="en-ID" dirty="0"/>
              <a:t>The Physics 2D Manager settings are as follows</a:t>
            </a:r>
          </a:p>
        </p:txBody>
      </p:sp>
    </p:spTree>
    <p:extLst>
      <p:ext uri="{BB962C8B-B14F-4D97-AF65-F5344CB8AC3E}">
        <p14:creationId xmlns:p14="http://schemas.microsoft.com/office/powerpoint/2010/main" val="36834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Physics 2D </a:t>
            </a:r>
          </a:p>
        </p:txBody>
      </p:sp>
      <p:sp>
        <p:nvSpPr>
          <p:cNvPr id="3" name="Tampungan Konten 2"/>
          <p:cNvSpPr>
            <a:spLocks noGrp="1"/>
          </p:cNvSpPr>
          <p:nvPr>
            <p:ph idx="1"/>
          </p:nvPr>
        </p:nvSpPr>
        <p:spPr/>
        <p:txBody>
          <a:bodyPr>
            <a:normAutofit fontScale="70000" lnSpcReduction="20000"/>
          </a:bodyPr>
          <a:lstStyle/>
          <a:p>
            <a:r>
              <a:rPr lang="en-ID" dirty="0"/>
              <a:t>Gravity: We can set the global gravity that will affect all objects in our game. X is for horizontal gravity along the x axis and Y is for vertical gravity along the y axis. </a:t>
            </a:r>
          </a:p>
          <a:p>
            <a:r>
              <a:rPr lang="en-ID" dirty="0"/>
              <a:t>Default Material: This is an assigned Physics 2D Material. By default, None is assigned. </a:t>
            </a:r>
          </a:p>
          <a:p>
            <a:r>
              <a:rPr lang="en-ID" dirty="0"/>
              <a:t>Velocity Iterations: This is the number of iterations by the physics engine  to calculate the changes in velocity of an object/body. The higher this value, the more accurate it is, but it is more expensive from the CPU's standpoint. </a:t>
            </a:r>
          </a:p>
          <a:p>
            <a:r>
              <a:rPr lang="en-ID" dirty="0"/>
              <a:t>Position Iterations: This is the number of iterations by the physics engine  to calculate the changes in position of an object/body. The higher this value, the more accurate it is, but it is more expensive from the CPU's standpoint. </a:t>
            </a:r>
          </a:p>
          <a:p>
            <a:r>
              <a:rPr lang="en-ID" dirty="0" err="1"/>
              <a:t>Raycast</a:t>
            </a:r>
            <a:r>
              <a:rPr lang="en-ID" dirty="0"/>
              <a:t> Hit Trigger: If this option is ticked and therefore enabled, then whenever a collider is set as a trigger, a hit will be returned as true when  it is hit by a </a:t>
            </a:r>
            <a:r>
              <a:rPr lang="en-ID" dirty="0" err="1"/>
              <a:t>raycast</a:t>
            </a:r>
            <a:r>
              <a:rPr lang="en-ID" dirty="0"/>
              <a:t>. If disabled, it will return false.</a:t>
            </a:r>
          </a:p>
        </p:txBody>
      </p:sp>
      <p:sp>
        <p:nvSpPr>
          <p:cNvPr id="4" name="Subjudul 3"/>
          <p:cNvSpPr>
            <a:spLocks noGrp="1"/>
          </p:cNvSpPr>
          <p:nvPr>
            <p:ph type="subTitle" idx="13"/>
          </p:nvPr>
        </p:nvSpPr>
        <p:spPr/>
        <p:txBody>
          <a:bodyPr>
            <a:normAutofit/>
          </a:bodyPr>
          <a:lstStyle/>
          <a:p>
            <a:pPr marL="0" indent="0">
              <a:buNone/>
            </a:pPr>
            <a:r>
              <a:rPr lang="en-ID" dirty="0"/>
              <a:t>The Physics 2D Manager settings are as follows</a:t>
            </a:r>
          </a:p>
        </p:txBody>
      </p:sp>
    </p:spTree>
    <p:extLst>
      <p:ext uri="{BB962C8B-B14F-4D97-AF65-F5344CB8AC3E}">
        <p14:creationId xmlns:p14="http://schemas.microsoft.com/office/powerpoint/2010/main" val="36660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What is Box2D?</a:t>
            </a:r>
          </a:p>
        </p:txBody>
      </p:sp>
      <p:sp>
        <p:nvSpPr>
          <p:cNvPr id="3" name="Tampungan Konten 2"/>
          <p:cNvSpPr>
            <a:spLocks noGrp="1"/>
          </p:cNvSpPr>
          <p:nvPr>
            <p:ph idx="1"/>
          </p:nvPr>
        </p:nvSpPr>
        <p:spPr>
          <a:xfrm>
            <a:off x="1911350" y="2852936"/>
            <a:ext cx="3422650" cy="3616487"/>
          </a:xfrm>
        </p:spPr>
        <p:txBody>
          <a:bodyPr>
            <a:normAutofit/>
          </a:bodyPr>
          <a:lstStyle/>
          <a:p>
            <a:pPr marL="0" indent="0">
              <a:buNone/>
            </a:pPr>
            <a:r>
              <a:rPr lang="en-ID" dirty="0"/>
              <a:t>The Physics 2D component makes use of Box2D. Box2D is a free, open source physics engine specifically designed for 2D by Erin </a:t>
            </a:r>
            <a:r>
              <a:rPr lang="en-ID" dirty="0" err="1"/>
              <a:t>Catto</a:t>
            </a:r>
            <a:r>
              <a:rPr lang="en-ID" dirty="0"/>
              <a:t>. It has been used in many successful 2D games, and is most widely known in the hit game Angry Birds. </a:t>
            </a:r>
          </a:p>
        </p:txBody>
      </p:sp>
      <p:pic>
        <p:nvPicPr>
          <p:cNvPr id="5" name="Gambar 4"/>
          <p:cNvPicPr>
            <a:picLocks noChangeAspect="1"/>
          </p:cNvPicPr>
          <p:nvPr/>
        </p:nvPicPr>
        <p:blipFill>
          <a:blip r:embed="rId2"/>
          <a:stretch>
            <a:fillRect/>
          </a:stretch>
        </p:blipFill>
        <p:spPr>
          <a:xfrm>
            <a:off x="6553200" y="3247008"/>
            <a:ext cx="2028825" cy="2800350"/>
          </a:xfrm>
          <a:prstGeom prst="rect">
            <a:avLst/>
          </a:prstGeom>
        </p:spPr>
      </p:pic>
      <p:sp>
        <p:nvSpPr>
          <p:cNvPr id="6" name="Persegi Panjang 5"/>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87221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What is Box2D?</a:t>
            </a:r>
          </a:p>
        </p:txBody>
      </p:sp>
      <p:sp>
        <p:nvSpPr>
          <p:cNvPr id="3" name="Tampungan Konten 2"/>
          <p:cNvSpPr>
            <a:spLocks noGrp="1"/>
          </p:cNvSpPr>
          <p:nvPr>
            <p:ph idx="1"/>
          </p:nvPr>
        </p:nvSpPr>
        <p:spPr/>
        <p:txBody>
          <a:bodyPr/>
          <a:lstStyle/>
          <a:p>
            <a:r>
              <a:rPr lang="en-ID" dirty="0" err="1"/>
              <a:t>Rigidbodies</a:t>
            </a:r>
            <a:r>
              <a:rPr lang="en-ID" dirty="0"/>
              <a:t> </a:t>
            </a:r>
          </a:p>
          <a:p>
            <a:r>
              <a:rPr lang="en-ID" dirty="0"/>
              <a:t>Colliders </a:t>
            </a:r>
          </a:p>
          <a:p>
            <a:r>
              <a:rPr lang="en-ID" dirty="0"/>
              <a:t>Joints</a:t>
            </a:r>
          </a:p>
        </p:txBody>
      </p:sp>
      <p:sp>
        <p:nvSpPr>
          <p:cNvPr id="4" name="Subjudul 3"/>
          <p:cNvSpPr>
            <a:spLocks noGrp="1"/>
          </p:cNvSpPr>
          <p:nvPr>
            <p:ph type="subTitle" idx="13"/>
          </p:nvPr>
        </p:nvSpPr>
        <p:spPr/>
        <p:txBody>
          <a:bodyPr>
            <a:normAutofit fontScale="70000" lnSpcReduction="20000"/>
          </a:bodyPr>
          <a:lstStyle/>
          <a:p>
            <a:pPr marL="0" indent="0">
              <a:buNone/>
            </a:pPr>
            <a:r>
              <a:rPr lang="en-ID" dirty="0"/>
              <a:t>There are three collective types of Physics 2D components available:</a:t>
            </a:r>
          </a:p>
        </p:txBody>
      </p:sp>
      <p:pic>
        <p:nvPicPr>
          <p:cNvPr id="5" name="Gambar 4"/>
          <p:cNvPicPr>
            <a:picLocks noChangeAspect="1"/>
          </p:cNvPicPr>
          <p:nvPr/>
        </p:nvPicPr>
        <p:blipFill>
          <a:blip r:embed="rId2"/>
          <a:stretch>
            <a:fillRect/>
          </a:stretch>
        </p:blipFill>
        <p:spPr>
          <a:xfrm>
            <a:off x="4189847" y="3429001"/>
            <a:ext cx="2058554" cy="2437535"/>
          </a:xfrm>
          <a:prstGeom prst="rect">
            <a:avLst/>
          </a:prstGeom>
        </p:spPr>
      </p:pic>
      <p:pic>
        <p:nvPicPr>
          <p:cNvPr id="6" name="Gambar 5"/>
          <p:cNvPicPr>
            <a:picLocks noChangeAspect="1"/>
          </p:cNvPicPr>
          <p:nvPr/>
        </p:nvPicPr>
        <p:blipFill>
          <a:blip r:embed="rId3"/>
          <a:stretch>
            <a:fillRect/>
          </a:stretch>
        </p:blipFill>
        <p:spPr>
          <a:xfrm>
            <a:off x="6400800" y="3429001"/>
            <a:ext cx="2462461" cy="1219199"/>
          </a:xfrm>
          <a:prstGeom prst="rect">
            <a:avLst/>
          </a:prstGeom>
        </p:spPr>
      </p:pic>
      <p:pic>
        <p:nvPicPr>
          <p:cNvPr id="7" name="Gambar 6"/>
          <p:cNvPicPr>
            <a:picLocks noChangeAspect="1"/>
          </p:cNvPicPr>
          <p:nvPr/>
        </p:nvPicPr>
        <p:blipFill>
          <a:blip r:embed="rId4"/>
          <a:stretch>
            <a:fillRect/>
          </a:stretch>
        </p:blipFill>
        <p:spPr>
          <a:xfrm>
            <a:off x="6400801" y="4720209"/>
            <a:ext cx="2590800" cy="1354077"/>
          </a:xfrm>
          <a:prstGeom prst="rect">
            <a:avLst/>
          </a:prstGeom>
        </p:spPr>
      </p:pic>
      <p:sp>
        <p:nvSpPr>
          <p:cNvPr id="8" name="Persegi Panjang 7"/>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203027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Steps to create bodies </a:t>
            </a:r>
          </a:p>
        </p:txBody>
      </p:sp>
      <p:sp>
        <p:nvSpPr>
          <p:cNvPr id="3" name="Tampungan Konten 2"/>
          <p:cNvSpPr>
            <a:spLocks noGrp="1"/>
          </p:cNvSpPr>
          <p:nvPr>
            <p:ph idx="1"/>
          </p:nvPr>
        </p:nvSpPr>
        <p:spPr>
          <a:xfrm>
            <a:off x="1911350" y="3645023"/>
            <a:ext cx="6837114" cy="2824399"/>
          </a:xfrm>
        </p:spPr>
        <p:txBody>
          <a:bodyPr/>
          <a:lstStyle/>
          <a:p>
            <a:pPr marL="0" indent="0">
              <a:buNone/>
            </a:pPr>
            <a:r>
              <a:rPr lang="en-ID" dirty="0"/>
              <a:t>It will shows</a:t>
            </a:r>
          </a:p>
        </p:txBody>
      </p:sp>
      <p:sp>
        <p:nvSpPr>
          <p:cNvPr id="4" name="Subjudul 3"/>
          <p:cNvSpPr>
            <a:spLocks noGrp="1"/>
          </p:cNvSpPr>
          <p:nvPr>
            <p:ph type="subTitle" idx="13"/>
          </p:nvPr>
        </p:nvSpPr>
        <p:spPr>
          <a:xfrm>
            <a:off x="1907704" y="2852936"/>
            <a:ext cx="6840760" cy="728464"/>
          </a:xfrm>
        </p:spPr>
        <p:txBody>
          <a:bodyPr>
            <a:normAutofit fontScale="77500" lnSpcReduction="20000"/>
          </a:bodyPr>
          <a:lstStyle/>
          <a:p>
            <a:pPr marL="0" indent="0">
              <a:buNone/>
            </a:pPr>
            <a:r>
              <a:rPr lang="en-ID" dirty="0"/>
              <a:t>The </a:t>
            </a:r>
            <a:r>
              <a:rPr lang="en-ID" dirty="0" err="1"/>
              <a:t>Rigidbody</a:t>
            </a:r>
            <a:r>
              <a:rPr lang="en-ID" dirty="0"/>
              <a:t> 2D component sets an object/body to be affected by physics.  To create a </a:t>
            </a:r>
            <a:r>
              <a:rPr lang="en-ID" dirty="0" err="1"/>
              <a:t>Rigidbody</a:t>
            </a:r>
            <a:r>
              <a:rPr lang="en-ID" dirty="0"/>
              <a:t>, we can </a:t>
            </a:r>
            <a:r>
              <a:rPr lang="en-ID" dirty="0" err="1"/>
              <a:t>fo</a:t>
            </a:r>
            <a:r>
              <a:rPr lang="en-ID" dirty="0"/>
              <a:t> to Add Component | Physics 2D | </a:t>
            </a:r>
            <a:r>
              <a:rPr lang="en-ID" dirty="0" err="1"/>
              <a:t>Rigidbody</a:t>
            </a:r>
            <a:r>
              <a:rPr lang="en-ID" dirty="0"/>
              <a:t> 2D</a:t>
            </a:r>
          </a:p>
        </p:txBody>
      </p:sp>
      <p:pic>
        <p:nvPicPr>
          <p:cNvPr id="6" name="Gambar 5"/>
          <p:cNvPicPr>
            <a:picLocks noChangeAspect="1"/>
          </p:cNvPicPr>
          <p:nvPr/>
        </p:nvPicPr>
        <p:blipFill>
          <a:blip r:embed="rId2"/>
          <a:stretch>
            <a:fillRect/>
          </a:stretch>
        </p:blipFill>
        <p:spPr>
          <a:xfrm>
            <a:off x="3505200" y="3984554"/>
            <a:ext cx="3828952" cy="2548491"/>
          </a:xfrm>
          <a:prstGeom prst="rect">
            <a:avLst/>
          </a:prstGeom>
        </p:spPr>
      </p:pic>
      <p:sp>
        <p:nvSpPr>
          <p:cNvPr id="7" name="Persegi Panjang 6"/>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362132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Rigidbodies</a:t>
            </a:r>
            <a:endParaRPr lang="en-ID" dirty="0"/>
          </a:p>
        </p:txBody>
      </p:sp>
      <p:sp>
        <p:nvSpPr>
          <p:cNvPr id="3" name="Tampungan Konten 2"/>
          <p:cNvSpPr>
            <a:spLocks noGrp="1"/>
          </p:cNvSpPr>
          <p:nvPr>
            <p:ph idx="1"/>
          </p:nvPr>
        </p:nvSpPr>
        <p:spPr/>
        <p:txBody>
          <a:bodyPr>
            <a:normAutofit fontScale="85000" lnSpcReduction="20000"/>
          </a:bodyPr>
          <a:lstStyle/>
          <a:p>
            <a:r>
              <a:rPr lang="en-ID" dirty="0"/>
              <a:t>Mass: This refers to the mass of the object/body </a:t>
            </a:r>
          </a:p>
          <a:p>
            <a:r>
              <a:rPr lang="en-ID" dirty="0"/>
              <a:t>Linear Drag: This drag affects the movement in position </a:t>
            </a:r>
          </a:p>
          <a:p>
            <a:r>
              <a:rPr lang="en-ID" dirty="0"/>
              <a:t>Angular Drag: This drag affects the rotation of movement </a:t>
            </a:r>
          </a:p>
          <a:p>
            <a:r>
              <a:rPr lang="en-ID" dirty="0"/>
              <a:t>Gravity Scale: This is the amount of gravity that affects the  object/body locally </a:t>
            </a:r>
          </a:p>
          <a:p>
            <a:r>
              <a:rPr lang="en-ID" dirty="0"/>
              <a:t>Fixed Angle: If this is enabled, then the </a:t>
            </a:r>
            <a:r>
              <a:rPr lang="en-ID" dirty="0" err="1"/>
              <a:t>Rigidbody</a:t>
            </a:r>
            <a:r>
              <a:rPr lang="en-ID" dirty="0"/>
              <a:t> is able to rotate  when it's affected by a force </a:t>
            </a:r>
          </a:p>
          <a:p>
            <a:r>
              <a:rPr lang="en-ID" dirty="0"/>
              <a:t>Is Kinematic: This sets whether or not the </a:t>
            </a:r>
            <a:r>
              <a:rPr lang="en-ID" dirty="0" err="1"/>
              <a:t>Rigidbody</a:t>
            </a:r>
            <a:r>
              <a:rPr lang="en-ID" dirty="0"/>
              <a:t> is kinematic for instances where we want to manually animate the rigid body's position </a:t>
            </a:r>
          </a:p>
          <a:p>
            <a:r>
              <a:rPr lang="en-ID" dirty="0"/>
              <a:t>Interpolate: The interpolation settings between the physics engine's  updates (when the physics calculations are updated)</a:t>
            </a:r>
          </a:p>
        </p:txBody>
      </p:sp>
      <p:sp>
        <p:nvSpPr>
          <p:cNvPr id="4" name="Subjudul 3"/>
          <p:cNvSpPr>
            <a:spLocks noGrp="1"/>
          </p:cNvSpPr>
          <p:nvPr>
            <p:ph type="subTitle" idx="13"/>
          </p:nvPr>
        </p:nvSpPr>
        <p:spPr/>
        <p:txBody>
          <a:bodyPr>
            <a:normAutofit fontScale="70000" lnSpcReduction="20000"/>
          </a:bodyPr>
          <a:lstStyle/>
          <a:p>
            <a:pPr marL="0" indent="0">
              <a:buNone/>
            </a:pPr>
            <a:r>
              <a:rPr lang="en-ID" dirty="0"/>
              <a:t>We will go through all the </a:t>
            </a:r>
            <a:r>
              <a:rPr lang="en-ID" dirty="0" err="1"/>
              <a:t>Rigidbody</a:t>
            </a:r>
            <a:r>
              <a:rPr lang="en-ID" dirty="0"/>
              <a:t> settings. These are described as follows</a:t>
            </a:r>
          </a:p>
        </p:txBody>
      </p:sp>
    </p:spTree>
    <p:extLst>
      <p:ext uri="{BB962C8B-B14F-4D97-AF65-F5344CB8AC3E}">
        <p14:creationId xmlns:p14="http://schemas.microsoft.com/office/powerpoint/2010/main" val="1999225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Rigid Bodies</a:t>
            </a:r>
          </a:p>
        </p:txBody>
      </p:sp>
      <p:sp>
        <p:nvSpPr>
          <p:cNvPr id="3" name="Tampungan Konten 2"/>
          <p:cNvSpPr>
            <a:spLocks noGrp="1"/>
          </p:cNvSpPr>
          <p:nvPr>
            <p:ph idx="1"/>
          </p:nvPr>
        </p:nvSpPr>
        <p:spPr/>
        <p:txBody>
          <a:bodyPr/>
          <a:lstStyle/>
          <a:p>
            <a:r>
              <a:rPr lang="en-ID" dirty="0"/>
              <a:t>Discrete: A collision is detected if the object's collider collides with another collider during a physics update. </a:t>
            </a:r>
          </a:p>
          <a:p>
            <a:r>
              <a:rPr lang="en-ID" dirty="0"/>
              <a:t>Continuous: Each physics update will perform extra work to make sure collisions are not missed. This is an important setting to use if we have very fast-moving rigid bodies. Fast-moving rigid bodies  can miss colliding with each other if we use only the Discrete mode, but will not miss each other if we use the Continuous mode. </a:t>
            </a:r>
          </a:p>
        </p:txBody>
      </p:sp>
      <p:sp>
        <p:nvSpPr>
          <p:cNvPr id="4" name="Subjudul 3"/>
          <p:cNvSpPr>
            <a:spLocks noGrp="1"/>
          </p:cNvSpPr>
          <p:nvPr>
            <p:ph type="subTitle" idx="13"/>
          </p:nvPr>
        </p:nvSpPr>
        <p:spPr/>
        <p:txBody>
          <a:bodyPr>
            <a:normAutofit fontScale="62500" lnSpcReduction="20000"/>
          </a:bodyPr>
          <a:lstStyle/>
          <a:p>
            <a:pPr marL="0" indent="0">
              <a:buNone/>
            </a:pPr>
            <a:r>
              <a:rPr lang="en-ID" dirty="0"/>
              <a:t>Collision Detection: This consists of settings to detect collisions between  the </a:t>
            </a:r>
            <a:r>
              <a:rPr lang="en-ID" dirty="0" err="1"/>
              <a:t>Rigidbody</a:t>
            </a:r>
            <a:r>
              <a:rPr lang="en-ID" dirty="0"/>
              <a:t> and other objects/bodies. The following are the options  under this</a:t>
            </a:r>
          </a:p>
        </p:txBody>
      </p:sp>
    </p:spTree>
    <p:extLst>
      <p:ext uri="{BB962C8B-B14F-4D97-AF65-F5344CB8AC3E}">
        <p14:creationId xmlns:p14="http://schemas.microsoft.com/office/powerpoint/2010/main" val="199974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Rigidbodies</a:t>
            </a:r>
            <a:endParaRPr lang="en-ID" dirty="0"/>
          </a:p>
        </p:txBody>
      </p:sp>
      <p:sp>
        <p:nvSpPr>
          <p:cNvPr id="3" name="Tampungan Konten 2"/>
          <p:cNvSpPr>
            <a:spLocks noGrp="1"/>
          </p:cNvSpPr>
          <p:nvPr>
            <p:ph idx="1"/>
          </p:nvPr>
        </p:nvSpPr>
        <p:spPr/>
        <p:txBody>
          <a:bodyPr/>
          <a:lstStyle/>
          <a:p>
            <a:r>
              <a:rPr lang="en-ID" dirty="0"/>
              <a:t>None: By default, Interpolate is set to none as it is only required when the movement of the </a:t>
            </a:r>
            <a:r>
              <a:rPr lang="en-ID" dirty="0" err="1"/>
              <a:t>Rigidbody</a:t>
            </a:r>
            <a:r>
              <a:rPr lang="en-ID" dirty="0"/>
              <a:t> is not smooth </a:t>
            </a:r>
          </a:p>
          <a:p>
            <a:r>
              <a:rPr lang="en-ID" dirty="0"/>
              <a:t>Interpolate: The object's movement is smoothed by taking into account the object's position from the previous frames </a:t>
            </a:r>
          </a:p>
          <a:p>
            <a:r>
              <a:rPr lang="en-ID" dirty="0"/>
              <a:t>Extrapolate: The object's movement is smoothed by estimating  the object's position in the next frame</a:t>
            </a:r>
          </a:p>
        </p:txBody>
      </p:sp>
      <p:sp>
        <p:nvSpPr>
          <p:cNvPr id="4" name="Subjudul 3"/>
          <p:cNvSpPr>
            <a:spLocks noGrp="1"/>
          </p:cNvSpPr>
          <p:nvPr>
            <p:ph type="subTitle" idx="13"/>
          </p:nvPr>
        </p:nvSpPr>
        <p:spPr/>
        <p:txBody>
          <a:bodyPr/>
          <a:lstStyle/>
          <a:p>
            <a:pPr marL="0" indent="0">
              <a:buNone/>
            </a:pPr>
            <a:r>
              <a:rPr lang="en-ID" dirty="0"/>
              <a:t>The following are the options under Interpolate</a:t>
            </a:r>
          </a:p>
        </p:txBody>
      </p:sp>
    </p:spTree>
    <p:extLst>
      <p:ext uri="{BB962C8B-B14F-4D97-AF65-F5344CB8AC3E}">
        <p14:creationId xmlns:p14="http://schemas.microsoft.com/office/powerpoint/2010/main" val="353620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60848"/>
            <a:ext cx="7453064" cy="4492352"/>
          </a:xfrm>
        </p:spPr>
        <p:txBody>
          <a:bodyPr>
            <a:normAutofit/>
          </a:bodyPr>
          <a:lstStyle/>
          <a:p>
            <a:pPr algn="ctr"/>
            <a:br>
              <a:rPr lang="en-US" sz="2400" dirty="0"/>
            </a:br>
            <a:br>
              <a:rPr lang="en-US" sz="2400" dirty="0"/>
            </a:br>
            <a:r>
              <a:rPr lang="en-US" sz="2400" dirty="0"/>
              <a:t>These slides have been adapted from:</a:t>
            </a:r>
            <a:br>
              <a:rPr lang="en-US" sz="2400" dirty="0"/>
            </a:br>
            <a:br>
              <a:rPr lang="en-US" sz="2400" dirty="0"/>
            </a:br>
            <a:r>
              <a:rPr lang="en-US" sz="2400" dirty="0"/>
              <a:t>Pereira, V. (2014). Learning Unity 2D Game Development by Example, </a:t>
            </a:r>
            <a:r>
              <a:rPr lang="en-US" sz="2400" dirty="0" err="1"/>
              <a:t>Packt</a:t>
            </a:r>
            <a:r>
              <a:rPr lang="en-US" sz="2400" dirty="0"/>
              <a:t> Publishing, Inc. San Francisco. ISBN: </a:t>
            </a:r>
            <a:r>
              <a:rPr lang="en-ID" sz="2400" dirty="0"/>
              <a:t>9781783559046</a:t>
            </a:r>
            <a:br>
              <a:rPr lang="en-US" sz="2400" dirty="0"/>
            </a:br>
            <a:br>
              <a:rPr lang="en-US" sz="2400" dirty="0"/>
            </a:br>
            <a:r>
              <a:rPr lang="en-US" sz="2400" dirty="0"/>
              <a:t>Chapter 9</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Rigid Bodies</a:t>
            </a:r>
          </a:p>
        </p:txBody>
      </p:sp>
      <p:sp>
        <p:nvSpPr>
          <p:cNvPr id="3" name="Tampungan Konten 2"/>
          <p:cNvSpPr>
            <a:spLocks noGrp="1"/>
          </p:cNvSpPr>
          <p:nvPr>
            <p:ph idx="1"/>
          </p:nvPr>
        </p:nvSpPr>
        <p:spPr/>
        <p:txBody>
          <a:bodyPr/>
          <a:lstStyle/>
          <a:p>
            <a:r>
              <a:rPr lang="en-ID" dirty="0"/>
              <a:t>Never Sleep: This option is used to ensure the object never sleeps. </a:t>
            </a:r>
          </a:p>
          <a:p>
            <a:r>
              <a:rPr lang="en-ID" dirty="0"/>
              <a:t>Start Awake: When this option is used, the object is initially set to  be awake and can then be set to sleep. </a:t>
            </a:r>
          </a:p>
          <a:p>
            <a:r>
              <a:rPr lang="en-ID" dirty="0"/>
              <a:t>Start Asleep: When this option is used, the object is initially set  to sleep; however, it can be awoken by collisions. </a:t>
            </a:r>
          </a:p>
        </p:txBody>
      </p:sp>
      <p:sp>
        <p:nvSpPr>
          <p:cNvPr id="4" name="Subjudul 3"/>
          <p:cNvSpPr>
            <a:spLocks noGrp="1"/>
          </p:cNvSpPr>
          <p:nvPr>
            <p:ph type="subTitle" idx="13"/>
          </p:nvPr>
        </p:nvSpPr>
        <p:spPr/>
        <p:txBody>
          <a:bodyPr>
            <a:normAutofit fontScale="70000" lnSpcReduction="20000"/>
          </a:bodyPr>
          <a:lstStyle/>
          <a:p>
            <a:pPr marL="0" indent="0">
              <a:buNone/>
            </a:pPr>
            <a:r>
              <a:rPr lang="en-ID" dirty="0"/>
              <a:t>Sleeping Mode: These settings are used to save processor time when  the </a:t>
            </a:r>
            <a:r>
              <a:rPr lang="en-ID" dirty="0" err="1"/>
              <a:t>Rigidbody</a:t>
            </a:r>
            <a:r>
              <a:rPr lang="en-ID" dirty="0"/>
              <a:t> sleeps (rests).</a:t>
            </a:r>
          </a:p>
        </p:txBody>
      </p:sp>
    </p:spTree>
    <p:extLst>
      <p:ext uri="{BB962C8B-B14F-4D97-AF65-F5344CB8AC3E}">
        <p14:creationId xmlns:p14="http://schemas.microsoft.com/office/powerpoint/2010/main" val="217276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Assignment		</a:t>
            </a:r>
            <a:endParaRPr lang="en-US" dirty="0"/>
          </a:p>
        </p:txBody>
      </p:sp>
      <p:sp>
        <p:nvSpPr>
          <p:cNvPr id="3" name="Content Placeholder 2"/>
          <p:cNvSpPr>
            <a:spLocks noGrp="1"/>
          </p:cNvSpPr>
          <p:nvPr>
            <p:ph idx="1"/>
          </p:nvPr>
        </p:nvSpPr>
        <p:spPr>
          <a:xfrm>
            <a:off x="1911350" y="2903178"/>
            <a:ext cx="6837114" cy="3040422"/>
          </a:xfrm>
        </p:spPr>
        <p:txBody>
          <a:bodyPr/>
          <a:lstStyle/>
          <a:p>
            <a:pPr marL="0" indent="0">
              <a:buNone/>
            </a:pPr>
            <a:r>
              <a:rPr lang="en-ID" dirty="0"/>
              <a:t>Design a game that uses a game physics</a:t>
            </a:r>
            <a:endParaRPr lang="en-US" dirty="0"/>
          </a:p>
        </p:txBody>
      </p:sp>
      <p:pic>
        <p:nvPicPr>
          <p:cNvPr id="1026" name="Picture 2" descr="Image result for angry bird  game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645024"/>
            <a:ext cx="457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55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Summary</a:t>
            </a:r>
          </a:p>
        </p:txBody>
      </p:sp>
      <p:sp>
        <p:nvSpPr>
          <p:cNvPr id="3" name="Tampungan Konten 2"/>
          <p:cNvSpPr>
            <a:spLocks noGrp="1"/>
          </p:cNvSpPr>
          <p:nvPr>
            <p:ph idx="1"/>
          </p:nvPr>
        </p:nvSpPr>
        <p:spPr/>
        <p:txBody>
          <a:bodyPr/>
          <a:lstStyle/>
          <a:p>
            <a:pPr marL="0" indent="0">
              <a:buNone/>
            </a:pPr>
            <a:r>
              <a:rPr lang="en-ID" dirty="0"/>
              <a:t>In this meeting, you learned about the basics of physics and how to use physics in  our own game using Unity's new Physics 2D, including the Box2D physics with bodies to simulate the real world.</a:t>
            </a:r>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2909635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Discussion</a:t>
            </a:r>
          </a:p>
        </p:txBody>
      </p:sp>
      <p:sp>
        <p:nvSpPr>
          <p:cNvPr id="3" name="Tampungan Konten 2"/>
          <p:cNvSpPr>
            <a:spLocks noGrp="1"/>
          </p:cNvSpPr>
          <p:nvPr>
            <p:ph idx="1"/>
          </p:nvPr>
        </p:nvSpPr>
        <p:spPr/>
        <p:txBody>
          <a:bodyPr/>
          <a:lstStyle/>
          <a:p>
            <a:r>
              <a:rPr lang="en-ID" dirty="0"/>
              <a:t>What game that show a great usage of physics?</a:t>
            </a:r>
          </a:p>
          <a:p>
            <a:r>
              <a:rPr lang="en-ID" dirty="0"/>
              <a:t>What are the possibilities of using physics in game?</a:t>
            </a:r>
          </a:p>
        </p:txBody>
      </p:sp>
    </p:spTree>
    <p:extLst>
      <p:ext uri="{BB962C8B-B14F-4D97-AF65-F5344CB8AC3E}">
        <p14:creationId xmlns:p14="http://schemas.microsoft.com/office/powerpoint/2010/main" val="333351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References</a:t>
            </a:r>
            <a:endParaRPr lang="id-ID" dirty="0"/>
          </a:p>
        </p:txBody>
      </p:sp>
      <p:sp>
        <p:nvSpPr>
          <p:cNvPr id="3" name="Content Placeholder 2"/>
          <p:cNvSpPr>
            <a:spLocks noGrp="1"/>
          </p:cNvSpPr>
          <p:nvPr>
            <p:ph idx="1"/>
          </p:nvPr>
        </p:nvSpPr>
        <p:spPr/>
        <p:txBody>
          <a:bodyPr/>
          <a:lstStyle/>
          <a:p>
            <a:pPr marL="0" indent="0">
              <a:buNone/>
            </a:pPr>
            <a:r>
              <a:rPr lang="en-ID" dirty="0"/>
              <a:t>Calabrese, D. (2014). Unity 2D Game Development. </a:t>
            </a:r>
            <a:r>
              <a:rPr lang="en-US" dirty="0" err="1"/>
              <a:t>Packt</a:t>
            </a:r>
            <a:r>
              <a:rPr lang="en-US" dirty="0"/>
              <a:t> Publishing, Inc. San Francisco. ISBN: </a:t>
            </a:r>
            <a:r>
              <a:rPr lang="en-ID" dirty="0"/>
              <a:t>9781783559046</a:t>
            </a:r>
          </a:p>
          <a:p>
            <a:pPr marL="0" indent="0">
              <a:buNone/>
            </a:pPr>
            <a:r>
              <a:rPr lang="en-ID" dirty="0"/>
              <a:t>Freeman, J. (2015). Unity’s New 2D Workflow</a:t>
            </a:r>
            <a:endParaRPr lang="id-ID" dirty="0"/>
          </a:p>
          <a:p>
            <a:pPr marL="0" indent="0">
              <a:buNone/>
            </a:pPr>
            <a:r>
              <a:rPr lang="en-US" dirty="0" err="1"/>
              <a:t>Vidyasagar</a:t>
            </a:r>
            <a:r>
              <a:rPr lang="en-US" dirty="0"/>
              <a:t>. (2014. </a:t>
            </a:r>
            <a:r>
              <a:rPr lang="en-ID" dirty="0"/>
              <a:t>Unity and C#: Game </a:t>
            </a:r>
            <a:r>
              <a:rPr lang="en-ID" dirty="0" err="1"/>
              <a:t>Loop.CodeProject</a:t>
            </a:r>
            <a:endParaRPr lang="en-ID" dirty="0"/>
          </a:p>
          <a:p>
            <a:pPr marL="0" indent="0">
              <a:buNone/>
            </a:pPr>
            <a:r>
              <a:rPr lang="en-US" dirty="0"/>
              <a:t>Pereira, V. (2014). Learning Unity 2D Game Development by Example. </a:t>
            </a:r>
            <a:r>
              <a:rPr lang="en-US" dirty="0" err="1"/>
              <a:t>Packt</a:t>
            </a:r>
            <a:r>
              <a:rPr lang="en-US" dirty="0"/>
              <a:t> Publishing, Inc. San Francisco. ISBN: </a:t>
            </a:r>
            <a:r>
              <a:rPr lang="en-ID" dirty="0"/>
              <a:t>9781783559046</a:t>
            </a:r>
          </a:p>
          <a:p>
            <a:pPr marL="0" indent="0">
              <a:buNone/>
            </a:pPr>
            <a:endParaRPr lang="en-ID" dirty="0"/>
          </a:p>
        </p:txBody>
      </p:sp>
      <p:sp>
        <p:nvSpPr>
          <p:cNvPr id="4" name="Subtitle 3"/>
          <p:cNvSpPr>
            <a:spLocks noGrp="1"/>
          </p:cNvSpPr>
          <p:nvPr>
            <p:ph type="subTitle" idx="13"/>
          </p:nvPr>
        </p:nvSpPr>
        <p:spPr/>
        <p:txBody>
          <a:bodyPr/>
          <a:lstStyle/>
          <a:p>
            <a:pPr marL="0" indent="0">
              <a:buNone/>
            </a:pPr>
            <a:endParaRPr lang="id-ID" dirty="0"/>
          </a:p>
        </p:txBody>
      </p:sp>
    </p:spTree>
    <p:extLst>
      <p:ext uri="{BB962C8B-B14F-4D97-AF65-F5344CB8AC3E}">
        <p14:creationId xmlns:p14="http://schemas.microsoft.com/office/powerpoint/2010/main" val="346466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Objectives</a:t>
            </a:r>
            <a:endParaRPr lang="id-ID" dirty="0"/>
          </a:p>
        </p:txBody>
      </p:sp>
      <p:sp>
        <p:nvSpPr>
          <p:cNvPr id="9" name="Subjudul 8"/>
          <p:cNvSpPr>
            <a:spLocks noGrp="1"/>
          </p:cNvSpPr>
          <p:nvPr>
            <p:ph type="subTitle" idx="13"/>
          </p:nvPr>
        </p:nvSpPr>
        <p:spPr>
          <a:xfrm>
            <a:off x="1907704" y="2852936"/>
            <a:ext cx="7617296" cy="1185664"/>
          </a:xfrm>
        </p:spPr>
        <p:txBody>
          <a:bodyPr>
            <a:noAutofit/>
          </a:bodyPr>
          <a:lstStyle/>
          <a:p>
            <a:pPr marL="0" indent="0">
              <a:buNone/>
            </a:pPr>
            <a:r>
              <a:rPr lang="en-ID" dirty="0"/>
              <a:t>LO 1 : Create 2D game for PC platform</a:t>
            </a:r>
          </a:p>
          <a:p>
            <a:pPr marL="0" indent="0">
              <a:buNone/>
            </a:pPr>
            <a:r>
              <a:rPr lang="en-ID" dirty="0"/>
              <a:t>LO 2 : Apply best practices of 2D game development</a:t>
            </a:r>
          </a:p>
          <a:p>
            <a:pPr marL="0" indent="0">
              <a:buNone/>
            </a:pPr>
            <a:r>
              <a:rPr lang="en-ID" dirty="0"/>
              <a:t>LO 3 : Design 2D game for PC platform</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The basics of physics </a:t>
            </a:r>
          </a:p>
        </p:txBody>
      </p:sp>
      <p:sp>
        <p:nvSpPr>
          <p:cNvPr id="10" name="Tampungan Konten 9"/>
          <p:cNvSpPr>
            <a:spLocks noGrp="1"/>
          </p:cNvSpPr>
          <p:nvPr>
            <p:ph idx="1"/>
          </p:nvPr>
        </p:nvSpPr>
        <p:spPr/>
        <p:txBody>
          <a:bodyPr>
            <a:normAutofit fontScale="92500" lnSpcReduction="10000"/>
          </a:bodyPr>
          <a:lstStyle/>
          <a:p>
            <a:pPr marL="0" indent="0">
              <a:buNone/>
            </a:pPr>
            <a:r>
              <a:rPr lang="en-ID" dirty="0"/>
              <a:t>In order to make our games more realistic and therefore simulate real life,  we make use of physics. However, to make use of it within our games, we first  need to understand the basics of physics. </a:t>
            </a:r>
          </a:p>
          <a:p>
            <a:pPr marL="0" indent="0">
              <a:buNone/>
            </a:pPr>
            <a:r>
              <a:rPr lang="en-ID" dirty="0"/>
              <a:t>Just as a game needs rules in order to function, so too does the world around us. The natural world is governed by rules. The science that explains how the world is governed by these rules using measurable data is known as natural science. Physics is a branch of natural science that explains matter and the motion of matter through time and space. </a:t>
            </a:r>
          </a:p>
        </p:txBody>
      </p:sp>
      <p:sp>
        <p:nvSpPr>
          <p:cNvPr id="11" name="Subjudul 10"/>
          <p:cNvSpPr>
            <a:spLocks noGrp="1"/>
          </p:cNvSpPr>
          <p:nvPr>
            <p:ph type="subTitle" idx="13"/>
          </p:nvPr>
        </p:nvSpPr>
        <p:spPr>
          <a:xfrm>
            <a:off x="1907704" y="2843605"/>
            <a:ext cx="6840760" cy="504056"/>
          </a:xfrm>
        </p:spPr>
        <p:txBody>
          <a:bodyPr/>
          <a:lstStyle/>
          <a:p>
            <a:endParaRPr lang="en-ID"/>
          </a:p>
        </p:txBody>
      </p:sp>
    </p:spTree>
    <p:extLst>
      <p:ext uri="{BB962C8B-B14F-4D97-AF65-F5344CB8AC3E}">
        <p14:creationId xmlns:p14="http://schemas.microsoft.com/office/powerpoint/2010/main" val="309402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Physics found in the real world</a:t>
            </a:r>
          </a:p>
        </p:txBody>
      </p:sp>
      <p:sp>
        <p:nvSpPr>
          <p:cNvPr id="10" name="Tampungan Konten 9"/>
          <p:cNvSpPr>
            <a:spLocks noGrp="1"/>
          </p:cNvSpPr>
          <p:nvPr>
            <p:ph idx="1"/>
          </p:nvPr>
        </p:nvSpPr>
        <p:spPr>
          <a:xfrm>
            <a:off x="1911350" y="3886199"/>
            <a:ext cx="6837114" cy="2583224"/>
          </a:xfrm>
        </p:spPr>
        <p:txBody>
          <a:bodyPr>
            <a:normAutofit fontScale="70000" lnSpcReduction="20000"/>
          </a:bodyPr>
          <a:lstStyle/>
          <a:p>
            <a:r>
              <a:rPr lang="en-ID" dirty="0"/>
              <a:t>Matter: Just as matter in the world is everything around us that is made up of atoms and molecules, in relation to games, the objects in our game are the matter in the game world. </a:t>
            </a:r>
          </a:p>
          <a:p>
            <a:r>
              <a:rPr lang="en-ID" dirty="0"/>
              <a:t>Time: We use time to set intervals on an object's movement or when we  want events to be triggered, for example, when spawning an object. </a:t>
            </a:r>
          </a:p>
          <a:p>
            <a:r>
              <a:rPr lang="en-ID" dirty="0"/>
              <a:t>Length: This is a quantitative measurement of distance. </a:t>
            </a:r>
          </a:p>
          <a:p>
            <a:r>
              <a:rPr lang="en-ID" dirty="0"/>
              <a:t>Vectors: This is a quantity that has both direction and magnitude. A vector has x, y, and z coordinate values. We have been using vectors to position and move our objects. </a:t>
            </a:r>
          </a:p>
          <a:p>
            <a:r>
              <a:rPr lang="en-ID" dirty="0"/>
              <a:t>Space: This is an unoccupied area around us, and in the case of the game,  our scene would be space. </a:t>
            </a:r>
          </a:p>
        </p:txBody>
      </p:sp>
      <p:sp>
        <p:nvSpPr>
          <p:cNvPr id="11" name="Subjudul 10"/>
          <p:cNvSpPr>
            <a:spLocks noGrp="1"/>
          </p:cNvSpPr>
          <p:nvPr>
            <p:ph type="subTitle" idx="13"/>
          </p:nvPr>
        </p:nvSpPr>
        <p:spPr>
          <a:xfrm>
            <a:off x="1907704" y="2843604"/>
            <a:ext cx="6840760" cy="1042595"/>
          </a:xfrm>
        </p:spPr>
        <p:txBody>
          <a:bodyPr>
            <a:normAutofit fontScale="85000" lnSpcReduction="20000"/>
          </a:bodyPr>
          <a:lstStyle/>
          <a:p>
            <a:pPr marL="0" indent="0">
              <a:buNone/>
            </a:pPr>
            <a:r>
              <a:rPr lang="en-ID" dirty="0"/>
              <a:t>Physics covers an extremely vast range of concepts, and as such we will only look  at the relevant basic quantities that provide the foundations of physics. The following are the basic quantities: </a:t>
            </a:r>
          </a:p>
        </p:txBody>
      </p:sp>
    </p:spTree>
    <p:extLst>
      <p:ext uri="{BB962C8B-B14F-4D97-AF65-F5344CB8AC3E}">
        <p14:creationId xmlns:p14="http://schemas.microsoft.com/office/powerpoint/2010/main" val="301141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Physics found in the real world</a:t>
            </a:r>
          </a:p>
        </p:txBody>
      </p:sp>
      <p:sp>
        <p:nvSpPr>
          <p:cNvPr id="10" name="Tampungan Konten 9"/>
          <p:cNvSpPr>
            <a:spLocks noGrp="1"/>
          </p:cNvSpPr>
          <p:nvPr>
            <p:ph idx="1"/>
          </p:nvPr>
        </p:nvSpPr>
        <p:spPr>
          <a:xfrm>
            <a:off x="1911350" y="3886199"/>
            <a:ext cx="6837114" cy="2583224"/>
          </a:xfrm>
        </p:spPr>
        <p:txBody>
          <a:bodyPr>
            <a:normAutofit fontScale="85000" lnSpcReduction="10000"/>
          </a:bodyPr>
          <a:lstStyle/>
          <a:p>
            <a:r>
              <a:rPr lang="en-ID" dirty="0"/>
              <a:t>Mass: This is the amount of matter that an object is made up of. </a:t>
            </a:r>
          </a:p>
          <a:p>
            <a:r>
              <a:rPr lang="en-ID" dirty="0"/>
              <a:t>Velocity: This is the speed that something is moving at in a certain direction. </a:t>
            </a:r>
          </a:p>
          <a:p>
            <a:r>
              <a:rPr lang="en-ID" dirty="0"/>
              <a:t>Acceleration: This is the rate at which velocity changes at any given time. </a:t>
            </a:r>
          </a:p>
          <a:p>
            <a:r>
              <a:rPr lang="en-ID" dirty="0"/>
              <a:t>Force: This is the energy that results in movement. </a:t>
            </a:r>
          </a:p>
          <a:p>
            <a:r>
              <a:rPr lang="en-ID" dirty="0"/>
              <a:t>Rigid body: This is a solid body whereby deformation is neglected,  so no matter how much force acts upon a rigid body, its form remains constantly rigid.</a:t>
            </a:r>
          </a:p>
        </p:txBody>
      </p:sp>
      <p:sp>
        <p:nvSpPr>
          <p:cNvPr id="11" name="Subjudul 10"/>
          <p:cNvSpPr>
            <a:spLocks noGrp="1"/>
          </p:cNvSpPr>
          <p:nvPr>
            <p:ph type="subTitle" idx="13"/>
          </p:nvPr>
        </p:nvSpPr>
        <p:spPr>
          <a:xfrm>
            <a:off x="1907704" y="2843604"/>
            <a:ext cx="6840760" cy="1042595"/>
          </a:xfrm>
        </p:spPr>
        <p:txBody>
          <a:bodyPr>
            <a:normAutofit fontScale="85000" lnSpcReduction="20000"/>
          </a:bodyPr>
          <a:lstStyle/>
          <a:p>
            <a:pPr marL="0" indent="0">
              <a:buNone/>
            </a:pPr>
            <a:r>
              <a:rPr lang="en-ID" dirty="0"/>
              <a:t>Physics covers an extremely vast range of concepts, and as such we will only look  at the relevant basic quantities that provide the foundations of physics. The following are the basic quantities: </a:t>
            </a:r>
          </a:p>
        </p:txBody>
      </p:sp>
    </p:spTree>
    <p:extLst>
      <p:ext uri="{BB962C8B-B14F-4D97-AF65-F5344CB8AC3E}">
        <p14:creationId xmlns:p14="http://schemas.microsoft.com/office/powerpoint/2010/main" val="292921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Physics found in the real world</a:t>
            </a:r>
          </a:p>
        </p:txBody>
      </p:sp>
      <p:sp>
        <p:nvSpPr>
          <p:cNvPr id="10" name="Tampungan Konten 9"/>
          <p:cNvSpPr>
            <a:spLocks noGrp="1"/>
          </p:cNvSpPr>
          <p:nvPr>
            <p:ph idx="1"/>
          </p:nvPr>
        </p:nvSpPr>
        <p:spPr>
          <a:xfrm>
            <a:off x="1911350" y="3886199"/>
            <a:ext cx="6837114" cy="2583224"/>
          </a:xfrm>
        </p:spPr>
        <p:txBody>
          <a:bodyPr>
            <a:normAutofit fontScale="85000" lnSpcReduction="20000"/>
          </a:bodyPr>
          <a:lstStyle/>
          <a:p>
            <a:r>
              <a:rPr lang="en-ID" dirty="0"/>
              <a:t>Drag: This is the air or fluid resistance acting to slow down the velocity  of an object. </a:t>
            </a:r>
          </a:p>
          <a:p>
            <a:r>
              <a:rPr lang="en-ID" dirty="0"/>
              <a:t>Angular drag: This is the same as drag, but it refers to the rotation of the resistance acting to slow down the rotational speed of an object. </a:t>
            </a:r>
          </a:p>
          <a:p>
            <a:r>
              <a:rPr lang="en-ID" dirty="0"/>
              <a:t>Collision: This occurs when multiple objects/bodies exert forces on each other for a certain amount of time. </a:t>
            </a:r>
          </a:p>
          <a:p>
            <a:r>
              <a:rPr lang="en-ID" dirty="0"/>
              <a:t>Inertia: This is the resistance of an object to move due to its mass. It is the desire for an object to stay moving at its current velocity, for instance, if moving to the left-hand side, keep moving to the left-hand side, or if at rest, keep staying at rest. </a:t>
            </a:r>
          </a:p>
        </p:txBody>
      </p:sp>
      <p:sp>
        <p:nvSpPr>
          <p:cNvPr id="11" name="Subjudul 10"/>
          <p:cNvSpPr>
            <a:spLocks noGrp="1"/>
          </p:cNvSpPr>
          <p:nvPr>
            <p:ph type="subTitle" idx="13"/>
          </p:nvPr>
        </p:nvSpPr>
        <p:spPr>
          <a:xfrm>
            <a:off x="1907704" y="2843604"/>
            <a:ext cx="6840760" cy="1042595"/>
          </a:xfrm>
        </p:spPr>
        <p:txBody>
          <a:bodyPr>
            <a:normAutofit fontScale="85000" lnSpcReduction="20000"/>
          </a:bodyPr>
          <a:lstStyle/>
          <a:p>
            <a:pPr marL="0" indent="0">
              <a:buNone/>
            </a:pPr>
            <a:r>
              <a:rPr lang="en-ID" dirty="0"/>
              <a:t>Physics covers an extremely vast range of concepts, and as such we will only look  at the relevant basic quantities that provide the foundations of physics. The following are the basic quantities: </a:t>
            </a:r>
          </a:p>
        </p:txBody>
      </p:sp>
    </p:spTree>
    <p:extLst>
      <p:ext uri="{BB962C8B-B14F-4D97-AF65-F5344CB8AC3E}">
        <p14:creationId xmlns:p14="http://schemas.microsoft.com/office/powerpoint/2010/main" val="68118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Physics found in the real world</a:t>
            </a:r>
          </a:p>
        </p:txBody>
      </p:sp>
      <p:sp>
        <p:nvSpPr>
          <p:cNvPr id="10" name="Tampungan Konten 9"/>
          <p:cNvSpPr>
            <a:spLocks noGrp="1"/>
          </p:cNvSpPr>
          <p:nvPr>
            <p:ph idx="1"/>
          </p:nvPr>
        </p:nvSpPr>
        <p:spPr>
          <a:xfrm>
            <a:off x="1911350" y="3886199"/>
            <a:ext cx="6837114" cy="2583224"/>
          </a:xfrm>
        </p:spPr>
        <p:txBody>
          <a:bodyPr>
            <a:normAutofit fontScale="85000" lnSpcReduction="20000"/>
          </a:bodyPr>
          <a:lstStyle/>
          <a:p>
            <a:r>
              <a:rPr lang="en-ID" dirty="0"/>
              <a:t>Momentum: This is the product of the mass and velocity of a moving  object/body. </a:t>
            </a:r>
          </a:p>
          <a:p>
            <a:r>
              <a:rPr lang="en-ID" dirty="0"/>
              <a:t>Damping: This is the resistance upon oscillations (to and fro motions like a spring moving). For instance, the higher the damping, the quicker a spring moving up and down will come to a stop, whereas the lower the damping, the longer it will take for a spring moving up and down to come to rest. </a:t>
            </a:r>
          </a:p>
          <a:p>
            <a:r>
              <a:rPr lang="en-ID" dirty="0"/>
              <a:t>Gravity: This is an object/body's force of attraction towards the </a:t>
            </a:r>
            <a:r>
              <a:rPr lang="en-ID" dirty="0" err="1"/>
              <a:t>center</a:t>
            </a:r>
            <a:r>
              <a:rPr lang="en-ID" dirty="0"/>
              <a:t> of  the earth. </a:t>
            </a:r>
          </a:p>
          <a:p>
            <a:r>
              <a:rPr lang="en-ID" dirty="0"/>
              <a:t>Friction: This is the resistance that an object/body faces when moving over another object/body while in contact. .</a:t>
            </a:r>
          </a:p>
        </p:txBody>
      </p:sp>
      <p:sp>
        <p:nvSpPr>
          <p:cNvPr id="11" name="Subjudul 10"/>
          <p:cNvSpPr>
            <a:spLocks noGrp="1"/>
          </p:cNvSpPr>
          <p:nvPr>
            <p:ph type="subTitle" idx="13"/>
          </p:nvPr>
        </p:nvSpPr>
        <p:spPr>
          <a:xfrm>
            <a:off x="1907704" y="2843604"/>
            <a:ext cx="6840760" cy="1042595"/>
          </a:xfrm>
        </p:spPr>
        <p:txBody>
          <a:bodyPr>
            <a:normAutofit fontScale="85000" lnSpcReduction="20000"/>
          </a:bodyPr>
          <a:lstStyle/>
          <a:p>
            <a:pPr marL="0" indent="0">
              <a:buNone/>
            </a:pPr>
            <a:r>
              <a:rPr lang="en-ID" dirty="0"/>
              <a:t>Physics covers an extremely vast range of concepts, and as such we will only look  at the relevant basic quantities that provide the foundations of physics. The following are the basic quantities: </a:t>
            </a:r>
          </a:p>
        </p:txBody>
      </p:sp>
    </p:spTree>
    <p:extLst>
      <p:ext uri="{BB962C8B-B14F-4D97-AF65-F5344CB8AC3E}">
        <p14:creationId xmlns:p14="http://schemas.microsoft.com/office/powerpoint/2010/main" val="302590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Autofit/>
          </a:bodyPr>
          <a:lstStyle/>
          <a:p>
            <a:r>
              <a:rPr lang="en-ID" sz="2000" dirty="0"/>
              <a:t>Physical quantities specific to physics engines</a:t>
            </a:r>
          </a:p>
        </p:txBody>
      </p:sp>
      <p:sp>
        <p:nvSpPr>
          <p:cNvPr id="10" name="Tampungan Konten 9"/>
          <p:cNvSpPr>
            <a:spLocks noGrp="1"/>
          </p:cNvSpPr>
          <p:nvPr>
            <p:ph idx="1"/>
          </p:nvPr>
        </p:nvSpPr>
        <p:spPr/>
        <p:txBody>
          <a:bodyPr>
            <a:normAutofit/>
          </a:bodyPr>
          <a:lstStyle/>
          <a:p>
            <a:r>
              <a:rPr lang="en-ID" dirty="0"/>
              <a:t>Kinematic: This is the motion of an object/body without taking mass or forces into account. </a:t>
            </a:r>
          </a:p>
          <a:p>
            <a:r>
              <a:rPr lang="en-ID" dirty="0"/>
              <a:t>Static: This is the state of a non-moving object/body. </a:t>
            </a:r>
          </a:p>
          <a:p>
            <a:r>
              <a:rPr lang="en-ID" dirty="0"/>
              <a:t>Interpolate: This creates smoother movement by calculating the key data points between the start and end of the movement. </a:t>
            </a:r>
          </a:p>
        </p:txBody>
      </p:sp>
      <p:sp>
        <p:nvSpPr>
          <p:cNvPr id="11" name="Subjudul 10"/>
          <p:cNvSpPr>
            <a:spLocks noGrp="1"/>
          </p:cNvSpPr>
          <p:nvPr>
            <p:ph type="subTitle" idx="13"/>
          </p:nvPr>
        </p:nvSpPr>
        <p:spPr>
          <a:xfrm>
            <a:off x="1907704" y="2843605"/>
            <a:ext cx="6840760" cy="504056"/>
          </a:xfrm>
        </p:spPr>
        <p:txBody>
          <a:bodyPr/>
          <a:lstStyle/>
          <a:p>
            <a:endParaRPr lang="en-ID"/>
          </a:p>
        </p:txBody>
      </p:sp>
    </p:spTree>
    <p:extLst>
      <p:ext uri="{BB962C8B-B14F-4D97-AF65-F5344CB8AC3E}">
        <p14:creationId xmlns:p14="http://schemas.microsoft.com/office/powerpoint/2010/main" val="1108953918"/>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0</TotalTime>
  <Words>2114</Words>
  <Application>Microsoft Office PowerPoint</Application>
  <PresentationFormat>On-screen Show (4:3)</PresentationFormat>
  <Paragraphs>115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ＭＳ Ｐゴシック</vt:lpstr>
      <vt:lpstr>Arial</vt:lpstr>
      <vt:lpstr>Calibri</vt:lpstr>
      <vt:lpstr>Open Sans</vt:lpstr>
      <vt:lpstr>Template PPT 2015</vt:lpstr>
      <vt:lpstr>2D game physics</vt:lpstr>
      <vt:lpstr>  These slides have been adapted from:  Pereira, V. (2014). Learning Unity 2D Game Development by Example, Packt Publishing, Inc. San Francisco. ISBN: 9781783559046  Chapter 9 </vt:lpstr>
      <vt:lpstr>Learning Objectives</vt:lpstr>
      <vt:lpstr>The basics of physics </vt:lpstr>
      <vt:lpstr>Physics found in the real world</vt:lpstr>
      <vt:lpstr>Physics found in the real world</vt:lpstr>
      <vt:lpstr>Physics found in the real world</vt:lpstr>
      <vt:lpstr>Physics found in the real world</vt:lpstr>
      <vt:lpstr>Physical quantities specific to physics engines</vt:lpstr>
      <vt:lpstr>Physics 2D </vt:lpstr>
      <vt:lpstr>Physics 2D </vt:lpstr>
      <vt:lpstr>Physics 2D </vt:lpstr>
      <vt:lpstr>Physics 2D </vt:lpstr>
      <vt:lpstr>What is Box2D?</vt:lpstr>
      <vt:lpstr>What is Box2D?</vt:lpstr>
      <vt:lpstr>Steps to create bodies </vt:lpstr>
      <vt:lpstr>Rigidbodies</vt:lpstr>
      <vt:lpstr>Rigid Bodies</vt:lpstr>
      <vt:lpstr>Rigidbodies</vt:lpstr>
      <vt:lpstr>Rigid Bodies</vt:lpstr>
      <vt:lpstr>Assignment  </vt:lpstr>
      <vt:lpstr>Summary</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Zulaimi Sudirman</cp:lastModifiedBy>
  <cp:revision>57</cp:revision>
  <dcterms:created xsi:type="dcterms:W3CDTF">2015-05-04T03:33:03Z</dcterms:created>
  <dcterms:modified xsi:type="dcterms:W3CDTF">2018-07-28T05:25:59Z</dcterms:modified>
</cp:coreProperties>
</file>