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3" r:id="rId3"/>
    <p:sldId id="257" r:id="rId4"/>
    <p:sldId id="265" r:id="rId5"/>
    <p:sldId id="310" r:id="rId6"/>
    <p:sldId id="311" r:id="rId7"/>
    <p:sldId id="266" r:id="rId8"/>
    <p:sldId id="312" r:id="rId9"/>
    <p:sldId id="313" r:id="rId10"/>
    <p:sldId id="314" r:id="rId11"/>
    <p:sldId id="315" r:id="rId12"/>
    <p:sldId id="316"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2" r:id="rId27"/>
    <p:sldId id="333" r:id="rId28"/>
    <p:sldId id="334" r:id="rId29"/>
    <p:sldId id="335" r:id="rId30"/>
    <p:sldId id="336" r:id="rId31"/>
    <p:sldId id="337" r:id="rId32"/>
    <p:sldId id="338" r:id="rId33"/>
    <p:sldId id="296" r:id="rId34"/>
    <p:sldId id="291" r:id="rId3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65"/>
            <p14:sldId id="310"/>
            <p14:sldId id="311"/>
            <p14:sldId id="266"/>
            <p14:sldId id="312"/>
            <p14:sldId id="313"/>
            <p14:sldId id="314"/>
            <p14:sldId id="315"/>
            <p14:sldId id="316"/>
            <p14:sldId id="318"/>
            <p14:sldId id="319"/>
            <p14:sldId id="320"/>
            <p14:sldId id="321"/>
            <p14:sldId id="322"/>
            <p14:sldId id="323"/>
            <p14:sldId id="324"/>
            <p14:sldId id="325"/>
            <p14:sldId id="326"/>
            <p14:sldId id="327"/>
            <p14:sldId id="328"/>
            <p14:sldId id="329"/>
            <p14:sldId id="330"/>
            <p14:sldId id="332"/>
            <p14:sldId id="333"/>
            <p14:sldId id="334"/>
            <p14:sldId id="335"/>
            <p14:sldId id="336"/>
            <p14:sldId id="337"/>
            <p14:sldId id="338"/>
            <p14:sldId id="296"/>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A9E2-4EDF-426D-B23B-C81F7E34554A}" type="datetimeFigureOut">
              <a:rPr lang="en-ID" smtClean="0"/>
              <a:t>28/07/2018</a:t>
            </a:fld>
            <a:endParaRPr lang="en-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6CB6B-C0F3-4AF5-96FF-89CCC1A86A8A}" type="slidenum">
              <a:rPr lang="en-ID" smtClean="0"/>
              <a:t>‹#›</a:t>
            </a:fld>
            <a:endParaRPr lang="en-ID"/>
          </a:p>
        </p:txBody>
      </p:sp>
    </p:spTree>
    <p:extLst>
      <p:ext uri="{BB962C8B-B14F-4D97-AF65-F5344CB8AC3E}">
        <p14:creationId xmlns:p14="http://schemas.microsoft.com/office/powerpoint/2010/main" val="139623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28/07/2018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2D Game Programming </a:t>
            </a:r>
          </a:p>
          <a:p>
            <a:pPr>
              <a:spcBef>
                <a:spcPct val="20000"/>
              </a:spcBef>
              <a:tabLst>
                <a:tab pos="1320800" algn="l"/>
                <a:tab pos="2054225" algn="l"/>
              </a:tabLst>
            </a:pPr>
            <a:r>
              <a:rPr lang="en-US" sz="2400" dirty="0">
                <a:solidFill>
                  <a:schemeClr val="bg1"/>
                </a:solidFill>
                <a:latin typeface="Open Sans"/>
              </a:rPr>
              <a:t>Effective Period	: </a:t>
            </a:r>
            <a:r>
              <a:rPr lang="en-US" sz="2400">
                <a:solidFill>
                  <a:schemeClr val="bg1"/>
                </a:solidFill>
                <a:latin typeface="Open Sans"/>
              </a:rPr>
              <a:t>September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solidFill>
                  <a:schemeClr val="bg1"/>
                </a:solidFill>
              </a:rPr>
              <a:t>2D game </a:t>
            </a:r>
            <a:r>
              <a:rPr lang="en-ID" sz="4000" dirty="0"/>
              <a:t>characters </a:t>
            </a:r>
            <a:br>
              <a:rPr lang="en-ID" sz="4000" dirty="0"/>
            </a:br>
            <a:r>
              <a:rPr lang="en-ID" sz="4000" dirty="0"/>
              <a:t>and animation</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Sprite Editor</a:t>
            </a:r>
          </a:p>
        </p:txBody>
      </p:sp>
      <p:sp>
        <p:nvSpPr>
          <p:cNvPr id="4" name="Subjudul 3"/>
          <p:cNvSpPr>
            <a:spLocks noGrp="1"/>
          </p:cNvSpPr>
          <p:nvPr>
            <p:ph type="subTitle" idx="13"/>
          </p:nvPr>
        </p:nvSpPr>
        <p:spPr>
          <a:xfrm>
            <a:off x="1907704" y="2852936"/>
            <a:ext cx="6840760" cy="728464"/>
          </a:xfrm>
        </p:spPr>
        <p:txBody>
          <a:bodyPr>
            <a:normAutofit fontScale="70000" lnSpcReduction="20000"/>
          </a:bodyPr>
          <a:lstStyle/>
          <a:p>
            <a:pPr marL="0" indent="0">
              <a:buNone/>
            </a:pPr>
            <a:r>
              <a:rPr lang="en-ID" dirty="0"/>
              <a:t>To slice a sprite sheet, we need to open the Sprite Editor either by selecting Sprite Editor within the Inspector toolbar during Import settings or by first selecting the image in the Project Browser </a:t>
            </a:r>
          </a:p>
        </p:txBody>
      </p:sp>
      <p:pic>
        <p:nvPicPr>
          <p:cNvPr id="5" name="Gambar 4"/>
          <p:cNvPicPr>
            <a:picLocks noChangeAspect="1"/>
          </p:cNvPicPr>
          <p:nvPr/>
        </p:nvPicPr>
        <p:blipFill>
          <a:blip r:embed="rId2"/>
          <a:stretch>
            <a:fillRect/>
          </a:stretch>
        </p:blipFill>
        <p:spPr>
          <a:xfrm>
            <a:off x="2209800" y="3552871"/>
            <a:ext cx="2590800" cy="3061855"/>
          </a:xfrm>
          <a:prstGeom prst="rect">
            <a:avLst/>
          </a:prstGeom>
        </p:spPr>
      </p:pic>
      <p:pic>
        <p:nvPicPr>
          <p:cNvPr id="6" name="Gambar 5"/>
          <p:cNvPicPr>
            <a:picLocks noChangeAspect="1"/>
          </p:cNvPicPr>
          <p:nvPr/>
        </p:nvPicPr>
        <p:blipFill>
          <a:blip r:embed="rId3"/>
          <a:stretch>
            <a:fillRect/>
          </a:stretch>
        </p:blipFill>
        <p:spPr>
          <a:xfrm>
            <a:off x="5791200" y="3803270"/>
            <a:ext cx="2066925" cy="2714625"/>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41731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Manual Slicing</a:t>
            </a:r>
          </a:p>
        </p:txBody>
      </p:sp>
      <p:sp>
        <p:nvSpPr>
          <p:cNvPr id="4" name="Subjudul 3"/>
          <p:cNvSpPr>
            <a:spLocks noGrp="1"/>
          </p:cNvSpPr>
          <p:nvPr>
            <p:ph type="subTitle" idx="13"/>
          </p:nvPr>
        </p:nvSpPr>
        <p:spPr>
          <a:xfrm>
            <a:off x="1907704" y="2852936"/>
            <a:ext cx="6840760" cy="1033264"/>
          </a:xfrm>
        </p:spPr>
        <p:txBody>
          <a:bodyPr>
            <a:normAutofit fontScale="85000" lnSpcReduction="10000"/>
          </a:bodyPr>
          <a:lstStyle/>
          <a:p>
            <a:pPr marL="0" indent="0">
              <a:buNone/>
            </a:pPr>
            <a:r>
              <a:rPr lang="en-ID" dirty="0"/>
              <a:t>To slice each image into its own sprite manually, we first drag and select the image within the Sprite Editor window. A blue selection area box will then be displayed </a:t>
            </a:r>
          </a:p>
        </p:txBody>
      </p:sp>
      <p:pic>
        <p:nvPicPr>
          <p:cNvPr id="5" name="Gambar 4"/>
          <p:cNvPicPr>
            <a:picLocks noChangeAspect="1"/>
          </p:cNvPicPr>
          <p:nvPr/>
        </p:nvPicPr>
        <p:blipFill>
          <a:blip r:embed="rId2"/>
          <a:stretch>
            <a:fillRect/>
          </a:stretch>
        </p:blipFill>
        <p:spPr>
          <a:xfrm>
            <a:off x="2971800" y="3886200"/>
            <a:ext cx="4029075" cy="268605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23761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Sprite Editor</a:t>
            </a:r>
          </a:p>
        </p:txBody>
      </p:sp>
      <p:sp>
        <p:nvSpPr>
          <p:cNvPr id="4" name="Subjudul 3"/>
          <p:cNvSpPr>
            <a:spLocks noGrp="1"/>
          </p:cNvSpPr>
          <p:nvPr>
            <p:ph type="subTitle" idx="13"/>
          </p:nvPr>
        </p:nvSpPr>
        <p:spPr>
          <a:xfrm>
            <a:off x="1907704" y="2852936"/>
            <a:ext cx="6840760" cy="957064"/>
          </a:xfrm>
        </p:spPr>
        <p:txBody>
          <a:bodyPr>
            <a:normAutofit fontScale="77500" lnSpcReduction="20000"/>
          </a:bodyPr>
          <a:lstStyle/>
          <a:p>
            <a:pPr marL="0" indent="0">
              <a:buNone/>
            </a:pPr>
            <a:r>
              <a:rPr lang="en-ID" b="0" dirty="0"/>
              <a:t>We resize the selection area by dragging and moving the handles on the corners of the box to fit around one of the multiple images. We do the same for all the other images within the sprite sheet. We can also name, set the size, and position the box within the Sprite box </a:t>
            </a:r>
          </a:p>
        </p:txBody>
      </p:sp>
      <p:pic>
        <p:nvPicPr>
          <p:cNvPr id="5" name="Gambar 4"/>
          <p:cNvPicPr>
            <a:picLocks noChangeAspect="1"/>
          </p:cNvPicPr>
          <p:nvPr/>
        </p:nvPicPr>
        <p:blipFill>
          <a:blip r:embed="rId2"/>
          <a:stretch>
            <a:fillRect/>
          </a:stretch>
        </p:blipFill>
        <p:spPr>
          <a:xfrm>
            <a:off x="3505200" y="4343400"/>
            <a:ext cx="2743200" cy="116205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260081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Judul 2"/>
          <p:cNvSpPr>
            <a:spLocks noGrp="1"/>
          </p:cNvSpPr>
          <p:nvPr>
            <p:ph type="title"/>
          </p:nvPr>
        </p:nvSpPr>
        <p:spPr/>
        <p:txBody>
          <a:bodyPr/>
          <a:lstStyle/>
          <a:p>
            <a:r>
              <a:rPr lang="en-ID" dirty="0"/>
              <a:t>Automatic slicing </a:t>
            </a:r>
          </a:p>
        </p:txBody>
      </p:sp>
      <p:sp>
        <p:nvSpPr>
          <p:cNvPr id="4" name="Tampungan Konten 3"/>
          <p:cNvSpPr>
            <a:spLocks noGrp="1"/>
          </p:cNvSpPr>
          <p:nvPr>
            <p:ph idx="1"/>
          </p:nvPr>
        </p:nvSpPr>
        <p:spPr>
          <a:xfrm>
            <a:off x="5029200" y="3429001"/>
            <a:ext cx="3719264" cy="3040422"/>
          </a:xfrm>
        </p:spPr>
        <p:txBody>
          <a:bodyPr>
            <a:normAutofit fontScale="77500" lnSpcReduction="20000"/>
          </a:bodyPr>
          <a:lstStyle/>
          <a:p>
            <a:pPr marL="0" indent="0">
              <a:buNone/>
            </a:pPr>
            <a:r>
              <a:rPr lang="en-ID" dirty="0"/>
              <a:t>We leave the Type drop-down box at its default option as Automatic as we simply want to slice our sprite sheet automatically. When set to Automatic, Unity decides where to place the selection area boxes that separate the multiple images based on the full transparency surrounding the images. It can tell where an image is by checking whether each pixel within the image is opaque or slightly transparent; otherwise, if it is fully transparent, Unity can tell that it is not part of the image and therefore surrounds it.</a:t>
            </a:r>
          </a:p>
        </p:txBody>
      </p:sp>
      <p:sp>
        <p:nvSpPr>
          <p:cNvPr id="5" name="Subjudul 4"/>
          <p:cNvSpPr>
            <a:spLocks noGrp="1"/>
          </p:cNvSpPr>
          <p:nvPr>
            <p:ph type="subTitle" idx="13"/>
          </p:nvPr>
        </p:nvSpPr>
        <p:spPr/>
        <p:txBody>
          <a:bodyPr>
            <a:normAutofit fontScale="70000" lnSpcReduction="20000"/>
          </a:bodyPr>
          <a:lstStyle/>
          <a:p>
            <a:pPr marL="0" indent="0">
              <a:buNone/>
            </a:pPr>
            <a:r>
              <a:rPr lang="en-ID" dirty="0"/>
              <a:t>To save us time, Unity provides several options for the automatic slicing of the  sprite sheet.</a:t>
            </a:r>
          </a:p>
        </p:txBody>
      </p:sp>
      <p:pic>
        <p:nvPicPr>
          <p:cNvPr id="6" name="Gambar 5"/>
          <p:cNvPicPr>
            <a:picLocks noChangeAspect="1"/>
          </p:cNvPicPr>
          <p:nvPr/>
        </p:nvPicPr>
        <p:blipFill>
          <a:blip r:embed="rId2"/>
          <a:stretch>
            <a:fillRect/>
          </a:stretch>
        </p:blipFill>
        <p:spPr>
          <a:xfrm>
            <a:off x="1907704" y="4149080"/>
            <a:ext cx="2819400" cy="1657350"/>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02034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Slicing Type</a:t>
            </a:r>
          </a:p>
        </p:txBody>
      </p:sp>
      <p:sp>
        <p:nvSpPr>
          <p:cNvPr id="3" name="Tampungan Konten 2"/>
          <p:cNvSpPr>
            <a:spLocks noGrp="1"/>
          </p:cNvSpPr>
          <p:nvPr>
            <p:ph idx="1"/>
          </p:nvPr>
        </p:nvSpPr>
        <p:spPr>
          <a:xfrm>
            <a:off x="1911350" y="3429001"/>
            <a:ext cx="3498850" cy="3040422"/>
          </a:xfrm>
        </p:spPr>
        <p:txBody>
          <a:bodyPr/>
          <a:lstStyle/>
          <a:p>
            <a:pPr marL="0" indent="0">
              <a:buNone/>
            </a:pPr>
            <a:r>
              <a:rPr lang="en-ID" dirty="0"/>
              <a:t>When we use a sprite sheet that is divided into equally sized images, then  we use the grid type for automatic slicing as this speeds up the image slicing  process significantly.</a:t>
            </a:r>
          </a:p>
        </p:txBody>
      </p:sp>
      <p:sp>
        <p:nvSpPr>
          <p:cNvPr id="4" name="Subjudul 3"/>
          <p:cNvSpPr>
            <a:spLocks noGrp="1"/>
          </p:cNvSpPr>
          <p:nvPr>
            <p:ph type="subTitle" idx="13"/>
          </p:nvPr>
        </p:nvSpPr>
        <p:spPr/>
        <p:txBody>
          <a:bodyPr/>
          <a:lstStyle/>
          <a:p>
            <a:pPr marL="0" indent="0">
              <a:buNone/>
            </a:pPr>
            <a:r>
              <a:rPr lang="en-ID" dirty="0"/>
              <a:t>GRID</a:t>
            </a:r>
          </a:p>
        </p:txBody>
      </p:sp>
      <p:pic>
        <p:nvPicPr>
          <p:cNvPr id="5" name="Gambar 4"/>
          <p:cNvPicPr>
            <a:picLocks noChangeAspect="1"/>
          </p:cNvPicPr>
          <p:nvPr/>
        </p:nvPicPr>
        <p:blipFill>
          <a:blip r:embed="rId2"/>
          <a:stretch>
            <a:fillRect/>
          </a:stretch>
        </p:blipFill>
        <p:spPr>
          <a:xfrm>
            <a:off x="5638800" y="1524000"/>
            <a:ext cx="3228975" cy="468630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428192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Slicing Type</a:t>
            </a:r>
          </a:p>
        </p:txBody>
      </p:sp>
      <p:sp>
        <p:nvSpPr>
          <p:cNvPr id="3" name="Tampungan Konten 2"/>
          <p:cNvSpPr>
            <a:spLocks noGrp="1"/>
          </p:cNvSpPr>
          <p:nvPr>
            <p:ph idx="1"/>
          </p:nvPr>
        </p:nvSpPr>
        <p:spPr>
          <a:xfrm>
            <a:off x="1911350" y="3429001"/>
            <a:ext cx="3117850" cy="3040422"/>
          </a:xfrm>
        </p:spPr>
        <p:txBody>
          <a:bodyPr/>
          <a:lstStyle/>
          <a:p>
            <a:pPr marL="0" indent="0">
              <a:buNone/>
            </a:pPr>
            <a:r>
              <a:rPr lang="en-ID" dirty="0"/>
              <a:t>When we select the Grid option from the Type drop-down box</a:t>
            </a:r>
          </a:p>
        </p:txBody>
      </p:sp>
      <p:sp>
        <p:nvSpPr>
          <p:cNvPr id="4" name="Subjudul 3"/>
          <p:cNvSpPr>
            <a:spLocks noGrp="1"/>
          </p:cNvSpPr>
          <p:nvPr>
            <p:ph type="subTitle" idx="13"/>
          </p:nvPr>
        </p:nvSpPr>
        <p:spPr/>
        <p:txBody>
          <a:bodyPr/>
          <a:lstStyle/>
          <a:p>
            <a:pPr marL="0" indent="0">
              <a:buNone/>
            </a:pPr>
            <a:r>
              <a:rPr lang="en-ID" dirty="0"/>
              <a:t>GRID</a:t>
            </a:r>
          </a:p>
        </p:txBody>
      </p:sp>
      <p:pic>
        <p:nvPicPr>
          <p:cNvPr id="5" name="Gambar 4"/>
          <p:cNvPicPr>
            <a:picLocks noChangeAspect="1"/>
          </p:cNvPicPr>
          <p:nvPr/>
        </p:nvPicPr>
        <p:blipFill>
          <a:blip r:embed="rId2"/>
          <a:stretch>
            <a:fillRect/>
          </a:stretch>
        </p:blipFill>
        <p:spPr>
          <a:xfrm>
            <a:off x="5791200" y="2362200"/>
            <a:ext cx="2800350" cy="1647825"/>
          </a:xfrm>
          <a:prstGeom prst="rect">
            <a:avLst/>
          </a:prstGeom>
        </p:spPr>
      </p:pic>
      <p:pic>
        <p:nvPicPr>
          <p:cNvPr id="6" name="Gambar 5"/>
          <p:cNvPicPr>
            <a:picLocks noChangeAspect="1"/>
          </p:cNvPicPr>
          <p:nvPr/>
        </p:nvPicPr>
        <p:blipFill rotWithShape="1">
          <a:blip r:embed="rId3"/>
          <a:srcRect t="14363"/>
          <a:stretch/>
        </p:blipFill>
        <p:spPr>
          <a:xfrm>
            <a:off x="4582346" y="4329100"/>
            <a:ext cx="4009204" cy="2121374"/>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76317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Viewing Sprite</a:t>
            </a:r>
          </a:p>
        </p:txBody>
      </p:sp>
      <p:pic>
        <p:nvPicPr>
          <p:cNvPr id="5" name="Gambar 4"/>
          <p:cNvPicPr>
            <a:picLocks noChangeAspect="1"/>
          </p:cNvPicPr>
          <p:nvPr/>
        </p:nvPicPr>
        <p:blipFill>
          <a:blip r:embed="rId2"/>
          <a:stretch>
            <a:fillRect/>
          </a:stretch>
        </p:blipFill>
        <p:spPr>
          <a:xfrm>
            <a:off x="2971800" y="3048000"/>
            <a:ext cx="4419600" cy="2890657"/>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94658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Viewing Sprite</a:t>
            </a:r>
          </a:p>
        </p:txBody>
      </p:sp>
      <p:pic>
        <p:nvPicPr>
          <p:cNvPr id="3" name="Gambar 2"/>
          <p:cNvPicPr>
            <a:picLocks noChangeAspect="1"/>
          </p:cNvPicPr>
          <p:nvPr/>
        </p:nvPicPr>
        <p:blipFill>
          <a:blip r:embed="rId2"/>
          <a:stretch>
            <a:fillRect/>
          </a:stretch>
        </p:blipFill>
        <p:spPr>
          <a:xfrm>
            <a:off x="2362200" y="3124200"/>
            <a:ext cx="6282893" cy="3319264"/>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72871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Texture </a:t>
            </a:r>
            <a:r>
              <a:rPr lang="en-ID" dirty="0" err="1"/>
              <a:t>Atlasing</a:t>
            </a:r>
            <a:endParaRPr lang="en-ID" dirty="0"/>
          </a:p>
        </p:txBody>
      </p:sp>
      <p:sp>
        <p:nvSpPr>
          <p:cNvPr id="3" name="Tampungan Konten 2"/>
          <p:cNvSpPr>
            <a:spLocks noGrp="1"/>
          </p:cNvSpPr>
          <p:nvPr>
            <p:ph idx="1"/>
          </p:nvPr>
        </p:nvSpPr>
        <p:spPr>
          <a:xfrm>
            <a:off x="1911350" y="2852936"/>
            <a:ext cx="6837114" cy="3616487"/>
          </a:xfrm>
        </p:spPr>
        <p:txBody>
          <a:bodyPr>
            <a:normAutofit fontScale="92500" lnSpcReduction="10000"/>
          </a:bodyPr>
          <a:lstStyle/>
          <a:p>
            <a:pPr marL="0" indent="0">
              <a:buNone/>
            </a:pPr>
            <a:r>
              <a:rPr lang="en-ID" dirty="0"/>
              <a:t>When working with sprites, it is easier and more convenient to use a separate image (otherwise known as a texture file) for each character. However, the image will usually have a lot of empty space surrounding it, and this takes up video memory during runtime (when the game is running), which impacts performance. </a:t>
            </a:r>
          </a:p>
          <a:p>
            <a:pPr marL="0" indent="0">
              <a:buNone/>
            </a:pPr>
            <a:r>
              <a:rPr lang="en-ID" dirty="0"/>
              <a:t>In order to reduce the wastage and optimize performance, we make use of texture </a:t>
            </a:r>
            <a:r>
              <a:rPr lang="en-ID" dirty="0" err="1"/>
              <a:t>atlasing</a:t>
            </a:r>
            <a:r>
              <a:rPr lang="en-ID" dirty="0"/>
              <a:t>. A technique called draw call batching that Unity and other engines use also helps to improve the frame rate. It too requires texture </a:t>
            </a:r>
            <a:r>
              <a:rPr lang="en-ID" dirty="0" err="1"/>
              <a:t>atlasing</a:t>
            </a:r>
            <a:r>
              <a:rPr lang="en-ID" dirty="0"/>
              <a:t> particularly for PC games, whereby a complex 2D scene would probably become CPU-bound. </a:t>
            </a:r>
          </a:p>
        </p:txBody>
      </p:sp>
    </p:spTree>
    <p:extLst>
      <p:ext uri="{BB962C8B-B14F-4D97-AF65-F5344CB8AC3E}">
        <p14:creationId xmlns:p14="http://schemas.microsoft.com/office/powerpoint/2010/main" val="426858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Texture Atlas</a:t>
            </a:r>
          </a:p>
        </p:txBody>
      </p:sp>
      <p:sp>
        <p:nvSpPr>
          <p:cNvPr id="3" name="Tampungan Konten 2"/>
          <p:cNvSpPr>
            <a:spLocks noGrp="1"/>
          </p:cNvSpPr>
          <p:nvPr>
            <p:ph idx="1"/>
          </p:nvPr>
        </p:nvSpPr>
        <p:spPr>
          <a:xfrm>
            <a:off x="1911350" y="2743201"/>
            <a:ext cx="6837114" cy="1066799"/>
          </a:xfrm>
        </p:spPr>
        <p:txBody>
          <a:bodyPr>
            <a:normAutofit fontScale="92500"/>
          </a:bodyPr>
          <a:lstStyle/>
          <a:p>
            <a:pPr marL="0" indent="0">
              <a:buNone/>
            </a:pPr>
            <a:r>
              <a:rPr lang="en-ID" dirty="0"/>
              <a:t>A texture atlas packs several separate images (textures) into a single texture. The following is an image representing a texture file that does not use texture </a:t>
            </a:r>
            <a:r>
              <a:rPr lang="en-ID" dirty="0" err="1"/>
              <a:t>atlasing</a:t>
            </a:r>
            <a:endParaRPr lang="en-ID" dirty="0"/>
          </a:p>
        </p:txBody>
      </p:sp>
      <p:pic>
        <p:nvPicPr>
          <p:cNvPr id="5" name="Gambar 4"/>
          <p:cNvPicPr>
            <a:picLocks noChangeAspect="1"/>
          </p:cNvPicPr>
          <p:nvPr/>
        </p:nvPicPr>
        <p:blipFill>
          <a:blip r:embed="rId2"/>
          <a:stretch>
            <a:fillRect/>
          </a:stretch>
        </p:blipFill>
        <p:spPr>
          <a:xfrm>
            <a:off x="4724400" y="3786520"/>
            <a:ext cx="838200" cy="727604"/>
          </a:xfrm>
          <a:prstGeom prst="rect">
            <a:avLst/>
          </a:prstGeom>
        </p:spPr>
      </p:pic>
      <p:sp>
        <p:nvSpPr>
          <p:cNvPr id="6" name="Persegi Panjang 5"/>
          <p:cNvSpPr/>
          <p:nvPr/>
        </p:nvSpPr>
        <p:spPr>
          <a:xfrm>
            <a:off x="1901242" y="4482195"/>
            <a:ext cx="6857330" cy="369332"/>
          </a:xfrm>
          <a:prstGeom prst="rect">
            <a:avLst/>
          </a:prstGeom>
        </p:spPr>
        <p:txBody>
          <a:bodyPr wrap="square">
            <a:spAutoFit/>
          </a:bodyPr>
          <a:lstStyle/>
          <a:p>
            <a:r>
              <a:rPr lang="en-ID" dirty="0"/>
              <a:t>The following image represents a texture file using a texture atlas</a:t>
            </a:r>
          </a:p>
        </p:txBody>
      </p:sp>
      <p:pic>
        <p:nvPicPr>
          <p:cNvPr id="7" name="Gambar 6"/>
          <p:cNvPicPr>
            <a:picLocks noChangeAspect="1"/>
          </p:cNvPicPr>
          <p:nvPr/>
        </p:nvPicPr>
        <p:blipFill>
          <a:blip r:embed="rId3"/>
          <a:stretch>
            <a:fillRect/>
          </a:stretch>
        </p:blipFill>
        <p:spPr>
          <a:xfrm>
            <a:off x="3886200" y="4925160"/>
            <a:ext cx="2743200" cy="1686346"/>
          </a:xfrm>
          <a:prstGeom prst="rect">
            <a:avLst/>
          </a:prstGeom>
        </p:spPr>
      </p:pic>
      <p:sp>
        <p:nvSpPr>
          <p:cNvPr id="8" name="Persegi Panjang 7"/>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40926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br>
              <a:rPr lang="en-US" sz="2400" dirty="0"/>
            </a:br>
            <a:br>
              <a:rPr lang="en-US" sz="2400" dirty="0"/>
            </a:br>
            <a:r>
              <a:rPr lang="en-US" sz="2400" dirty="0"/>
              <a:t>These slides have been adapted from:</a:t>
            </a:r>
            <a:br>
              <a:rPr lang="en-US" sz="2400" dirty="0"/>
            </a:br>
            <a:br>
              <a:rPr lang="en-US" sz="2400" dirty="0"/>
            </a:br>
            <a:r>
              <a:rPr lang="en-US" sz="2400" dirty="0"/>
              <a:t>Pereira, V. (2014). Learning Unity 2D Game Development by Example, </a:t>
            </a:r>
            <a:r>
              <a:rPr lang="en-US" sz="2400" dirty="0" err="1"/>
              <a:t>Packt</a:t>
            </a:r>
            <a:r>
              <a:rPr lang="en-US" sz="2400" dirty="0"/>
              <a:t> Publishing, Inc. San Francisco. ISBN: </a:t>
            </a:r>
            <a:r>
              <a:rPr lang="en-ID" sz="2400" dirty="0"/>
              <a:t>9781783559046</a:t>
            </a:r>
            <a:br>
              <a:rPr lang="en-US" sz="2400" dirty="0"/>
            </a:br>
            <a:br>
              <a:rPr lang="en-US" sz="2400" dirty="0"/>
            </a:br>
            <a:r>
              <a:rPr lang="en-US" sz="2400" dirty="0"/>
              <a:t>Chapter 3</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Adding The Character</a:t>
            </a:r>
          </a:p>
        </p:txBody>
      </p:sp>
      <p:sp>
        <p:nvSpPr>
          <p:cNvPr id="3" name="Tampungan Konten 2"/>
          <p:cNvSpPr>
            <a:spLocks noGrp="1"/>
          </p:cNvSpPr>
          <p:nvPr>
            <p:ph idx="1"/>
          </p:nvPr>
        </p:nvSpPr>
        <p:spPr>
          <a:xfrm>
            <a:off x="1911350" y="2743200"/>
            <a:ext cx="3422650" cy="3726223"/>
          </a:xfrm>
        </p:spPr>
        <p:txBody>
          <a:bodyPr/>
          <a:lstStyle/>
          <a:p>
            <a:pPr marL="0" indent="0">
              <a:buNone/>
            </a:pPr>
            <a:r>
              <a:rPr lang="en-ID" dirty="0"/>
              <a:t>To do so, we simply drag the selected sprite asset from the Project Browser</a:t>
            </a:r>
          </a:p>
        </p:txBody>
      </p:sp>
      <p:pic>
        <p:nvPicPr>
          <p:cNvPr id="5" name="Gambar 4"/>
          <p:cNvPicPr>
            <a:picLocks noChangeAspect="1"/>
          </p:cNvPicPr>
          <p:nvPr/>
        </p:nvPicPr>
        <p:blipFill>
          <a:blip r:embed="rId2"/>
          <a:stretch>
            <a:fillRect/>
          </a:stretch>
        </p:blipFill>
        <p:spPr>
          <a:xfrm>
            <a:off x="2895600" y="3910163"/>
            <a:ext cx="1600200" cy="2559260"/>
          </a:xfrm>
          <a:prstGeom prst="rect">
            <a:avLst/>
          </a:prstGeom>
        </p:spPr>
      </p:pic>
      <p:pic>
        <p:nvPicPr>
          <p:cNvPr id="6" name="Gambar 5"/>
          <p:cNvPicPr>
            <a:picLocks noChangeAspect="1"/>
          </p:cNvPicPr>
          <p:nvPr/>
        </p:nvPicPr>
        <p:blipFill>
          <a:blip r:embed="rId3"/>
          <a:stretch>
            <a:fillRect/>
          </a:stretch>
        </p:blipFill>
        <p:spPr>
          <a:xfrm>
            <a:off x="5257800" y="2870042"/>
            <a:ext cx="3810000" cy="3667125"/>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170649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fontScale="90000"/>
          </a:bodyPr>
          <a:lstStyle/>
          <a:p>
            <a:r>
              <a:rPr lang="en-ID" dirty="0"/>
              <a:t>Group the image under a </a:t>
            </a:r>
            <a:r>
              <a:rPr lang="en-ID" dirty="0" err="1"/>
              <a:t>GameObject</a:t>
            </a:r>
            <a:endParaRPr lang="en-ID" dirty="0"/>
          </a:p>
        </p:txBody>
      </p:sp>
      <p:sp>
        <p:nvSpPr>
          <p:cNvPr id="6" name="Tampungan Konten 5"/>
          <p:cNvSpPr>
            <a:spLocks noGrp="1"/>
          </p:cNvSpPr>
          <p:nvPr>
            <p:ph idx="1"/>
          </p:nvPr>
        </p:nvSpPr>
        <p:spPr>
          <a:xfrm>
            <a:off x="1983456" y="2865376"/>
            <a:ext cx="3960144" cy="3840223"/>
          </a:xfrm>
        </p:spPr>
        <p:txBody>
          <a:bodyPr>
            <a:normAutofit fontScale="92500" lnSpcReduction="10000"/>
          </a:bodyPr>
          <a:lstStyle/>
          <a:p>
            <a:pPr marL="0" indent="0">
              <a:buNone/>
            </a:pPr>
            <a:r>
              <a:rPr lang="en-ID" dirty="0"/>
              <a:t>Now that the </a:t>
            </a:r>
            <a:r>
              <a:rPr lang="en-ID" dirty="0" err="1"/>
              <a:t>GameObject</a:t>
            </a:r>
            <a:r>
              <a:rPr lang="en-ID" dirty="0"/>
              <a:t> appears as a character, we select the remaining body parts that will make up our character from the Project Browser, drag them to the Hierarchy tab, and drop them over the character so that the character becomes the parent and all the other parts are the children. This is to ensure that the body parts are locked to the character and inherit any changes that are applied to the character.</a:t>
            </a:r>
          </a:p>
        </p:txBody>
      </p:sp>
      <p:pic>
        <p:nvPicPr>
          <p:cNvPr id="8" name="Gambar 7"/>
          <p:cNvPicPr>
            <a:picLocks noChangeAspect="1"/>
          </p:cNvPicPr>
          <p:nvPr/>
        </p:nvPicPr>
        <p:blipFill>
          <a:blip r:embed="rId2"/>
          <a:stretch>
            <a:fillRect/>
          </a:stretch>
        </p:blipFill>
        <p:spPr>
          <a:xfrm>
            <a:off x="6019800" y="2818724"/>
            <a:ext cx="1752600" cy="1640732"/>
          </a:xfrm>
          <a:prstGeom prst="rect">
            <a:avLst/>
          </a:prstGeom>
        </p:spPr>
      </p:pic>
      <p:pic>
        <p:nvPicPr>
          <p:cNvPr id="5" name="Gambar 4"/>
          <p:cNvPicPr>
            <a:picLocks noChangeAspect="1"/>
          </p:cNvPicPr>
          <p:nvPr/>
        </p:nvPicPr>
        <p:blipFill>
          <a:blip r:embed="rId3"/>
          <a:stretch>
            <a:fillRect/>
          </a:stretch>
        </p:blipFill>
        <p:spPr>
          <a:xfrm>
            <a:off x="6499756" y="4190999"/>
            <a:ext cx="2435860" cy="2486607"/>
          </a:xfrm>
          <a:prstGeom prst="rect">
            <a:avLst/>
          </a:prstGeom>
        </p:spPr>
      </p:pic>
      <p:sp>
        <p:nvSpPr>
          <p:cNvPr id="9" name="Persegi Panjang 8"/>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
        <p:nvSpPr>
          <p:cNvPr id="10" name="Persegi Panjang 9"/>
          <p:cNvSpPr/>
          <p:nvPr/>
        </p:nvSpPr>
        <p:spPr>
          <a:xfrm>
            <a:off x="1066800" y="65502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202816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Sprite Renderer</a:t>
            </a:r>
          </a:p>
        </p:txBody>
      </p:sp>
      <p:sp>
        <p:nvSpPr>
          <p:cNvPr id="3" name="Tampungan Konten 2"/>
          <p:cNvSpPr>
            <a:spLocks noGrp="1"/>
          </p:cNvSpPr>
          <p:nvPr>
            <p:ph idx="1"/>
          </p:nvPr>
        </p:nvSpPr>
        <p:spPr>
          <a:xfrm>
            <a:off x="1940896" y="3048000"/>
            <a:ext cx="3545503" cy="3040422"/>
          </a:xfrm>
        </p:spPr>
        <p:txBody>
          <a:bodyPr>
            <a:normAutofit/>
          </a:bodyPr>
          <a:lstStyle/>
          <a:p>
            <a:pPr marL="0" indent="0">
              <a:buNone/>
            </a:pPr>
            <a:r>
              <a:rPr lang="en-ID" dirty="0"/>
              <a:t>When we select the character parent or any of its children, the Sprite Renderer component will display this selection within the Inspector toolbar. It contains all the settings that affect how the image will be rendered </a:t>
            </a:r>
          </a:p>
        </p:txBody>
      </p:sp>
      <p:pic>
        <p:nvPicPr>
          <p:cNvPr id="5" name="Gambar 4"/>
          <p:cNvPicPr>
            <a:picLocks noChangeAspect="1"/>
          </p:cNvPicPr>
          <p:nvPr/>
        </p:nvPicPr>
        <p:blipFill>
          <a:blip r:embed="rId2"/>
          <a:stretch>
            <a:fillRect/>
          </a:stretch>
        </p:blipFill>
        <p:spPr>
          <a:xfrm>
            <a:off x="5715000" y="3083767"/>
            <a:ext cx="3187212" cy="114300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097711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Spriter</a:t>
            </a:r>
            <a:r>
              <a:rPr lang="en-ID" dirty="0"/>
              <a:t> Renderer</a:t>
            </a:r>
          </a:p>
        </p:txBody>
      </p:sp>
      <p:sp>
        <p:nvSpPr>
          <p:cNvPr id="3" name="Tampungan Konten 2"/>
          <p:cNvSpPr>
            <a:spLocks noGrp="1"/>
          </p:cNvSpPr>
          <p:nvPr>
            <p:ph idx="1"/>
          </p:nvPr>
        </p:nvSpPr>
        <p:spPr/>
        <p:txBody>
          <a:bodyPr>
            <a:normAutofit fontScale="85000" lnSpcReduction="20000"/>
          </a:bodyPr>
          <a:lstStyle/>
          <a:p>
            <a:r>
              <a:rPr lang="en-ID" dirty="0"/>
              <a:t>The Sprite field contains the reference to the sprite asset that the </a:t>
            </a:r>
            <a:r>
              <a:rPr lang="en-ID" dirty="0" err="1"/>
              <a:t>GameObject</a:t>
            </a:r>
            <a:r>
              <a:rPr lang="en-ID" dirty="0"/>
              <a:t> is using. </a:t>
            </a:r>
          </a:p>
          <a:p>
            <a:r>
              <a:rPr lang="en-ID" dirty="0"/>
              <a:t>The </a:t>
            </a:r>
            <a:r>
              <a:rPr lang="en-ID" dirty="0" err="1"/>
              <a:t>Color</a:t>
            </a:r>
            <a:r>
              <a:rPr lang="en-ID" dirty="0"/>
              <a:t> field is a blend mode that multiplies the </a:t>
            </a:r>
            <a:r>
              <a:rPr lang="en-ID" dirty="0" err="1"/>
              <a:t>color</a:t>
            </a:r>
            <a:r>
              <a:rPr lang="en-ID" dirty="0"/>
              <a:t> selected with the sprite's original </a:t>
            </a:r>
            <a:r>
              <a:rPr lang="en-ID" dirty="0" err="1"/>
              <a:t>color</a:t>
            </a:r>
            <a:endParaRPr lang="en-ID" dirty="0"/>
          </a:p>
          <a:p>
            <a:r>
              <a:rPr lang="en-ID" dirty="0"/>
              <a:t>The Material field allows us to select the material we would like to use, which affects the image's rendering properties as well as the assets used</a:t>
            </a:r>
          </a:p>
          <a:p>
            <a:r>
              <a:rPr lang="en-ID" dirty="0"/>
              <a:t>The Sorting Layer option is where we group a selection of sprites that we want to display on the same layer. We will leave this at its default settings. </a:t>
            </a:r>
          </a:p>
          <a:p>
            <a:r>
              <a:rPr lang="en-ID" dirty="0"/>
              <a:t>The Order in Layer option specifies which order we want the selected layer to appear. </a:t>
            </a:r>
          </a:p>
        </p:txBody>
      </p:sp>
      <p:sp>
        <p:nvSpPr>
          <p:cNvPr id="4" name="Subjudul 3"/>
          <p:cNvSpPr>
            <a:spLocks noGrp="1"/>
          </p:cNvSpPr>
          <p:nvPr>
            <p:ph type="subTitle" idx="13"/>
          </p:nvPr>
        </p:nvSpPr>
        <p:spPr/>
        <p:txBody>
          <a:bodyPr/>
          <a:lstStyle/>
          <a:p>
            <a:endParaRPr lang="en-ID" dirty="0"/>
          </a:p>
        </p:txBody>
      </p:sp>
    </p:spTree>
    <p:extLst>
      <p:ext uri="{BB962C8B-B14F-4D97-AF65-F5344CB8AC3E}">
        <p14:creationId xmlns:p14="http://schemas.microsoft.com/office/powerpoint/2010/main" val="611164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Animating Sprite</a:t>
            </a:r>
          </a:p>
        </p:txBody>
      </p:sp>
      <p:sp>
        <p:nvSpPr>
          <p:cNvPr id="3" name="Tampungan Konten 2"/>
          <p:cNvSpPr>
            <a:spLocks noGrp="1"/>
          </p:cNvSpPr>
          <p:nvPr>
            <p:ph idx="1"/>
          </p:nvPr>
        </p:nvSpPr>
        <p:spPr>
          <a:xfrm>
            <a:off x="1911350" y="2792773"/>
            <a:ext cx="4032250" cy="3676650"/>
          </a:xfrm>
        </p:spPr>
        <p:txBody>
          <a:bodyPr/>
          <a:lstStyle/>
          <a:p>
            <a:pPr marL="0" indent="0">
              <a:buNone/>
            </a:pPr>
            <a:r>
              <a:rPr lang="en-ID" dirty="0"/>
              <a:t>Now that we have added our character to the scene, we want to bring it to life by animating the sprite. To do so, we select our character in the Scene View or from the Hierarchy tab and open the Animation Editor window by going to the main toolbar and navigating  to Window | Animation</a:t>
            </a:r>
          </a:p>
        </p:txBody>
      </p:sp>
      <p:pic>
        <p:nvPicPr>
          <p:cNvPr id="5" name="Gambar 4"/>
          <p:cNvPicPr>
            <a:picLocks noChangeAspect="1"/>
          </p:cNvPicPr>
          <p:nvPr/>
        </p:nvPicPr>
        <p:blipFill>
          <a:blip r:embed="rId2"/>
          <a:stretch>
            <a:fillRect/>
          </a:stretch>
        </p:blipFill>
        <p:spPr>
          <a:xfrm>
            <a:off x="6096000" y="2792773"/>
            <a:ext cx="2771775" cy="367665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538455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Animation Editor</a:t>
            </a:r>
          </a:p>
        </p:txBody>
      </p:sp>
      <p:sp>
        <p:nvSpPr>
          <p:cNvPr id="3" name="Tampungan Konten 2"/>
          <p:cNvSpPr>
            <a:spLocks noGrp="1"/>
          </p:cNvSpPr>
          <p:nvPr>
            <p:ph idx="1"/>
          </p:nvPr>
        </p:nvSpPr>
        <p:spPr/>
        <p:txBody>
          <a:bodyPr/>
          <a:lstStyle/>
          <a:p>
            <a:endParaRPr lang="en-ID"/>
          </a:p>
        </p:txBody>
      </p:sp>
      <p:sp>
        <p:nvSpPr>
          <p:cNvPr id="4" name="Subjudul 3"/>
          <p:cNvSpPr>
            <a:spLocks noGrp="1"/>
          </p:cNvSpPr>
          <p:nvPr>
            <p:ph type="subTitle" idx="13"/>
          </p:nvPr>
        </p:nvSpPr>
        <p:spPr/>
        <p:txBody>
          <a:bodyPr/>
          <a:lstStyle/>
          <a:p>
            <a:endParaRPr lang="en-ID"/>
          </a:p>
        </p:txBody>
      </p:sp>
      <p:pic>
        <p:nvPicPr>
          <p:cNvPr id="5" name="Gambar 4"/>
          <p:cNvPicPr>
            <a:picLocks noChangeAspect="1"/>
          </p:cNvPicPr>
          <p:nvPr/>
        </p:nvPicPr>
        <p:blipFill rotWithShape="1">
          <a:blip r:embed="rId2"/>
          <a:srcRect t="3454"/>
          <a:stretch/>
        </p:blipFill>
        <p:spPr>
          <a:xfrm>
            <a:off x="1907704" y="2971800"/>
            <a:ext cx="6626696" cy="3757643"/>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154645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Dopesheet</a:t>
            </a:r>
            <a:r>
              <a:rPr lang="en-ID" dirty="0"/>
              <a:t> 2D animation</a:t>
            </a:r>
          </a:p>
        </p:txBody>
      </p:sp>
      <p:sp>
        <p:nvSpPr>
          <p:cNvPr id="3" name="Tampungan Konten 2"/>
          <p:cNvSpPr>
            <a:spLocks noGrp="1"/>
          </p:cNvSpPr>
          <p:nvPr>
            <p:ph idx="1"/>
          </p:nvPr>
        </p:nvSpPr>
        <p:spPr>
          <a:xfrm>
            <a:off x="1911350" y="3809999"/>
            <a:ext cx="6837114" cy="2659423"/>
          </a:xfrm>
        </p:spPr>
        <p:txBody>
          <a:bodyPr>
            <a:normAutofit lnSpcReduction="10000"/>
          </a:bodyPr>
          <a:lstStyle/>
          <a:p>
            <a:pPr marL="0" indent="0">
              <a:buNone/>
            </a:pPr>
            <a:r>
              <a:rPr lang="en-ID" dirty="0"/>
              <a:t>To create a reusable animation clip for our character of it breathing, follow below steps</a:t>
            </a:r>
          </a:p>
          <a:p>
            <a:pPr marL="0" indent="0">
              <a:buNone/>
            </a:pPr>
            <a:r>
              <a:rPr lang="en-ID" dirty="0"/>
              <a:t>1. We select the character, click on the Create New Clip drop-down box,  and then click on Create New Clip. </a:t>
            </a:r>
          </a:p>
          <a:p>
            <a:pPr marL="0" indent="0">
              <a:buNone/>
            </a:pPr>
            <a:r>
              <a:rPr lang="en-ID" dirty="0"/>
              <a:t>2. We then select Idle as the name of our animation and click on Save. </a:t>
            </a:r>
          </a:p>
          <a:p>
            <a:pPr marL="0" indent="0">
              <a:buNone/>
            </a:pPr>
            <a:r>
              <a:rPr lang="en-ID" dirty="0"/>
              <a:t>3. Now we select Add Curve. </a:t>
            </a:r>
          </a:p>
          <a:p>
            <a:pPr marL="0" indent="0">
              <a:buNone/>
            </a:pPr>
            <a:r>
              <a:rPr lang="en-ID" dirty="0"/>
              <a:t>4. A drop-down box will appear giving us several options.</a:t>
            </a:r>
          </a:p>
          <a:p>
            <a:pPr marL="0" indent="0">
              <a:buNone/>
            </a:pPr>
            <a:endParaRPr lang="en-ID" dirty="0"/>
          </a:p>
        </p:txBody>
      </p:sp>
      <p:sp>
        <p:nvSpPr>
          <p:cNvPr id="4" name="Subjudul 3"/>
          <p:cNvSpPr>
            <a:spLocks noGrp="1"/>
          </p:cNvSpPr>
          <p:nvPr>
            <p:ph type="subTitle" idx="13"/>
          </p:nvPr>
        </p:nvSpPr>
        <p:spPr>
          <a:xfrm>
            <a:off x="1907704" y="2852936"/>
            <a:ext cx="6840760" cy="880864"/>
          </a:xfrm>
        </p:spPr>
        <p:txBody>
          <a:bodyPr>
            <a:normAutofit fontScale="70000" lnSpcReduction="20000"/>
          </a:bodyPr>
          <a:lstStyle/>
          <a:p>
            <a:pPr marL="0" indent="0">
              <a:buNone/>
            </a:pPr>
            <a:r>
              <a:rPr lang="en-ID" dirty="0" err="1"/>
              <a:t>Dopesheet</a:t>
            </a:r>
            <a:r>
              <a:rPr lang="en-ID" dirty="0"/>
              <a:t> is the user-interface approach used in the editor to create animation clips. The word </a:t>
            </a:r>
            <a:r>
              <a:rPr lang="en-ID" dirty="0" err="1"/>
              <a:t>Dopesheet</a:t>
            </a:r>
            <a:r>
              <a:rPr lang="en-ID" dirty="0"/>
              <a:t> is derived from its traditional use in cartoons and film/TV. Similar to a storyboard, it is used in planning animations using frames and sections</a:t>
            </a:r>
          </a:p>
        </p:txBody>
      </p:sp>
    </p:spTree>
    <p:extLst>
      <p:ext uri="{BB962C8B-B14F-4D97-AF65-F5344CB8AC3E}">
        <p14:creationId xmlns:p14="http://schemas.microsoft.com/office/powerpoint/2010/main" val="35013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Dopesheet</a:t>
            </a:r>
            <a:r>
              <a:rPr lang="en-ID" dirty="0"/>
              <a:t> 2D animation</a:t>
            </a:r>
          </a:p>
        </p:txBody>
      </p:sp>
      <p:sp>
        <p:nvSpPr>
          <p:cNvPr id="3" name="Tampungan Konten 2"/>
          <p:cNvSpPr>
            <a:spLocks noGrp="1"/>
          </p:cNvSpPr>
          <p:nvPr>
            <p:ph idx="1"/>
          </p:nvPr>
        </p:nvSpPr>
        <p:spPr>
          <a:xfrm>
            <a:off x="1911350" y="3809999"/>
            <a:ext cx="6837114" cy="2659423"/>
          </a:xfrm>
        </p:spPr>
        <p:txBody>
          <a:bodyPr>
            <a:normAutofit/>
          </a:bodyPr>
          <a:lstStyle/>
          <a:p>
            <a:pPr marL="0" indent="0">
              <a:buNone/>
            </a:pPr>
            <a:r>
              <a:rPr lang="en-ID" dirty="0"/>
              <a:t>5. We click on Transform to open all the transform properties and then  select Position by clicking on the plus button next to it as shown in the following screenshot:</a:t>
            </a:r>
          </a:p>
        </p:txBody>
      </p:sp>
      <p:sp>
        <p:nvSpPr>
          <p:cNvPr id="4" name="Subjudul 3"/>
          <p:cNvSpPr>
            <a:spLocks noGrp="1"/>
          </p:cNvSpPr>
          <p:nvPr>
            <p:ph type="subTitle" idx="13"/>
          </p:nvPr>
        </p:nvSpPr>
        <p:spPr>
          <a:xfrm>
            <a:off x="1907704" y="2852936"/>
            <a:ext cx="6840760" cy="880864"/>
          </a:xfrm>
        </p:spPr>
        <p:txBody>
          <a:bodyPr>
            <a:normAutofit fontScale="70000" lnSpcReduction="20000"/>
          </a:bodyPr>
          <a:lstStyle/>
          <a:p>
            <a:pPr marL="0" indent="0">
              <a:buNone/>
            </a:pPr>
            <a:r>
              <a:rPr lang="en-ID" dirty="0" err="1"/>
              <a:t>Dopesheet</a:t>
            </a:r>
            <a:r>
              <a:rPr lang="en-ID" dirty="0"/>
              <a:t> is the user-interface approach used in the editor to create animation clips. The word </a:t>
            </a:r>
            <a:r>
              <a:rPr lang="en-ID" dirty="0" err="1"/>
              <a:t>Dopesheet</a:t>
            </a:r>
            <a:r>
              <a:rPr lang="en-ID" dirty="0"/>
              <a:t> is derived from its traditional use in cartoons and film/TV. Similar to a storyboard, it is used in planning animations using frames and sections</a:t>
            </a:r>
          </a:p>
        </p:txBody>
      </p:sp>
      <p:pic>
        <p:nvPicPr>
          <p:cNvPr id="5" name="Gambar 4"/>
          <p:cNvPicPr>
            <a:picLocks noChangeAspect="1"/>
          </p:cNvPicPr>
          <p:nvPr/>
        </p:nvPicPr>
        <p:blipFill>
          <a:blip r:embed="rId2"/>
          <a:stretch>
            <a:fillRect/>
          </a:stretch>
        </p:blipFill>
        <p:spPr>
          <a:xfrm>
            <a:off x="3276600" y="4891774"/>
            <a:ext cx="3733174" cy="1683394"/>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96863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Dopesheet</a:t>
            </a:r>
            <a:r>
              <a:rPr lang="en-ID" dirty="0"/>
              <a:t> 2D animation</a:t>
            </a:r>
          </a:p>
        </p:txBody>
      </p:sp>
      <p:sp>
        <p:nvSpPr>
          <p:cNvPr id="3" name="Tampungan Konten 2"/>
          <p:cNvSpPr>
            <a:spLocks noGrp="1"/>
          </p:cNvSpPr>
          <p:nvPr>
            <p:ph idx="1"/>
          </p:nvPr>
        </p:nvSpPr>
        <p:spPr>
          <a:xfrm>
            <a:off x="1911350" y="3809999"/>
            <a:ext cx="6837114" cy="2659423"/>
          </a:xfrm>
        </p:spPr>
        <p:txBody>
          <a:bodyPr>
            <a:normAutofit fontScale="70000" lnSpcReduction="20000"/>
          </a:bodyPr>
          <a:lstStyle/>
          <a:p>
            <a:pPr marL="0" indent="0">
              <a:buNone/>
            </a:pPr>
            <a:r>
              <a:rPr lang="en-ID" dirty="0"/>
              <a:t>6. We will animate our character breathing by moving its body's position up and down slightly. </a:t>
            </a:r>
          </a:p>
          <a:p>
            <a:pPr marL="0" indent="0">
              <a:buNone/>
            </a:pPr>
            <a:r>
              <a:rPr lang="en-ID" dirty="0"/>
              <a:t>7. We need to reduce the frames per second (FPS) from 60 down to 10 so that the animation is slower and smoother as this property controls how many frames are played per second. </a:t>
            </a:r>
          </a:p>
          <a:p>
            <a:pPr marL="0" indent="0">
              <a:buNone/>
            </a:pPr>
            <a:r>
              <a:rPr lang="en-ID" dirty="0"/>
              <a:t>8. The record button should already be pressed down when the button is red because adding a new curve automatically enables recording. If we have accidentally disabled it, we press the record button and move our character up slightly in the Scene View or the Inspector to change its position for the first frame. This will add a key to the frame resulting in a key frame. When moving our character within the Scene View, we can hold the Shift key while dragging to ensure that we move it in a straight path and the Ctrl key snaps the sprite along a grid defined in Edit | Snap Settings. </a:t>
            </a:r>
          </a:p>
        </p:txBody>
      </p:sp>
      <p:sp>
        <p:nvSpPr>
          <p:cNvPr id="4" name="Subjudul 3"/>
          <p:cNvSpPr>
            <a:spLocks noGrp="1"/>
          </p:cNvSpPr>
          <p:nvPr>
            <p:ph type="subTitle" idx="13"/>
          </p:nvPr>
        </p:nvSpPr>
        <p:spPr>
          <a:xfrm>
            <a:off x="1907704" y="2852936"/>
            <a:ext cx="6840760" cy="880864"/>
          </a:xfrm>
        </p:spPr>
        <p:txBody>
          <a:bodyPr>
            <a:normAutofit fontScale="70000" lnSpcReduction="20000"/>
          </a:bodyPr>
          <a:lstStyle/>
          <a:p>
            <a:pPr marL="0" indent="0">
              <a:buNone/>
            </a:pPr>
            <a:r>
              <a:rPr lang="en-ID" dirty="0" err="1"/>
              <a:t>Dopesheet</a:t>
            </a:r>
            <a:r>
              <a:rPr lang="en-ID" dirty="0"/>
              <a:t> is the user-interface approach used in the editor to create animation clips. The word </a:t>
            </a:r>
            <a:r>
              <a:rPr lang="en-ID" dirty="0" err="1"/>
              <a:t>Dopesheet</a:t>
            </a:r>
            <a:r>
              <a:rPr lang="en-ID" dirty="0"/>
              <a:t> is derived from its traditional use in cartoons and film/TV. Similar to a storyboard, it is used in planning animations using frames and sections</a:t>
            </a:r>
          </a:p>
        </p:txBody>
      </p:sp>
    </p:spTree>
    <p:extLst>
      <p:ext uri="{BB962C8B-B14F-4D97-AF65-F5344CB8AC3E}">
        <p14:creationId xmlns:p14="http://schemas.microsoft.com/office/powerpoint/2010/main" val="3497539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Dopesheet</a:t>
            </a:r>
            <a:r>
              <a:rPr lang="en-ID" dirty="0"/>
              <a:t> 2D animation</a:t>
            </a:r>
          </a:p>
        </p:txBody>
      </p:sp>
      <p:sp>
        <p:nvSpPr>
          <p:cNvPr id="3" name="Tampungan Konten 2"/>
          <p:cNvSpPr>
            <a:spLocks noGrp="1"/>
          </p:cNvSpPr>
          <p:nvPr>
            <p:ph idx="1"/>
          </p:nvPr>
        </p:nvSpPr>
        <p:spPr>
          <a:xfrm>
            <a:off x="1911350" y="3809999"/>
            <a:ext cx="6837114" cy="2659423"/>
          </a:xfrm>
        </p:spPr>
        <p:txBody>
          <a:bodyPr>
            <a:normAutofit fontScale="77500" lnSpcReduction="20000"/>
          </a:bodyPr>
          <a:lstStyle/>
          <a:p>
            <a:pPr marL="0" indent="0">
              <a:buNone/>
            </a:pPr>
            <a:r>
              <a:rPr lang="en-ID" dirty="0"/>
              <a:t>9. We then type 5 within the current key frame to add a new key frame, and move the character down again. </a:t>
            </a:r>
          </a:p>
          <a:p>
            <a:pPr marL="0" indent="0">
              <a:buNone/>
            </a:pPr>
            <a:r>
              <a:rPr lang="en-ID" dirty="0"/>
              <a:t>10. Finally we add 10 to the current key frame and move the character up once again to add the final key frame. </a:t>
            </a:r>
          </a:p>
          <a:p>
            <a:pPr marL="0" indent="0">
              <a:buNone/>
            </a:pPr>
            <a:r>
              <a:rPr lang="en-ID" dirty="0"/>
              <a:t>11. We then click on the record button to stop recording and press play to view our animation. We must not forget to stop recording! Otherwise, we will inadvertently record things in our animation that we did not mean to. </a:t>
            </a:r>
          </a:p>
          <a:p>
            <a:pPr marL="0" indent="0">
              <a:buNone/>
            </a:pPr>
            <a:r>
              <a:rPr lang="en-ID" dirty="0"/>
              <a:t>12. To delete any key frames, click on the key frames to select them, and then press Delete. </a:t>
            </a:r>
          </a:p>
          <a:p>
            <a:pPr marL="0" indent="0">
              <a:buNone/>
            </a:pPr>
            <a:r>
              <a:rPr lang="en-ID" dirty="0"/>
              <a:t>13. Now when we play our game from the Game View, we will see our character animating—our character is alive!</a:t>
            </a:r>
          </a:p>
        </p:txBody>
      </p:sp>
      <p:sp>
        <p:nvSpPr>
          <p:cNvPr id="4" name="Subjudul 3"/>
          <p:cNvSpPr>
            <a:spLocks noGrp="1"/>
          </p:cNvSpPr>
          <p:nvPr>
            <p:ph type="subTitle" idx="13"/>
          </p:nvPr>
        </p:nvSpPr>
        <p:spPr>
          <a:xfrm>
            <a:off x="1907704" y="2852936"/>
            <a:ext cx="6840760" cy="880864"/>
          </a:xfrm>
        </p:spPr>
        <p:txBody>
          <a:bodyPr>
            <a:normAutofit fontScale="70000" lnSpcReduction="20000"/>
          </a:bodyPr>
          <a:lstStyle/>
          <a:p>
            <a:pPr marL="0" indent="0">
              <a:buNone/>
            </a:pPr>
            <a:r>
              <a:rPr lang="en-ID" dirty="0" err="1"/>
              <a:t>Dopesheet</a:t>
            </a:r>
            <a:r>
              <a:rPr lang="en-ID" dirty="0"/>
              <a:t> is the user-interface approach used in the editor to create animation clips. The word </a:t>
            </a:r>
            <a:r>
              <a:rPr lang="en-ID" dirty="0" err="1"/>
              <a:t>Dopesheet</a:t>
            </a:r>
            <a:r>
              <a:rPr lang="en-ID" dirty="0"/>
              <a:t> is derived from its traditional use in cartoons and film/TV. Similar to a storyboard, it is used in planning animations using frames and sections</a:t>
            </a:r>
          </a:p>
        </p:txBody>
      </p:sp>
    </p:spTree>
    <p:extLst>
      <p:ext uri="{BB962C8B-B14F-4D97-AF65-F5344CB8AC3E}">
        <p14:creationId xmlns:p14="http://schemas.microsoft.com/office/powerpoint/2010/main" val="52188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6840760" cy="1185664"/>
          </a:xfrm>
        </p:spPr>
        <p:txBody>
          <a:bodyPr>
            <a:noAutofit/>
          </a:bodyPr>
          <a:lstStyle/>
          <a:p>
            <a:pPr marL="0" indent="0">
              <a:buNone/>
            </a:pPr>
            <a:r>
              <a:rPr lang="en-ID" dirty="0"/>
              <a:t>LO 1 : Create 2D game for PC platform</a:t>
            </a:r>
          </a:p>
          <a:p>
            <a:pPr marL="0" indent="0">
              <a:buNone/>
            </a:pPr>
            <a:r>
              <a:rPr lang="en-ID" dirty="0"/>
              <a:t>LO 3 : Design 2D game for PC platform</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Animator</a:t>
            </a:r>
          </a:p>
        </p:txBody>
      </p:sp>
      <p:sp>
        <p:nvSpPr>
          <p:cNvPr id="3" name="Tampungan Konten 2"/>
          <p:cNvSpPr>
            <a:spLocks noGrp="1"/>
          </p:cNvSpPr>
          <p:nvPr>
            <p:ph idx="1"/>
          </p:nvPr>
        </p:nvSpPr>
        <p:spPr>
          <a:xfrm>
            <a:off x="1899928" y="3659020"/>
            <a:ext cx="6837114" cy="989179"/>
          </a:xfrm>
        </p:spPr>
        <p:txBody>
          <a:bodyPr>
            <a:normAutofit/>
          </a:bodyPr>
          <a:lstStyle/>
          <a:p>
            <a:pPr marL="0" indent="0">
              <a:buNone/>
            </a:pPr>
            <a:r>
              <a:rPr lang="en-ID" sz="1800" dirty="0"/>
              <a:t>To open the Animator, we go to the main toolbar and navigate to  Window | Animator. The Animator Window will open and look  as follows:</a:t>
            </a:r>
          </a:p>
          <a:p>
            <a:pPr marL="0" indent="0">
              <a:buNone/>
            </a:pPr>
            <a:endParaRPr lang="en-ID" sz="1800" dirty="0"/>
          </a:p>
        </p:txBody>
      </p:sp>
      <p:sp>
        <p:nvSpPr>
          <p:cNvPr id="4" name="Subjudul 3"/>
          <p:cNvSpPr>
            <a:spLocks noGrp="1"/>
          </p:cNvSpPr>
          <p:nvPr>
            <p:ph type="subTitle" idx="13"/>
          </p:nvPr>
        </p:nvSpPr>
        <p:spPr>
          <a:xfrm>
            <a:off x="1907704" y="2852936"/>
            <a:ext cx="6840760" cy="880864"/>
          </a:xfrm>
        </p:spPr>
        <p:txBody>
          <a:bodyPr>
            <a:normAutofit fontScale="62500" lnSpcReduction="20000"/>
          </a:bodyPr>
          <a:lstStyle/>
          <a:p>
            <a:pPr marL="0" indent="0">
              <a:buNone/>
            </a:pPr>
            <a:r>
              <a:rPr lang="en-ID" dirty="0"/>
              <a:t>The Animator allows us to switch between multiple animations (or states) when certain game conditions occur. For example, when a character is in a jumping state, Unity will automatically enable the jump animation. We define which character states correspond to the animations in the Animator View. </a:t>
            </a:r>
          </a:p>
        </p:txBody>
      </p:sp>
      <p:pic>
        <p:nvPicPr>
          <p:cNvPr id="5" name="Gambar 4"/>
          <p:cNvPicPr>
            <a:picLocks noChangeAspect="1"/>
          </p:cNvPicPr>
          <p:nvPr/>
        </p:nvPicPr>
        <p:blipFill>
          <a:blip r:embed="rId2"/>
          <a:stretch>
            <a:fillRect/>
          </a:stretch>
        </p:blipFill>
        <p:spPr>
          <a:xfrm>
            <a:off x="3657600" y="4333597"/>
            <a:ext cx="3124199" cy="2064293"/>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2648054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Animator</a:t>
            </a:r>
          </a:p>
        </p:txBody>
      </p:sp>
      <p:sp>
        <p:nvSpPr>
          <p:cNvPr id="3" name="Tampungan Konten 2"/>
          <p:cNvSpPr>
            <a:spLocks noGrp="1"/>
          </p:cNvSpPr>
          <p:nvPr>
            <p:ph idx="1"/>
          </p:nvPr>
        </p:nvSpPr>
        <p:spPr>
          <a:xfrm>
            <a:off x="1911350" y="2743200"/>
            <a:ext cx="6837114" cy="3726223"/>
          </a:xfrm>
        </p:spPr>
        <p:txBody>
          <a:bodyPr>
            <a:normAutofit fontScale="85000" lnSpcReduction="10000"/>
          </a:bodyPr>
          <a:lstStyle/>
          <a:p>
            <a:pPr marL="457200" indent="-457200">
              <a:buFont typeface="+mj-lt"/>
              <a:buAutoNum type="arabicPeriod"/>
            </a:pPr>
            <a:r>
              <a:rPr lang="en-ID" dirty="0"/>
              <a:t>Now, we add our character's idle animation to the Animator by simply dragging the idle animation from the Project Browser and dropping it  into the Animator View. </a:t>
            </a:r>
          </a:p>
          <a:p>
            <a:pPr marL="457200" indent="-457200">
              <a:buFont typeface="+mj-lt"/>
              <a:buAutoNum type="arabicPeriod"/>
            </a:pPr>
            <a:r>
              <a:rPr lang="en-ID" dirty="0"/>
              <a:t>We then right-click on the Any State option within the Animator, select Make Transition, and then click on the idle animation state. We now  have the any state transitioning into the idle animation.</a:t>
            </a:r>
          </a:p>
          <a:p>
            <a:pPr marL="457200" indent="-457200">
              <a:buFont typeface="+mj-lt"/>
              <a:buAutoNum type="arabicPeriod"/>
            </a:pPr>
            <a:r>
              <a:rPr lang="en-ID" dirty="0"/>
              <a:t>We use Any State when we want to jump to a state (an animation to play)  no matter what state our character is in. </a:t>
            </a:r>
          </a:p>
          <a:p>
            <a:pPr marL="457200" indent="-457200">
              <a:buFont typeface="+mj-lt"/>
              <a:buAutoNum type="arabicPeriod"/>
            </a:pPr>
            <a:r>
              <a:rPr lang="en-ID" dirty="0"/>
              <a:t>We then right-click on the idle state and select Set As Default to set the  idle state to run when we first run the game. By default, this should already  be the case, and therefore, Set As Default will be </a:t>
            </a:r>
            <a:r>
              <a:rPr lang="en-ID" dirty="0" err="1"/>
              <a:t>grayed</a:t>
            </a:r>
            <a:r>
              <a:rPr lang="en-ID" dirty="0"/>
              <a:t> out but is worth  noting in case we accidentally set a different animation state as default.</a:t>
            </a:r>
          </a:p>
        </p:txBody>
      </p:sp>
    </p:spTree>
    <p:extLst>
      <p:ext uri="{BB962C8B-B14F-4D97-AF65-F5344CB8AC3E}">
        <p14:creationId xmlns:p14="http://schemas.microsoft.com/office/powerpoint/2010/main" val="244339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Animator</a:t>
            </a:r>
          </a:p>
        </p:txBody>
      </p:sp>
      <p:sp>
        <p:nvSpPr>
          <p:cNvPr id="3" name="Tampungan Konten 2"/>
          <p:cNvSpPr>
            <a:spLocks noGrp="1"/>
          </p:cNvSpPr>
          <p:nvPr>
            <p:ph idx="1"/>
          </p:nvPr>
        </p:nvSpPr>
        <p:spPr>
          <a:xfrm>
            <a:off x="1911350" y="6172199"/>
            <a:ext cx="6837114" cy="297223"/>
          </a:xfrm>
        </p:spPr>
        <p:txBody>
          <a:bodyPr>
            <a:normAutofit fontScale="62500" lnSpcReduction="20000"/>
          </a:bodyPr>
          <a:lstStyle/>
          <a:p>
            <a:pPr marL="0" indent="0">
              <a:buNone/>
            </a:pPr>
            <a:r>
              <a:rPr lang="en-ID" dirty="0"/>
              <a:t>Run the scene/game by pressing play in the Game View to see our character  come alive! </a:t>
            </a:r>
          </a:p>
        </p:txBody>
      </p:sp>
      <p:sp>
        <p:nvSpPr>
          <p:cNvPr id="4" name="Subjudul 3"/>
          <p:cNvSpPr>
            <a:spLocks noGrp="1"/>
          </p:cNvSpPr>
          <p:nvPr>
            <p:ph type="subTitle" idx="13"/>
          </p:nvPr>
        </p:nvSpPr>
        <p:spPr/>
        <p:txBody>
          <a:bodyPr/>
          <a:lstStyle/>
          <a:p>
            <a:endParaRPr lang="en-ID"/>
          </a:p>
        </p:txBody>
      </p:sp>
      <p:pic>
        <p:nvPicPr>
          <p:cNvPr id="5" name="Gambar 4"/>
          <p:cNvPicPr>
            <a:picLocks noChangeAspect="1"/>
          </p:cNvPicPr>
          <p:nvPr/>
        </p:nvPicPr>
        <p:blipFill>
          <a:blip r:embed="rId2"/>
          <a:stretch>
            <a:fillRect/>
          </a:stretch>
        </p:blipFill>
        <p:spPr>
          <a:xfrm>
            <a:off x="3024792" y="3072307"/>
            <a:ext cx="4606584" cy="2824399"/>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427306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Discussion</a:t>
            </a:r>
          </a:p>
        </p:txBody>
      </p:sp>
      <p:sp>
        <p:nvSpPr>
          <p:cNvPr id="3" name="Tampungan Konten 2"/>
          <p:cNvSpPr>
            <a:spLocks noGrp="1"/>
          </p:cNvSpPr>
          <p:nvPr>
            <p:ph idx="1"/>
          </p:nvPr>
        </p:nvSpPr>
        <p:spPr/>
        <p:txBody>
          <a:bodyPr/>
          <a:lstStyle/>
          <a:p>
            <a:r>
              <a:rPr lang="en-ID" dirty="0"/>
              <a:t>List games with great 2D animation? Was it using </a:t>
            </a:r>
            <a:r>
              <a:rPr lang="en-ID" dirty="0" err="1"/>
              <a:t>spritesheet</a:t>
            </a:r>
            <a:r>
              <a:rPr lang="en-ID" dirty="0"/>
              <a:t>? Or using skeletal animation? Or it simply transform the movement?</a:t>
            </a:r>
          </a:p>
          <a:p>
            <a:r>
              <a:rPr lang="en-ID" dirty="0" err="1"/>
              <a:t>Spritesheet</a:t>
            </a:r>
            <a:r>
              <a:rPr lang="en-ID" dirty="0"/>
              <a:t> VS Image Transform</a:t>
            </a:r>
          </a:p>
        </p:txBody>
      </p:sp>
    </p:spTree>
    <p:extLst>
      <p:ext uri="{BB962C8B-B14F-4D97-AF65-F5344CB8AC3E}">
        <p14:creationId xmlns:p14="http://schemas.microsoft.com/office/powerpoint/2010/main" val="3333517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lstStyle/>
          <a:p>
            <a:pPr marL="0" indent="0">
              <a:buNone/>
            </a:pPr>
            <a:r>
              <a:rPr lang="en-ID" dirty="0"/>
              <a:t>Freeman, J. (2015). Unity’s New 2D Workflow</a:t>
            </a:r>
            <a:endParaRPr lang="id-ID" dirty="0"/>
          </a:p>
          <a:p>
            <a:pPr marL="0" indent="0">
              <a:buNone/>
            </a:pPr>
            <a:r>
              <a:rPr lang="en-US" dirty="0" err="1"/>
              <a:t>Vidyasagar</a:t>
            </a:r>
            <a:r>
              <a:rPr lang="en-US" dirty="0"/>
              <a:t>. (2014. </a:t>
            </a:r>
            <a:r>
              <a:rPr lang="en-ID" dirty="0"/>
              <a:t>Unity and C#: Game </a:t>
            </a:r>
            <a:r>
              <a:rPr lang="en-ID" dirty="0" err="1"/>
              <a:t>Loop.CodeProject</a:t>
            </a:r>
            <a:endParaRPr lang="en-ID" dirty="0"/>
          </a:p>
          <a:p>
            <a:pPr marL="0" indent="0">
              <a:buNone/>
            </a:pPr>
            <a:r>
              <a:rPr lang="en-US" dirty="0"/>
              <a:t>Pereira, V. (2014). Learning Unity 2D Game Development by Example. </a:t>
            </a:r>
            <a:r>
              <a:rPr lang="en-US" dirty="0" err="1"/>
              <a:t>Packt</a:t>
            </a:r>
            <a:r>
              <a:rPr lang="en-US" dirty="0"/>
              <a:t> Publishing, Inc. San Francisco. ISBN: </a:t>
            </a:r>
            <a:r>
              <a:rPr lang="en-ID" dirty="0"/>
              <a:t>9781783559046</a:t>
            </a:r>
          </a:p>
          <a:p>
            <a:pPr marL="0" indent="0">
              <a:buNone/>
            </a:pPr>
            <a:endParaRPr lang="en-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What is a sprite?</a:t>
            </a:r>
          </a:p>
        </p:txBody>
      </p:sp>
      <p:sp>
        <p:nvSpPr>
          <p:cNvPr id="10" name="Tampungan Konten 9"/>
          <p:cNvSpPr>
            <a:spLocks noGrp="1"/>
          </p:cNvSpPr>
          <p:nvPr>
            <p:ph idx="1"/>
          </p:nvPr>
        </p:nvSpPr>
        <p:spPr/>
        <p:txBody>
          <a:bodyPr/>
          <a:lstStyle/>
          <a:p>
            <a:pPr marL="0" indent="0">
              <a:buNone/>
            </a:pPr>
            <a:r>
              <a:rPr lang="en-ID" dirty="0"/>
              <a:t>A sprite is a 2D image or animation (sequence of images) that we can manipulate  on screen.</a:t>
            </a:r>
          </a:p>
        </p:txBody>
      </p:sp>
      <p:sp>
        <p:nvSpPr>
          <p:cNvPr id="11" name="Subjudul 10"/>
          <p:cNvSpPr>
            <a:spLocks noGrp="1"/>
          </p:cNvSpPr>
          <p:nvPr>
            <p:ph type="subTitle" idx="13"/>
          </p:nvPr>
        </p:nvSpPr>
        <p:spPr>
          <a:xfrm>
            <a:off x="1907704" y="2843605"/>
            <a:ext cx="6840760" cy="504056"/>
          </a:xfrm>
        </p:spPr>
        <p:txBody>
          <a:bodyPr/>
          <a:lstStyle/>
          <a:p>
            <a:endParaRPr lang="en-ID"/>
          </a:p>
        </p:txBody>
      </p:sp>
      <p:pic>
        <p:nvPicPr>
          <p:cNvPr id="2" name="Gambar 1"/>
          <p:cNvPicPr>
            <a:picLocks noChangeAspect="1"/>
          </p:cNvPicPr>
          <p:nvPr/>
        </p:nvPicPr>
        <p:blipFill>
          <a:blip r:embed="rId2"/>
          <a:stretch>
            <a:fillRect/>
          </a:stretch>
        </p:blipFill>
        <p:spPr>
          <a:xfrm>
            <a:off x="4256521" y="4144415"/>
            <a:ext cx="2143125" cy="1609725"/>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77125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Spritesheet</a:t>
            </a:r>
            <a:endParaRPr lang="en-ID" dirty="0"/>
          </a:p>
        </p:txBody>
      </p:sp>
      <p:sp>
        <p:nvSpPr>
          <p:cNvPr id="4" name="Subjudul 3"/>
          <p:cNvSpPr>
            <a:spLocks noGrp="1"/>
          </p:cNvSpPr>
          <p:nvPr>
            <p:ph type="subTitle" idx="13"/>
          </p:nvPr>
        </p:nvSpPr>
        <p:spPr/>
        <p:txBody>
          <a:bodyPr>
            <a:normAutofit fontScale="55000" lnSpcReduction="20000"/>
          </a:bodyPr>
          <a:lstStyle/>
          <a:p>
            <a:pPr marL="0" indent="0">
              <a:buNone/>
            </a:pPr>
            <a:r>
              <a:rPr lang="en-ID" dirty="0"/>
              <a:t>A sprite sheet is an image consisting of separate multiple images. The following screenshot shows a sprite sheet made up of multiple images for the parts of the body</a:t>
            </a:r>
          </a:p>
        </p:txBody>
      </p:sp>
      <p:pic>
        <p:nvPicPr>
          <p:cNvPr id="5" name="Gambar 4"/>
          <p:cNvPicPr>
            <a:picLocks noChangeAspect="1"/>
          </p:cNvPicPr>
          <p:nvPr/>
        </p:nvPicPr>
        <p:blipFill>
          <a:blip r:embed="rId2"/>
          <a:stretch>
            <a:fillRect/>
          </a:stretch>
        </p:blipFill>
        <p:spPr>
          <a:xfrm>
            <a:off x="2743200" y="3363680"/>
            <a:ext cx="4724400" cy="3200400"/>
          </a:xfrm>
          <a:prstGeom prst="rect">
            <a:avLst/>
          </a:prstGeom>
        </p:spPr>
      </p:pic>
      <p:sp>
        <p:nvSpPr>
          <p:cNvPr id="6" name="Kotak Teks 5"/>
          <p:cNvSpPr txBox="1"/>
          <p:nvPr/>
        </p:nvSpPr>
        <p:spPr>
          <a:xfrm rot="21102908">
            <a:off x="5364335" y="5299176"/>
            <a:ext cx="1678729" cy="646331"/>
          </a:xfrm>
          <a:prstGeom prst="rect">
            <a:avLst/>
          </a:prstGeom>
          <a:noFill/>
        </p:spPr>
        <p:txBody>
          <a:bodyPr wrap="none" rtlCol="0">
            <a:spAutoFit/>
          </a:bodyPr>
          <a:lstStyle/>
          <a:p>
            <a:r>
              <a:rPr lang="en-ID" dirty="0"/>
              <a:t>Why should we </a:t>
            </a:r>
          </a:p>
          <a:p>
            <a:r>
              <a:rPr lang="en-ID" dirty="0"/>
              <a:t>separate them?</a:t>
            </a:r>
          </a:p>
        </p:txBody>
      </p:sp>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193724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Raster image or Vector Image?</a:t>
            </a:r>
          </a:p>
        </p:txBody>
      </p:sp>
      <p:sp>
        <p:nvSpPr>
          <p:cNvPr id="3" name="Tampungan Konten 2"/>
          <p:cNvSpPr>
            <a:spLocks noGrp="1"/>
          </p:cNvSpPr>
          <p:nvPr>
            <p:ph idx="1"/>
          </p:nvPr>
        </p:nvSpPr>
        <p:spPr>
          <a:xfrm>
            <a:off x="1911350" y="3429001"/>
            <a:ext cx="3498850" cy="3040422"/>
          </a:xfrm>
        </p:spPr>
        <p:txBody>
          <a:bodyPr>
            <a:normAutofit fontScale="85000" lnSpcReduction="10000"/>
          </a:bodyPr>
          <a:lstStyle/>
          <a:p>
            <a:pPr marL="0" indent="0">
              <a:buNone/>
            </a:pPr>
            <a:r>
              <a:rPr lang="en-ID" dirty="0"/>
              <a:t>A raster image, also known as a bitmap, is an image made up of bits that translates into pixels defined according to a grid of pixel (picture element) colour values. Vector images are without grids and use a mathematical formula that defines points and paths that connect to form an image. Thus, when magnified, a raster image looks very pixelated whereas a vector image looks very clear.</a:t>
            </a:r>
          </a:p>
        </p:txBody>
      </p:sp>
      <p:sp>
        <p:nvSpPr>
          <p:cNvPr id="4" name="Subjudul 3"/>
          <p:cNvSpPr>
            <a:spLocks noGrp="1"/>
          </p:cNvSpPr>
          <p:nvPr>
            <p:ph type="subTitle" idx="13"/>
          </p:nvPr>
        </p:nvSpPr>
        <p:spPr/>
        <p:txBody>
          <a:bodyPr>
            <a:normAutofit fontScale="70000" lnSpcReduction="20000"/>
          </a:bodyPr>
          <a:lstStyle/>
          <a:p>
            <a:pPr marL="0" indent="0">
              <a:buNone/>
            </a:pPr>
            <a:r>
              <a:rPr lang="en-ID" b="0" dirty="0"/>
              <a:t>When we create a sprite, we need to ensure that we use a raster image as Unity does not support vector images. </a:t>
            </a:r>
          </a:p>
        </p:txBody>
      </p:sp>
      <p:pic>
        <p:nvPicPr>
          <p:cNvPr id="5" name="Gambar 4"/>
          <p:cNvPicPr>
            <a:picLocks noChangeAspect="1"/>
          </p:cNvPicPr>
          <p:nvPr/>
        </p:nvPicPr>
        <p:blipFill>
          <a:blip r:embed="rId2"/>
          <a:stretch>
            <a:fillRect/>
          </a:stretch>
        </p:blipFill>
        <p:spPr>
          <a:xfrm>
            <a:off x="5715000" y="3298625"/>
            <a:ext cx="2667000" cy="3301173"/>
          </a:xfrm>
          <a:prstGeom prst="rect">
            <a:avLst/>
          </a:prstGeom>
        </p:spPr>
      </p:pic>
      <p:sp>
        <p:nvSpPr>
          <p:cNvPr id="6" name="Persegi Panjang 5"/>
          <p:cNvSpPr/>
          <p:nvPr/>
        </p:nvSpPr>
        <p:spPr>
          <a:xfrm>
            <a:off x="1295400" y="6400800"/>
            <a:ext cx="7696200" cy="461665"/>
          </a:xfrm>
          <a:prstGeom prst="rect">
            <a:avLst/>
          </a:prstGeom>
        </p:spPr>
        <p:txBody>
          <a:bodyPr wrap="square">
            <a:spAutoFit/>
          </a:bodyPr>
          <a:lstStyle/>
          <a:p>
            <a:r>
              <a:rPr lang="en-ID" sz="1200" dirty="0"/>
              <a:t>Image Source </a:t>
            </a:r>
          </a:p>
          <a:p>
            <a:r>
              <a:rPr lang="en-ID" sz="1200" dirty="0"/>
              <a:t>http://en.wikipedia.org/wiki/Vector_ </a:t>
            </a:r>
            <a:r>
              <a:rPr lang="en-ID" sz="1200" dirty="0" err="1"/>
              <a:t>graphics#mediaviewer</a:t>
            </a:r>
            <a:r>
              <a:rPr lang="en-ID" sz="1200" dirty="0"/>
              <a:t>/</a:t>
            </a:r>
            <a:r>
              <a:rPr lang="en-ID" sz="1200" dirty="0" err="1"/>
              <a:t>File:VectorBitmapExample.svg</a:t>
            </a:r>
            <a:endParaRPr lang="en-ID" sz="1200" dirty="0"/>
          </a:p>
        </p:txBody>
      </p:sp>
    </p:spTree>
    <p:extLst>
      <p:ext uri="{BB962C8B-B14F-4D97-AF65-F5344CB8AC3E}">
        <p14:creationId xmlns:p14="http://schemas.microsoft.com/office/powerpoint/2010/main" val="311432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File Formats</a:t>
            </a:r>
          </a:p>
        </p:txBody>
      </p:sp>
      <p:sp>
        <p:nvSpPr>
          <p:cNvPr id="3" name="Tampungan Konten 2"/>
          <p:cNvSpPr>
            <a:spLocks noGrp="1"/>
          </p:cNvSpPr>
          <p:nvPr>
            <p:ph idx="1"/>
          </p:nvPr>
        </p:nvSpPr>
        <p:spPr/>
        <p:txBody>
          <a:bodyPr>
            <a:normAutofit/>
          </a:bodyPr>
          <a:lstStyle/>
          <a:p>
            <a:pPr marL="0" indent="0">
              <a:buNone/>
            </a:pPr>
            <a:r>
              <a:rPr lang="en-ID" dirty="0"/>
              <a:t>Unity supports the following 2D formats: PSD, TIFF, JPG, TGA, PNG, GIF, BMP,  IFF, and PICT. </a:t>
            </a:r>
          </a:p>
          <a:p>
            <a:pPr marL="0" indent="0">
              <a:buNone/>
            </a:pPr>
            <a:endParaRPr lang="en-ID" dirty="0"/>
          </a:p>
          <a:p>
            <a:pPr marL="0" indent="0">
              <a:buNone/>
            </a:pPr>
            <a:r>
              <a:rPr lang="en-ID" dirty="0"/>
              <a:t>We will make use of PNG because it is the most used, lossless image compression format, and it supports varying levels of alpha transparency per pixel, which can  be useful when our sprite features things like tinted glass. </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270491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ID" sz="2400" dirty="0"/>
              <a:t>Example images can be downloaded from</a:t>
            </a:r>
          </a:p>
        </p:txBody>
      </p:sp>
      <p:sp>
        <p:nvSpPr>
          <p:cNvPr id="3" name="Tampungan Konten 2"/>
          <p:cNvSpPr>
            <a:spLocks noGrp="1"/>
          </p:cNvSpPr>
          <p:nvPr>
            <p:ph idx="1"/>
          </p:nvPr>
        </p:nvSpPr>
        <p:spPr/>
        <p:txBody>
          <a:bodyPr/>
          <a:lstStyle/>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r>
              <a:rPr lang="en-ID" dirty="0"/>
              <a:t>https://www.assetstore.unity3d.com/#/content/11228</a:t>
            </a:r>
          </a:p>
        </p:txBody>
      </p:sp>
      <p:sp>
        <p:nvSpPr>
          <p:cNvPr id="4" name="Subjudul 3"/>
          <p:cNvSpPr>
            <a:spLocks noGrp="1"/>
          </p:cNvSpPr>
          <p:nvPr>
            <p:ph type="subTitle" idx="13"/>
          </p:nvPr>
        </p:nvSpPr>
        <p:spPr/>
        <p:txBody>
          <a:bodyPr/>
          <a:lstStyle/>
          <a:p>
            <a:endParaRPr lang="en-ID"/>
          </a:p>
        </p:txBody>
      </p:sp>
      <p:pic>
        <p:nvPicPr>
          <p:cNvPr id="5" name="Gambar 4"/>
          <p:cNvPicPr>
            <a:picLocks noChangeAspect="1"/>
          </p:cNvPicPr>
          <p:nvPr/>
        </p:nvPicPr>
        <p:blipFill>
          <a:blip r:embed="rId2"/>
          <a:stretch>
            <a:fillRect/>
          </a:stretch>
        </p:blipFill>
        <p:spPr>
          <a:xfrm>
            <a:off x="2209800" y="2743200"/>
            <a:ext cx="6060639" cy="3184806"/>
          </a:xfrm>
          <a:prstGeom prst="rect">
            <a:avLst/>
          </a:prstGeom>
        </p:spPr>
      </p:pic>
    </p:spTree>
    <p:extLst>
      <p:ext uri="{BB962C8B-B14F-4D97-AF65-F5344CB8AC3E}">
        <p14:creationId xmlns:p14="http://schemas.microsoft.com/office/powerpoint/2010/main" val="410801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Import the sprite</a:t>
            </a:r>
          </a:p>
        </p:txBody>
      </p:sp>
      <p:sp>
        <p:nvSpPr>
          <p:cNvPr id="3" name="Tampungan Konten 2"/>
          <p:cNvSpPr>
            <a:spLocks noGrp="1"/>
          </p:cNvSpPr>
          <p:nvPr>
            <p:ph idx="1"/>
          </p:nvPr>
        </p:nvSpPr>
        <p:spPr>
          <a:xfrm>
            <a:off x="1911350" y="2743200"/>
            <a:ext cx="3803650" cy="3726223"/>
          </a:xfrm>
        </p:spPr>
        <p:txBody>
          <a:bodyPr>
            <a:normAutofit fontScale="92500" lnSpcReduction="20000"/>
          </a:bodyPr>
          <a:lstStyle/>
          <a:p>
            <a:pPr marL="0" indent="0">
              <a:buNone/>
            </a:pPr>
            <a:r>
              <a:rPr lang="en-ID" dirty="0"/>
              <a:t>To import a sprite, we repeat the process that we followed when importing a background. We drag the sprite from its location on our PC into the Project Browser and then set its Texture Type option to Sprite within the Inspector view. The only difference is that this time, we set the Sprite Mode drop-down box to Multiple since our single character sprite is made up of multiple images. Once we are done setting the import settings, we hit Apply.</a:t>
            </a:r>
          </a:p>
        </p:txBody>
      </p:sp>
      <p:pic>
        <p:nvPicPr>
          <p:cNvPr id="5" name="Gambar 4"/>
          <p:cNvPicPr>
            <a:picLocks noChangeAspect="1"/>
          </p:cNvPicPr>
          <p:nvPr/>
        </p:nvPicPr>
        <p:blipFill>
          <a:blip r:embed="rId2"/>
          <a:stretch>
            <a:fillRect/>
          </a:stretch>
        </p:blipFill>
        <p:spPr>
          <a:xfrm>
            <a:off x="5943600" y="2209800"/>
            <a:ext cx="2428875" cy="4467225"/>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2628416472"/>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2672</Words>
  <Application>Microsoft Office PowerPoint</Application>
  <PresentationFormat>On-screen Show (4:3)</PresentationFormat>
  <Paragraphs>153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ＭＳ Ｐゴシック</vt:lpstr>
      <vt:lpstr>Arial</vt:lpstr>
      <vt:lpstr>Calibri</vt:lpstr>
      <vt:lpstr>Open Sans</vt:lpstr>
      <vt:lpstr>Template PPT 2015</vt:lpstr>
      <vt:lpstr>2D game characters  and animation</vt:lpstr>
      <vt:lpstr>  These slides have been adapted from:  Pereira, V. (2014). Learning Unity 2D Game Development by Example, Packt Publishing, Inc. San Francisco. ISBN: 9781783559046  Chapter 3 </vt:lpstr>
      <vt:lpstr>Learning Objectives</vt:lpstr>
      <vt:lpstr>What is a sprite?</vt:lpstr>
      <vt:lpstr>Spritesheet</vt:lpstr>
      <vt:lpstr>Raster image or Vector Image?</vt:lpstr>
      <vt:lpstr>File Formats</vt:lpstr>
      <vt:lpstr>Example images can be downloaded from</vt:lpstr>
      <vt:lpstr>Import the sprite</vt:lpstr>
      <vt:lpstr>Sprite Editor</vt:lpstr>
      <vt:lpstr>Manual Slicing</vt:lpstr>
      <vt:lpstr>Sprite Editor</vt:lpstr>
      <vt:lpstr>Automatic slicing </vt:lpstr>
      <vt:lpstr>Slicing Type</vt:lpstr>
      <vt:lpstr>Slicing Type</vt:lpstr>
      <vt:lpstr>Viewing Sprite</vt:lpstr>
      <vt:lpstr>Viewing Sprite</vt:lpstr>
      <vt:lpstr>Texture Atlasing</vt:lpstr>
      <vt:lpstr>Texture Atlas</vt:lpstr>
      <vt:lpstr>Adding The Character</vt:lpstr>
      <vt:lpstr>Group the image under a GameObject</vt:lpstr>
      <vt:lpstr>Sprite Renderer</vt:lpstr>
      <vt:lpstr>Spriter Renderer</vt:lpstr>
      <vt:lpstr>Animating Sprite</vt:lpstr>
      <vt:lpstr>Animation Editor</vt:lpstr>
      <vt:lpstr>Dopesheet 2D animation</vt:lpstr>
      <vt:lpstr>Dopesheet 2D animation</vt:lpstr>
      <vt:lpstr>Dopesheet 2D animation</vt:lpstr>
      <vt:lpstr>Dopesheet 2D animation</vt:lpstr>
      <vt:lpstr>Animator</vt:lpstr>
      <vt:lpstr>Animator</vt:lpstr>
      <vt:lpstr>Animator</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45</cp:revision>
  <dcterms:created xsi:type="dcterms:W3CDTF">2015-05-04T03:33:03Z</dcterms:created>
  <dcterms:modified xsi:type="dcterms:W3CDTF">2018-07-28T05:28:38Z</dcterms:modified>
</cp:coreProperties>
</file>