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3" r:id="rId3"/>
    <p:sldId id="257" r:id="rId4"/>
    <p:sldId id="265" r:id="rId5"/>
    <p:sldId id="310" r:id="rId6"/>
    <p:sldId id="311" r:id="rId7"/>
    <p:sldId id="314" r:id="rId8"/>
    <p:sldId id="315" r:id="rId9"/>
    <p:sldId id="316" r:id="rId10"/>
    <p:sldId id="317" r:id="rId11"/>
    <p:sldId id="318" r:id="rId12"/>
    <p:sldId id="313" r:id="rId13"/>
    <p:sldId id="319" r:id="rId14"/>
    <p:sldId id="320" r:id="rId15"/>
    <p:sldId id="321" r:id="rId16"/>
    <p:sldId id="322" r:id="rId17"/>
    <p:sldId id="323" r:id="rId18"/>
    <p:sldId id="312" r:id="rId19"/>
    <p:sldId id="296" r:id="rId20"/>
    <p:sldId id="291"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3"/>
            <p14:sldId id="257"/>
            <p14:sldId id="265"/>
            <p14:sldId id="310"/>
            <p14:sldId id="311"/>
            <p14:sldId id="314"/>
            <p14:sldId id="315"/>
            <p14:sldId id="316"/>
            <p14:sldId id="317"/>
            <p14:sldId id="318"/>
            <p14:sldId id="313"/>
            <p14:sldId id="319"/>
            <p14:sldId id="320"/>
            <p14:sldId id="321"/>
            <p14:sldId id="322"/>
            <p14:sldId id="323"/>
            <p14:sldId id="312"/>
            <p14:sldId id="296"/>
          </p14:sldIdLst>
        </p14:section>
        <p14:section name="REFERENCE" id="{82098E28-DACF-4424-86A1-E861B2DCC6FF}">
          <p14:sldIdLst>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0A9E2-4EDF-426D-B23B-C81F7E34554A}" type="datetimeFigureOut">
              <a:rPr lang="en-ID" smtClean="0"/>
              <a:t>28/07/2018</a:t>
            </a:fld>
            <a:endParaRPr lang="en-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6CB6B-C0F3-4AF5-96FF-89CCC1A86A8A}" type="slidenum">
              <a:rPr lang="en-ID" smtClean="0"/>
              <a:t>‹#›</a:t>
            </a:fld>
            <a:endParaRPr lang="en-ID"/>
          </a:p>
        </p:txBody>
      </p:sp>
    </p:spTree>
    <p:extLst>
      <p:ext uri="{BB962C8B-B14F-4D97-AF65-F5344CB8AC3E}">
        <p14:creationId xmlns:p14="http://schemas.microsoft.com/office/powerpoint/2010/main" val="139623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28/07/2018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2D Game Programming </a:t>
            </a:r>
          </a:p>
          <a:p>
            <a:pPr>
              <a:spcBef>
                <a:spcPct val="20000"/>
              </a:spcBef>
              <a:tabLst>
                <a:tab pos="1320800" algn="l"/>
                <a:tab pos="2054225" algn="l"/>
              </a:tabLst>
            </a:pPr>
            <a:r>
              <a:rPr lang="en-US" sz="2400" dirty="0">
                <a:solidFill>
                  <a:schemeClr val="bg1"/>
                </a:solidFill>
                <a:latin typeface="Open Sans"/>
              </a:rPr>
              <a:t>Effective Period	: </a:t>
            </a:r>
            <a:r>
              <a:rPr lang="en-US" sz="2400">
                <a:solidFill>
                  <a:schemeClr val="bg1"/>
                </a:solidFill>
                <a:latin typeface="Open Sans"/>
              </a:rPr>
              <a:t>September 2018</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4000" dirty="0">
                <a:solidFill>
                  <a:schemeClr val="bg1"/>
                </a:solidFill>
              </a:rPr>
              <a:t>2D game </a:t>
            </a:r>
            <a:r>
              <a:rPr lang="en-ID" sz="4000" dirty="0"/>
              <a:t>audio</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Basic Theory</a:t>
            </a:r>
          </a:p>
        </p:txBody>
      </p:sp>
      <p:sp>
        <p:nvSpPr>
          <p:cNvPr id="3" name="Tampungan Konten 2"/>
          <p:cNvSpPr>
            <a:spLocks noGrp="1"/>
          </p:cNvSpPr>
          <p:nvPr>
            <p:ph idx="1"/>
          </p:nvPr>
        </p:nvSpPr>
        <p:spPr/>
        <p:txBody>
          <a:bodyPr>
            <a:normAutofit fontScale="92500"/>
          </a:bodyPr>
          <a:lstStyle/>
          <a:p>
            <a:pPr marL="0" indent="0">
              <a:buNone/>
            </a:pPr>
            <a:r>
              <a:rPr lang="en-ID" dirty="0"/>
              <a:t>Unity can’t calculate echoes purely from scene geometry but you can simulate them by adding </a:t>
            </a:r>
            <a:r>
              <a:rPr lang="en-ID" b="1" dirty="0"/>
              <a:t>Audio Filters</a:t>
            </a:r>
            <a:r>
              <a:rPr lang="en-ID" dirty="0"/>
              <a:t> to objects. For example, you could apply the Echo filter to a sound that is supposed to be coming from inside a cave. In situations where objects can move in and out of a place with a strong echo, you can add a </a:t>
            </a:r>
            <a:r>
              <a:rPr lang="en-ID" b="1" dirty="0"/>
              <a:t>Reverb Zone</a:t>
            </a:r>
            <a:r>
              <a:rPr lang="en-ID" dirty="0"/>
              <a:t> to the scene. For example, your game might involve cars driving through a tunnel. If you place a reverb zone inside the tunnel then the cars’ engine sounds will start to echo as they enter and the echo will die down as they emerge from the other side.</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63073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Working with Audio Assets</a:t>
            </a:r>
          </a:p>
        </p:txBody>
      </p:sp>
      <p:sp>
        <p:nvSpPr>
          <p:cNvPr id="3" name="Tampungan Konten 2"/>
          <p:cNvSpPr>
            <a:spLocks noGrp="1"/>
          </p:cNvSpPr>
          <p:nvPr>
            <p:ph idx="1"/>
          </p:nvPr>
        </p:nvSpPr>
        <p:spPr/>
        <p:txBody>
          <a:bodyPr>
            <a:normAutofit fontScale="92500" lnSpcReduction="20000"/>
          </a:bodyPr>
          <a:lstStyle/>
          <a:p>
            <a:r>
              <a:rPr lang="en-ID" dirty="0"/>
              <a:t>Unity can import audio files in </a:t>
            </a:r>
            <a:r>
              <a:rPr lang="en-ID" b="1" dirty="0"/>
              <a:t>AIFF</a:t>
            </a:r>
            <a:r>
              <a:rPr lang="en-ID" dirty="0"/>
              <a:t>, </a:t>
            </a:r>
            <a:r>
              <a:rPr lang="en-ID" b="1" dirty="0"/>
              <a:t>WAV</a:t>
            </a:r>
            <a:r>
              <a:rPr lang="en-ID" dirty="0"/>
              <a:t>, </a:t>
            </a:r>
            <a:r>
              <a:rPr lang="en-ID" b="1" dirty="0"/>
              <a:t>MP3</a:t>
            </a:r>
            <a:r>
              <a:rPr lang="en-ID" dirty="0"/>
              <a:t> and </a:t>
            </a:r>
            <a:r>
              <a:rPr lang="en-ID" b="1" dirty="0" err="1"/>
              <a:t>Ogg</a:t>
            </a:r>
            <a:r>
              <a:rPr lang="en-ID" dirty="0"/>
              <a:t> formats in the same way as other assets, simply by dragging the files into the Project panel. Importing an audio file creates an Audio Clip which can then be dragged to an Audio Source or used from a script. The Audio Clip reference page has more details about the import options available for audio files.</a:t>
            </a:r>
          </a:p>
          <a:p>
            <a:r>
              <a:rPr lang="en-ID" dirty="0"/>
              <a:t>For music, Unity also supports tracker modules, which use short audio samples as “instruments” that are then arranged to play tunes. Tracker modules can be imported from </a:t>
            </a:r>
            <a:r>
              <a:rPr lang="en-ID" b="1" dirty="0"/>
              <a:t>.</a:t>
            </a:r>
            <a:r>
              <a:rPr lang="en-ID" b="1" dirty="0" err="1"/>
              <a:t>xm</a:t>
            </a:r>
            <a:r>
              <a:rPr lang="en-ID" dirty="0"/>
              <a:t>, </a:t>
            </a:r>
            <a:r>
              <a:rPr lang="en-ID" b="1" dirty="0"/>
              <a:t>.mod</a:t>
            </a:r>
            <a:r>
              <a:rPr lang="en-ID" dirty="0"/>
              <a:t>, </a:t>
            </a:r>
            <a:r>
              <a:rPr lang="en-ID" b="1" dirty="0"/>
              <a:t>.it</a:t>
            </a:r>
            <a:r>
              <a:rPr lang="en-ID" dirty="0"/>
              <a:t>, and </a:t>
            </a:r>
            <a:r>
              <a:rPr lang="en-ID" b="1" dirty="0"/>
              <a:t>.s3m</a:t>
            </a:r>
            <a:r>
              <a:rPr lang="en-ID" dirty="0"/>
              <a:t> files but are otherwise used in much the same way as ordinary audio clips.</a:t>
            </a:r>
          </a:p>
          <a:p>
            <a:pPr marL="0" indent="0">
              <a:buNone/>
            </a:pPr>
            <a:endParaRPr lang="en-ID" dirty="0"/>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161323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Audio 		</a:t>
            </a:r>
          </a:p>
        </p:txBody>
      </p:sp>
      <p:sp>
        <p:nvSpPr>
          <p:cNvPr id="4" name="Subjudul 3"/>
          <p:cNvSpPr>
            <a:spLocks noGrp="1"/>
          </p:cNvSpPr>
          <p:nvPr>
            <p:ph type="subTitle" idx="13"/>
          </p:nvPr>
        </p:nvSpPr>
        <p:spPr/>
        <p:txBody>
          <a:bodyPr/>
          <a:lstStyle/>
          <a:p>
            <a:pPr marL="0" indent="0">
              <a:buNone/>
            </a:pPr>
            <a:r>
              <a:rPr lang="en-ID" dirty="0"/>
              <a:t>Supported formats</a:t>
            </a:r>
          </a:p>
        </p:txBody>
      </p:sp>
      <p:pic>
        <p:nvPicPr>
          <p:cNvPr id="5" name="Gambar 4"/>
          <p:cNvPicPr>
            <a:picLocks noChangeAspect="1"/>
          </p:cNvPicPr>
          <p:nvPr/>
        </p:nvPicPr>
        <p:blipFill rotWithShape="1">
          <a:blip r:embed="rId2"/>
          <a:srcRect l="2745" t="13394" r="6688"/>
          <a:stretch/>
        </p:blipFill>
        <p:spPr>
          <a:xfrm>
            <a:off x="2286000" y="3374098"/>
            <a:ext cx="5511552" cy="2755776"/>
          </a:xfrm>
          <a:prstGeom prst="rect">
            <a:avLst/>
          </a:prstGeom>
        </p:spPr>
      </p:pic>
      <p:sp>
        <p:nvSpPr>
          <p:cNvPr id="6" name="Persegi Panjang 5"/>
          <p:cNvSpPr/>
          <p:nvPr/>
        </p:nvSpPr>
        <p:spPr>
          <a:xfrm>
            <a:off x="1066800" y="6096000"/>
            <a:ext cx="2306978" cy="461665"/>
          </a:xfrm>
          <a:prstGeom prst="rect">
            <a:avLst/>
          </a:prstGeom>
        </p:spPr>
        <p:txBody>
          <a:bodyPr wrap="none">
            <a:spAutoFit/>
          </a:bodyPr>
          <a:lstStyle/>
          <a:p>
            <a:r>
              <a:rPr lang="en-ID" sz="1200" dirty="0"/>
              <a:t>Image source:</a:t>
            </a:r>
          </a:p>
          <a:p>
            <a:r>
              <a:rPr lang="en-ID" sz="1200" dirty="0"/>
              <a:t>http://docs.unity3d.com/Manual/</a:t>
            </a:r>
          </a:p>
        </p:txBody>
      </p:sp>
    </p:spTree>
    <p:extLst>
      <p:ext uri="{BB962C8B-B14F-4D97-AF65-F5344CB8AC3E}">
        <p14:creationId xmlns:p14="http://schemas.microsoft.com/office/powerpoint/2010/main" val="352503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Tracker Module</a:t>
            </a:r>
          </a:p>
        </p:txBody>
      </p:sp>
      <p:sp>
        <p:nvSpPr>
          <p:cNvPr id="3" name="Tampungan Konten 2"/>
          <p:cNvSpPr>
            <a:spLocks noGrp="1"/>
          </p:cNvSpPr>
          <p:nvPr>
            <p:ph idx="1"/>
          </p:nvPr>
        </p:nvSpPr>
        <p:spPr/>
        <p:txBody>
          <a:bodyPr>
            <a:normAutofit fontScale="77500" lnSpcReduction="20000"/>
          </a:bodyPr>
          <a:lstStyle/>
          <a:p>
            <a:r>
              <a:rPr lang="en-ID" dirty="0"/>
              <a:t>Tracker Modules are essentially just packages of audio samples that have been </a:t>
            </a:r>
            <a:r>
              <a:rPr lang="en-ID" dirty="0" err="1"/>
              <a:t>modeled</a:t>
            </a:r>
            <a:r>
              <a:rPr lang="en-ID" dirty="0"/>
              <a:t>, arranged and sequenced </a:t>
            </a:r>
            <a:r>
              <a:rPr lang="en-ID" dirty="0" err="1"/>
              <a:t>programatically</a:t>
            </a:r>
            <a:r>
              <a:rPr lang="en-ID" dirty="0"/>
              <a:t>. The concept was introduced in the 1980’s (mainly in conjunction with the Amiga computer) and has been popular since the early days of game development and demo culture.</a:t>
            </a:r>
          </a:p>
          <a:p>
            <a:r>
              <a:rPr lang="en-ID" dirty="0"/>
              <a:t>Tracker Module files are similar to MIDI files in many ways. The tracks are scores that contain information about when to play the instruments, and at what pitch and volume and from this, the melody and rhythm of the original tune can be recreated. However, MIDI has a disadvantage in that the sounds are dependent on the sound bank available in the audio hardware, so MIDI music can sound different on different computers. In contrast, tracker modules include high quality PCM samples that ensure a similar experience regardless of the audio hardware in use.</a:t>
            </a:r>
          </a:p>
          <a:p>
            <a:pPr marL="0" indent="0">
              <a:buNone/>
            </a:pPr>
            <a:endParaRPr lang="en-ID" dirty="0"/>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337595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Tracker Module</a:t>
            </a:r>
          </a:p>
        </p:txBody>
      </p:sp>
      <p:sp>
        <p:nvSpPr>
          <p:cNvPr id="3" name="Tampungan Konten 2"/>
          <p:cNvSpPr>
            <a:spLocks noGrp="1"/>
          </p:cNvSpPr>
          <p:nvPr>
            <p:ph idx="1"/>
          </p:nvPr>
        </p:nvSpPr>
        <p:spPr/>
        <p:txBody>
          <a:bodyPr>
            <a:normAutofit fontScale="85000" lnSpcReduction="10000"/>
          </a:bodyPr>
          <a:lstStyle/>
          <a:p>
            <a:r>
              <a:rPr lang="en-ID" dirty="0"/>
              <a:t>Unity supports the four most common module file formats, namely Impulse Tracker (</a:t>
            </a:r>
            <a:r>
              <a:rPr lang="en-ID" b="1" dirty="0"/>
              <a:t>.it</a:t>
            </a:r>
            <a:r>
              <a:rPr lang="en-ID" dirty="0"/>
              <a:t>), Scream Tracker (</a:t>
            </a:r>
            <a:r>
              <a:rPr lang="en-ID" b="1" dirty="0"/>
              <a:t>.s3m</a:t>
            </a:r>
            <a:r>
              <a:rPr lang="en-ID" dirty="0"/>
              <a:t>), Extended Module File Format (</a:t>
            </a:r>
            <a:r>
              <a:rPr lang="en-ID" b="1" dirty="0"/>
              <a:t>.</a:t>
            </a:r>
            <a:r>
              <a:rPr lang="en-ID" b="1" dirty="0" err="1"/>
              <a:t>xm</a:t>
            </a:r>
            <a:r>
              <a:rPr lang="en-ID" dirty="0"/>
              <a:t>), and the original Module File Format (</a:t>
            </a:r>
            <a:r>
              <a:rPr lang="en-ID" b="1" dirty="0"/>
              <a:t>.mod</a:t>
            </a:r>
            <a:r>
              <a:rPr lang="en-ID" dirty="0"/>
              <a:t>).</a:t>
            </a:r>
          </a:p>
          <a:p>
            <a:r>
              <a:rPr lang="en-ID" dirty="0"/>
              <a:t>Tracker module files differ from mainstream PCM formats (</a:t>
            </a:r>
            <a:r>
              <a:rPr lang="en-ID" b="1" dirty="0"/>
              <a:t>.</a:t>
            </a:r>
            <a:r>
              <a:rPr lang="en-ID" b="1" dirty="0" err="1"/>
              <a:t>aif</a:t>
            </a:r>
            <a:r>
              <a:rPr lang="en-ID" dirty="0"/>
              <a:t>, </a:t>
            </a:r>
            <a:r>
              <a:rPr lang="en-ID" b="1" dirty="0"/>
              <a:t>.wav</a:t>
            </a:r>
            <a:r>
              <a:rPr lang="en-ID" dirty="0"/>
              <a:t>, </a:t>
            </a:r>
            <a:r>
              <a:rPr lang="en-ID" b="1" dirty="0"/>
              <a:t>.mp3</a:t>
            </a:r>
            <a:r>
              <a:rPr lang="en-ID" dirty="0"/>
              <a:t>, and </a:t>
            </a:r>
            <a:r>
              <a:rPr lang="en-ID" b="1" dirty="0"/>
              <a:t>.</a:t>
            </a:r>
            <a:r>
              <a:rPr lang="en-ID" b="1" dirty="0" err="1"/>
              <a:t>ogg</a:t>
            </a:r>
            <a:r>
              <a:rPr lang="en-ID" dirty="0"/>
              <a:t>) in that they can be very small without a corresponding loss of sound quality. A single sound sample can be modified in pitch and volume (and can have other effects applied), so it essentially acts as an “instrument” which can play a tune without the overhead of recording the whole tune as a sample. As a result, tracker modules lend themselves to games, where music is required but where a large file download would be a problem.</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1387877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AudioMixer</a:t>
            </a:r>
            <a:endParaRPr lang="en-ID" dirty="0"/>
          </a:p>
        </p:txBody>
      </p:sp>
      <p:sp>
        <p:nvSpPr>
          <p:cNvPr id="3" name="Tampungan Konten 2"/>
          <p:cNvSpPr>
            <a:spLocks noGrp="1"/>
          </p:cNvSpPr>
          <p:nvPr>
            <p:ph idx="1"/>
          </p:nvPr>
        </p:nvSpPr>
        <p:spPr>
          <a:xfrm>
            <a:off x="5257800" y="3383428"/>
            <a:ext cx="3490664" cy="3169772"/>
          </a:xfrm>
        </p:spPr>
        <p:txBody>
          <a:bodyPr>
            <a:normAutofit fontScale="85000" lnSpcReduction="10000"/>
          </a:bodyPr>
          <a:lstStyle/>
          <a:p>
            <a:pPr marL="0" indent="0">
              <a:buNone/>
            </a:pPr>
            <a:r>
              <a:rPr lang="en-ID" dirty="0"/>
              <a:t>The window displays the Audio Mixer which is basically a tree of Audio Mixer Groups. An Audio Mixer group is essentially a mix of audio, a signal chain which allows you to apply volume attenuation and pitch correction; it allows you to insert effects that process the audio signal and change the parameters of the effects. There is also a send and return mechanism to pass the results from one bus to another.</a:t>
            </a:r>
          </a:p>
        </p:txBody>
      </p:sp>
      <p:sp>
        <p:nvSpPr>
          <p:cNvPr id="4" name="Subjudul 3"/>
          <p:cNvSpPr>
            <a:spLocks noGrp="1"/>
          </p:cNvSpPr>
          <p:nvPr>
            <p:ph type="subTitle" idx="13"/>
          </p:nvPr>
        </p:nvSpPr>
        <p:spPr/>
        <p:txBody>
          <a:bodyPr>
            <a:normAutofit fontScale="70000" lnSpcReduction="20000"/>
          </a:bodyPr>
          <a:lstStyle/>
          <a:p>
            <a:pPr marL="0" indent="0">
              <a:buNone/>
            </a:pPr>
            <a:r>
              <a:rPr lang="en-ID" dirty="0"/>
              <a:t>The Unity Audio Mixer allows you to mix various audio source, apply effects to them, and perform mastering.</a:t>
            </a:r>
          </a:p>
        </p:txBody>
      </p:sp>
      <p:pic>
        <p:nvPicPr>
          <p:cNvPr id="5" name="Gambar 4"/>
          <p:cNvPicPr>
            <a:picLocks noChangeAspect="1"/>
          </p:cNvPicPr>
          <p:nvPr/>
        </p:nvPicPr>
        <p:blipFill>
          <a:blip r:embed="rId2"/>
          <a:stretch>
            <a:fillRect/>
          </a:stretch>
        </p:blipFill>
        <p:spPr>
          <a:xfrm>
            <a:off x="1066799" y="3383428"/>
            <a:ext cx="4113957" cy="3169771"/>
          </a:xfrm>
          <a:prstGeom prst="rect">
            <a:avLst/>
          </a:prstGeom>
        </p:spPr>
      </p:pic>
      <p:sp>
        <p:nvSpPr>
          <p:cNvPr id="6" name="Persegi Panjang 5"/>
          <p:cNvSpPr/>
          <p:nvPr/>
        </p:nvSpPr>
        <p:spPr>
          <a:xfrm>
            <a:off x="7776" y="6396335"/>
            <a:ext cx="2306978" cy="461665"/>
          </a:xfrm>
          <a:prstGeom prst="rect">
            <a:avLst/>
          </a:prstGeom>
        </p:spPr>
        <p:txBody>
          <a:bodyPr wrap="none">
            <a:spAutoFit/>
          </a:bodyPr>
          <a:lstStyle/>
          <a:p>
            <a:r>
              <a:rPr lang="en-ID" sz="1200" dirty="0"/>
              <a:t>Image source:</a:t>
            </a:r>
          </a:p>
          <a:p>
            <a:r>
              <a:rPr lang="en-ID" sz="1200" dirty="0"/>
              <a:t>http://docs.unity3d.com/Manual/</a:t>
            </a:r>
          </a:p>
        </p:txBody>
      </p:sp>
    </p:spTree>
    <p:extLst>
      <p:ext uri="{BB962C8B-B14F-4D97-AF65-F5344CB8AC3E}">
        <p14:creationId xmlns:p14="http://schemas.microsoft.com/office/powerpoint/2010/main" val="418153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Audio Profiler</a:t>
            </a:r>
          </a:p>
        </p:txBody>
      </p:sp>
      <p:sp>
        <p:nvSpPr>
          <p:cNvPr id="3" name="Tampungan Konten 2"/>
          <p:cNvSpPr>
            <a:spLocks noGrp="1"/>
          </p:cNvSpPr>
          <p:nvPr>
            <p:ph idx="1"/>
          </p:nvPr>
        </p:nvSpPr>
        <p:spPr>
          <a:xfrm>
            <a:off x="1911350" y="3886199"/>
            <a:ext cx="6837114" cy="2583223"/>
          </a:xfrm>
        </p:spPr>
        <p:txBody>
          <a:bodyPr>
            <a:normAutofit fontScale="92500" lnSpcReduction="20000"/>
          </a:bodyPr>
          <a:lstStyle/>
          <a:p>
            <a:r>
              <a:rPr lang="en-ID" b="1" dirty="0"/>
              <a:t>Playing Sources</a:t>
            </a:r>
            <a:r>
              <a:rPr lang="en-ID" dirty="0"/>
              <a:t> is the total playing sources in the scene at a specific frame. Monitor this to see if audio is overloaded.</a:t>
            </a:r>
          </a:p>
          <a:p>
            <a:r>
              <a:rPr lang="en-ID" b="1" dirty="0"/>
              <a:t>Paused Sources</a:t>
            </a:r>
            <a:r>
              <a:rPr lang="en-ID" dirty="0"/>
              <a:t> is the total paused sources in the scene at a specific frame.</a:t>
            </a:r>
          </a:p>
          <a:p>
            <a:r>
              <a:rPr lang="en-ID" b="1" dirty="0"/>
              <a:t>Audio Voice</a:t>
            </a:r>
            <a:r>
              <a:rPr lang="en-ID" dirty="0"/>
              <a:t> is the actually number of audio (FMOD channels) voices used. </a:t>
            </a:r>
            <a:r>
              <a:rPr lang="en-ID" dirty="0" err="1"/>
              <a:t>PlayOneShot</a:t>
            </a:r>
            <a:r>
              <a:rPr lang="en-ID" dirty="0"/>
              <a:t> is using voices not shown in Playing Sources.</a:t>
            </a:r>
          </a:p>
          <a:p>
            <a:r>
              <a:rPr lang="en-ID" b="1" dirty="0"/>
              <a:t>Audio Memory</a:t>
            </a:r>
            <a:r>
              <a:rPr lang="en-ID" dirty="0"/>
              <a:t> is the total RAM used by the audio engine.</a:t>
            </a:r>
          </a:p>
          <a:p>
            <a:endParaRPr lang="en-ID" dirty="0"/>
          </a:p>
        </p:txBody>
      </p:sp>
      <p:sp>
        <p:nvSpPr>
          <p:cNvPr id="4" name="Subjudul 3"/>
          <p:cNvSpPr>
            <a:spLocks noGrp="1"/>
          </p:cNvSpPr>
          <p:nvPr>
            <p:ph type="subTitle" idx="13"/>
          </p:nvPr>
        </p:nvSpPr>
        <p:spPr>
          <a:xfrm>
            <a:off x="1907704" y="2852936"/>
            <a:ext cx="6840760" cy="957064"/>
          </a:xfrm>
        </p:spPr>
        <p:txBody>
          <a:bodyPr>
            <a:normAutofit fontScale="62500" lnSpcReduction="20000"/>
          </a:bodyPr>
          <a:lstStyle/>
          <a:p>
            <a:pPr marL="0" indent="0">
              <a:buNone/>
            </a:pPr>
            <a:r>
              <a:rPr lang="en-ID" dirty="0"/>
              <a:t>In the Profiler window there is a pane called Audio. The pane monitors significant performance meters about the audio system, such as total load and voice counts. When you highlight the pane, the lower part of the window changes into a detailed view about various parts of the audio system not covered by the graphs. </a:t>
            </a:r>
          </a:p>
        </p:txBody>
      </p:sp>
    </p:spTree>
    <p:extLst>
      <p:ext uri="{BB962C8B-B14F-4D97-AF65-F5344CB8AC3E}">
        <p14:creationId xmlns:p14="http://schemas.microsoft.com/office/powerpoint/2010/main" val="292443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Audio </a:t>
            </a:r>
            <a:r>
              <a:rPr lang="en-ID" dirty="0" err="1"/>
              <a:t>Prodiler</a:t>
            </a:r>
            <a:endParaRPr lang="en-ID" dirty="0"/>
          </a:p>
        </p:txBody>
      </p:sp>
      <p:sp>
        <p:nvSpPr>
          <p:cNvPr id="4" name="Subjudul 3"/>
          <p:cNvSpPr>
            <a:spLocks noGrp="1"/>
          </p:cNvSpPr>
          <p:nvPr>
            <p:ph type="subTitle" idx="13"/>
          </p:nvPr>
        </p:nvSpPr>
        <p:spPr/>
        <p:txBody>
          <a:bodyPr>
            <a:normAutofit fontScale="70000" lnSpcReduction="20000"/>
          </a:bodyPr>
          <a:lstStyle/>
          <a:p>
            <a:pPr marL="0" indent="0">
              <a:buNone/>
            </a:pPr>
            <a:r>
              <a:rPr lang="en-ID" dirty="0"/>
              <a:t>CPU usage can be seen in the bottom. Monitor this to see if Audio alone is taking up too much CPU.</a:t>
            </a:r>
          </a:p>
        </p:txBody>
      </p:sp>
      <p:pic>
        <p:nvPicPr>
          <p:cNvPr id="5" name="Gambar 4"/>
          <p:cNvPicPr>
            <a:picLocks noChangeAspect="1"/>
          </p:cNvPicPr>
          <p:nvPr/>
        </p:nvPicPr>
        <p:blipFill>
          <a:blip r:embed="rId2"/>
          <a:stretch>
            <a:fillRect/>
          </a:stretch>
        </p:blipFill>
        <p:spPr>
          <a:xfrm>
            <a:off x="2880577" y="3356992"/>
            <a:ext cx="4895014" cy="3348608"/>
          </a:xfrm>
          <a:prstGeom prst="rect">
            <a:avLst/>
          </a:prstGeom>
        </p:spPr>
      </p:pic>
      <p:sp>
        <p:nvSpPr>
          <p:cNvPr id="6" name="Persegi Panjang 5"/>
          <p:cNvSpPr/>
          <p:nvPr/>
        </p:nvSpPr>
        <p:spPr>
          <a:xfrm>
            <a:off x="533400" y="6243935"/>
            <a:ext cx="2306978" cy="461665"/>
          </a:xfrm>
          <a:prstGeom prst="rect">
            <a:avLst/>
          </a:prstGeom>
        </p:spPr>
        <p:txBody>
          <a:bodyPr wrap="none">
            <a:spAutoFit/>
          </a:bodyPr>
          <a:lstStyle/>
          <a:p>
            <a:r>
              <a:rPr lang="en-ID" sz="1200" dirty="0"/>
              <a:t>Image source:</a:t>
            </a:r>
          </a:p>
          <a:p>
            <a:r>
              <a:rPr lang="en-ID" sz="1200" dirty="0"/>
              <a:t>http://docs.unity3d.com/Manual/</a:t>
            </a:r>
          </a:p>
        </p:txBody>
      </p:sp>
    </p:spTree>
    <p:extLst>
      <p:ext uri="{BB962C8B-B14F-4D97-AF65-F5344CB8AC3E}">
        <p14:creationId xmlns:p14="http://schemas.microsoft.com/office/powerpoint/2010/main" val="53274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Adding Audio</a:t>
            </a:r>
          </a:p>
        </p:txBody>
      </p:sp>
      <p:sp>
        <p:nvSpPr>
          <p:cNvPr id="3" name="Tampungan Konten 2"/>
          <p:cNvSpPr>
            <a:spLocks noGrp="1"/>
          </p:cNvSpPr>
          <p:nvPr>
            <p:ph idx="1"/>
          </p:nvPr>
        </p:nvSpPr>
        <p:spPr/>
        <p:txBody>
          <a:bodyPr>
            <a:normAutofit fontScale="70000" lnSpcReduction="20000"/>
          </a:bodyPr>
          <a:lstStyle/>
          <a:p>
            <a:pPr marL="457200" indent="-457200">
              <a:buFont typeface="+mj-lt"/>
              <a:buAutoNum type="arabicPeriod"/>
            </a:pPr>
            <a:r>
              <a:rPr lang="en-ID" dirty="0"/>
              <a:t>Download the audio wave file spin_jump.wav from the following URL: http://soundbible.com/1898-Spin-Jump.html</a:t>
            </a:r>
          </a:p>
          <a:p>
            <a:pPr marL="457200" indent="-457200">
              <a:buFont typeface="+mj-lt"/>
              <a:buAutoNum type="arabicPeriod"/>
            </a:pPr>
            <a:r>
              <a:rPr lang="en-ID" dirty="0"/>
              <a:t>Drag the audio file into the Audio folder. </a:t>
            </a:r>
          </a:p>
          <a:p>
            <a:pPr marL="457200" indent="-457200">
              <a:buFont typeface="+mj-lt"/>
              <a:buAutoNum type="arabicPeriod"/>
            </a:pPr>
            <a:r>
              <a:rPr lang="en-ID" dirty="0"/>
              <a:t>If we click on the imported audio asset file, we can select whether it is a 3D sound (sound manipulated to appear as if it is originating within a specific point in 3D space) or not, as well as its compression settings and therefore file size. When creating games for mobile platforms for instance, we need to keep files compressed and small in size. This does have a minimal effect on the audio quality. For a few very short sound effects, native (uncompressed) audio files can be used; they will not need to be decoded during runtime, thereby reducing runtime processing. </a:t>
            </a:r>
          </a:p>
          <a:p>
            <a:pPr marL="457200" indent="-457200">
              <a:buFont typeface="+mj-lt"/>
              <a:buAutoNum type="arabicPeriod"/>
            </a:pPr>
            <a:r>
              <a:rPr lang="en-ID" dirty="0"/>
              <a:t>We repeat the preceding steps for jingles_NES00.ogg and jingles_NES01. </a:t>
            </a:r>
            <a:r>
              <a:rPr lang="en-ID" dirty="0" err="1"/>
              <a:t>ogg</a:t>
            </a:r>
            <a:r>
              <a:rPr lang="en-ID" dirty="0"/>
              <a:t> from SFX Jingles at the following URL: http://freeartsprites.com/audio </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759423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Discussion</a:t>
            </a:r>
          </a:p>
        </p:txBody>
      </p:sp>
      <p:sp>
        <p:nvSpPr>
          <p:cNvPr id="3" name="Tampungan Konten 2"/>
          <p:cNvSpPr>
            <a:spLocks noGrp="1"/>
          </p:cNvSpPr>
          <p:nvPr>
            <p:ph idx="1"/>
          </p:nvPr>
        </p:nvSpPr>
        <p:spPr/>
        <p:txBody>
          <a:bodyPr/>
          <a:lstStyle/>
          <a:p>
            <a:r>
              <a:rPr lang="en-ID" dirty="0"/>
              <a:t>What aspect does audio is important in 2D game?</a:t>
            </a:r>
          </a:p>
          <a:p>
            <a:r>
              <a:rPr lang="en-ID" dirty="0"/>
              <a:t>Can audio be part of the game play?</a:t>
            </a:r>
          </a:p>
        </p:txBody>
      </p:sp>
    </p:spTree>
    <p:extLst>
      <p:ext uri="{BB962C8B-B14F-4D97-AF65-F5344CB8AC3E}">
        <p14:creationId xmlns:p14="http://schemas.microsoft.com/office/powerpoint/2010/main" val="333351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a:bodyPr>
          <a:lstStyle/>
          <a:p>
            <a:pPr algn="ctr"/>
            <a:br>
              <a:rPr lang="en-US" sz="2400" dirty="0"/>
            </a:br>
            <a:br>
              <a:rPr lang="en-US" sz="2400" dirty="0"/>
            </a:br>
            <a:r>
              <a:rPr lang="en-US" sz="2400" dirty="0"/>
              <a:t>These slides have been adapted from:</a:t>
            </a:r>
            <a:br>
              <a:rPr lang="en-US" sz="2400" dirty="0"/>
            </a:br>
            <a:br>
              <a:rPr lang="en-US" sz="2400" dirty="0"/>
            </a:br>
            <a:r>
              <a:rPr lang="en-US" sz="2400" dirty="0"/>
              <a:t>Pereira, V. (2014). Learning Unity 2D Game Development by Example, </a:t>
            </a:r>
            <a:r>
              <a:rPr lang="en-US" sz="2400" dirty="0" err="1"/>
              <a:t>Packt</a:t>
            </a:r>
            <a:r>
              <a:rPr lang="en-US" sz="2400" dirty="0"/>
              <a:t> Publishing, Inc. San Francisco. ISBN: </a:t>
            </a:r>
            <a:r>
              <a:rPr lang="en-ID" sz="2400" dirty="0"/>
              <a:t>9781783559046</a:t>
            </a:r>
            <a:br>
              <a:rPr lang="en-US" sz="2400" dirty="0"/>
            </a:br>
            <a:br>
              <a:rPr lang="en-US" sz="2400" dirty="0"/>
            </a:br>
            <a:r>
              <a:rPr lang="en-US" sz="2400" dirty="0"/>
              <a:t>Chapter 10</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References</a:t>
            </a:r>
            <a:endParaRPr lang="id-ID" dirty="0"/>
          </a:p>
        </p:txBody>
      </p:sp>
      <p:sp>
        <p:nvSpPr>
          <p:cNvPr id="3" name="Content Placeholder 2"/>
          <p:cNvSpPr>
            <a:spLocks noGrp="1"/>
          </p:cNvSpPr>
          <p:nvPr>
            <p:ph idx="1"/>
          </p:nvPr>
        </p:nvSpPr>
        <p:spPr/>
        <p:txBody>
          <a:bodyPr/>
          <a:lstStyle/>
          <a:p>
            <a:pPr marL="0" indent="0">
              <a:buNone/>
            </a:pPr>
            <a:r>
              <a:rPr lang="en-ID" dirty="0"/>
              <a:t>Freeman, J. (2015). Unity’s New 2D Workflow</a:t>
            </a:r>
            <a:endParaRPr lang="id-ID" dirty="0"/>
          </a:p>
          <a:p>
            <a:pPr marL="0" indent="0">
              <a:buNone/>
            </a:pPr>
            <a:r>
              <a:rPr lang="en-US" dirty="0" err="1"/>
              <a:t>Vidyasagar</a:t>
            </a:r>
            <a:r>
              <a:rPr lang="en-US" dirty="0"/>
              <a:t>. (2014. </a:t>
            </a:r>
            <a:r>
              <a:rPr lang="en-ID" dirty="0"/>
              <a:t>Unity and C#: Game </a:t>
            </a:r>
            <a:r>
              <a:rPr lang="en-ID" dirty="0" err="1"/>
              <a:t>Loop.CodeProject</a:t>
            </a:r>
            <a:endParaRPr lang="en-ID" dirty="0"/>
          </a:p>
          <a:p>
            <a:pPr marL="0" indent="0">
              <a:buNone/>
            </a:pPr>
            <a:r>
              <a:rPr lang="en-US" dirty="0"/>
              <a:t>Pereira, V. (2014). Learning Unity 2D Game Development by Example. </a:t>
            </a:r>
            <a:r>
              <a:rPr lang="en-US" dirty="0" err="1"/>
              <a:t>Packt</a:t>
            </a:r>
            <a:r>
              <a:rPr lang="en-US" dirty="0"/>
              <a:t> Publishing, Inc. San Francisco. ISBN: </a:t>
            </a:r>
            <a:r>
              <a:rPr lang="en-ID" dirty="0"/>
              <a:t>9781783559046</a:t>
            </a:r>
          </a:p>
          <a:p>
            <a:pPr marL="0" indent="0">
              <a:buNone/>
            </a:pPr>
            <a:r>
              <a:rPr lang="en-ID" dirty="0"/>
              <a:t>Unity. (2016). Unity Documentation. http://docs.unity3d.com/Manual/</a:t>
            </a:r>
          </a:p>
          <a:p>
            <a:pPr marL="0" indent="0">
              <a:buNone/>
            </a:pPr>
            <a:endParaRPr lang="en-ID" dirty="0"/>
          </a:p>
        </p:txBody>
      </p:sp>
      <p:sp>
        <p:nvSpPr>
          <p:cNvPr id="4" name="Subtitle 3"/>
          <p:cNvSpPr>
            <a:spLocks noGrp="1"/>
          </p:cNvSpPr>
          <p:nvPr>
            <p:ph type="subTitle" idx="13"/>
          </p:nvPr>
        </p:nvSpPr>
        <p:spPr/>
        <p:txBody>
          <a:bodyPr/>
          <a:lstStyle/>
          <a:p>
            <a:pPr marL="0" indent="0">
              <a:buNone/>
            </a:pPr>
            <a:endParaRPr lang="id-ID" dirty="0"/>
          </a:p>
        </p:txBody>
      </p:sp>
    </p:spTree>
    <p:extLst>
      <p:ext uri="{BB962C8B-B14F-4D97-AF65-F5344CB8AC3E}">
        <p14:creationId xmlns:p14="http://schemas.microsoft.com/office/powerpoint/2010/main" val="346466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Objectives</a:t>
            </a:r>
            <a:endParaRPr lang="id-ID" dirty="0"/>
          </a:p>
        </p:txBody>
      </p:sp>
      <p:sp>
        <p:nvSpPr>
          <p:cNvPr id="9" name="Subjudul 8"/>
          <p:cNvSpPr>
            <a:spLocks noGrp="1"/>
          </p:cNvSpPr>
          <p:nvPr>
            <p:ph type="subTitle" idx="13"/>
          </p:nvPr>
        </p:nvSpPr>
        <p:spPr>
          <a:xfrm>
            <a:off x="1907704" y="2852936"/>
            <a:ext cx="6840760" cy="1185664"/>
          </a:xfrm>
        </p:spPr>
        <p:txBody>
          <a:bodyPr>
            <a:noAutofit/>
          </a:bodyPr>
          <a:lstStyle/>
          <a:p>
            <a:pPr marL="0" indent="0">
              <a:buNone/>
            </a:pPr>
            <a:r>
              <a:rPr lang="en-ID" sz="2000" dirty="0"/>
              <a:t>LO 1 : Create 2D game for PC platform</a:t>
            </a:r>
          </a:p>
          <a:p>
            <a:pPr marL="0" indent="0">
              <a:buNone/>
            </a:pPr>
            <a:r>
              <a:rPr lang="en-ID" sz="2000" dirty="0"/>
              <a:t>LO 2 : Apply best practices of 2D game development</a:t>
            </a:r>
          </a:p>
          <a:p>
            <a:pPr marL="0" indent="0">
              <a:buNone/>
            </a:pPr>
            <a:r>
              <a:rPr lang="en-ID" sz="2000" dirty="0"/>
              <a:t>LO 3 : Design 2D game for PC platform</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Audio</a:t>
            </a:r>
          </a:p>
        </p:txBody>
      </p:sp>
      <p:sp>
        <p:nvSpPr>
          <p:cNvPr id="10" name="Tampungan Konten 9"/>
          <p:cNvSpPr>
            <a:spLocks noGrp="1"/>
          </p:cNvSpPr>
          <p:nvPr>
            <p:ph idx="1"/>
          </p:nvPr>
        </p:nvSpPr>
        <p:spPr/>
        <p:txBody>
          <a:bodyPr/>
          <a:lstStyle/>
          <a:p>
            <a:r>
              <a:rPr lang="en-ID" dirty="0"/>
              <a:t>Music </a:t>
            </a:r>
          </a:p>
          <a:p>
            <a:r>
              <a:rPr lang="en-ID" dirty="0"/>
              <a:t>Sound effects</a:t>
            </a:r>
          </a:p>
        </p:txBody>
      </p:sp>
      <p:sp>
        <p:nvSpPr>
          <p:cNvPr id="11" name="Subjudul 10"/>
          <p:cNvSpPr>
            <a:spLocks noGrp="1"/>
          </p:cNvSpPr>
          <p:nvPr>
            <p:ph type="subTitle" idx="13"/>
          </p:nvPr>
        </p:nvSpPr>
        <p:spPr>
          <a:xfrm>
            <a:off x="1907704" y="2843605"/>
            <a:ext cx="6840760" cy="504056"/>
          </a:xfrm>
        </p:spPr>
        <p:txBody>
          <a:bodyPr>
            <a:normAutofit fontScale="70000" lnSpcReduction="20000"/>
          </a:bodyPr>
          <a:lstStyle/>
          <a:p>
            <a:pPr marL="0" indent="0">
              <a:buNone/>
            </a:pPr>
            <a:r>
              <a:rPr lang="en-ID" dirty="0"/>
              <a:t>To really bring our games to life, we normally need to add audio. Audio includes  the following: </a:t>
            </a:r>
          </a:p>
        </p:txBody>
      </p:sp>
    </p:spTree>
    <p:extLst>
      <p:ext uri="{BB962C8B-B14F-4D97-AF65-F5344CB8AC3E}">
        <p14:creationId xmlns:p14="http://schemas.microsoft.com/office/powerpoint/2010/main" val="377125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Music</a:t>
            </a:r>
          </a:p>
        </p:txBody>
      </p:sp>
      <p:sp>
        <p:nvSpPr>
          <p:cNvPr id="3" name="Tampungan Konten 2"/>
          <p:cNvSpPr>
            <a:spLocks noGrp="1"/>
          </p:cNvSpPr>
          <p:nvPr>
            <p:ph idx="1"/>
          </p:nvPr>
        </p:nvSpPr>
        <p:spPr/>
        <p:txBody>
          <a:bodyPr/>
          <a:lstStyle/>
          <a:p>
            <a:pPr marL="0" indent="0">
              <a:buNone/>
            </a:pPr>
            <a:r>
              <a:rPr lang="en-ID" dirty="0"/>
              <a:t>Music is not always necessary within a game; however, it can really make a game feel so much more atmospheric and exciting. Pacing the music successfully, one  can add relaxing moments, foreboding moments, and tense, action-packed,  climactic moments. </a:t>
            </a:r>
          </a:p>
          <a:p>
            <a:pPr marL="0" indent="0">
              <a:buNone/>
            </a:pPr>
            <a:r>
              <a:rPr lang="en-ID" dirty="0"/>
              <a:t>It can aid in the storytelling and expressionism or provide a unique form of escapism. </a:t>
            </a:r>
          </a:p>
        </p:txBody>
      </p:sp>
      <p:sp>
        <p:nvSpPr>
          <p:cNvPr id="8" name="Subjudul 7"/>
          <p:cNvSpPr>
            <a:spLocks noGrp="1"/>
          </p:cNvSpPr>
          <p:nvPr>
            <p:ph type="subTitle" idx="13"/>
          </p:nvPr>
        </p:nvSpPr>
        <p:spPr/>
        <p:txBody>
          <a:bodyPr/>
          <a:lstStyle/>
          <a:p>
            <a:endParaRPr lang="en-ID"/>
          </a:p>
        </p:txBody>
      </p:sp>
    </p:spTree>
    <p:extLst>
      <p:ext uri="{BB962C8B-B14F-4D97-AF65-F5344CB8AC3E}">
        <p14:creationId xmlns:p14="http://schemas.microsoft.com/office/powerpoint/2010/main" val="193724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Sound effects </a:t>
            </a:r>
          </a:p>
        </p:txBody>
      </p:sp>
      <p:sp>
        <p:nvSpPr>
          <p:cNvPr id="4" name="Subjudul 3"/>
          <p:cNvSpPr>
            <a:spLocks noGrp="1"/>
          </p:cNvSpPr>
          <p:nvPr>
            <p:ph type="subTitle" idx="13"/>
          </p:nvPr>
        </p:nvSpPr>
        <p:spPr/>
        <p:txBody>
          <a:bodyPr>
            <a:normAutofit fontScale="70000" lnSpcReduction="20000"/>
          </a:bodyPr>
          <a:lstStyle/>
          <a:p>
            <a:pPr marL="0" indent="0">
              <a:buNone/>
            </a:pPr>
            <a:r>
              <a:rPr lang="en-ID" b="0" dirty="0"/>
              <a:t>Sound effects add extra depth to a game and can be categorized as follows: </a:t>
            </a:r>
          </a:p>
        </p:txBody>
      </p:sp>
      <p:sp>
        <p:nvSpPr>
          <p:cNvPr id="7" name="Tampungan Konten 6"/>
          <p:cNvSpPr>
            <a:spLocks noGrp="1"/>
          </p:cNvSpPr>
          <p:nvPr>
            <p:ph idx="1"/>
          </p:nvPr>
        </p:nvSpPr>
        <p:spPr/>
        <p:txBody>
          <a:bodyPr>
            <a:normAutofit fontScale="92500" lnSpcReduction="20000"/>
          </a:bodyPr>
          <a:lstStyle/>
          <a:p>
            <a:r>
              <a:rPr lang="en-ID" dirty="0"/>
              <a:t>Ambient sound effects: This comprises the surrounding environmental sound effects coming from all around. </a:t>
            </a:r>
          </a:p>
          <a:p>
            <a:r>
              <a:rPr lang="en-ID" dirty="0"/>
              <a:t>GUI sound effects: This comprises interface sound effects, consisting of clicks, button presses, and the like, providing feedback to the player. </a:t>
            </a:r>
          </a:p>
          <a:p>
            <a:r>
              <a:rPr lang="en-ID" dirty="0"/>
              <a:t>Feedback sound effects output: This comprises sound effects based on everything happening within the game, for instance, the character jumping, or when a player loses or wins in a level. All these sounds provide important feedback to the player allowing them to understand what is going on within the game to learn and improve or simply enjoy.</a:t>
            </a:r>
          </a:p>
        </p:txBody>
      </p:sp>
    </p:spTree>
    <p:extLst>
      <p:ext uri="{BB962C8B-B14F-4D97-AF65-F5344CB8AC3E}">
        <p14:creationId xmlns:p14="http://schemas.microsoft.com/office/powerpoint/2010/main" val="311432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Basic Theory</a:t>
            </a:r>
          </a:p>
        </p:txBody>
      </p:sp>
      <p:sp>
        <p:nvSpPr>
          <p:cNvPr id="3" name="Tampungan Konten 2"/>
          <p:cNvSpPr>
            <a:spLocks noGrp="1"/>
          </p:cNvSpPr>
          <p:nvPr>
            <p:ph idx="1"/>
          </p:nvPr>
        </p:nvSpPr>
        <p:spPr/>
        <p:txBody>
          <a:bodyPr>
            <a:normAutofit lnSpcReduction="10000"/>
          </a:bodyPr>
          <a:lstStyle/>
          <a:p>
            <a:pPr marL="0" indent="0">
              <a:buNone/>
            </a:pPr>
            <a:r>
              <a:rPr lang="en-ID" dirty="0"/>
              <a:t>In real life, sounds are emitted by objects and heard by listeners. The way a sound is perceived depends on a number of factors. A listener can tell roughly which direction a sound is coming from and may also get some sense of its distance from its loudness and quality. A fast-moving sound source (like a falling bomb or a passing police car) will change in pitch as it moves as a result of the Doppler Effect. Also, the surroundings will affect the way sound is reflected, so a voice inside a cave will have an echo but the same voice in the open air will not. </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68580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Basic Theory</a:t>
            </a:r>
          </a:p>
        </p:txBody>
      </p:sp>
      <p:sp>
        <p:nvSpPr>
          <p:cNvPr id="4" name="Subjudul 3"/>
          <p:cNvSpPr>
            <a:spLocks noGrp="1"/>
          </p:cNvSpPr>
          <p:nvPr>
            <p:ph type="subTitle" idx="13"/>
          </p:nvPr>
        </p:nvSpPr>
        <p:spPr/>
        <p:txBody>
          <a:bodyPr/>
          <a:lstStyle/>
          <a:p>
            <a:pPr marL="0" indent="0">
              <a:buNone/>
            </a:pPr>
            <a:r>
              <a:rPr lang="en-ID" dirty="0"/>
              <a:t>Audio Sources and Listener</a:t>
            </a:r>
          </a:p>
        </p:txBody>
      </p:sp>
      <p:pic>
        <p:nvPicPr>
          <p:cNvPr id="6" name="Gambar 5"/>
          <p:cNvPicPr>
            <a:picLocks noChangeAspect="1"/>
          </p:cNvPicPr>
          <p:nvPr/>
        </p:nvPicPr>
        <p:blipFill>
          <a:blip r:embed="rId2"/>
          <a:stretch>
            <a:fillRect/>
          </a:stretch>
        </p:blipFill>
        <p:spPr>
          <a:xfrm>
            <a:off x="2895600" y="3810000"/>
            <a:ext cx="4861840" cy="1981200"/>
          </a:xfrm>
          <a:prstGeom prst="rect">
            <a:avLst/>
          </a:prstGeom>
        </p:spPr>
      </p:pic>
      <p:sp>
        <p:nvSpPr>
          <p:cNvPr id="7" name="Persegi Panjang 6"/>
          <p:cNvSpPr/>
          <p:nvPr/>
        </p:nvSpPr>
        <p:spPr>
          <a:xfrm>
            <a:off x="1066800" y="6096000"/>
            <a:ext cx="2306978" cy="461665"/>
          </a:xfrm>
          <a:prstGeom prst="rect">
            <a:avLst/>
          </a:prstGeom>
        </p:spPr>
        <p:txBody>
          <a:bodyPr wrap="none">
            <a:spAutoFit/>
          </a:bodyPr>
          <a:lstStyle/>
          <a:p>
            <a:r>
              <a:rPr lang="en-ID" sz="1200" dirty="0"/>
              <a:t>Image source:</a:t>
            </a:r>
          </a:p>
          <a:p>
            <a:r>
              <a:rPr lang="en-ID" sz="1200" dirty="0"/>
              <a:t>http://docs.unity3d.com/Manual/</a:t>
            </a:r>
          </a:p>
        </p:txBody>
      </p:sp>
    </p:spTree>
    <p:extLst>
      <p:ext uri="{BB962C8B-B14F-4D97-AF65-F5344CB8AC3E}">
        <p14:creationId xmlns:p14="http://schemas.microsoft.com/office/powerpoint/2010/main" val="186160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Basic Theory</a:t>
            </a:r>
          </a:p>
        </p:txBody>
      </p:sp>
      <p:sp>
        <p:nvSpPr>
          <p:cNvPr id="3" name="Tampungan Konten 2"/>
          <p:cNvSpPr>
            <a:spLocks noGrp="1"/>
          </p:cNvSpPr>
          <p:nvPr>
            <p:ph idx="1"/>
          </p:nvPr>
        </p:nvSpPr>
        <p:spPr/>
        <p:txBody>
          <a:bodyPr>
            <a:normAutofit/>
          </a:bodyPr>
          <a:lstStyle/>
          <a:p>
            <a:pPr marL="0" indent="0">
              <a:buNone/>
            </a:pPr>
            <a:r>
              <a:rPr lang="en-ID" dirty="0"/>
              <a:t>To simulate the effects of position, Unity requires sounds to originate from </a:t>
            </a:r>
            <a:r>
              <a:rPr lang="en-ID" b="1" dirty="0"/>
              <a:t>Audio Sources</a:t>
            </a:r>
            <a:r>
              <a:rPr lang="en-ID" dirty="0"/>
              <a:t> attached to objects. The sounds emitted are then picked up by an </a:t>
            </a:r>
            <a:r>
              <a:rPr lang="en-ID" b="1" dirty="0"/>
              <a:t>Audio Listener</a:t>
            </a:r>
            <a:r>
              <a:rPr lang="en-ID" dirty="0"/>
              <a:t> attached to another object, most often the main camera. Unity can then simulate the effects of a source’s distance and position from the listener object and play them to the user accordingly. The relative speed of the source and listener objects can also be used to simulate the Doppler Effect for added realism.</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1989427588"/>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0</TotalTime>
  <Words>1606</Words>
  <Application>Microsoft Office PowerPoint</Application>
  <PresentationFormat>On-screen Show (4:3)</PresentationFormat>
  <Paragraphs>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ＭＳ Ｐゴシック</vt:lpstr>
      <vt:lpstr>Arial</vt:lpstr>
      <vt:lpstr>Calibri</vt:lpstr>
      <vt:lpstr>Open Sans</vt:lpstr>
      <vt:lpstr>Template PPT 2015</vt:lpstr>
      <vt:lpstr>2D game audio</vt:lpstr>
      <vt:lpstr>  These slides have been adapted from:  Pereira, V. (2014). Learning Unity 2D Game Development by Example, Packt Publishing, Inc. San Francisco. ISBN: 9781783559046  Chapter 10 </vt:lpstr>
      <vt:lpstr>Learning Objectives</vt:lpstr>
      <vt:lpstr>Audio</vt:lpstr>
      <vt:lpstr>Music</vt:lpstr>
      <vt:lpstr>Sound effects </vt:lpstr>
      <vt:lpstr>Basic Theory</vt:lpstr>
      <vt:lpstr>Basic Theory</vt:lpstr>
      <vt:lpstr>Basic Theory</vt:lpstr>
      <vt:lpstr>Basic Theory</vt:lpstr>
      <vt:lpstr>Working with Audio Assets</vt:lpstr>
      <vt:lpstr>Audio   </vt:lpstr>
      <vt:lpstr>Tracker Module</vt:lpstr>
      <vt:lpstr>Tracker Module</vt:lpstr>
      <vt:lpstr>AudioMixer</vt:lpstr>
      <vt:lpstr>Audio Profiler</vt:lpstr>
      <vt:lpstr>Audio Prodiler</vt:lpstr>
      <vt:lpstr>Adding Audio</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Zulaimi Sudirman</cp:lastModifiedBy>
  <cp:revision>47</cp:revision>
  <dcterms:created xsi:type="dcterms:W3CDTF">2015-05-04T03:33:03Z</dcterms:created>
  <dcterms:modified xsi:type="dcterms:W3CDTF">2018-07-28T05:26:35Z</dcterms:modified>
</cp:coreProperties>
</file>