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291" r:id="rId1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3"/>
            <p14:sldId id="257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REFERENCE" id="{82098E28-DACF-4424-86A1-E861B2DCC6FF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30/07/2018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30/07/2018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30/07/2018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@ 2015 Taylor &amp; Francis. All rights Reserved.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7512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30/07/2018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30/07/2018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30/07/2018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30/07/2018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30/07/2018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30/07/2018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30/07/2018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30/07/2018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30/07/2018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cid:FFA231DC-9375-4434-BD6B-063976BFC879@BigPond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000" dirty="0">
                <a:solidFill>
                  <a:schemeClr val="bg1"/>
                </a:solidFill>
                <a:latin typeface="Open Sans"/>
              </a:rPr>
              <a:t>Course		: Mobile and Web Game Programming 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000" dirty="0">
                <a:solidFill>
                  <a:schemeClr val="bg1"/>
                </a:solidFill>
                <a:latin typeface="Open Sans"/>
              </a:rPr>
              <a:t>Effective Period	: </a:t>
            </a:r>
            <a:r>
              <a:rPr lang="en-US" sz="2000">
                <a:solidFill>
                  <a:schemeClr val="bg1"/>
                </a:solidFill>
                <a:latin typeface="Open Sans"/>
              </a:rPr>
              <a:t>September 2018</a:t>
            </a:r>
            <a:endParaRPr lang="en-US" sz="12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4000" dirty="0">
                <a:solidFill>
                  <a:schemeClr val="bg1"/>
                </a:solidFill>
              </a:rPr>
              <a:t>Mobile and Web </a:t>
            </a:r>
            <a:br>
              <a:rPr lang="en-AU" sz="4000" dirty="0">
                <a:solidFill>
                  <a:schemeClr val="bg1"/>
                </a:solidFill>
              </a:rPr>
            </a:br>
            <a:r>
              <a:rPr lang="en-AU" sz="4000" dirty="0">
                <a:solidFill>
                  <a:schemeClr val="bg1"/>
                </a:solidFill>
              </a:rPr>
              <a:t>Game Business Model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Mobile Game Designer’s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The Paperwork</a:t>
            </a:r>
          </a:p>
          <a:p>
            <a:pPr lvl="1"/>
            <a:r>
              <a:rPr lang="en-AU" dirty="0"/>
              <a:t>Flowcharts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>
              <a:buNone/>
            </a:pPr>
            <a:r>
              <a:rPr lang="en-AU" sz="1900" dirty="0"/>
              <a:t>“The realization of your idea taking shape on paper.”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@ 2015 Taylor &amp; Francis.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10</a:t>
            </a:fld>
            <a:endParaRPr kumimoji="0" lang="en-US"/>
          </a:p>
        </p:txBody>
      </p:sp>
      <p:pic>
        <p:nvPicPr>
          <p:cNvPr id="6" name="Picture 5" descr="gameSceneFlowch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3505200"/>
            <a:ext cx="2953031" cy="16126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pic>
        <p:nvPicPr>
          <p:cNvPr id="7" name="Picture 6" descr="gameplayFlowchartFlock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68924" y="2669569"/>
            <a:ext cx="1568551" cy="222839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65953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Mobile Game Designer’s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Development Checklist</a:t>
            </a:r>
          </a:p>
          <a:p>
            <a:pPr lvl="1">
              <a:buFont typeface="Wingdings" pitchFamily="2" charset="2"/>
              <a:buChar char="q"/>
            </a:pPr>
            <a:r>
              <a:rPr lang="en-AU" dirty="0"/>
              <a:t>Emulators</a:t>
            </a:r>
          </a:p>
          <a:p>
            <a:pPr lvl="1">
              <a:buFont typeface="Wingdings" pitchFamily="2" charset="2"/>
              <a:buChar char="q"/>
            </a:pPr>
            <a:r>
              <a:rPr lang="en-AU" dirty="0"/>
              <a:t>Integrated Development Environments (IDEs)</a:t>
            </a:r>
          </a:p>
          <a:p>
            <a:pPr lvl="1">
              <a:buFont typeface="Wingdings" pitchFamily="2" charset="2"/>
              <a:buChar char="q"/>
            </a:pPr>
            <a:r>
              <a:rPr lang="en-AU" dirty="0"/>
              <a:t>3D modelling/animation</a:t>
            </a:r>
          </a:p>
          <a:p>
            <a:pPr lvl="1">
              <a:buFont typeface="Wingdings" pitchFamily="2" charset="2"/>
              <a:buChar char="q"/>
            </a:pPr>
            <a:r>
              <a:rPr lang="en-AU" dirty="0"/>
              <a:t>Sound creation and manipulation</a:t>
            </a:r>
          </a:p>
          <a:p>
            <a:pPr lvl="1">
              <a:buFont typeface="Wingdings" pitchFamily="2" charset="2"/>
              <a:buChar char="q"/>
            </a:pPr>
            <a:r>
              <a:rPr lang="en-AU" dirty="0"/>
              <a:t>Third-party assets</a:t>
            </a:r>
          </a:p>
          <a:p>
            <a:pPr lvl="1">
              <a:buFont typeface="Wingdings" pitchFamily="2" charset="2"/>
              <a:buChar char="q"/>
            </a:pPr>
            <a:r>
              <a:rPr lang="en-AU" dirty="0"/>
              <a:t>Game engine</a:t>
            </a:r>
          </a:p>
          <a:p>
            <a:pPr lvl="1">
              <a:buFont typeface="Wingdings" pitchFamily="2" charset="2"/>
              <a:buChar char="q"/>
            </a:pPr>
            <a:r>
              <a:rPr lang="en-AU" dirty="0"/>
              <a:t>Development computer</a:t>
            </a:r>
          </a:p>
          <a:p>
            <a:pPr lvl="1">
              <a:buFont typeface="Wingdings" pitchFamily="2" charset="2"/>
              <a:buChar char="q"/>
            </a:pPr>
            <a:r>
              <a:rPr lang="en-AU" dirty="0"/>
              <a:t>External storage and backup</a:t>
            </a:r>
          </a:p>
          <a:p>
            <a:pPr lvl="1">
              <a:buFont typeface="Wingdings" pitchFamily="2" charset="2"/>
              <a:buChar char="q"/>
            </a:pPr>
            <a:r>
              <a:rPr lang="en-AU" dirty="0"/>
              <a:t>Version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@ 2015 Taylor &amp; Francis.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2680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Let’s Talk Business</a:t>
            </a:r>
            <a:endParaRPr lang="en-ID" dirty="0"/>
          </a:p>
        </p:txBody>
      </p:sp>
      <p:sp>
        <p:nvSpPr>
          <p:cNvPr id="5" name="Tampungan Konten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D" dirty="0"/>
              <a:t>The Business Model Canvas, is a strategic management and entrepreneurial tool. It allows you to describe, design, challenge, invent, and pivot your business model. They have 9 elements which are</a:t>
            </a:r>
          </a:p>
          <a:p>
            <a:pPr marL="0" indent="0">
              <a:buNone/>
            </a:pPr>
            <a:endParaRPr lang="en-ID" dirty="0"/>
          </a:p>
          <a:p>
            <a:r>
              <a:rPr lang="en-ID" dirty="0"/>
              <a:t>Customer Segments: Who are the customers? What do they think? See? Feel? Do?</a:t>
            </a:r>
          </a:p>
          <a:p>
            <a:r>
              <a:rPr lang="en-ID" dirty="0"/>
              <a:t>Value Propositions: What’s compelling about the proposition? Why do customers buy, use?</a:t>
            </a:r>
          </a:p>
          <a:p>
            <a:r>
              <a:rPr lang="en-ID" dirty="0"/>
              <a:t>Channels: How are these propositions promoted, sold and delivered? Why? Is it working?</a:t>
            </a:r>
          </a:p>
          <a:p>
            <a:r>
              <a:rPr lang="en-ID" dirty="0"/>
              <a:t>Customer Relationships: How do you interact with the customer through their ‘journey’?</a:t>
            </a:r>
          </a:p>
          <a:p>
            <a:r>
              <a:rPr lang="en-ID" dirty="0"/>
              <a:t>Revenue Streams: How does the business earn revenue from the value propositions?</a:t>
            </a:r>
          </a:p>
          <a:p>
            <a:r>
              <a:rPr lang="en-ID" dirty="0"/>
              <a:t>Key Activities: What uniquely strategic things does the business do to deliver its proposition?</a:t>
            </a:r>
          </a:p>
          <a:p>
            <a:r>
              <a:rPr lang="en-ID" dirty="0"/>
              <a:t>Key Resources: What unique strategic assets must the business have to compete?</a:t>
            </a:r>
          </a:p>
          <a:p>
            <a:r>
              <a:rPr lang="en-ID" dirty="0"/>
              <a:t>Key Partnerships: What can the company not do so it can focus on its Key Activities?</a:t>
            </a:r>
          </a:p>
          <a:p>
            <a:r>
              <a:rPr lang="en-ID" dirty="0"/>
              <a:t>Cost Structure: What are the business’ major cost drivers? How are they linked to revenue?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6" name="Kotak Teks 5"/>
          <p:cNvSpPr txBox="1"/>
          <p:nvPr/>
        </p:nvSpPr>
        <p:spPr>
          <a:xfrm>
            <a:off x="0" y="6488668"/>
            <a:ext cx="464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dirty="0"/>
              <a:t>Source: http://www.alexandercowan.com/business-model-canvas-templates/</a:t>
            </a:r>
          </a:p>
        </p:txBody>
      </p:sp>
    </p:spTree>
    <p:extLst>
      <p:ext uri="{BB962C8B-B14F-4D97-AF65-F5344CB8AC3E}">
        <p14:creationId xmlns:p14="http://schemas.microsoft.com/office/powerpoint/2010/main" val="3461690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Example Business Model Canvas</a:t>
            </a:r>
          </a:p>
        </p:txBody>
      </p:sp>
      <p:pic>
        <p:nvPicPr>
          <p:cNvPr id="4" name="Gamba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779" y="2743200"/>
            <a:ext cx="6408913" cy="388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78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Create a business model canvas for your team based on the game that you </a:t>
            </a:r>
            <a:r>
              <a:rPr lang="en-ID"/>
              <a:t>are developing.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01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Fullerton, Tracy. (2008). </a:t>
            </a:r>
            <a:r>
              <a:rPr lang="en-ID" dirty="0"/>
              <a:t>GAME DESIGN WORKSHOP: A </a:t>
            </a:r>
            <a:r>
              <a:rPr lang="en-ID" dirty="0" err="1"/>
              <a:t>Playcentric</a:t>
            </a:r>
            <a:r>
              <a:rPr lang="en-ID" dirty="0"/>
              <a:t> Approach to Creating Innovative Games. Morgan Kaufman ISBN 978-0-240-80974-8</a:t>
            </a:r>
            <a:endParaRPr lang="id-ID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6466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60848"/>
            <a:ext cx="7453064" cy="4492352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These slides have been adapted from: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ID" sz="2400" dirty="0"/>
              <a:t>Dr Penny de </a:t>
            </a:r>
            <a:r>
              <a:rPr lang="en-ID" sz="2400" dirty="0" err="1"/>
              <a:t>Byl</a:t>
            </a:r>
            <a:r>
              <a:rPr lang="en-ID" sz="2400" dirty="0"/>
              <a:t>. 2014. Holistic Mobile Game Development with Unity. FOCAL. Burlington. ISBN:978-0415839235 </a:t>
            </a:r>
            <a:br>
              <a:rPr lang="en-US" sz="2400" dirty="0"/>
            </a:br>
            <a:r>
              <a:rPr lang="en-US" sz="2400" dirty="0"/>
              <a:t>Chapter 1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and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Fullerton, Tracy. (2008). </a:t>
            </a:r>
            <a:r>
              <a:rPr lang="en-ID" sz="2400" dirty="0"/>
              <a:t>GAME DESIGN WORKSHOP: A </a:t>
            </a:r>
            <a:r>
              <a:rPr lang="en-ID" sz="2400" dirty="0" err="1"/>
              <a:t>Playcentric</a:t>
            </a:r>
            <a:r>
              <a:rPr lang="en-ID" sz="2400" dirty="0"/>
              <a:t> Approach to Creating Innovative Games. Morgan Kaufman ISBN 978-0-240-80974-8 </a:t>
            </a:r>
            <a:br>
              <a:rPr lang="en-US" sz="2400" dirty="0"/>
            </a:br>
            <a:br>
              <a:rPr lang="en-US" sz="2400" dirty="0"/>
            </a:b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16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Learning Objectives</a:t>
            </a:r>
            <a:endParaRPr lang="id-ID" dirty="0"/>
          </a:p>
        </p:txBody>
      </p:sp>
      <p:sp>
        <p:nvSpPr>
          <p:cNvPr id="9" name="Subjudul 8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7236296" cy="26334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1800" dirty="0"/>
              <a:t>LO 1 : Apply best practices of mobile and web game development </a:t>
            </a:r>
          </a:p>
          <a:p>
            <a:pPr marL="0" indent="0">
              <a:buNone/>
            </a:pPr>
            <a:r>
              <a:rPr lang="en-ID" sz="1800" dirty="0"/>
              <a:t>LO 2 : Apply game design and marketing techniques to boost mobile game performance </a:t>
            </a:r>
          </a:p>
          <a:p>
            <a:pPr marL="0" indent="0">
              <a:buNone/>
            </a:pPr>
            <a:r>
              <a:rPr lang="en-ID" sz="1800" dirty="0"/>
              <a:t>LO 3 : Produce game in mobile and web platform </a:t>
            </a:r>
          </a:p>
          <a:p>
            <a:pPr marL="0" indent="0">
              <a:buNone/>
            </a:pPr>
            <a:r>
              <a:rPr lang="en-ID" sz="1800" dirty="0"/>
              <a:t>LO 4 : Design game monetization and business model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 the Beginning 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@ 2015 Taylor &amp; Francis.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4</a:t>
            </a:fld>
            <a:endParaRPr kumimoji="0" lang="en-US"/>
          </a:p>
        </p:txBody>
      </p:sp>
      <p:pic>
        <p:nvPicPr>
          <p:cNvPr id="6" name="Picture 5" descr="Nokia6120Snak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82585" y="2971800"/>
            <a:ext cx="1173441" cy="2850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pic>
        <p:nvPicPr>
          <p:cNvPr id="7" name="Picture 6" descr="TheRoo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2895600"/>
            <a:ext cx="2694230" cy="21163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7547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/>
              <a:t>A Brief History of Mobile Video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LCD</a:t>
            </a:r>
          </a:p>
          <a:p>
            <a:r>
              <a:rPr lang="en-AU"/>
              <a:t>Navigational Pad</a:t>
            </a:r>
            <a:endParaRPr lang="en-AU" dirty="0"/>
          </a:p>
          <a:p>
            <a:r>
              <a:rPr lang="en-AU" dirty="0"/>
              <a:t>Control Cross</a:t>
            </a:r>
          </a:p>
          <a:p>
            <a:r>
              <a:rPr lang="en-AU" dirty="0"/>
              <a:t>Marketing and Players</a:t>
            </a:r>
          </a:p>
          <a:p>
            <a:r>
              <a:rPr lang="en-AU" dirty="0" err="1"/>
              <a:t>Touchscreen</a:t>
            </a:r>
            <a:endParaRPr lang="en-AU" dirty="0"/>
          </a:p>
          <a:p>
            <a:r>
              <a:rPr lang="en-AU" dirty="0"/>
              <a:t>Game Delivery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@ 2015 Taylor &amp; Francis.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5</a:t>
            </a:fld>
            <a:endParaRPr kumimoji="0" lang="en-US"/>
          </a:p>
        </p:txBody>
      </p:sp>
      <p:pic>
        <p:nvPicPr>
          <p:cNvPr id="7" name="Picture 6" descr="Nintendo_Gameboy (william warby)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96940" y="2743200"/>
            <a:ext cx="1112520" cy="18257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91775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Brief History of Mobile Phone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The ‘casual gamer’ and the </a:t>
            </a:r>
            <a:r>
              <a:rPr lang="en-AU" dirty="0" err="1"/>
              <a:t>gameplay</a:t>
            </a:r>
            <a:endParaRPr lang="en-AU" dirty="0"/>
          </a:p>
          <a:p>
            <a:r>
              <a:rPr lang="en-AU" dirty="0"/>
              <a:t>The Rise of Mobile Architecture</a:t>
            </a:r>
          </a:p>
          <a:p>
            <a:pPr lvl="1"/>
            <a:r>
              <a:rPr lang="en-AU" dirty="0"/>
              <a:t>Comparison for performance</a:t>
            </a:r>
          </a:p>
          <a:p>
            <a:pPr lvl="2"/>
            <a:r>
              <a:rPr lang="en-AU" dirty="0"/>
              <a:t>ARM architecture</a:t>
            </a:r>
          </a:p>
          <a:p>
            <a:pPr lvl="2"/>
            <a:r>
              <a:rPr lang="en-AU" dirty="0" err="1"/>
              <a:t>SoC</a:t>
            </a:r>
            <a:endParaRPr lang="en-AU" dirty="0"/>
          </a:p>
          <a:p>
            <a:pPr lvl="2"/>
            <a:r>
              <a:rPr lang="en-AU" dirty="0"/>
              <a:t>CPU and GPU clock speed</a:t>
            </a:r>
          </a:p>
          <a:p>
            <a:pPr lvl="1"/>
            <a:endParaRPr lang="en-AU" dirty="0"/>
          </a:p>
          <a:p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@ 2015 Taylor &amp; Francis.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6</a:t>
            </a:fld>
            <a:endParaRPr kumimoji="0" lang="en-US"/>
          </a:p>
        </p:txBody>
      </p:sp>
      <p:pic>
        <p:nvPicPr>
          <p:cNvPr id="6" name="52a9afd3-a3d7-4ae3-a490-d5ff03913a7d" descr="cid:FFA231DC-9375-4434-BD6B-063976BFC879@BigPond"/>
          <p:cNvPicPr/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7606528" y="1190731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284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900" dirty="0"/>
              <a:t>The Mobile Game Developer’s Handbook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Software Development Life Cycle (SDLC)</a:t>
            </a:r>
          </a:p>
        </p:txBody>
      </p:sp>
      <p:pic>
        <p:nvPicPr>
          <p:cNvPr id="7" name="Content Placeholder 6" descr="SDLC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724400" y="3429000"/>
            <a:ext cx="2480916" cy="2445003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@ 2015 Taylor &amp; Francis.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8375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900" dirty="0"/>
              <a:t>The Mobile Game Developer’s Handbook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Software Development Life Cycle (SDLC)</a:t>
            </a:r>
          </a:p>
        </p:txBody>
      </p:sp>
      <p:pic>
        <p:nvPicPr>
          <p:cNvPr id="7" name="Content Placeholder 6" descr="SDLC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800600" y="3192911"/>
            <a:ext cx="2480916" cy="2377252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@ 2015 Taylor &amp; Francis.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9325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900" dirty="0"/>
              <a:t>The Mobile Game Developer’s Handbook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8200" y="2876854"/>
            <a:ext cx="2737853" cy="3394472"/>
          </a:xfrm>
        </p:spPr>
        <p:txBody>
          <a:bodyPr>
            <a:normAutofit/>
          </a:bodyPr>
          <a:lstStyle/>
          <a:p>
            <a:r>
              <a:rPr lang="en-AU" dirty="0"/>
              <a:t>A Game Development Life Cycle</a:t>
            </a:r>
          </a:p>
        </p:txBody>
      </p:sp>
      <p:pic>
        <p:nvPicPr>
          <p:cNvPr id="7" name="Content Placeholder 6" descr="mgdlc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685060" y="3065979"/>
            <a:ext cx="2878282" cy="203481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@ 2015 Taylor &amp; Francis.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570526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0</TotalTime>
  <Words>527</Words>
  <Application>Microsoft Office PowerPoint</Application>
  <PresentationFormat>On-screen Show (4:3)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ＭＳ Ｐゴシック</vt:lpstr>
      <vt:lpstr>Arial</vt:lpstr>
      <vt:lpstr>Calibri</vt:lpstr>
      <vt:lpstr>Open Sans</vt:lpstr>
      <vt:lpstr>Wingdings</vt:lpstr>
      <vt:lpstr>Template PPT 2015</vt:lpstr>
      <vt:lpstr>Mobile and Web  Game Business Model</vt:lpstr>
      <vt:lpstr>  These slides have been adapted from:   Dr Penny de Byl. 2014. Holistic Mobile Game Development with Unity. FOCAL. Burlington. ISBN:978-0415839235  Chapter 1  and   Fullerton, Tracy. (2008). GAME DESIGN WORKSHOP: A Playcentric Approach to Creating Innovative Games. Morgan Kaufman ISBN 978-0-240-80974-8   </vt:lpstr>
      <vt:lpstr>Learning Objectives</vt:lpstr>
      <vt:lpstr>In the Beginning ...</vt:lpstr>
      <vt:lpstr>A Brief History of Mobile Video Games</vt:lpstr>
      <vt:lpstr>A Brief History of Mobile Phone Games</vt:lpstr>
      <vt:lpstr>The Mobile Game Developer’s Handbook</vt:lpstr>
      <vt:lpstr>The Mobile Game Developer’s Handbook</vt:lpstr>
      <vt:lpstr>The Mobile Game Developer’s Handbook</vt:lpstr>
      <vt:lpstr>The Mobile Game Designer’s Notebook</vt:lpstr>
      <vt:lpstr>The Mobile Game Designer’s Notebook</vt:lpstr>
      <vt:lpstr>Let’s Talk Business</vt:lpstr>
      <vt:lpstr>Example Business Model Canvas</vt:lpstr>
      <vt:lpstr>Assignment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Dodick Zulaimi Sudirman</cp:lastModifiedBy>
  <cp:revision>32</cp:revision>
  <dcterms:created xsi:type="dcterms:W3CDTF">2015-05-04T03:33:03Z</dcterms:created>
  <dcterms:modified xsi:type="dcterms:W3CDTF">2018-07-30T05:19:27Z</dcterms:modified>
</cp:coreProperties>
</file>