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57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1" r:id="rId22"/>
    <p:sldId id="310" r:id="rId23"/>
    <p:sldId id="291" r:id="rId2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3"/>
            <p14:sldId id="257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1"/>
            <p14:sldId id="310"/>
          </p14:sldIdLst>
        </p14:section>
        <p14:section name="REFERENCE" id="{82098E28-DACF-4424-86A1-E861B2DCC6FF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6B0F0-16FB-4A1F-B200-CCB16E42F74F}" type="datetimeFigureOut">
              <a:rPr lang="en-ID" smtClean="0"/>
              <a:t>30/07/2018</a:t>
            </a:fld>
            <a:endParaRPr lang="en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F7EB0-DCAA-4A57-B6AB-30DB4B543B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749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F7EB0-DCAA-4A57-B6AB-30DB4B543B44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042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761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30/07/2018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cid:90E99DD6-5E56-4AC3-ADC7-4B5AD58E2BFC@BigPon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cid:90E99DD6-5E56-4AC3-ADC7-4B5AD58E2BFC@BigPon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cid:90E99DD6-5E56-4AC3-ADC7-4B5AD58E2BFC@BigPon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cid:90E99DD6-5E56-4AC3-ADC7-4B5AD58E2BFC@BigPon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cid:90E99DD6-5E56-4AC3-ADC7-4B5AD58E2BFC@BigPon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cid:90E99DD6-5E56-4AC3-ADC7-4B5AD58E2BFC@BigPon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cid:90E99DD6-5E56-4AC3-ADC7-4B5AD58E2BFC@BigPon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cid:90E99DD6-5E56-4AC3-ADC7-4B5AD58E2BFC@BigPon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cid:90E99DD6-5E56-4AC3-ADC7-4B5AD58E2BFC@BigPon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cid:90E99DD6-5E56-4AC3-ADC7-4B5AD58E2BFC@BigPon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Course		: Mobile and Web Game Programming 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000">
                <a:solidFill>
                  <a:schemeClr val="bg1"/>
                </a:solidFill>
                <a:latin typeface="Open Sans"/>
              </a:rPr>
              <a:t>September 2018</a:t>
            </a:r>
            <a:endParaRPr lang="en-US" sz="12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ID" sz="4000" dirty="0"/>
              <a:t>Mobile and Web </a:t>
            </a:r>
            <a:br>
              <a:rPr lang="en-ID" sz="4000" dirty="0"/>
            </a:br>
            <a:r>
              <a:rPr lang="en-ID" sz="4000" dirty="0"/>
              <a:t>Game UX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Principles of Mobile Game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Usability</a:t>
            </a:r>
          </a:p>
          <a:p>
            <a:pPr lvl="1"/>
            <a:r>
              <a:rPr lang="en-AU" dirty="0"/>
              <a:t>Readable</a:t>
            </a:r>
          </a:p>
          <a:p>
            <a:pPr lvl="1"/>
            <a:r>
              <a:rPr lang="en-AU" dirty="0"/>
              <a:t>Recognizable</a:t>
            </a:r>
          </a:p>
          <a:p>
            <a:pPr lvl="1"/>
            <a:r>
              <a:rPr lang="en-AU" dirty="0"/>
              <a:t>Touchable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10</a:t>
            </a:fld>
            <a:endParaRPr kumimoji="0" lang="en-US"/>
          </a:p>
        </p:txBody>
      </p:sp>
      <p:pic>
        <p:nvPicPr>
          <p:cNvPr id="7" name="Picture 6" descr="C:\Users\Kayleen\Downloads\icon_qr (3)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1186" y="1186994"/>
            <a:ext cx="284400" cy="2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Kayleen\Downloads\icon_qr (3)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3284" y="1186994"/>
            <a:ext cx="284400" cy="2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C:\Users\Kayleen\Downloads\icon_qr (3)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5382" y="1186994"/>
            <a:ext cx="284400" cy="2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C:\Users\Kayleen\Downloads\icon_qr (3)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685" y="1186994"/>
            <a:ext cx="284400" cy="2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100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Principles of Mobile Game Interface Design</a:t>
            </a:r>
          </a:p>
        </p:txBody>
      </p:sp>
      <p:pic>
        <p:nvPicPr>
          <p:cNvPr id="7" name="Content Placeholder 6" descr="gui_phone_racing-0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610519" y="2971978"/>
            <a:ext cx="2700000" cy="140955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/>
              <a:t>Layout</a:t>
            </a:r>
          </a:p>
          <a:p>
            <a:pPr lvl="1"/>
            <a:r>
              <a:rPr lang="en-AU" dirty="0"/>
              <a:t>Nature of the game</a:t>
            </a:r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11</a:t>
            </a:fld>
            <a:endParaRPr kumimoji="0" lang="en-US"/>
          </a:p>
        </p:txBody>
      </p:sp>
      <p:pic>
        <p:nvPicPr>
          <p:cNvPr id="8" name="Picture 7" descr="gui_phone_bott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4648200"/>
            <a:ext cx="2808000" cy="1579696"/>
          </a:xfrm>
          <a:prstGeom prst="rect">
            <a:avLst/>
          </a:prstGeom>
        </p:spPr>
      </p:pic>
      <p:pic>
        <p:nvPicPr>
          <p:cNvPr id="9" name="Picture 8" descr="gui_phone_RPG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9466" y="4718048"/>
            <a:ext cx="275831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51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Principles of Mobile Game Interface Design</a:t>
            </a:r>
          </a:p>
        </p:txBody>
      </p:sp>
      <p:pic>
        <p:nvPicPr>
          <p:cNvPr id="7" name="Content Placeholder 6" descr="iPhone3_5_Res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2438400"/>
            <a:ext cx="2738437" cy="2856601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/>
              <a:t>Layout</a:t>
            </a:r>
          </a:p>
          <a:p>
            <a:pPr lvl="1"/>
            <a:r>
              <a:rPr lang="en-AU" dirty="0"/>
              <a:t>Alignment and Proximity</a:t>
            </a:r>
          </a:p>
          <a:p>
            <a:pPr lvl="1"/>
            <a:r>
              <a:rPr lang="en-AU" dirty="0"/>
              <a:t>Cognitive Load</a:t>
            </a:r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858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Unity GUI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2D coordinate system in a 3D world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13</a:t>
            </a:fld>
            <a:endParaRPr kumimoji="0" lang="en-US"/>
          </a:p>
        </p:txBody>
      </p:sp>
      <p:pic>
        <p:nvPicPr>
          <p:cNvPr id="6" name="a20607c4-c4c7-42e0-8215-f81cf2b35e31" descr="cid:90E99DD6-5E56-4AC3-ADC7-4B5AD58E2BFC@BigPond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7607117" y="1189211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creenVworldCoordinat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0" y="3505200"/>
            <a:ext cx="2836718" cy="2183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pic>
        <p:nvPicPr>
          <p:cNvPr id="8" name="Picture 7" descr="C:\Users\Kayleen\Downloads\icon_qr (3)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45019" y="1190561"/>
            <a:ext cx="284400" cy="2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C:\Users\Kayleen\Downloads\icon_qr (3)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2921" y="1190561"/>
            <a:ext cx="284400" cy="2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0536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Screen to World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612672"/>
            <a:ext cx="3485999" cy="3394472"/>
          </a:xfrm>
        </p:spPr>
        <p:txBody>
          <a:bodyPr>
            <a:normAutofit/>
          </a:bodyPr>
          <a:lstStyle/>
          <a:p>
            <a:r>
              <a:rPr lang="en-AU" dirty="0"/>
              <a:t>Camera Projections</a:t>
            </a:r>
          </a:p>
          <a:p>
            <a:pPr lvl="1"/>
            <a:r>
              <a:rPr lang="en-AU" dirty="0"/>
              <a:t>Perspective or Orthographic</a:t>
            </a:r>
          </a:p>
          <a:p>
            <a:pPr lvl="2"/>
            <a:r>
              <a:rPr lang="en-AU" dirty="0"/>
              <a:t>Frustum</a:t>
            </a:r>
          </a:p>
          <a:p>
            <a:pPr lvl="2"/>
            <a:r>
              <a:rPr lang="en-AU" dirty="0"/>
              <a:t>Viewing volume</a:t>
            </a:r>
          </a:p>
          <a:p>
            <a:pPr lvl="2"/>
            <a:r>
              <a:rPr lang="en-AU" dirty="0"/>
              <a:t>Field of View</a:t>
            </a:r>
          </a:p>
          <a:p>
            <a:r>
              <a:rPr lang="en-AU" dirty="0"/>
              <a:t>Exploring Screen and World Space by Touch</a:t>
            </a:r>
          </a:p>
          <a:p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14</a:t>
            </a:fld>
            <a:endParaRPr kumimoji="0" lang="en-US"/>
          </a:p>
        </p:txBody>
      </p:sp>
      <p:pic>
        <p:nvPicPr>
          <p:cNvPr id="7" name="a20607c4-c4c7-42e0-8215-f81cf2b35e31" descr="cid:90E99DD6-5E56-4AC3-ADC7-4B5AD58E2BFC@BigPond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7613119" y="1186994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http://holistic3d.com/kw/holisticmobile/Chapter%203/images/CameraSizes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43600" y="2809462"/>
            <a:ext cx="2057400" cy="1890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pic>
        <p:nvPicPr>
          <p:cNvPr id="11" name="a20607c4-c4c7-42e0-8215-f81cf2b35e31" descr="cid:90E99DD6-5E56-4AC3-ADC7-4B5AD58E2BFC@BigPond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7355943" y="1186128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693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/>
              <a:t>Swipe, Shout and Shake it All About!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Pinch</a:t>
            </a:r>
          </a:p>
          <a:p>
            <a:pPr lvl="1"/>
            <a:r>
              <a:rPr lang="en-AU" dirty="0"/>
              <a:t>Zoom in and Zoom out</a:t>
            </a:r>
          </a:p>
          <a:p>
            <a:r>
              <a:rPr lang="en-AU" dirty="0"/>
              <a:t>Swiping</a:t>
            </a:r>
          </a:p>
          <a:p>
            <a:pPr lvl="1"/>
            <a:r>
              <a:rPr lang="en-AU" dirty="0"/>
              <a:t>Extend and 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15</a:t>
            </a:fld>
            <a:endParaRPr kumimoji="0" lang="en-US"/>
          </a:p>
        </p:txBody>
      </p:sp>
      <p:pic>
        <p:nvPicPr>
          <p:cNvPr id="6" name="a20607c4-c4c7-42e0-8215-f81cf2b35e31" descr="cid:90E99DD6-5E56-4AC3-ADC7-4B5AD58E2BFC@BigPond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7352540" y="1189211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a20607c4-c4c7-42e0-8215-f81cf2b35e31" descr="cid:90E99DD6-5E56-4AC3-ADC7-4B5AD58E2BFC@BigPond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7617508" y="1189211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934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/>
              <a:t>Swipe, Shout and Shake it All About!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584" y="2057401"/>
            <a:ext cx="3238500" cy="3394472"/>
          </a:xfrm>
        </p:spPr>
        <p:txBody>
          <a:bodyPr/>
          <a:lstStyle/>
          <a:p>
            <a:r>
              <a:rPr lang="en-AU" dirty="0"/>
              <a:t>Tilt and Acceleration</a:t>
            </a:r>
          </a:p>
          <a:p>
            <a:pPr lvl="1"/>
            <a:r>
              <a:rPr lang="en-AU" dirty="0"/>
              <a:t>Accelerometers</a:t>
            </a:r>
          </a:p>
          <a:p>
            <a:pPr lvl="1">
              <a:buNone/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16</a:t>
            </a:fld>
            <a:endParaRPr kumimoji="0" lang="en-US"/>
          </a:p>
        </p:txBody>
      </p:sp>
      <p:pic>
        <p:nvPicPr>
          <p:cNvPr id="6" name="a20607c4-c4c7-42e0-8215-f81cf2b35e31" descr="cid:90E99DD6-5E56-4AC3-ADC7-4B5AD58E2BFC@BigPond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7612359" y="1189211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ccelerometeriPa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2295" y="2864106"/>
            <a:ext cx="2497861" cy="33529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68962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/>
              <a:t>Swipe, Shout and Shake it All About!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Orientation</a:t>
            </a:r>
          </a:p>
          <a:p>
            <a:r>
              <a:rPr lang="en-AU" dirty="0"/>
              <a:t>Global Positioning Systems (GPS) and Compasses</a:t>
            </a:r>
          </a:p>
          <a:p>
            <a:pPr lvl="1"/>
            <a:r>
              <a:rPr lang="en-AU" dirty="0" err="1"/>
              <a:t>Trilaterate</a:t>
            </a:r>
            <a:endParaRPr lang="en-AU" dirty="0"/>
          </a:p>
          <a:p>
            <a:pPr lvl="1"/>
            <a:r>
              <a:rPr lang="en-AU" dirty="0"/>
              <a:t>Magnetometer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17</a:t>
            </a:fld>
            <a:endParaRPr kumimoji="0" lang="en-US"/>
          </a:p>
        </p:txBody>
      </p:sp>
      <p:pic>
        <p:nvPicPr>
          <p:cNvPr id="6" name="a20607c4-c4c7-42e0-8215-f81cf2b35e31" descr="cid:90E99DD6-5E56-4AC3-ADC7-4B5AD58E2BFC@BigPond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7612359" y="1189211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a20607c4-c4c7-42e0-8215-f81cf2b35e31" descr="cid:90E99DD6-5E56-4AC3-ADC7-4B5AD58E2BFC@BigPond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7347391" y="1189211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41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Joysticks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6946" y="2057401"/>
            <a:ext cx="4587436" cy="3394472"/>
          </a:xfrm>
        </p:spPr>
        <p:txBody>
          <a:bodyPr/>
          <a:lstStyle/>
          <a:p>
            <a:r>
              <a:rPr lang="en-AU" dirty="0"/>
              <a:t>Consol controllers</a:t>
            </a:r>
          </a:p>
          <a:p>
            <a:r>
              <a:rPr lang="en-AU" dirty="0"/>
              <a:t>Double joysticks</a:t>
            </a:r>
          </a:p>
          <a:p>
            <a:pPr lvl="1"/>
            <a:r>
              <a:rPr lang="en-AU" dirty="0"/>
              <a:t>Movement</a:t>
            </a:r>
          </a:p>
          <a:p>
            <a:pPr lvl="1"/>
            <a:r>
              <a:rPr lang="en-AU" dirty="0"/>
              <a:t>Orientation</a:t>
            </a:r>
          </a:p>
          <a:p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18</a:t>
            </a:fld>
            <a:endParaRPr kumimoji="0" lang="en-US"/>
          </a:p>
        </p:txBody>
      </p:sp>
      <p:pic>
        <p:nvPicPr>
          <p:cNvPr id="7" name="a20607c4-c4c7-42e0-8215-f81cf2b35e31" descr="cid:90E99DD6-5E56-4AC3-ADC7-4B5AD58E2BFC@BigPond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7617206" y="1186994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a20607c4-c4c7-42e0-8215-f81cf2b35e31" descr="cid:90E99DD6-5E56-4AC3-ADC7-4B5AD58E2BFC@BigPond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7355943" y="1186128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214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Handling Multiple Resolutions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148" y="2720613"/>
            <a:ext cx="3259677" cy="3394472"/>
          </a:xfrm>
        </p:spPr>
        <p:txBody>
          <a:bodyPr>
            <a:normAutofit/>
          </a:bodyPr>
          <a:lstStyle/>
          <a:p>
            <a:r>
              <a:rPr lang="en-AU" dirty="0"/>
              <a:t>Aspect Ratios</a:t>
            </a:r>
          </a:p>
          <a:p>
            <a:pPr lvl="1"/>
            <a:r>
              <a:rPr lang="en-AU" dirty="0"/>
              <a:t>Common area</a:t>
            </a:r>
          </a:p>
          <a:p>
            <a:pPr lvl="1"/>
            <a:r>
              <a:rPr lang="en-AU" dirty="0"/>
              <a:t>Camera’s near plane size widens or shortens</a:t>
            </a:r>
          </a:p>
          <a:p>
            <a:pPr lvl="1"/>
            <a:r>
              <a:rPr lang="en-AU" dirty="0"/>
              <a:t>Shorter aspect stretches to fill</a:t>
            </a:r>
          </a:p>
          <a:p>
            <a:pPr lvl="1"/>
            <a:r>
              <a:rPr lang="en-AU" dirty="0"/>
              <a:t>Top and bottom fixed, restrict sides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19</a:t>
            </a:fld>
            <a:endParaRPr kumimoji="0" lang="en-US"/>
          </a:p>
        </p:txBody>
      </p:sp>
      <p:pic>
        <p:nvPicPr>
          <p:cNvPr id="6" name="a20607c4-c4c7-42e0-8215-f81cf2b35e31" descr="cid:90E99DD6-5E56-4AC3-ADC7-4B5AD58E2BFC@BigPond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7605597" y="1189211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ameGameDifferentR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0" y="3022018"/>
            <a:ext cx="2909527" cy="30930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pic>
        <p:nvPicPr>
          <p:cNvPr id="8" name="Picture 7" descr="C:\Users\Kayleen\Downloads\icon_qr (3)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6533" y="1189211"/>
            <a:ext cx="284400" cy="2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564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60848"/>
            <a:ext cx="7453064" cy="4492352"/>
          </a:xfrm>
        </p:spPr>
        <p:txBody>
          <a:bodyPr>
            <a:normAutofit/>
          </a:bodyPr>
          <a:lstStyle/>
          <a:p>
            <a:pPr algn="ctr"/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r>
              <a:rPr lang="en-ID" sz="2400" dirty="0"/>
              <a:t>Dr Penny de </a:t>
            </a:r>
            <a:r>
              <a:rPr lang="en-ID" sz="2400" dirty="0" err="1"/>
              <a:t>Byl</a:t>
            </a:r>
            <a:r>
              <a:rPr lang="en-ID" sz="2400" dirty="0"/>
              <a:t>. 2014. Holistic Mobile Game Development with Unity. FOCAL. Burlington. ISBN:978-0415839235 </a:t>
            </a:r>
            <a:br>
              <a:rPr lang="en-US" sz="2400" dirty="0"/>
            </a:br>
            <a:r>
              <a:rPr lang="en-US" sz="2400" dirty="0"/>
              <a:t>Chapter 3</a:t>
            </a: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Handling Multiple Resolutions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514600"/>
            <a:ext cx="3341649" cy="3394472"/>
          </a:xfrm>
        </p:spPr>
        <p:txBody>
          <a:bodyPr>
            <a:normAutofit/>
          </a:bodyPr>
          <a:lstStyle/>
          <a:p>
            <a:r>
              <a:rPr lang="en-AU" dirty="0"/>
              <a:t>Resolution and the Graphical User Interface</a:t>
            </a:r>
          </a:p>
          <a:p>
            <a:pPr lvl="1"/>
            <a:r>
              <a:rPr lang="en-AU" dirty="0"/>
              <a:t>Scaling the GUI matrix</a:t>
            </a:r>
          </a:p>
          <a:p>
            <a:pPr lvl="1"/>
            <a:r>
              <a:rPr lang="en-AU" dirty="0"/>
              <a:t>Using screen resolution to control camera</a:t>
            </a:r>
          </a:p>
          <a:p>
            <a:pPr lvl="2"/>
            <a:r>
              <a:rPr lang="en-AU" dirty="0"/>
              <a:t>(Listing 3.4,</a:t>
            </a:r>
          </a:p>
          <a:p>
            <a:pPr lvl="2">
              <a:buNone/>
            </a:pPr>
            <a:r>
              <a:rPr lang="en-AU" dirty="0"/>
              <a:t>	pp. 192-193)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20</a:t>
            </a:fld>
            <a:endParaRPr kumimoji="0" lang="en-US"/>
          </a:p>
        </p:txBody>
      </p:sp>
      <p:pic>
        <p:nvPicPr>
          <p:cNvPr id="6" name="a20607c4-c4c7-42e0-8215-f81cf2b35e31" descr="cid:90E99DD6-5E56-4AC3-ADC7-4B5AD58E2BFC@BigPond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7616748" y="1189211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148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Your First Mobile Game…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514600"/>
            <a:ext cx="4724400" cy="3394472"/>
          </a:xfrm>
        </p:spPr>
        <p:txBody>
          <a:bodyPr>
            <a:normAutofit/>
          </a:bodyPr>
          <a:lstStyle/>
          <a:p>
            <a:r>
              <a:rPr lang="en-AU" dirty="0"/>
              <a:t>Open your phone again</a:t>
            </a:r>
          </a:p>
          <a:p>
            <a:r>
              <a:rPr lang="en-AU" dirty="0"/>
              <a:t>Pick a game</a:t>
            </a:r>
          </a:p>
          <a:p>
            <a:r>
              <a:rPr lang="en-AU" dirty="0"/>
              <a:t>Clone it with </a:t>
            </a:r>
            <a:r>
              <a:rPr lang="en-AU" b="1" dirty="0"/>
              <a:t>IMPROVEMENT</a:t>
            </a:r>
          </a:p>
          <a:p>
            <a:r>
              <a:rPr lang="en-AU" dirty="0"/>
              <a:t>Put it all in a piece of paper !!!</a:t>
            </a:r>
            <a:r>
              <a:rPr lang="en-AU" b="1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21</a:t>
            </a:fld>
            <a:endParaRPr kumimoji="0" lang="en-US"/>
          </a:p>
        </p:txBody>
      </p:sp>
      <p:pic>
        <p:nvPicPr>
          <p:cNvPr id="6" name="a20607c4-c4c7-42e0-8215-f81cf2b35e31" descr="cid:90E99DD6-5E56-4AC3-ADC7-4B5AD58E2BFC@BigPond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7616748" y="1189211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567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152" y="2239896"/>
            <a:ext cx="3200400" cy="325008"/>
          </a:xfrm>
        </p:spPr>
        <p:txBody>
          <a:bodyPr>
            <a:normAutofit fontScale="90000"/>
          </a:bodyPr>
          <a:lstStyle/>
          <a:p>
            <a:r>
              <a:rPr lang="en-AU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72936" y="1422811"/>
            <a:ext cx="6932863" cy="478986"/>
          </a:xfrm>
        </p:spPr>
        <p:txBody>
          <a:bodyPr>
            <a:noAutofit/>
          </a:bodyPr>
          <a:lstStyle/>
          <a:p>
            <a:r>
              <a:rPr lang="en-AU" sz="3600" dirty="0"/>
              <a:t>Mobile Game Interfaces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07704" y="2564904"/>
            <a:ext cx="6550495" cy="3672408"/>
          </a:xfrm>
        </p:spPr>
        <p:txBody>
          <a:bodyPr>
            <a:normAutofit fontScale="55000" lnSpcReduction="20000"/>
          </a:bodyPr>
          <a:lstStyle/>
          <a:p>
            <a:endParaRPr lang="en-AU" dirty="0"/>
          </a:p>
          <a:p>
            <a:r>
              <a:rPr lang="en-AU" sz="2900" dirty="0"/>
              <a:t>Interface design is a critical factor in the success of your mobile game. </a:t>
            </a:r>
          </a:p>
          <a:p>
            <a:r>
              <a:rPr lang="en-AU" sz="2900" dirty="0"/>
              <a:t>Interface design should be integrated as an essential design element from the outset.</a:t>
            </a:r>
          </a:p>
          <a:p>
            <a:r>
              <a:rPr lang="en-AU" sz="2900" dirty="0"/>
              <a:t>The theme of the GUI must emulate the theme of the game. </a:t>
            </a:r>
          </a:p>
          <a:p>
            <a:pPr>
              <a:lnSpc>
                <a:spcPct val="120000"/>
              </a:lnSpc>
            </a:pPr>
            <a:r>
              <a:rPr lang="en-AU" sz="2900" dirty="0"/>
              <a:t>The type of experience you want for your player will impact on your design; a rich immersive 3D world calls for a </a:t>
            </a:r>
            <a:r>
              <a:rPr lang="en-AU" sz="2900" dirty="0" err="1"/>
              <a:t>diegetic</a:t>
            </a:r>
            <a:r>
              <a:rPr lang="en-AU" sz="2900" dirty="0"/>
              <a:t> design that draws the player in and supports their suspension of disbelief, and or a god-like control of proceedings would suggest a non-</a:t>
            </a:r>
            <a:r>
              <a:rPr lang="en-AU" sz="2900" dirty="0" err="1"/>
              <a:t>diegetic</a:t>
            </a:r>
            <a:r>
              <a:rPr lang="en-AU" sz="2900" dirty="0"/>
              <a:t> interface. </a:t>
            </a:r>
          </a:p>
          <a:p>
            <a:r>
              <a:rPr lang="en-AU" sz="2900" dirty="0"/>
              <a:t>The interface is the games communication channel</a:t>
            </a:r>
          </a:p>
          <a:p>
            <a:pPr>
              <a:buNone/>
            </a:pPr>
            <a:r>
              <a:rPr lang="en-AU" sz="2900" dirty="0"/>
              <a:t>	with the player.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4797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Dr Penny de </a:t>
            </a:r>
            <a:r>
              <a:rPr lang="en-ID" dirty="0" err="1"/>
              <a:t>Byl</a:t>
            </a:r>
            <a:r>
              <a:rPr lang="en-ID" dirty="0"/>
              <a:t>. 2014. Holistic Mobile Game Development with Unity. FOCAL. Burlington. ISBN:978-0415839235 </a:t>
            </a:r>
            <a:br>
              <a:rPr lang="en-US" dirty="0"/>
            </a:br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6466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Learning Objectives</a:t>
            </a:r>
            <a:endParaRPr lang="id-ID" dirty="0"/>
          </a:p>
        </p:txBody>
      </p:sp>
      <p:sp>
        <p:nvSpPr>
          <p:cNvPr id="9" name="Subjudul 8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2328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2000" dirty="0"/>
              <a:t>LO 1 : Apply best practices of mobile and web game development </a:t>
            </a:r>
          </a:p>
          <a:p>
            <a:pPr marL="0" indent="0">
              <a:buNone/>
            </a:pPr>
            <a:r>
              <a:rPr lang="en-ID" sz="2000" dirty="0"/>
              <a:t>LO 2 : Apply game design and marketing techniques to boost mobile game performance </a:t>
            </a:r>
          </a:p>
          <a:p>
            <a:pPr marL="0" indent="0">
              <a:buNone/>
            </a:pPr>
            <a:r>
              <a:rPr lang="en-ID" sz="2000" dirty="0"/>
              <a:t>LO 3 : Produce game in mobile and web platform </a:t>
            </a:r>
          </a:p>
          <a:p>
            <a:pPr marL="0" indent="0">
              <a:buNone/>
            </a:pPr>
            <a:r>
              <a:rPr lang="en-ID" sz="2000" dirty="0"/>
              <a:t>LO 4 : Design game monetization and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The challenges of mobile devices and interface development:</a:t>
            </a:r>
          </a:p>
          <a:p>
            <a:pPr lvl="1"/>
            <a:r>
              <a:rPr lang="en-AU" dirty="0"/>
              <a:t>non-standard screen sizes</a:t>
            </a:r>
          </a:p>
          <a:p>
            <a:pPr lvl="1"/>
            <a:r>
              <a:rPr lang="en-AU" dirty="0"/>
              <a:t>a variety of novel player–game interface methods</a:t>
            </a:r>
          </a:p>
          <a:p>
            <a:pPr lvl="1"/>
            <a:r>
              <a:rPr lang="en-AU" dirty="0"/>
              <a:t>differing device screen resolutions</a:t>
            </a:r>
          </a:p>
          <a:p>
            <a:r>
              <a:rPr lang="en-AU" dirty="0"/>
              <a:t>How the player will see the game? </a:t>
            </a:r>
          </a:p>
          <a:p>
            <a:r>
              <a:rPr lang="en-AU" dirty="0"/>
              <a:t>Examine the design of user interfaces in mobile games. </a:t>
            </a:r>
          </a:p>
          <a:p>
            <a:r>
              <a:rPr lang="en-AU" dirty="0"/>
              <a:t>Methods used to come up with good looking functional interfaces, and the main design rules. </a:t>
            </a:r>
          </a:p>
          <a:p>
            <a:r>
              <a:rPr lang="en-AU" dirty="0"/>
              <a:t>Practical ways to ensure your game looks good</a:t>
            </a:r>
          </a:p>
          <a:p>
            <a:pPr>
              <a:buNone/>
            </a:pPr>
            <a:r>
              <a:rPr lang="en-AU" dirty="0"/>
              <a:t>	on any viewing device.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2458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9636" y="30480"/>
            <a:ext cx="7067128" cy="655320"/>
          </a:xfrm>
        </p:spPr>
        <p:txBody>
          <a:bodyPr/>
          <a:lstStyle/>
          <a:p>
            <a:r>
              <a:rPr lang="en-AU" dirty="0"/>
              <a:t>Graphical User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3" y="5121225"/>
            <a:ext cx="6550887" cy="3394472"/>
          </a:xfrm>
        </p:spPr>
        <p:txBody>
          <a:bodyPr/>
          <a:lstStyle/>
          <a:p>
            <a:r>
              <a:rPr lang="en-AU" dirty="0"/>
              <a:t>Interface Types</a:t>
            </a:r>
          </a:p>
          <a:p>
            <a:r>
              <a:rPr lang="en-AU" dirty="0"/>
              <a:t>Open your phone</a:t>
            </a:r>
          </a:p>
          <a:p>
            <a:r>
              <a:rPr lang="en-AU" dirty="0"/>
              <a:t>Pick any game</a:t>
            </a:r>
          </a:p>
          <a:p>
            <a:r>
              <a:rPr lang="en-AU" dirty="0"/>
              <a:t>In a piece of paper put your name and give a clear reason to why certain game UI is created.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5</a:t>
            </a:fld>
            <a:endParaRPr kumimoji="0" lang="en-US"/>
          </a:p>
        </p:txBody>
      </p:sp>
      <p:pic>
        <p:nvPicPr>
          <p:cNvPr id="6" name="Picture 5" descr="gameInterfaceTyp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9156" y="685800"/>
            <a:ext cx="5991033" cy="48957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14074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 Started with a Touch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Resistive and </a:t>
            </a:r>
            <a:r>
              <a:rPr lang="en-AU" dirty="0" err="1"/>
              <a:t>Capacitave</a:t>
            </a:r>
            <a:endParaRPr lang="en-AU" dirty="0"/>
          </a:p>
          <a:p>
            <a:pPr lvl="1"/>
            <a:r>
              <a:rPr lang="en-AU" dirty="0"/>
              <a:t>Status of Touch</a:t>
            </a:r>
          </a:p>
          <a:p>
            <a:pPr lvl="1"/>
            <a:r>
              <a:rPr lang="en-AU" dirty="0" err="1"/>
              <a:t>Raycast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6</a:t>
            </a:fld>
            <a:endParaRPr kumimoji="0" lang="en-US"/>
          </a:p>
        </p:txBody>
      </p:sp>
      <p:pic>
        <p:nvPicPr>
          <p:cNvPr id="6" name="a20607c4-c4c7-42e0-8215-f81cf2b35e31" descr="cid:90E99DD6-5E56-4AC3-ADC7-4B5AD58E2BFC@BigPond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7605597" y="1189211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a20607c4-c4c7-42e0-8215-f81cf2b35e31" descr="cid:90E99DD6-5E56-4AC3-ADC7-4B5AD58E2BFC@BigPond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7353300" y="1189211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Raycasti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8001" y="3733800"/>
            <a:ext cx="2313346" cy="17912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pic>
        <p:nvPicPr>
          <p:cNvPr id="9" name="Picture 8" descr="C:\Users\Kayleen\Downloads\icon_qr (3)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1202" y="1189211"/>
            <a:ext cx="284400" cy="2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788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Principles of Mobile Game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0478" y="2753902"/>
            <a:ext cx="3028799" cy="3394472"/>
          </a:xfrm>
        </p:spPr>
        <p:txBody>
          <a:bodyPr>
            <a:normAutofit/>
          </a:bodyPr>
          <a:lstStyle/>
          <a:p>
            <a:r>
              <a:rPr lang="en-AU" dirty="0"/>
              <a:t>Control</a:t>
            </a:r>
          </a:p>
          <a:p>
            <a:pPr lvl="1"/>
            <a:r>
              <a:rPr lang="en-AU" dirty="0" err="1"/>
              <a:t>Thumbsticks</a:t>
            </a:r>
            <a:endParaRPr lang="en-AU" dirty="0"/>
          </a:p>
          <a:p>
            <a:pPr lvl="2"/>
            <a:r>
              <a:rPr lang="en-AU" i="1" dirty="0" err="1"/>
              <a:t>Minecraft</a:t>
            </a:r>
            <a:r>
              <a:rPr lang="en-AU" i="1" dirty="0"/>
              <a:t>, Final Fantasy 3</a:t>
            </a:r>
          </a:p>
          <a:p>
            <a:r>
              <a:rPr lang="en-AU" dirty="0"/>
              <a:t>State Visualization</a:t>
            </a:r>
          </a:p>
          <a:p>
            <a:pPr lvl="1"/>
            <a:r>
              <a:rPr lang="en-AU" dirty="0"/>
              <a:t>Text and Animation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/>
              <a:t>Metaphors</a:t>
            </a:r>
          </a:p>
          <a:p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7</a:t>
            </a:fld>
            <a:endParaRPr kumimoji="0" lang="en-US"/>
          </a:p>
        </p:txBody>
      </p:sp>
      <p:pic>
        <p:nvPicPr>
          <p:cNvPr id="7" name="Picture 6" descr="iconsMetapho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3429000"/>
            <a:ext cx="3551450" cy="2438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77400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Principles of Mobile Game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Sound</a:t>
            </a:r>
          </a:p>
          <a:p>
            <a:pPr lvl="1"/>
            <a:r>
              <a:rPr lang="en-AU" dirty="0"/>
              <a:t>Feedback and Realism</a:t>
            </a:r>
          </a:p>
          <a:p>
            <a:r>
              <a:rPr lang="en-AU" dirty="0"/>
              <a:t>Consistency and Coherence</a:t>
            </a:r>
          </a:p>
          <a:p>
            <a:pPr lvl="1"/>
            <a:r>
              <a:rPr lang="en-AU" dirty="0"/>
              <a:t>Fonts and Buttons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8</a:t>
            </a:fld>
            <a:endParaRPr kumimoji="0" lang="en-US"/>
          </a:p>
        </p:txBody>
      </p:sp>
      <p:pic>
        <p:nvPicPr>
          <p:cNvPr id="7" name="Picture 6" descr="serif_sanseri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3048000"/>
            <a:ext cx="2716402" cy="14956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5852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Principles of Mobile Game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Color</a:t>
            </a:r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@ 2015 Taylor &amp; Francis.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9</a:t>
            </a:fld>
            <a:endParaRPr kumimoji="0" lang="en-US"/>
          </a:p>
        </p:txBody>
      </p:sp>
      <p:pic>
        <p:nvPicPr>
          <p:cNvPr id="7" name="Picture 6" descr="colorschem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1800" y="3170797"/>
            <a:ext cx="5552843" cy="27700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pic>
        <p:nvPicPr>
          <p:cNvPr id="8" name="Picture 7" descr="C:\Users\Kayleen\Downloads\icon_qr (3)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0243" y="1186994"/>
            <a:ext cx="284400" cy="2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1184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0</TotalTime>
  <Words>743</Words>
  <Application>Microsoft Office PowerPoint</Application>
  <PresentationFormat>On-screen Show (4:3)</PresentationFormat>
  <Paragraphs>149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ＭＳ Ｐゴシック</vt:lpstr>
      <vt:lpstr>Arial</vt:lpstr>
      <vt:lpstr>Calibri</vt:lpstr>
      <vt:lpstr>Open Sans</vt:lpstr>
      <vt:lpstr>Template PPT 2015</vt:lpstr>
      <vt:lpstr>Mobile and Web  Game UX</vt:lpstr>
      <vt:lpstr>  These slides have been adapted from:  Dr Penny de Byl. 2014. Holistic Mobile Game Development with Unity. FOCAL. Burlington. ISBN:978-0415839235  Chapter 3 </vt:lpstr>
      <vt:lpstr>Learning Objectives</vt:lpstr>
      <vt:lpstr>Introduction</vt:lpstr>
      <vt:lpstr>Graphical User Interfaces</vt:lpstr>
      <vt:lpstr>It Started with a Touch</vt:lpstr>
      <vt:lpstr>Principles of Mobile Game Interface Design</vt:lpstr>
      <vt:lpstr>Principles of Mobile Game Interface Design</vt:lpstr>
      <vt:lpstr>Principles of Mobile Game Interface Design</vt:lpstr>
      <vt:lpstr>Principles of Mobile Game Interface Design</vt:lpstr>
      <vt:lpstr>Principles of Mobile Game Interface Design</vt:lpstr>
      <vt:lpstr>Principles of Mobile Game Interface Design</vt:lpstr>
      <vt:lpstr>Unity GUI in a Nutshell</vt:lpstr>
      <vt:lpstr>Screen to World Space</vt:lpstr>
      <vt:lpstr>Swipe, Shout and Shake it All About!</vt:lpstr>
      <vt:lpstr>Swipe, Shout and Shake it All About!</vt:lpstr>
      <vt:lpstr>Swipe, Shout and Shake it All About!</vt:lpstr>
      <vt:lpstr>Joysticks</vt:lpstr>
      <vt:lpstr>Handling Multiple Resolutions</vt:lpstr>
      <vt:lpstr>Handling Multiple Resolutions</vt:lpstr>
      <vt:lpstr>Design Your First Mobile Game…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Dodick Zulaimi Sudirman</cp:lastModifiedBy>
  <cp:revision>33</cp:revision>
  <dcterms:created xsi:type="dcterms:W3CDTF">2015-05-04T03:33:03Z</dcterms:created>
  <dcterms:modified xsi:type="dcterms:W3CDTF">2018-07-30T05:24:17Z</dcterms:modified>
</cp:coreProperties>
</file>