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48A9F-2B81-4590-B886-949FFDB32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43" y="3581400"/>
            <a:ext cx="4654182" cy="2128152"/>
          </a:xfrm>
        </p:spPr>
        <p:txBody>
          <a:bodyPr>
            <a:normAutofit lnSpcReduction="10000"/>
          </a:bodyPr>
          <a:lstStyle/>
          <a:p>
            <a:pPr algn="l"/>
            <a:r>
              <a:rPr lang="en-ID" spc="0" dirty="0" err="1">
                <a:latin typeface="Abadi" panose="020B0604020104020204" pitchFamily="34" charset="0"/>
              </a:rPr>
              <a:t>Pengertian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Tuhan</a:t>
            </a:r>
            <a:endParaRPr lang="en-ID" spc="0" dirty="0">
              <a:latin typeface="Abadi" panose="020B0604020104020204" pitchFamily="34" charset="0"/>
            </a:endParaRPr>
          </a:p>
          <a:p>
            <a:pPr algn="l"/>
            <a:r>
              <a:rPr lang="en-ID" spc="0" dirty="0" err="1">
                <a:latin typeface="Abadi" panose="020B0604020104020204" pitchFamily="34" charset="0"/>
              </a:rPr>
              <a:t>Makna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Ketuhanan</a:t>
            </a:r>
            <a:r>
              <a:rPr lang="en-ID" spc="0" dirty="0">
                <a:latin typeface="Abadi" panose="020B0604020104020204" pitchFamily="34" charset="0"/>
              </a:rPr>
              <a:t> yang </a:t>
            </a:r>
            <a:r>
              <a:rPr lang="en-ID" spc="0" dirty="0" err="1">
                <a:latin typeface="Abadi" panose="020B0604020104020204" pitchFamily="34" charset="0"/>
              </a:rPr>
              <a:t>Mahaesa</a:t>
            </a:r>
            <a:endParaRPr lang="en-ID" spc="0" dirty="0">
              <a:latin typeface="Abadi" panose="020B0604020104020204" pitchFamily="34" charset="0"/>
            </a:endParaRPr>
          </a:p>
          <a:p>
            <a:pPr algn="l"/>
            <a:r>
              <a:rPr lang="en-ID" spc="0" dirty="0" err="1">
                <a:latin typeface="Abadi" panose="020B0604020104020204" pitchFamily="34" charset="0"/>
              </a:rPr>
              <a:t>Berbagai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macam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kepercayaan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terhadap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Tuhan</a:t>
            </a:r>
            <a:endParaRPr lang="en-ID" spc="0" dirty="0">
              <a:latin typeface="Abadi" panose="020B0604020104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erson with a sunset in the background&#10;&#10;Description automatically generated">
            <a:extLst>
              <a:ext uri="{FF2B5EF4-FFF2-40B4-BE49-F238E27FC236}">
                <a16:creationId xmlns:a16="http://schemas.microsoft.com/office/drawing/2014/main" id="{51074EA0-4E5E-45E7-B7F6-4FE511FCA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16191" b="-1"/>
          <a:stretch/>
        </p:blipFill>
        <p:spPr>
          <a:xfrm>
            <a:off x="6096000" y="2183788"/>
            <a:ext cx="4427412" cy="2490423"/>
          </a:xfrm>
          <a:prstGeom prst="rect">
            <a:avLst/>
          </a:prstGeom>
          <a:ln w="28575">
            <a:noFill/>
          </a:ln>
        </p:spPr>
      </p:pic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356DBE-4E27-40C3-A681-7EE084DEFF59}"/>
              </a:ext>
            </a:extLst>
          </p:cNvPr>
          <p:cNvSpPr txBox="1"/>
          <p:nvPr/>
        </p:nvSpPr>
        <p:spPr>
          <a:xfrm>
            <a:off x="657225" y="1345036"/>
            <a:ext cx="46541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 1 :</a:t>
            </a:r>
          </a:p>
          <a:p>
            <a:r>
              <a:rPr lang="en-ID" sz="1600" dirty="0"/>
              <a:t>RAVENDRA ABAD SUTANTRA – 1901529125 – 01</a:t>
            </a:r>
            <a:endParaRPr lang="en-US" sz="1600" dirty="0"/>
          </a:p>
          <a:p>
            <a:r>
              <a:rPr lang="en-ID" sz="1600" dirty="0"/>
              <a:t>MUHAMMAD RAFID MUQSITH – 2001592353 – 02</a:t>
            </a:r>
          </a:p>
          <a:p>
            <a:r>
              <a:rPr lang="en-ID" sz="1600" dirty="0"/>
              <a:t>JOEL ROBERT JUSTIAWAN – 2101629672 – 03</a:t>
            </a:r>
          </a:p>
          <a:p>
            <a:r>
              <a:rPr lang="en-ID" sz="1600" dirty="0"/>
              <a:t>FARIS NASHIRUDDIN PRADIATMA – 2101632036 – 04</a:t>
            </a:r>
          </a:p>
          <a:p>
            <a:r>
              <a:rPr lang="en-ID" sz="1600" dirty="0"/>
              <a:t>VERICA CORNELIA – 2101681290 - 05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doll, toy, bunch, drawing&#10;&#10;Description automatically generated">
            <a:extLst>
              <a:ext uri="{FF2B5EF4-FFF2-40B4-BE49-F238E27FC236}">
                <a16:creationId xmlns:a16="http://schemas.microsoft.com/office/drawing/2014/main" id="{E5677C16-0509-4570-AEB7-CDC3452BB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" r="7829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51" name="Rectangle 11">
            <a:extLst>
              <a:ext uri="{FF2B5EF4-FFF2-40B4-BE49-F238E27FC236}">
                <a16:creationId xmlns:a16="http://schemas.microsoft.com/office/drawing/2014/main" id="{DDA28611-3C49-4908-AE9E-F37B2713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13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6555-A09E-4B78-9720-8644A93B2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1664877"/>
          </a:xfrm>
        </p:spPr>
        <p:txBody>
          <a:bodyPr>
            <a:normAutofit/>
          </a:bodyPr>
          <a:lstStyle/>
          <a:p>
            <a:r>
              <a:rPr lang="en-US" sz="3600" spc="0" dirty="0" err="1"/>
              <a:t>Berbagai</a:t>
            </a:r>
            <a:r>
              <a:rPr lang="en-US" sz="3600" spc="0" dirty="0"/>
              <a:t> </a:t>
            </a:r>
            <a:r>
              <a:rPr lang="en-US" sz="3600" spc="0" dirty="0" err="1"/>
              <a:t>macam</a:t>
            </a:r>
            <a:r>
              <a:rPr lang="en-US" sz="3600" spc="0" dirty="0"/>
              <a:t> </a:t>
            </a:r>
            <a:r>
              <a:rPr lang="en-US" sz="3600" spc="0" dirty="0" err="1"/>
              <a:t>kepercayaan</a:t>
            </a:r>
            <a:r>
              <a:rPr lang="en-US" sz="3600" spc="0" dirty="0"/>
              <a:t>  </a:t>
            </a:r>
            <a:r>
              <a:rPr lang="en-US" sz="3600" spc="0" dirty="0" err="1"/>
              <a:t>terhadap</a:t>
            </a:r>
            <a:r>
              <a:rPr lang="en-US" sz="3600" spc="0" dirty="0"/>
              <a:t> </a:t>
            </a:r>
            <a:r>
              <a:rPr lang="en-US" sz="3600" spc="0" dirty="0" err="1"/>
              <a:t>tuhan</a:t>
            </a:r>
            <a:endParaRPr lang="en-ID" sz="36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26D53-8524-4AB1-8B70-5B2FC3937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928" y="2671281"/>
            <a:ext cx="4184101" cy="1814785"/>
          </a:xfrm>
        </p:spPr>
        <p:txBody>
          <a:bodyPr>
            <a:normAutofit/>
          </a:bodyPr>
          <a:lstStyle/>
          <a:p>
            <a:pPr algn="l"/>
            <a:r>
              <a:rPr lang="en-US" sz="1200" b="1" cap="none" spc="0" dirty="0" err="1"/>
              <a:t>Jenis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Kepercayaan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Manusia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kepada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Tuhan</a:t>
            </a:r>
            <a:endParaRPr lang="en-US" sz="1200" b="1" cap="none" spc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cap="none" spc="0" dirty="0" err="1"/>
              <a:t>Teologi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memiliki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makna</a:t>
            </a:r>
            <a:r>
              <a:rPr lang="en-US" sz="1200" cap="none" spc="0" dirty="0"/>
              <a:t> yang </a:t>
            </a:r>
            <a:r>
              <a:rPr lang="en-US" sz="1200" cap="none" spc="0" dirty="0" err="1"/>
              <a:t>sangat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luas</a:t>
            </a:r>
            <a:r>
              <a:rPr lang="en-US" sz="1200" cap="none" spc="0" dirty="0"/>
              <a:t> dan </a:t>
            </a:r>
            <a:r>
              <a:rPr lang="en-US" sz="1200" cap="none" spc="0" dirty="0" err="1"/>
              <a:t>dalam</a:t>
            </a:r>
            <a:r>
              <a:rPr lang="en-US" sz="1200" cap="none" spc="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cap="none" spc="0" dirty="0" err="1"/>
              <a:t>Pembicaraan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tentang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Tuhan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merupakan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pembicaraan</a:t>
            </a:r>
            <a:r>
              <a:rPr lang="en-US" sz="1200" cap="none" spc="0" dirty="0"/>
              <a:t> yang menyedot </a:t>
            </a:r>
            <a:r>
              <a:rPr lang="en-US" sz="1200" cap="none" spc="0" dirty="0" err="1"/>
              <a:t>pemikiran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manusia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sejak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jaman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dahulu</a:t>
            </a:r>
            <a:r>
              <a:rPr lang="en-US" sz="1200" cap="none" spc="0" dirty="0"/>
              <a:t> kala. </a:t>
            </a:r>
            <a:r>
              <a:rPr lang="en-US" sz="1200" cap="none" spc="0" dirty="0" err="1"/>
              <a:t>Manusia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senantiasa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bertanya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tentang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siapa</a:t>
            </a:r>
            <a:r>
              <a:rPr lang="en-US" sz="1200" cap="none" spc="0" dirty="0"/>
              <a:t> di </a:t>
            </a:r>
            <a:r>
              <a:rPr lang="en-US" sz="1200" cap="none" spc="0" dirty="0" err="1"/>
              <a:t>balik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adanya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alam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semesta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ini</a:t>
            </a:r>
            <a:r>
              <a:rPr lang="en-US" sz="1200" cap="none" spc="0" dirty="0"/>
              <a:t>. </a:t>
            </a:r>
            <a:r>
              <a:rPr lang="en-US" sz="1200" cap="none" spc="0" dirty="0" err="1"/>
              <a:t>Namun</a:t>
            </a:r>
            <a:r>
              <a:rPr lang="en-US" sz="1200" cap="none" spc="0" dirty="0"/>
              <a:t>, </a:t>
            </a:r>
            <a:r>
              <a:rPr lang="en-US" sz="1200" cap="none" spc="0" dirty="0" err="1"/>
              <a:t>kepercayaan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kepada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adanya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Tuhan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berbeda</a:t>
            </a:r>
            <a:r>
              <a:rPr lang="en-US" sz="1200" cap="none" spc="0" dirty="0"/>
              <a:t> – </a:t>
            </a:r>
            <a:r>
              <a:rPr lang="en-US" sz="1200" cap="none" spc="0" dirty="0" err="1"/>
              <a:t>beda</a:t>
            </a:r>
            <a:r>
              <a:rPr lang="en-US" sz="1200" cap="none" spc="0" dirty="0"/>
              <a:t>. Hal </a:t>
            </a:r>
            <a:r>
              <a:rPr lang="en-US" sz="1200" cap="none" spc="0" dirty="0" err="1"/>
              <a:t>ini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disebabkan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karena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perbedaan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tingkat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kemampuan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akal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manusia</a:t>
            </a:r>
            <a:r>
              <a:rPr lang="en-US" sz="1200" cap="none" spc="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EA3CE-684E-437D-8BD1-01A931D5D20B}"/>
              </a:ext>
            </a:extLst>
          </p:cNvPr>
          <p:cNvSpPr/>
          <p:nvPr/>
        </p:nvSpPr>
        <p:spPr>
          <a:xfrm>
            <a:off x="7360128" y="6426981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RAVENDRA ABAD SUTANTRA – 1901529125 –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84440-2B62-41CC-856C-2993467B0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854" y="1010170"/>
            <a:ext cx="5062821" cy="937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0" dirty="0" err="1">
                <a:ea typeface="+mj-ea"/>
              </a:rPr>
              <a:t>Berbagai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macam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kepercaan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terhadap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tuhan</a:t>
            </a:r>
            <a:endParaRPr lang="en-US" sz="2800" spc="0" dirty="0">
              <a:ea typeface="+mj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3D686-30D7-4D2C-8927-2FE375E0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 b="1" cap="none" spc="0" dirty="0" err="1"/>
              <a:t>Jenis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Kepercayaan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Manusia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kepada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Tuhan</a:t>
            </a:r>
            <a:endParaRPr lang="en-US" sz="1300" b="1" cap="none" spc="0" dirty="0"/>
          </a:p>
          <a:p>
            <a:pPr marL="114300" algn="l"/>
            <a:r>
              <a:rPr lang="en-US" sz="1300" cap="none" spc="0" dirty="0" err="1"/>
              <a:t>Beberapa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jenis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yaitu</a:t>
            </a:r>
            <a:r>
              <a:rPr lang="en-US" sz="1300" cap="none" spc="0" dirty="0"/>
              <a:t> 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Dinamisme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percaya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kekuatan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ghaib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misterius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berpengaruh</a:t>
            </a:r>
            <a:r>
              <a:rPr lang="en-US" sz="1300" cap="none" spc="0" dirty="0"/>
              <a:t> pada </a:t>
            </a:r>
            <a:r>
              <a:rPr lang="en-US" sz="1300" cap="none" spc="0" dirty="0" err="1"/>
              <a:t>kehidupan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manusia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sehari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hari</a:t>
            </a:r>
            <a:endParaRPr lang="en-US" sz="1300" cap="none" spc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Animisme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bahwa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tiap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tiap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benda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baik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bernyawa</a:t>
            </a:r>
            <a:r>
              <a:rPr lang="en-US" sz="1300" cap="none" spc="0" dirty="0"/>
              <a:t>  </a:t>
            </a:r>
            <a:r>
              <a:rPr lang="en-US" sz="1300" cap="none" spc="0" dirty="0" err="1"/>
              <a:t>maupun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bernyawa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mempunyai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roh</a:t>
            </a:r>
            <a:endParaRPr lang="en-US" sz="1300" cap="none" spc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Politeisme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kepada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dalam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kerpercayaan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ini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akan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menimbulkan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perasaan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takjub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dahsyat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bukan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lagi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dikuasai</a:t>
            </a:r>
            <a:r>
              <a:rPr lang="en-US" sz="1300" cap="none" spc="0" dirty="0"/>
              <a:t> oleh </a:t>
            </a:r>
            <a:r>
              <a:rPr lang="en-US" sz="1300" cap="none" spc="0" dirty="0" err="1"/>
              <a:t>roh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roh</a:t>
            </a:r>
            <a:r>
              <a:rPr lang="en-US" sz="1300" cap="none" spc="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Henoteisme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mengakui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satu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untuk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satu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bangsa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bangsa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bangsa</a:t>
            </a:r>
            <a:r>
              <a:rPr lang="en-US" sz="1300" cap="none" spc="0" dirty="0"/>
              <a:t> lain </a:t>
            </a:r>
            <a:r>
              <a:rPr lang="en-US" sz="1300" cap="none" spc="0" dirty="0" err="1"/>
              <a:t>mempunyai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Tuhannya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sendiri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sendiri</a:t>
            </a:r>
            <a:r>
              <a:rPr lang="en-US" sz="1300" cap="none" spc="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Monoteisme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mengingkari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 lain, </a:t>
            </a:r>
            <a:r>
              <a:rPr lang="en-US" sz="1300" cap="none" spc="0" dirty="0" err="1"/>
              <a:t>tetapi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hanya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satu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saja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diarah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dipuja</a:t>
            </a:r>
            <a:r>
              <a:rPr lang="en-US" sz="1300" cap="none" spc="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4C1A9-9E8D-461D-B2A0-CA47C6C7E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35473" y="2819167"/>
            <a:ext cx="4072815" cy="2453871"/>
          </a:xfrm>
          <a:prstGeom prst="rect">
            <a:avLst/>
          </a:prstGeom>
        </p:spPr>
      </p:pic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E47C199-41AB-4AFF-8CB4-7F2C9B1997EF}"/>
              </a:ext>
            </a:extLst>
          </p:cNvPr>
          <p:cNvSpPr/>
          <p:nvPr/>
        </p:nvSpPr>
        <p:spPr>
          <a:xfrm>
            <a:off x="7360128" y="6426981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RAVENDRA ABAD SUTANTRA – 1901529125 –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8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6612D-09D5-4BFD-92CA-3487DE4D7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907" y="652894"/>
            <a:ext cx="5395218" cy="918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0" dirty="0" err="1">
                <a:ea typeface="+mj-ea"/>
              </a:rPr>
              <a:t>Berbagai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macam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kepercayaan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terhadap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tuhan</a:t>
            </a:r>
            <a:endParaRPr lang="en-US" sz="2800" spc="0" dirty="0">
              <a:ea typeface="+mj-ea"/>
            </a:endParaRP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A3709225-45BD-4CB5-BED5-6A68EDA55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942C2B-45B1-458A-8005-9D3AB343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3F7C494-DAD3-45A9-B68C-D69E3DED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BC9D362F-A0BC-46E8-B739-CC9BEBDA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A52944-DE64-4F5C-B8FC-B70E68B5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6C7690-20D4-475A-BC10-531EE3E1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D8A107E-FA3A-4DC3-9BAC-F8E4FBF7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906" y="1715151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cap="none" spc="0" dirty="0"/>
              <a:t>Ada 3 </a:t>
            </a:r>
            <a:r>
              <a:rPr lang="en-US" sz="2000" cap="none" spc="0" dirty="0" err="1"/>
              <a:t>tahap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pemikiran</a:t>
            </a:r>
            <a:r>
              <a:rPr lang="en-US" sz="2000" cap="none" spc="0" dirty="0"/>
              <a:t> 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Tahap</a:t>
            </a:r>
            <a:r>
              <a:rPr lang="en-US" sz="2000" cap="none" spc="0" dirty="0"/>
              <a:t> yang paling </a:t>
            </a:r>
            <a:r>
              <a:rPr lang="en-US" sz="2000" cap="none" spc="0" dirty="0" err="1"/>
              <a:t>bersahaja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atau</a:t>
            </a:r>
            <a:r>
              <a:rPr lang="en-US" sz="2000" cap="none" spc="0" dirty="0"/>
              <a:t> primitive, Ketika orang </a:t>
            </a:r>
            <a:r>
              <a:rPr lang="en-US" sz="2000" cap="none" spc="0" dirty="0" err="1"/>
              <a:t>menganggap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bahwa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segala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benda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berjiwa</a:t>
            </a:r>
            <a:endParaRPr lang="en-US" sz="2000" cap="none" spc="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Tahap</a:t>
            </a:r>
            <a:r>
              <a:rPr lang="en-US" sz="2000" cap="none" spc="0" dirty="0"/>
              <a:t> Ketika orang </a:t>
            </a:r>
            <a:r>
              <a:rPr lang="en-US" sz="2000" cap="none" spc="0" dirty="0" err="1"/>
              <a:t>menurunkan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kelompok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hal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tertentu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masing</a:t>
            </a:r>
            <a:r>
              <a:rPr lang="en-US" sz="2000" cap="none" spc="0" dirty="0"/>
              <a:t> – </a:t>
            </a:r>
            <a:r>
              <a:rPr lang="en-US" sz="2000" cap="none" spc="0" dirty="0" err="1"/>
              <a:t>masing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diturunkan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dari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suatu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kekuatan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adikodarati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melatar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belakanginya</a:t>
            </a:r>
            <a:r>
              <a:rPr lang="en-US" sz="2000" cap="none" spc="0" dirty="0"/>
              <a:t>, </a:t>
            </a:r>
            <a:r>
              <a:rPr lang="en-US" sz="2000" cap="none" spc="0" dirty="0" err="1"/>
              <a:t>sedemikian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rupa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sehingga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tiap</a:t>
            </a:r>
            <a:r>
              <a:rPr lang="en-US" sz="2000" cap="none" spc="0" dirty="0"/>
              <a:t> Kawasan </a:t>
            </a:r>
            <a:r>
              <a:rPr lang="en-US" sz="2000" cap="none" spc="0" dirty="0" err="1"/>
              <a:t>gejala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memiliki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dewa</a:t>
            </a:r>
            <a:r>
              <a:rPr lang="en-US" sz="2000" cap="none" spc="0" dirty="0"/>
              <a:t> – </a:t>
            </a:r>
            <a:r>
              <a:rPr lang="en-US" sz="2000" cap="none" spc="0" dirty="0" err="1"/>
              <a:t>dewanya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sendiri</a:t>
            </a:r>
            <a:r>
              <a:rPr lang="en-US" sz="2000" cap="none" spc="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Tahap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tertinggi</a:t>
            </a:r>
            <a:r>
              <a:rPr lang="en-US" sz="2000" cap="none" spc="0" dirty="0"/>
              <a:t>, Ketika orang </a:t>
            </a:r>
            <a:r>
              <a:rPr lang="en-US" sz="2000" cap="none" spc="0" dirty="0" err="1"/>
              <a:t>mengganti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dewa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beraneka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ragam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itu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dengan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tokoh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tertinggi</a:t>
            </a:r>
            <a:endParaRPr lang="en-US" sz="2000" cap="none" spc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65E5EC-40DD-4076-879B-B07223D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F7F90D-227A-418D-9A0A-2E04468C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hoto, person, posing, person&#10;&#10;Description automatically generated">
            <a:extLst>
              <a:ext uri="{FF2B5EF4-FFF2-40B4-BE49-F238E27FC236}">
                <a16:creationId xmlns:a16="http://schemas.microsoft.com/office/drawing/2014/main" id="{6D8F4A9B-32FF-4B78-8DE9-840C660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5" y="2396179"/>
            <a:ext cx="3217333" cy="1528233"/>
          </a:xfrm>
          <a:prstGeom prst="rect">
            <a:avLst/>
          </a:prstGeom>
        </p:spPr>
      </p:pic>
      <p:grpSp>
        <p:nvGrpSpPr>
          <p:cNvPr id="33" name="Graphic 4">
            <a:extLst>
              <a:ext uri="{FF2B5EF4-FFF2-40B4-BE49-F238E27FC236}">
                <a16:creationId xmlns:a16="http://schemas.microsoft.com/office/drawing/2014/main" id="{E2DB0E87-A743-40DF-A082-9D0767DC4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4CB329-05C8-413D-9C7D-0D0971977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55A2053-BA33-4AD1-AE53-12E0B713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B486E5-C097-4CB7-8E4E-651DB6E0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F1E8012-3B20-4A44-93FB-9CB5882D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DD32FA-095F-48AB-AA71-053F4D7A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B29E0D-87FE-476C-A364-9680E4D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31F908-419F-44CA-8BA2-BB96254CC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6E902C-1CA2-4A3D-8C73-5537C04E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6707B0-58E2-46EF-A5B0-515DD2BD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90154F-9612-499A-A309-D0E7F20F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467740-8E67-48D4-847A-8DD3AD45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73D957-ED24-4DD6-8B95-23739654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024E57-FA5B-4FC0-AAB1-16E4F8FC3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AAA73A3E-7B86-4D04-B8D7-C566697E5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90932E-B0A8-480B-AA47-673D90BD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CA4BAFD-9F09-472D-B03B-8191FB75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7D5D29-0826-40F5-BD36-3F594CC5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CC2EAE-558B-4335-89A8-5C4DC70E0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2B87642-ADE1-4FFB-A934-4BF2FD17C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D3D3DF-A163-4B1E-A95E-96630955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A15EA9-0256-417D-AC7F-6A0AC9E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254976A-4809-49C6-9043-98C676C8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4202E5B-07F3-45F4-96FD-6FD0E98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42F12C-1A6E-462E-99E4-4213B57C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9A8868-4142-4A34-B40A-E34E03081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A35967-9A1D-4088-B5F9-7CECDD700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295E6DA-CA8A-466A-8F34-033A482B2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9E6E0D-33F8-4C99-9DD3-772F2BA5A19E}"/>
              </a:ext>
            </a:extLst>
          </p:cNvPr>
          <p:cNvSpPr/>
          <p:nvPr/>
        </p:nvSpPr>
        <p:spPr>
          <a:xfrm>
            <a:off x="6948555" y="6421077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FARIS NASHIRUDDIN PRADIATMA – 2101632036 – 04</a:t>
            </a:r>
          </a:p>
        </p:txBody>
      </p:sp>
    </p:spTree>
    <p:extLst>
      <p:ext uri="{BB962C8B-B14F-4D97-AF65-F5344CB8AC3E}">
        <p14:creationId xmlns:p14="http://schemas.microsoft.com/office/powerpoint/2010/main" val="82793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9" name="Rectangle 36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B244E-F35D-446A-A1A5-EEABF4FEF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8" b="-1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371" name="Group 370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75" name="Rectangle 374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1150-B503-4DB1-B1ED-AED306AB7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657545"/>
            <a:ext cx="4203323" cy="1530852"/>
          </a:xfrm>
        </p:spPr>
        <p:txBody>
          <a:bodyPr>
            <a:noAutofit/>
          </a:bodyPr>
          <a:lstStyle/>
          <a:p>
            <a:r>
              <a:rPr lang="en-US" sz="3600" spc="0" dirty="0" err="1"/>
              <a:t>Berbagai</a:t>
            </a:r>
            <a:r>
              <a:rPr lang="en-US" sz="3600" spc="0" dirty="0"/>
              <a:t> </a:t>
            </a:r>
            <a:r>
              <a:rPr lang="en-US" sz="3600" spc="0" dirty="0" err="1"/>
              <a:t>macam</a:t>
            </a:r>
            <a:r>
              <a:rPr lang="en-US" sz="3600" spc="0" dirty="0"/>
              <a:t> </a:t>
            </a:r>
            <a:r>
              <a:rPr lang="en-US" sz="3600" spc="0" dirty="0" err="1"/>
              <a:t>kepercayaan</a:t>
            </a:r>
            <a:r>
              <a:rPr lang="en-US" sz="3600" spc="0" dirty="0"/>
              <a:t> </a:t>
            </a:r>
            <a:r>
              <a:rPr lang="en-US" sz="3600" spc="0" dirty="0" err="1"/>
              <a:t>terhadap</a:t>
            </a:r>
            <a:r>
              <a:rPr lang="en-US" sz="3600" spc="0" dirty="0"/>
              <a:t> </a:t>
            </a:r>
            <a:r>
              <a:rPr lang="en-US" sz="3600" spc="0" dirty="0" err="1"/>
              <a:t>tuhan</a:t>
            </a:r>
            <a:endParaRPr lang="en-ID" sz="36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F1570-9217-42AD-8967-7C4EA3E06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2444695"/>
            <a:ext cx="4203323" cy="3173752"/>
          </a:xfrm>
        </p:spPr>
        <p:txBody>
          <a:bodyPr>
            <a:normAutofit/>
          </a:bodyPr>
          <a:lstStyle/>
          <a:p>
            <a:pPr algn="l"/>
            <a:r>
              <a:rPr lang="en-US" sz="1600" b="1" cap="none" spc="0" dirty="0"/>
              <a:t>Gambaran </a:t>
            </a:r>
            <a:r>
              <a:rPr lang="en-US" sz="1600" b="1" cap="none" spc="0" dirty="0" err="1"/>
              <a:t>Manusia</a:t>
            </a:r>
            <a:r>
              <a:rPr lang="en-US" sz="1600" b="1" cap="none" spc="0" dirty="0"/>
              <a:t> </a:t>
            </a:r>
            <a:r>
              <a:rPr lang="en-US" sz="1600" b="1" cap="none" spc="0" dirty="0" err="1"/>
              <a:t>tentang</a:t>
            </a:r>
            <a:r>
              <a:rPr lang="en-US" sz="1600" b="1" cap="none" spc="0" dirty="0"/>
              <a:t> </a:t>
            </a:r>
            <a:r>
              <a:rPr lang="en-US" sz="1600" b="1" cap="none" spc="0" dirty="0" err="1"/>
              <a:t>Tuhan</a:t>
            </a:r>
            <a:endParaRPr lang="en-US" sz="1600" b="1" cap="none" spc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cap="none" spc="0" dirty="0" err="1"/>
              <a:t>Kepekaan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atau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perasaan</a:t>
            </a:r>
            <a:r>
              <a:rPr lang="en-US" sz="1600" cap="none" spc="0" dirty="0"/>
              <a:t> religious yang </a:t>
            </a:r>
            <a:r>
              <a:rPr lang="en-US" sz="1600" cap="none" spc="0" dirty="0" err="1"/>
              <a:t>memungkinkan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manusia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mampu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mengakui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bahkan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mengimani</a:t>
            </a:r>
            <a:r>
              <a:rPr lang="en-US" sz="1600" cap="none" spc="0" dirty="0"/>
              <a:t> dan </a:t>
            </a:r>
            <a:r>
              <a:rPr lang="en-US" sz="1600" cap="none" spc="0" dirty="0" err="1"/>
              <a:t>menyerahkan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diri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kepada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dia</a:t>
            </a:r>
            <a:r>
              <a:rPr lang="en-US" sz="1600" cap="none" spc="0" dirty="0"/>
              <a:t>, yang oleh orang </a:t>
            </a:r>
            <a:r>
              <a:rPr lang="en-US" sz="1600" cap="none" spc="0" dirty="0" err="1"/>
              <a:t>beragama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menyebutnya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sebagai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Tuhan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atau</a:t>
            </a:r>
            <a:r>
              <a:rPr lang="en-US" sz="1600" cap="none" spc="0" dirty="0"/>
              <a:t> Allah.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cap="none" spc="0" dirty="0" err="1"/>
              <a:t>Semua</a:t>
            </a:r>
            <a:r>
              <a:rPr lang="en-US" sz="1600" cap="none" spc="0" dirty="0"/>
              <a:t> agama yang </a:t>
            </a:r>
            <a:r>
              <a:rPr lang="en-US" sz="1600" cap="none" spc="0" dirty="0" err="1"/>
              <a:t>berdasarkan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monotheis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memiliki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prinsip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bahwa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Tuhan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tidak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mungkin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dapat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dilukiskan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dengan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tepat</a:t>
            </a:r>
            <a:r>
              <a:rPr lang="en-US" sz="1600" cap="none" spc="0" dirty="0"/>
              <a:t>. </a:t>
            </a:r>
            <a:endParaRPr lang="en-ID" sz="1600" cap="none" spc="0" dirty="0"/>
          </a:p>
        </p:txBody>
      </p:sp>
      <p:sp>
        <p:nvSpPr>
          <p:cNvPr id="37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9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8F827C2-AB51-46A3-8FD3-7FDD0715CBA8}"/>
              </a:ext>
            </a:extLst>
          </p:cNvPr>
          <p:cNvSpPr/>
          <p:nvPr/>
        </p:nvSpPr>
        <p:spPr>
          <a:xfrm>
            <a:off x="7012297" y="6447985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FARIS NASHIRUDDIN PRADIATMA – 2101632036 – 04</a:t>
            </a:r>
          </a:p>
        </p:txBody>
      </p:sp>
    </p:spTree>
    <p:extLst>
      <p:ext uri="{BB962C8B-B14F-4D97-AF65-F5344CB8AC3E}">
        <p14:creationId xmlns:p14="http://schemas.microsoft.com/office/powerpoint/2010/main" val="411848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66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67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68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B6ECF-8353-4D0D-9F47-5B95688CA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854" y="1195631"/>
            <a:ext cx="5796246" cy="7786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spc="0" dirty="0" err="1">
                <a:ea typeface="+mj-ea"/>
              </a:rPr>
              <a:t>Berbagai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macam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kepercayaan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terhadap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tuhan</a:t>
            </a:r>
            <a:endParaRPr lang="en-US" sz="2800" spc="0" dirty="0">
              <a:ea typeface="+mj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0908-ADD7-4EA3-BCE1-DB3396F7A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854" y="2125737"/>
            <a:ext cx="4834021" cy="4331015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400" cap="none" spc="0" dirty="0" err="1"/>
              <a:t>Contoh</a:t>
            </a:r>
            <a:r>
              <a:rPr lang="en-US" sz="1400" cap="none" spc="0" dirty="0"/>
              <a:t> – </a:t>
            </a:r>
            <a:r>
              <a:rPr lang="en-US" sz="1400" cap="none" spc="0" dirty="0" err="1"/>
              <a:t>contoh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Tuhan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hanyalah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satu</a:t>
            </a:r>
            <a:r>
              <a:rPr lang="en-US" sz="1400" cap="none" spc="0" dirty="0"/>
              <a:t>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cap="none" spc="0" dirty="0" err="1"/>
              <a:t>Pembedaan</a:t>
            </a:r>
            <a:r>
              <a:rPr lang="en-US" sz="1400" cap="none" spc="0" dirty="0"/>
              <a:t> 3 </a:t>
            </a:r>
            <a:r>
              <a:rPr lang="en-US" sz="1400" cap="none" spc="0" dirty="0" err="1"/>
              <a:t>dewa</a:t>
            </a:r>
            <a:r>
              <a:rPr lang="en-US" sz="1400" cap="none" spc="0" dirty="0"/>
              <a:t> (Hindu)</a:t>
            </a:r>
            <a:br>
              <a:rPr lang="en-US" sz="1400" cap="none" spc="0" dirty="0"/>
            </a:br>
            <a:r>
              <a:rPr lang="en-US" sz="1400" cap="none" spc="0" dirty="0"/>
              <a:t>Brahma (</a:t>
            </a:r>
            <a:r>
              <a:rPr lang="en-US" sz="1400" cap="none" spc="0" dirty="0" err="1"/>
              <a:t>Pencipta</a:t>
            </a:r>
            <a:r>
              <a:rPr lang="en-US" sz="1400" cap="none" spc="0" dirty="0"/>
              <a:t>)</a:t>
            </a:r>
            <a:br>
              <a:rPr lang="en-US" sz="1400" cap="none" spc="0" dirty="0"/>
            </a:br>
            <a:r>
              <a:rPr lang="en-US" sz="1400" cap="none" spc="0" dirty="0" err="1"/>
              <a:t>Wisnu</a:t>
            </a:r>
            <a:r>
              <a:rPr lang="en-US" sz="1400" cap="none" spc="0" dirty="0"/>
              <a:t> (</a:t>
            </a:r>
            <a:r>
              <a:rPr lang="en-US" sz="1400" cap="none" spc="0" dirty="0" err="1"/>
              <a:t>Pemelihara</a:t>
            </a:r>
            <a:r>
              <a:rPr lang="en-US" sz="1400" cap="none" spc="0" dirty="0"/>
              <a:t>)</a:t>
            </a:r>
            <a:br>
              <a:rPr lang="en-US" sz="1400" cap="none" spc="0" dirty="0"/>
            </a:br>
            <a:r>
              <a:rPr lang="en-US" sz="1400" cap="none" spc="0" dirty="0" err="1"/>
              <a:t>Syiwa</a:t>
            </a:r>
            <a:r>
              <a:rPr lang="en-US" sz="1400" cap="none" spc="0" dirty="0"/>
              <a:t> (</a:t>
            </a:r>
            <a:r>
              <a:rPr lang="en-US" sz="1400" cap="none" spc="0" dirty="0" err="1"/>
              <a:t>Perusak</a:t>
            </a:r>
            <a:r>
              <a:rPr lang="en-US" sz="1400" cap="none" spc="0" dirty="0"/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cap="none" spc="0" dirty="0"/>
              <a:t>Allah </a:t>
            </a:r>
            <a:r>
              <a:rPr lang="en-US" sz="1400" cap="none" spc="0" dirty="0" err="1"/>
              <a:t>Tritunggal</a:t>
            </a:r>
            <a:r>
              <a:rPr lang="en-US" sz="1400" cap="none" spc="0" dirty="0"/>
              <a:t>/</a:t>
            </a:r>
            <a:r>
              <a:rPr lang="en-US" sz="1400" cap="none" spc="0" dirty="0" err="1"/>
              <a:t>Trinitas</a:t>
            </a:r>
            <a:r>
              <a:rPr lang="en-US" sz="1400" cap="none" spc="0" dirty="0"/>
              <a:t> (Kristen)</a:t>
            </a:r>
            <a:br>
              <a:rPr lang="en-US" sz="1400" cap="none" spc="0" dirty="0"/>
            </a:br>
            <a:r>
              <a:rPr lang="en-US" sz="1400" cap="none" spc="0" dirty="0"/>
              <a:t>Allah : </a:t>
            </a:r>
            <a:r>
              <a:rPr lang="en-US" sz="1400" cap="none" spc="0" dirty="0" err="1"/>
              <a:t>Kesempurnaan</a:t>
            </a:r>
            <a:r>
              <a:rPr lang="en-US" sz="1400" cap="none" spc="0" dirty="0"/>
              <a:t>, </a:t>
            </a:r>
            <a:r>
              <a:rPr lang="en-US" sz="1400" cap="none" spc="0" dirty="0" err="1"/>
              <a:t>kesenangan</a:t>
            </a:r>
            <a:r>
              <a:rPr lang="en-US" sz="1400" cap="none" spc="0" dirty="0"/>
              <a:t>, </a:t>
            </a:r>
            <a:r>
              <a:rPr lang="en-US" sz="1400" cap="none" spc="0" dirty="0" err="1"/>
              <a:t>keindahan</a:t>
            </a:r>
            <a:r>
              <a:rPr lang="en-US" sz="1400" cap="none" spc="0" dirty="0"/>
              <a:t>, </a:t>
            </a:r>
            <a:r>
              <a:rPr lang="en-US" sz="1400" cap="none" spc="0" dirty="0" err="1"/>
              <a:t>ketenangan</a:t>
            </a:r>
            <a:r>
              <a:rPr lang="en-US" sz="1400" cap="none" spc="0" dirty="0"/>
              <a:t> dan </a:t>
            </a:r>
            <a:r>
              <a:rPr lang="en-US" sz="1400" cap="none" spc="0" dirty="0" err="1"/>
              <a:t>ketenteraman</a:t>
            </a:r>
            <a:r>
              <a:rPr lang="en-US" sz="1400" cap="none" spc="0" dirty="0"/>
              <a:t>.</a:t>
            </a:r>
            <a:br>
              <a:rPr lang="en-US" sz="1400" cap="none" spc="0" dirty="0"/>
            </a:br>
            <a:r>
              <a:rPr lang="en-US" sz="1400" cap="none" spc="0" dirty="0"/>
              <a:t>Putra/</a:t>
            </a:r>
            <a:r>
              <a:rPr lang="en-US" sz="1400" cap="none" spc="0" dirty="0" err="1"/>
              <a:t>Yesus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Kristus</a:t>
            </a:r>
            <a:r>
              <a:rPr lang="en-US" sz="1400" cap="none" spc="0" dirty="0"/>
              <a:t> : 100% </a:t>
            </a:r>
            <a:r>
              <a:rPr lang="en-US" sz="1400" cap="none" spc="0" dirty="0" err="1"/>
              <a:t>manusia</a:t>
            </a:r>
            <a:r>
              <a:rPr lang="en-US" sz="1400" cap="none" spc="0" dirty="0"/>
              <a:t> dan </a:t>
            </a:r>
            <a:r>
              <a:rPr lang="en-US" sz="1400" cap="none" spc="0" dirty="0" err="1"/>
              <a:t>Tuhan</a:t>
            </a:r>
            <a:r>
              <a:rPr lang="en-US" sz="1400" cap="none" spc="0" dirty="0"/>
              <a:t>, </a:t>
            </a:r>
            <a:r>
              <a:rPr lang="en-US" sz="1400" cap="none" spc="0" dirty="0" err="1"/>
              <a:t>diutus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untuk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membebaskan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manusia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dari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dosa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melalui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kematian</a:t>
            </a:r>
            <a:r>
              <a:rPr lang="en-US" sz="1400" cap="none" spc="0" dirty="0"/>
              <a:t> dan </a:t>
            </a:r>
            <a:r>
              <a:rPr lang="en-US" sz="1400" cap="none" spc="0" dirty="0" err="1"/>
              <a:t>kebangkitan</a:t>
            </a:r>
            <a:r>
              <a:rPr lang="en-US" sz="1400" cap="none" spc="0" dirty="0"/>
              <a:t> – Nya</a:t>
            </a:r>
            <a:br>
              <a:rPr lang="en-US" sz="1400" cap="none" spc="0" dirty="0"/>
            </a:br>
            <a:r>
              <a:rPr lang="en-US" sz="1400" cap="none" spc="0" dirty="0" err="1"/>
              <a:t>Roh</a:t>
            </a:r>
            <a:r>
              <a:rPr lang="en-US" sz="1400" cap="none" spc="0" dirty="0"/>
              <a:t> Kudus : </a:t>
            </a:r>
            <a:r>
              <a:rPr lang="en-US" sz="1400" cap="none" spc="0" dirty="0" err="1"/>
              <a:t>berpengaruh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atas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manusia</a:t>
            </a:r>
            <a:r>
              <a:rPr lang="en-US" sz="1400" cap="none" spc="0" dirty="0"/>
              <a:t>, </a:t>
            </a:r>
            <a:r>
              <a:rPr lang="en-US" sz="1400" cap="none" spc="0" dirty="0" err="1"/>
              <a:t>realitas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kuasa</a:t>
            </a:r>
            <a:r>
              <a:rPr lang="en-US" sz="1400" cap="none" spc="0" dirty="0"/>
              <a:t> Allah yang </a:t>
            </a:r>
            <a:r>
              <a:rPr lang="en-US" sz="1400" cap="none" spc="0" dirty="0" err="1"/>
              <a:t>masih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tetap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hidup</a:t>
            </a:r>
            <a:r>
              <a:rPr lang="en-US" sz="1400" cap="none" spc="0" dirty="0"/>
              <a:t> dan </a:t>
            </a:r>
            <a:r>
              <a:rPr lang="en-US" sz="1400" cap="none" spc="0" dirty="0" err="1"/>
              <a:t>melindungi</a:t>
            </a:r>
            <a:r>
              <a:rPr lang="en-US" sz="1400" cap="none" spc="0" dirty="0"/>
              <a:t> dunia </a:t>
            </a:r>
            <a:r>
              <a:rPr lang="en-US" sz="1400" cap="none" spc="0" dirty="0" err="1"/>
              <a:t>ini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kini</a:t>
            </a:r>
            <a:r>
              <a:rPr lang="en-US" sz="1400" cap="none" spc="0" dirty="0"/>
              <a:t> dan </a:t>
            </a:r>
            <a:r>
              <a:rPr lang="en-US" sz="1400" cap="none" spc="0" dirty="0" err="1"/>
              <a:t>selamanya</a:t>
            </a:r>
            <a:endParaRPr lang="en-US" sz="1400" cap="none" spc="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cap="none" spc="0" dirty="0" err="1"/>
              <a:t>Tuhan</a:t>
            </a:r>
            <a:r>
              <a:rPr lang="en-US" sz="1400" cap="none" spc="0" dirty="0"/>
              <a:t> dan Sifat – </a:t>
            </a:r>
            <a:r>
              <a:rPr lang="en-US" sz="1400" cap="none" spc="0" dirty="0" err="1"/>
              <a:t>sifatnya</a:t>
            </a:r>
            <a:r>
              <a:rPr lang="en-US" sz="1400" cap="none" spc="0" dirty="0"/>
              <a:t>  (Islam)</a:t>
            </a:r>
            <a:br>
              <a:rPr lang="en-US" sz="1400" cap="none" spc="0" dirty="0"/>
            </a:br>
            <a:r>
              <a:rPr lang="en-US" sz="1400" cap="none" spc="0" dirty="0"/>
              <a:t>Para ulama </a:t>
            </a:r>
            <a:r>
              <a:rPr lang="en-US" sz="1400" cap="none" spc="0" dirty="0" err="1"/>
              <a:t>menggambarkan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dengan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sifat</a:t>
            </a:r>
            <a:r>
              <a:rPr lang="en-US" sz="1400" cap="none" spc="0" dirty="0"/>
              <a:t> 0 </a:t>
            </a:r>
            <a:r>
              <a:rPr lang="en-US" sz="1400" cap="none" spc="0" dirty="0" err="1"/>
              <a:t>sifat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Tuhan</a:t>
            </a:r>
            <a:br>
              <a:rPr lang="en-US" sz="1400" cap="none" spc="0" dirty="0"/>
            </a:br>
            <a:r>
              <a:rPr lang="en-US" sz="1400" cap="none" spc="0" dirty="0"/>
              <a:t>Islam </a:t>
            </a:r>
            <a:r>
              <a:rPr lang="en-US" sz="1400" cap="none" spc="0" dirty="0" err="1"/>
              <a:t>dalam</a:t>
            </a:r>
            <a:r>
              <a:rPr lang="en-US" sz="1400" cap="none" spc="0" dirty="0"/>
              <a:t> 99 </a:t>
            </a:r>
            <a:r>
              <a:rPr lang="en-US" sz="1400" cap="none" spc="0" dirty="0" err="1"/>
              <a:t>sifat</a:t>
            </a:r>
            <a:r>
              <a:rPr lang="en-US" sz="1400" cap="none" spc="0" dirty="0"/>
              <a:t> Allah (</a:t>
            </a:r>
            <a:r>
              <a:rPr lang="en-US" sz="1400" cap="none" spc="0" dirty="0" err="1"/>
              <a:t>Asmaul</a:t>
            </a:r>
            <a:r>
              <a:rPr lang="en-US" sz="1400" cap="none" spc="0" dirty="0"/>
              <a:t> Husna)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cap="none" spc="0" dirty="0" err="1"/>
              <a:t>Bukan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Sebagai</a:t>
            </a:r>
            <a:r>
              <a:rPr lang="en-US" sz="1400" cap="none" spc="0" dirty="0"/>
              <a:t> </a:t>
            </a:r>
            <a:r>
              <a:rPr lang="en-US" sz="1400" cap="none" spc="0" dirty="0" err="1"/>
              <a:t>Pribadi</a:t>
            </a:r>
            <a:br>
              <a:rPr lang="en-US" sz="1200" cap="none" spc="0" dirty="0"/>
            </a:br>
            <a:r>
              <a:rPr lang="en-US" sz="1200" cap="none" spc="0" dirty="0" err="1"/>
              <a:t>Tuhan</a:t>
            </a:r>
            <a:r>
              <a:rPr lang="en-US" sz="1200" cap="none" spc="0" dirty="0"/>
              <a:t>  </a:t>
            </a:r>
            <a:r>
              <a:rPr lang="en-US" sz="1200" cap="none" spc="0" dirty="0" err="1"/>
              <a:t>tidak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dipandang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suatu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pribadi</a:t>
            </a:r>
            <a:endParaRPr lang="en-US" sz="1200" cap="none" spc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F432B-0E67-47CF-931F-833EFD188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35473" y="2411885"/>
            <a:ext cx="4072815" cy="2861152"/>
          </a:xfrm>
          <a:prstGeom prst="rect">
            <a:avLst/>
          </a:prstGeom>
        </p:spPr>
      </p:pic>
      <p:grpSp>
        <p:nvGrpSpPr>
          <p:cNvPr id="8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0995C81-1C65-471B-A375-2F38BF695212}"/>
              </a:ext>
            </a:extLst>
          </p:cNvPr>
          <p:cNvSpPr/>
          <p:nvPr/>
        </p:nvSpPr>
        <p:spPr>
          <a:xfrm>
            <a:off x="6979317" y="6379723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FARIS NASHIRUDDIN PRADIATMA – 2101632036 – 04</a:t>
            </a:r>
          </a:p>
        </p:txBody>
      </p:sp>
    </p:spTree>
    <p:extLst>
      <p:ext uri="{BB962C8B-B14F-4D97-AF65-F5344CB8AC3E}">
        <p14:creationId xmlns:p14="http://schemas.microsoft.com/office/powerpoint/2010/main" val="97463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18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19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7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B466-7854-4939-9826-8713A4DB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0" dirty="0" err="1">
                <a:ea typeface="+mj-ea"/>
              </a:rPr>
              <a:t>Berbagai</a:t>
            </a:r>
            <a:r>
              <a:rPr lang="en-US" sz="3600" spc="0" dirty="0">
                <a:ea typeface="+mj-ea"/>
              </a:rPr>
              <a:t> </a:t>
            </a:r>
            <a:r>
              <a:rPr lang="en-US" sz="3600" spc="0" dirty="0" err="1">
                <a:ea typeface="+mj-ea"/>
              </a:rPr>
              <a:t>macam</a:t>
            </a:r>
            <a:r>
              <a:rPr lang="en-US" sz="3600" spc="0" dirty="0">
                <a:ea typeface="+mj-ea"/>
              </a:rPr>
              <a:t> </a:t>
            </a:r>
            <a:r>
              <a:rPr lang="en-US" sz="3600" spc="0" dirty="0" err="1">
                <a:ea typeface="+mj-ea"/>
              </a:rPr>
              <a:t>kepercayaan</a:t>
            </a:r>
            <a:r>
              <a:rPr lang="en-US" sz="3600" spc="0" dirty="0">
                <a:ea typeface="+mj-ea"/>
              </a:rPr>
              <a:t> </a:t>
            </a:r>
            <a:r>
              <a:rPr lang="en-US" sz="3600" spc="0" dirty="0" err="1">
                <a:ea typeface="+mj-ea"/>
              </a:rPr>
              <a:t>terhadap</a:t>
            </a:r>
            <a:r>
              <a:rPr lang="en-US" sz="3600" spc="0" dirty="0">
                <a:ea typeface="+mj-ea"/>
              </a:rPr>
              <a:t> </a:t>
            </a:r>
            <a:r>
              <a:rPr lang="en-US" sz="3600" spc="0" dirty="0" err="1">
                <a:ea typeface="+mj-ea"/>
              </a:rPr>
              <a:t>tuhan</a:t>
            </a:r>
            <a:endParaRPr lang="en-US" sz="3600" spc="0" dirty="0">
              <a:ea typeface="+mj-ea"/>
            </a:endParaRPr>
          </a:p>
        </p:txBody>
      </p:sp>
      <p:grpSp>
        <p:nvGrpSpPr>
          <p:cNvPr id="13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37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69" name="Freeform: Shape 14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4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4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4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4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4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4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4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4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4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5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5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5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82" name="Freeform: Shape 155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56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57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58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59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60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61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62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63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64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65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66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67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99D92B0-3BD4-46D4-9A07-8A4881F4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cap="none" spc="0" dirty="0" err="1"/>
              <a:t>Menurut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Bengson</a:t>
            </a:r>
            <a:r>
              <a:rPr lang="en-US" sz="3200" cap="none" spc="0" dirty="0"/>
              <a:t>, </a:t>
            </a:r>
            <a:r>
              <a:rPr lang="en-US" sz="3200" cap="none" spc="0" dirty="0" err="1"/>
              <a:t>ada</a:t>
            </a:r>
            <a:r>
              <a:rPr lang="en-US" sz="3200" cap="none" spc="0" dirty="0"/>
              <a:t> 2 </a:t>
            </a:r>
            <a:r>
              <a:rPr lang="en-US" sz="3200" cap="none" spc="0" dirty="0" err="1"/>
              <a:t>macam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penggambaran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Tuhan</a:t>
            </a:r>
            <a:r>
              <a:rPr lang="en-US" sz="3200" cap="none" spc="0" dirty="0"/>
              <a:t> (Harun </a:t>
            </a:r>
            <a:r>
              <a:rPr lang="en-US" sz="3200" cap="none" spc="0" dirty="0" err="1"/>
              <a:t>Haduwijono</a:t>
            </a:r>
            <a:r>
              <a:rPr lang="en-US" sz="3200" cap="none" spc="0" dirty="0"/>
              <a:t>, 1990) :</a:t>
            </a:r>
          </a:p>
          <a:p>
            <a:pPr marL="228600" indent="-457200" algn="l">
              <a:buFont typeface="Arial" panose="020B0604020202020204" pitchFamily="34" charset="0"/>
              <a:buChar char="•"/>
            </a:pPr>
            <a:r>
              <a:rPr lang="en-US" sz="3200" cap="none" spc="0" dirty="0"/>
              <a:t>Agama yang statis, </a:t>
            </a:r>
            <a:r>
              <a:rPr lang="en-US" sz="3200" cap="none" spc="0" dirty="0" err="1"/>
              <a:t>yaitu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timbul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karena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hasil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karya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perkembangan</a:t>
            </a:r>
            <a:endParaRPr lang="en-US" sz="3200" cap="none" spc="0" dirty="0"/>
          </a:p>
          <a:p>
            <a:pPr marL="228600" indent="-457200" algn="l">
              <a:buFont typeface="Arial" panose="020B0604020202020204" pitchFamily="34" charset="0"/>
              <a:buChar char="•"/>
            </a:pPr>
            <a:r>
              <a:rPr lang="en-US" sz="3200" cap="none" spc="0" dirty="0"/>
              <a:t>Agama yang </a:t>
            </a:r>
            <a:r>
              <a:rPr lang="en-US" sz="3200" cap="none" spc="0" dirty="0" err="1"/>
              <a:t>dinamis</a:t>
            </a:r>
            <a:r>
              <a:rPr lang="en-US" sz="3200" cap="none" spc="0" dirty="0"/>
              <a:t>, </a:t>
            </a:r>
            <a:r>
              <a:rPr lang="en-US" sz="3200" cap="none" spc="0" dirty="0" err="1"/>
              <a:t>yaitu</a:t>
            </a:r>
            <a:r>
              <a:rPr lang="en-US" sz="3200" cap="none" spc="0" dirty="0"/>
              <a:t> yang </a:t>
            </a:r>
            <a:r>
              <a:rPr lang="en-US" sz="3200" cap="none" spc="0" dirty="0" err="1"/>
              <a:t>diberikan</a:t>
            </a:r>
            <a:r>
              <a:rPr lang="en-US" sz="3200" cap="none" spc="0" dirty="0"/>
              <a:t> </a:t>
            </a:r>
            <a:r>
              <a:rPr lang="en-US" sz="3200" cap="none" spc="0" dirty="0" err="1"/>
              <a:t>disini</a:t>
            </a:r>
            <a:endParaRPr lang="en-US" sz="3200" cap="none" spc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86E86-D451-4448-A883-E883AD03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0" r="18178" b="-2"/>
          <a:stretch/>
        </p:blipFill>
        <p:spPr>
          <a:xfrm>
            <a:off x="2580754" y="3465442"/>
            <a:ext cx="3634674" cy="3217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981E59-61B9-4E46-BC50-698E5425FEB1}"/>
              </a:ext>
            </a:extLst>
          </p:cNvPr>
          <p:cNvSpPr/>
          <p:nvPr/>
        </p:nvSpPr>
        <p:spPr>
          <a:xfrm>
            <a:off x="7360128" y="6426981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MUHAMMAD RAFID MUQSITH – 2001592353 – 02</a:t>
            </a:r>
          </a:p>
        </p:txBody>
      </p:sp>
    </p:spTree>
    <p:extLst>
      <p:ext uri="{BB962C8B-B14F-4D97-AF65-F5344CB8AC3E}">
        <p14:creationId xmlns:p14="http://schemas.microsoft.com/office/powerpoint/2010/main" val="172806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F6DD-5956-427D-B6AE-52E0A2B8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435" y="1379083"/>
            <a:ext cx="4203323" cy="1615790"/>
          </a:xfrm>
        </p:spPr>
        <p:txBody>
          <a:bodyPr>
            <a:normAutofit fontScale="90000"/>
          </a:bodyPr>
          <a:lstStyle/>
          <a:p>
            <a:r>
              <a:rPr lang="en-US" sz="3800" spc="0" dirty="0"/>
              <a:t>BERBAGAI MACAM KEPERCAYAAN TERHADAP TUHAN</a:t>
            </a:r>
            <a:endParaRPr lang="en-ID" sz="38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F5F84-2322-4120-BB25-D4A0BF70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782" y="3212451"/>
            <a:ext cx="4203323" cy="1923803"/>
          </a:xfrm>
        </p:spPr>
        <p:txBody>
          <a:bodyPr>
            <a:normAutofit/>
          </a:bodyPr>
          <a:lstStyle/>
          <a:p>
            <a:pPr algn="l"/>
            <a:r>
              <a:rPr lang="en-US" sz="1600" b="1" cap="none" spc="0" dirty="0" err="1"/>
              <a:t>Implikasi</a:t>
            </a:r>
            <a:r>
              <a:rPr lang="en-US" sz="1600" b="1" cap="none" spc="0" dirty="0"/>
              <a:t> Gambar </a:t>
            </a:r>
            <a:r>
              <a:rPr lang="en-US" sz="1600" b="1" cap="none" spc="0" dirty="0" err="1"/>
              <a:t>Tuhan</a:t>
            </a:r>
            <a:r>
              <a:rPr lang="en-US" sz="1600" b="1" cap="none" spc="0" dirty="0"/>
              <a:t> </a:t>
            </a:r>
            <a:r>
              <a:rPr lang="en-US" sz="1600" b="1" cap="none" spc="0" dirty="0" err="1"/>
              <a:t>dalam</a:t>
            </a:r>
            <a:r>
              <a:rPr lang="en-US" sz="1600" b="1" cap="none" spc="0" dirty="0"/>
              <a:t> </a:t>
            </a:r>
            <a:r>
              <a:rPr lang="en-US" sz="1600" b="1" cap="none" spc="0" dirty="0" err="1"/>
              <a:t>Keseharian</a:t>
            </a:r>
            <a:endParaRPr lang="en-US" sz="1600" b="1" cap="none" spc="0" dirty="0"/>
          </a:p>
          <a:p>
            <a:pPr algn="l"/>
            <a:r>
              <a:rPr lang="en-US" sz="1600" cap="none" spc="0" dirty="0" err="1"/>
              <a:t>Bahwa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Tuhan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ada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satu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atau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banyak</a:t>
            </a:r>
            <a:r>
              <a:rPr lang="en-US" sz="1600" cap="none" spc="0" dirty="0"/>
              <a:t>, </a:t>
            </a:r>
            <a:r>
              <a:rPr lang="en-US" sz="1600" cap="none" spc="0" dirty="0" err="1"/>
              <a:t>bahwa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massih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campur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tangan</a:t>
            </a:r>
            <a:r>
              <a:rPr lang="en-US" sz="1600" cap="none" spc="0" dirty="0"/>
              <a:t> di dunia </a:t>
            </a:r>
            <a:r>
              <a:rPr lang="en-US" sz="1600" cap="none" spc="0" dirty="0" err="1"/>
              <a:t>ini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atau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sudah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tidak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lagi</a:t>
            </a:r>
            <a:r>
              <a:rPr lang="en-US" sz="1600" cap="none" spc="0" dirty="0"/>
              <a:t>, </a:t>
            </a:r>
            <a:r>
              <a:rPr lang="en-US" sz="1600" cap="none" spc="0" dirty="0" err="1"/>
              <a:t>merupakan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gambaran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manusia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tentang</a:t>
            </a:r>
            <a:r>
              <a:rPr lang="en-US" sz="1600" cap="none" spc="0" dirty="0"/>
              <a:t> </a:t>
            </a:r>
            <a:r>
              <a:rPr lang="en-US" sz="1600" cap="none" spc="0" dirty="0" err="1"/>
              <a:t>Tuhan</a:t>
            </a:r>
            <a:r>
              <a:rPr lang="en-US" sz="1600" cap="none" spc="0" dirty="0"/>
              <a:t>.</a:t>
            </a:r>
            <a:endParaRPr lang="en-ID" sz="1600" cap="none" spc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hoto, person, posing, person&#10;&#10;Description automatically generated">
            <a:extLst>
              <a:ext uri="{FF2B5EF4-FFF2-40B4-BE49-F238E27FC236}">
                <a16:creationId xmlns:a16="http://schemas.microsoft.com/office/drawing/2014/main" id="{28E46437-C58D-450A-9AA2-065764E9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72" y="2358778"/>
            <a:ext cx="4172845" cy="1982101"/>
          </a:xfrm>
          <a:prstGeom prst="rect">
            <a:avLst/>
          </a:prstGeom>
          <a:ln w="28575">
            <a:noFill/>
          </a:ln>
        </p:spPr>
      </p:pic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1B59CE7-DECD-437A-948A-F198A1F1E5AC}"/>
              </a:ext>
            </a:extLst>
          </p:cNvPr>
          <p:cNvSpPr/>
          <p:nvPr/>
        </p:nvSpPr>
        <p:spPr>
          <a:xfrm>
            <a:off x="7360128" y="6426981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MUHAMMAD RAFID MUQSITH – 2001592353 – 02</a:t>
            </a:r>
          </a:p>
        </p:txBody>
      </p:sp>
    </p:spTree>
    <p:extLst>
      <p:ext uri="{BB962C8B-B14F-4D97-AF65-F5344CB8AC3E}">
        <p14:creationId xmlns:p14="http://schemas.microsoft.com/office/powerpoint/2010/main" val="106058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DD1F5-4087-45BF-81C5-824D482C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865" y="568517"/>
            <a:ext cx="5248221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spc="0" dirty="0" err="1">
                <a:ea typeface="+mj-ea"/>
              </a:rPr>
              <a:t>Berbagai</a:t>
            </a:r>
            <a:r>
              <a:rPr lang="en-US" sz="2400" spc="0" dirty="0">
                <a:ea typeface="+mj-ea"/>
              </a:rPr>
              <a:t> </a:t>
            </a:r>
            <a:r>
              <a:rPr lang="en-US" sz="2400" spc="0" dirty="0" err="1">
                <a:ea typeface="+mj-ea"/>
              </a:rPr>
              <a:t>macam</a:t>
            </a:r>
            <a:r>
              <a:rPr lang="en-US" sz="2400" spc="0" dirty="0">
                <a:ea typeface="+mj-ea"/>
              </a:rPr>
              <a:t> </a:t>
            </a:r>
            <a:r>
              <a:rPr lang="en-US" sz="2400" spc="0" dirty="0" err="1">
                <a:ea typeface="+mj-ea"/>
              </a:rPr>
              <a:t>kepercayaan</a:t>
            </a:r>
            <a:r>
              <a:rPr lang="en-US" sz="2400" spc="0" dirty="0">
                <a:ea typeface="+mj-ea"/>
              </a:rPr>
              <a:t> </a:t>
            </a:r>
            <a:r>
              <a:rPr lang="en-US" sz="2400" spc="0" dirty="0" err="1">
                <a:ea typeface="+mj-ea"/>
              </a:rPr>
              <a:t>terhadap</a:t>
            </a:r>
            <a:r>
              <a:rPr lang="en-US" sz="2400" spc="0" dirty="0">
                <a:ea typeface="+mj-ea"/>
              </a:rPr>
              <a:t> </a:t>
            </a:r>
            <a:r>
              <a:rPr lang="en-US" sz="2400" spc="0" dirty="0" err="1">
                <a:ea typeface="+mj-ea"/>
              </a:rPr>
              <a:t>tuhan</a:t>
            </a:r>
            <a:endParaRPr lang="en-US" sz="2400" spc="0" dirty="0">
              <a:ea typeface="+mj-ea"/>
            </a:endParaRPr>
          </a:p>
        </p:txBody>
      </p:sp>
      <p:pic>
        <p:nvPicPr>
          <p:cNvPr id="5" name="Picture 4" descr="A picture containing photo, front, cross, traffic&#10;&#10;Description automatically generated">
            <a:extLst>
              <a:ext uri="{FF2B5EF4-FFF2-40B4-BE49-F238E27FC236}">
                <a16:creationId xmlns:a16="http://schemas.microsoft.com/office/drawing/2014/main" id="{7A72A849-6766-4A5E-8F04-F336D0D0F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4" r="21106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34BCC79-05CC-48FB-92F9-6BBFF8335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 cap="none" spc="0" dirty="0" err="1"/>
              <a:t>Contoh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dimana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digambarkan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sebagai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memiliki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sifat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sifat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tertentu</a:t>
            </a:r>
            <a:r>
              <a:rPr lang="en-US" sz="1300" cap="none" spc="0" dirty="0"/>
              <a:t> 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Tuhan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Kuasa</a:t>
            </a:r>
            <a:br>
              <a:rPr lang="en-US" sz="1300" cap="none" spc="0" dirty="0"/>
            </a:br>
            <a:r>
              <a:rPr lang="en-US" sz="1300" cap="none" spc="0" dirty="0"/>
              <a:t>Gambaran </a:t>
            </a:r>
            <a:r>
              <a:rPr lang="en-US" sz="1300" cap="none" spc="0" dirty="0" err="1"/>
              <a:t>tentang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sebagai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Kuasa, </a:t>
            </a:r>
            <a:r>
              <a:rPr lang="en-US" sz="1300" cap="none" spc="0" dirty="0" err="1"/>
              <a:t>mendorong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untuk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patah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semangat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mau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berusaha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keras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kenal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lelah</a:t>
            </a:r>
            <a:r>
              <a:rPr lang="en-US" sz="1300" cap="none" spc="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Adil</a:t>
            </a:r>
            <a:br>
              <a:rPr lang="en-US" sz="1300" cap="none" spc="0" dirty="0"/>
            </a:br>
            <a:r>
              <a:rPr lang="en-US" sz="1300" cap="none" spc="0" dirty="0"/>
              <a:t>Gambaran </a:t>
            </a:r>
            <a:r>
              <a:rPr lang="en-US" sz="1300" cap="none" spc="0" dirty="0" err="1"/>
              <a:t>tentang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sebagai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Adil, </a:t>
            </a:r>
            <a:r>
              <a:rPr lang="en-US" sz="1300" cap="none" spc="0" dirty="0" err="1"/>
              <a:t>mendorong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untuk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cemas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putus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asa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ketika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diperlakukan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dengan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secara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adil</a:t>
            </a:r>
            <a:r>
              <a:rPr lang="en-US" sz="1300" cap="none" spc="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Tahu</a:t>
            </a:r>
            <a:br>
              <a:rPr lang="en-US" sz="1300" cap="none" spc="0" dirty="0"/>
            </a:br>
            <a:r>
              <a:rPr lang="en-US" sz="1300" cap="none" spc="0" dirty="0"/>
              <a:t>Gambaran </a:t>
            </a:r>
            <a:r>
              <a:rPr lang="en-US" sz="1300" cap="none" spc="0" dirty="0" err="1"/>
              <a:t>tentang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sebagai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Tahu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mendorong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untuk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percaya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dalam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hati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sendiri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bahwa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ada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satupun</a:t>
            </a:r>
            <a:r>
              <a:rPr lang="en-US" sz="1300" cap="none" spc="0" dirty="0"/>
              <a:t> di dunia </a:t>
            </a:r>
            <a:r>
              <a:rPr lang="en-US" sz="1300" cap="none" spc="0" dirty="0" err="1"/>
              <a:t>ini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tersembunyi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dari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Pemaaf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Pengampun</a:t>
            </a:r>
            <a:br>
              <a:rPr lang="en-US" sz="1300" cap="none" spc="0" dirty="0"/>
            </a:br>
            <a:r>
              <a:rPr lang="en-US" sz="1300" cap="none" spc="0" dirty="0"/>
              <a:t>Gambaran </a:t>
            </a:r>
            <a:r>
              <a:rPr lang="en-US" sz="1300" cap="none" spc="0" dirty="0" err="1"/>
              <a:t>tentang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sebagai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Pemaaf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Pengampun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mendorong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untuk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senantiasa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memaafkan</a:t>
            </a:r>
            <a:r>
              <a:rPr lang="en-US" sz="1300" cap="none" spc="0" dirty="0"/>
              <a:t> orang –orang yang </a:t>
            </a:r>
            <a:r>
              <a:rPr lang="en-US" sz="1300" cap="none" spc="0" dirty="0" err="1"/>
              <a:t>telah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berbuat</a:t>
            </a:r>
            <a:r>
              <a:rPr lang="en-US" sz="1300" cap="none" spc="0" dirty="0"/>
              <a:t> salah.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Pengasih</a:t>
            </a:r>
            <a:br>
              <a:rPr lang="en-US" sz="1300" cap="none" spc="0" dirty="0"/>
            </a:br>
            <a:r>
              <a:rPr lang="en-US" sz="1300" cap="none" spc="0" dirty="0"/>
              <a:t>Gambaran </a:t>
            </a:r>
            <a:r>
              <a:rPr lang="en-US" sz="1300" cap="none" spc="0" dirty="0" err="1"/>
              <a:t>tentang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sebagai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Maha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Pengasih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mendorong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untuk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senantiasa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membesarkan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hati</a:t>
            </a:r>
            <a:r>
              <a:rPr lang="en-US" sz="1300" cap="none" spc="0" dirty="0"/>
              <a:t> </a:t>
            </a:r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62FD1BF-347F-42C3-BA1A-68829E8DC5C4}"/>
              </a:ext>
            </a:extLst>
          </p:cNvPr>
          <p:cNvSpPr/>
          <p:nvPr/>
        </p:nvSpPr>
        <p:spPr>
          <a:xfrm>
            <a:off x="7360128" y="6426981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MUHAMMAD RAFID MUQSITH – 2001592353 – 02</a:t>
            </a:r>
          </a:p>
        </p:txBody>
      </p:sp>
    </p:spTree>
    <p:extLst>
      <p:ext uri="{BB962C8B-B14F-4D97-AF65-F5344CB8AC3E}">
        <p14:creationId xmlns:p14="http://schemas.microsoft.com/office/powerpoint/2010/main" val="55959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869C5CC6-6F40-4DCF-B250-2BE981CE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6029" y="1302430"/>
            <a:ext cx="5145145" cy="4483168"/>
            <a:chOff x="1674895" y="1345036"/>
            <a:chExt cx="5428610" cy="4210939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26F75F2C-15D0-444C-A904-0253BFE1E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FBA91BC9-DD8F-4878-B894-A30F41F8F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63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5692E-7B92-4EEE-A8C6-F87449CFD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801472"/>
            <a:ext cx="3624471" cy="2603926"/>
          </a:xfrm>
        </p:spPr>
        <p:txBody>
          <a:bodyPr>
            <a:normAutofit/>
          </a:bodyPr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  <a:endParaRPr lang="en-ID" dirty="0"/>
          </a:p>
        </p:txBody>
      </p: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3953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622B56-D6AA-472A-A8FE-64B71B2F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12268" b="1"/>
          <a:stretch/>
        </p:blipFill>
        <p:spPr>
          <a:xfrm>
            <a:off x="6289990" y="1187521"/>
            <a:ext cx="5089552" cy="4483168"/>
          </a:xfrm>
          <a:prstGeom prst="rect">
            <a:avLst/>
          </a:prstGeom>
        </p:spPr>
      </p:pic>
      <p:sp>
        <p:nvSpPr>
          <p:cNvPr id="22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4AF0D540-FCE1-4A05-A889-995E50EDE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155E3F-4269-4EB6-A266-DF4A6B2A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67B6-E190-498B-9CDE-58692CDD2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227" y="1159624"/>
            <a:ext cx="4894428" cy="1901755"/>
          </a:xfrm>
        </p:spPr>
        <p:txBody>
          <a:bodyPr anchor="b">
            <a:normAutofit/>
          </a:bodyPr>
          <a:lstStyle/>
          <a:p>
            <a:r>
              <a:rPr lang="en-US" spc="0" dirty="0" err="1"/>
              <a:t>Pengertian</a:t>
            </a:r>
            <a:r>
              <a:rPr lang="en-US" dirty="0"/>
              <a:t> </a:t>
            </a:r>
            <a:r>
              <a:rPr lang="en-US" dirty="0" err="1"/>
              <a:t>tuhan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D8CC3-B100-429B-BDAB-0A1D1979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474" y="3152789"/>
            <a:ext cx="4894428" cy="24732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Tuhan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dalam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bahasa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sansekerta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“TUH HYANG”</a:t>
            </a:r>
            <a:r>
              <a:rPr lang="en-ID" sz="2000" cap="none" spc="0" dirty="0"/>
              <a:t>. </a:t>
            </a:r>
            <a:r>
              <a:rPr lang="en-ID" sz="2000" cap="none" spc="0" dirty="0" err="1"/>
              <a:t>Dengan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arti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roh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atau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dewa</a:t>
            </a:r>
            <a:r>
              <a:rPr lang="en-ID" sz="2000" cap="none" spc="0" dirty="0"/>
              <a:t> yang </a:t>
            </a:r>
            <a:r>
              <a:rPr lang="en-ID" sz="2000" cap="none" spc="0" dirty="0" err="1"/>
              <a:t>memiliki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posisi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tertinggi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dalam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khayangan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atau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surga</a:t>
            </a:r>
            <a:r>
              <a:rPr lang="en-ID" sz="2000" cap="none" spc="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sz="2000" cap="none" spc="0" dirty="0" err="1"/>
              <a:t>Dalam</a:t>
            </a:r>
            <a:r>
              <a:rPr lang="en-ID" sz="2000" cap="none" spc="0" dirty="0"/>
              <a:t> Bahasa Indonesia modern, kata “TUHAN” </a:t>
            </a:r>
            <a:r>
              <a:rPr lang="en-ID" sz="2000" cap="none" spc="0" dirty="0" err="1"/>
              <a:t>umunya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dipakai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untuk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merujuk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suatu</a:t>
            </a:r>
            <a:r>
              <a:rPr lang="en-ID" sz="2000" cap="none" spc="0" dirty="0"/>
              <a:t> yang </a:t>
            </a:r>
            <a:r>
              <a:rPr lang="en-ID" sz="2000" cap="none" spc="0" dirty="0" err="1"/>
              <a:t>abadi</a:t>
            </a:r>
            <a:r>
              <a:rPr lang="en-ID" sz="2000" cap="none" spc="0" dirty="0"/>
              <a:t> dan supernatural.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A46A6-BE5B-4D76-86F4-222418258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17629" y="2497711"/>
            <a:ext cx="3899155" cy="1852098"/>
          </a:xfrm>
          <a:prstGeom prst="rect">
            <a:avLst/>
          </a:prstGeom>
          <a:ln w="28575">
            <a:noFill/>
          </a:ln>
        </p:spPr>
      </p:pic>
      <p:sp>
        <p:nvSpPr>
          <p:cNvPr id="6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0BCED-E5ED-4D93-B586-0BE900649031}"/>
              </a:ext>
            </a:extLst>
          </p:cNvPr>
          <p:cNvSpPr txBox="1"/>
          <p:nvPr/>
        </p:nvSpPr>
        <p:spPr>
          <a:xfrm>
            <a:off x="8154997" y="6356349"/>
            <a:ext cx="356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VERICA CORNELIA – 21011290 - 05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09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omans face&#10;&#10;Description automatically generated">
            <a:extLst>
              <a:ext uri="{FF2B5EF4-FFF2-40B4-BE49-F238E27FC236}">
                <a16:creationId xmlns:a16="http://schemas.microsoft.com/office/drawing/2014/main" id="{8F7A46A6-BE5B-4D76-86F4-222418258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r="7421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67B6-E190-498B-9CDE-58692CDD2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5100" spc="0" err="1"/>
              <a:t>Pengertian</a:t>
            </a:r>
            <a:r>
              <a:rPr lang="en-US" sz="5100"/>
              <a:t> </a:t>
            </a:r>
            <a:r>
              <a:rPr lang="en-US" sz="5100" err="1"/>
              <a:t>tuhan</a:t>
            </a:r>
            <a:endParaRPr lang="en-ID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D8CC3-B100-429B-BDAB-0A1D1979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 sz="1700" cap="none" spc="0"/>
              <a:t>Kata “TUHAN” </a:t>
            </a:r>
            <a:r>
              <a:rPr lang="en-US" sz="1700" cap="none" spc="0" err="1"/>
              <a:t>selalu</a:t>
            </a:r>
            <a:r>
              <a:rPr lang="en-US" sz="1700" cap="none" spc="0"/>
              <a:t> </a:t>
            </a:r>
            <a:r>
              <a:rPr lang="en-US" sz="1700" cap="none" spc="0" err="1"/>
              <a:t>mengacu</a:t>
            </a:r>
            <a:r>
              <a:rPr lang="en-US" sz="1700" cap="none" spc="0"/>
              <a:t> pada “ALLAH” </a:t>
            </a:r>
            <a:r>
              <a:rPr lang="en-US" sz="1700" cap="none" spc="0" err="1"/>
              <a:t>dengan</a:t>
            </a:r>
            <a:r>
              <a:rPr lang="en-US" sz="1700" cap="none" spc="0"/>
              <a:t> </a:t>
            </a:r>
            <a:r>
              <a:rPr lang="en-US" sz="1700" cap="none" spc="0" err="1"/>
              <a:t>artian</a:t>
            </a:r>
            <a:r>
              <a:rPr lang="en-US" sz="1700" cap="none" spc="0"/>
              <a:t> </a:t>
            </a:r>
            <a:r>
              <a:rPr lang="en-US" sz="1700" cap="none" spc="0" err="1"/>
              <a:t>Maha</a:t>
            </a:r>
            <a:r>
              <a:rPr lang="en-US" sz="1700" cap="none" spc="0"/>
              <a:t> </a:t>
            </a:r>
            <a:r>
              <a:rPr lang="en-US" sz="1700" cap="none" spc="0" err="1"/>
              <a:t>Sempurna</a:t>
            </a:r>
            <a:r>
              <a:rPr lang="en-US" sz="1700" cap="none" spc="0"/>
              <a:t>.</a:t>
            </a:r>
            <a:r>
              <a:rPr lang="en-ID" sz="1700" cap="none" spc="0"/>
              <a:t> </a:t>
            </a:r>
            <a:r>
              <a:rPr lang="en-ID" sz="1700" cap="none" spc="0" err="1"/>
              <a:t>Pemilik</a:t>
            </a:r>
            <a:r>
              <a:rPr lang="en-ID" sz="1700" cap="none" spc="0"/>
              <a:t> </a:t>
            </a:r>
            <a:r>
              <a:rPr lang="en-ID" sz="1700" cap="none" spc="0" err="1"/>
              <a:t>langit</a:t>
            </a:r>
            <a:r>
              <a:rPr lang="en-ID" sz="1700" cap="none" spc="0"/>
              <a:t> dan </a:t>
            </a:r>
            <a:r>
              <a:rPr lang="en-ID" sz="1700" cap="none" spc="0" err="1"/>
              <a:t>bumi</a:t>
            </a:r>
            <a:r>
              <a:rPr lang="en-ID" sz="1700" cap="none" spc="0"/>
              <a:t> yang pada </a:t>
            </a:r>
            <a:r>
              <a:rPr lang="en-ID" sz="1700" cap="none" spc="0" err="1"/>
              <a:t>umunya</a:t>
            </a:r>
            <a:r>
              <a:rPr lang="en-ID" sz="1700" cap="none" spc="0"/>
              <a:t> </a:t>
            </a:r>
            <a:r>
              <a:rPr lang="en-ID" sz="1700" cap="none" spc="0" err="1"/>
              <a:t>disembah</a:t>
            </a:r>
            <a:r>
              <a:rPr lang="en-ID" sz="1700" cap="none" spc="0"/>
              <a:t> oleh </a:t>
            </a:r>
            <a:r>
              <a:rPr lang="en-ID" sz="1700" cap="none" spc="0" err="1"/>
              <a:t>manusia</a:t>
            </a:r>
            <a:r>
              <a:rPr lang="en-ID" sz="1700" cap="none" spc="0"/>
              <a:t>.</a:t>
            </a:r>
            <a:endParaRPr lang="en-US" sz="1700" cap="none" spc="0"/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103F70E-7041-406C-8F9B-1749FB57FF59}"/>
              </a:ext>
            </a:extLst>
          </p:cNvPr>
          <p:cNvSpPr/>
          <p:nvPr/>
        </p:nvSpPr>
        <p:spPr>
          <a:xfrm>
            <a:off x="8523792" y="621961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VERICA CORNELIA – 21011290 - 05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56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3A72-FB64-4E07-AAD8-A708640FD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364" y="1164554"/>
            <a:ext cx="4499182" cy="546186"/>
          </a:xfrm>
        </p:spPr>
        <p:txBody>
          <a:bodyPr>
            <a:normAutofit/>
          </a:bodyPr>
          <a:lstStyle/>
          <a:p>
            <a:r>
              <a:rPr lang="en-US" sz="2000" spc="0" dirty="0" err="1"/>
              <a:t>Pengertian</a:t>
            </a:r>
            <a:r>
              <a:rPr lang="en-US" sz="2000" spc="0" dirty="0"/>
              <a:t>  t u h a n</a:t>
            </a:r>
            <a:endParaRPr lang="en-ID" sz="20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DADBB-BE13-4C0F-BB4B-7B51B7F1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67" y="1735788"/>
            <a:ext cx="4478179" cy="39737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cap="none" spc="0" dirty="0"/>
              <a:t>Ada </a:t>
            </a:r>
            <a:r>
              <a:rPr lang="en-US" sz="2000" cap="none" spc="0" dirty="0" err="1"/>
              <a:t>beberapa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konsep</a:t>
            </a:r>
            <a:r>
              <a:rPr lang="en-US" sz="2000" cap="none" spc="0" dirty="0"/>
              <a:t> KETUHANAN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Teisme</a:t>
            </a:r>
            <a:endParaRPr lang="en-US" sz="2000" cap="none" spc="0" dirty="0"/>
          </a:p>
          <a:p>
            <a:pPr algn="just"/>
            <a:r>
              <a:rPr lang="en-US" sz="2000" cap="none" spc="0" dirty="0" err="1"/>
              <a:t>Mendefinisikan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sebagai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kepercayaan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terhadap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keberadaan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Tuhan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atau</a:t>
            </a:r>
            <a:r>
              <a:rPr lang="en-US" sz="2000" cap="none" spc="0" dirty="0"/>
              <a:t> Dewa – </a:t>
            </a:r>
            <a:r>
              <a:rPr lang="en-US" sz="2000" cap="none" spc="0" dirty="0" err="1"/>
              <a:t>Dewi</a:t>
            </a:r>
            <a:r>
              <a:rPr lang="en-US" sz="2000" cap="none" spc="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Deisme</a:t>
            </a:r>
            <a:endParaRPr lang="en-US" sz="2000" cap="none" spc="0" dirty="0"/>
          </a:p>
          <a:p>
            <a:pPr algn="just"/>
            <a:r>
              <a:rPr lang="en-US" sz="2000" cap="none" spc="0" dirty="0" err="1"/>
              <a:t>Mendefinisikan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kepercayaan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filosofis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menyatakan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bahwa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Tuhan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sebagai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suatu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sebab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pertama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tak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tersebab</a:t>
            </a:r>
            <a:endParaRPr lang="en-US" sz="2000" cap="none" spc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Panteisme</a:t>
            </a:r>
            <a:endParaRPr lang="en-US" sz="2000" cap="none" spc="0" dirty="0"/>
          </a:p>
          <a:p>
            <a:pPr algn="just"/>
            <a:r>
              <a:rPr lang="en-US" sz="2000" cap="none" spc="0" dirty="0" err="1"/>
              <a:t>Mendefinisikan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bahwa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ajaran</a:t>
            </a:r>
            <a:r>
              <a:rPr lang="en-US" sz="2000" cap="none" spc="0" dirty="0"/>
              <a:t> TUHAN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alam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semesta</a:t>
            </a:r>
            <a:r>
              <a:rPr lang="en-US" sz="2000" cap="none" spc="0" dirty="0"/>
              <a:t> dan </a:t>
            </a:r>
            <a:r>
              <a:rPr lang="en-US" sz="2000" cap="none" spc="0" dirty="0" err="1"/>
              <a:t>alam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semesta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TUHAN.</a:t>
            </a:r>
            <a:endParaRPr lang="en-ID" sz="2000" cap="none" spc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B9746D-1022-449A-B7C3-0F0A0874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0776"/>
            <a:ext cx="4427412" cy="2656447"/>
          </a:xfrm>
          <a:prstGeom prst="rect">
            <a:avLst/>
          </a:prstGeom>
          <a:ln w="28575">
            <a:noFill/>
          </a:ln>
        </p:spPr>
      </p:pic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09EE31-C9F8-434E-B427-A4EFAB9657C4}"/>
              </a:ext>
            </a:extLst>
          </p:cNvPr>
          <p:cNvSpPr/>
          <p:nvPr/>
        </p:nvSpPr>
        <p:spPr>
          <a:xfrm>
            <a:off x="8523792" y="621961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VERICA CORNELIA – 21011290 - 05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73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6786E86-D451-4448-A883-E883AD03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" r="4904"/>
          <a:stretch/>
        </p:blipFill>
        <p:spPr>
          <a:xfrm>
            <a:off x="20" y="10"/>
            <a:ext cx="12191978" cy="6857990"/>
          </a:xfrm>
          <a:prstGeom prst="rect">
            <a:avLst/>
          </a:prstGeom>
          <a:ln w="28575"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15D553-F1E2-4033-8E29-ECED90BF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1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19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4" name="Group 21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B466-7854-4939-9826-8713A4DB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813615"/>
          </a:xfrm>
        </p:spPr>
        <p:txBody>
          <a:bodyPr>
            <a:normAutofit fontScale="90000"/>
          </a:bodyPr>
          <a:lstStyle/>
          <a:p>
            <a:r>
              <a:rPr lang="en-US" sz="2800" spc="0" dirty="0" err="1"/>
              <a:t>Makna</a:t>
            </a:r>
            <a:r>
              <a:rPr lang="en-US" sz="2800" spc="0" dirty="0"/>
              <a:t> </a:t>
            </a:r>
            <a:r>
              <a:rPr lang="en-US" sz="2800" spc="0" dirty="0" err="1"/>
              <a:t>dari</a:t>
            </a:r>
            <a:r>
              <a:rPr lang="en-US" sz="2800" spc="0" dirty="0"/>
              <a:t> </a:t>
            </a:r>
            <a:r>
              <a:rPr lang="en-US" sz="2800" spc="0" dirty="0" err="1"/>
              <a:t>ketuhanan</a:t>
            </a:r>
            <a:r>
              <a:rPr lang="en-US" sz="2800" spc="0" dirty="0"/>
              <a:t> yang </a:t>
            </a:r>
            <a:r>
              <a:rPr lang="en-US" sz="2800" spc="0" dirty="0" err="1"/>
              <a:t>maha</a:t>
            </a:r>
            <a:r>
              <a:rPr lang="en-US" sz="2800" spc="0" dirty="0"/>
              <a:t> </a:t>
            </a:r>
            <a:r>
              <a:rPr lang="en-US" sz="2800" spc="0" dirty="0" err="1"/>
              <a:t>esa</a:t>
            </a:r>
            <a:endParaRPr lang="en-ID" sz="28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D92B0-3BD4-46D4-9A07-8A4881F4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38453"/>
            <a:ext cx="4324642" cy="325744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cap="none" spc="0" dirty="0"/>
              <a:t>Pancasila </a:t>
            </a:r>
            <a:r>
              <a:rPr lang="en-US" cap="none" spc="0" dirty="0" err="1"/>
              <a:t>merupakan</a:t>
            </a:r>
            <a:r>
              <a:rPr lang="en-US" cap="none" spc="0" dirty="0"/>
              <a:t> Dasar Negara </a:t>
            </a:r>
            <a:r>
              <a:rPr lang="en-US" cap="none" spc="0" dirty="0" err="1"/>
              <a:t>Kesatuan</a:t>
            </a:r>
            <a:r>
              <a:rPr lang="en-US" cap="none" spc="0" dirty="0"/>
              <a:t> </a:t>
            </a:r>
            <a:r>
              <a:rPr lang="en-US" cap="none" spc="0" dirty="0" err="1"/>
              <a:t>Republik</a:t>
            </a:r>
            <a:r>
              <a:rPr lang="en-US" cap="none" spc="0" dirty="0"/>
              <a:t> Indonesia.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cap="none" spc="0" dirty="0" err="1"/>
              <a:t>Sila</a:t>
            </a:r>
            <a:r>
              <a:rPr lang="en-US" cap="none" spc="0" dirty="0"/>
              <a:t> </a:t>
            </a:r>
            <a:r>
              <a:rPr lang="en-US" cap="none" spc="0" dirty="0" err="1"/>
              <a:t>Pertama</a:t>
            </a:r>
            <a:r>
              <a:rPr lang="en-US" cap="none" spc="0" dirty="0"/>
              <a:t> </a:t>
            </a:r>
            <a:r>
              <a:rPr lang="en-US" cap="none" spc="0" dirty="0" err="1"/>
              <a:t>dari</a:t>
            </a:r>
            <a:r>
              <a:rPr lang="en-US" cap="none" spc="0" dirty="0"/>
              <a:t> Pancasila </a:t>
            </a:r>
            <a:r>
              <a:rPr lang="en-US" cap="none" spc="0" dirty="0" err="1"/>
              <a:t>adalah</a:t>
            </a:r>
            <a:r>
              <a:rPr lang="en-US" cap="none" spc="0" dirty="0"/>
              <a:t> </a:t>
            </a:r>
            <a:r>
              <a:rPr lang="en-US" cap="none" spc="0" dirty="0" err="1"/>
              <a:t>Ketuhanan</a:t>
            </a:r>
            <a:r>
              <a:rPr lang="en-US" cap="none" spc="0" dirty="0"/>
              <a:t> yang </a:t>
            </a:r>
            <a:r>
              <a:rPr lang="en-US" cap="none" spc="0" dirty="0" err="1"/>
              <a:t>Maha</a:t>
            </a:r>
            <a:r>
              <a:rPr lang="en-US" cap="none" spc="0" dirty="0"/>
              <a:t> </a:t>
            </a:r>
            <a:r>
              <a:rPr lang="en-US" cap="none" spc="0" dirty="0" err="1"/>
              <a:t>Esa</a:t>
            </a:r>
            <a:r>
              <a:rPr lang="en-US" cap="none" spc="0" dirty="0"/>
              <a:t>. </a:t>
            </a:r>
            <a:r>
              <a:rPr lang="en-US" cap="none" spc="0" dirty="0" err="1"/>
              <a:t>Untuk</a:t>
            </a:r>
            <a:r>
              <a:rPr lang="en-US" cap="none" spc="0" dirty="0"/>
              <a:t> </a:t>
            </a:r>
            <a:r>
              <a:rPr lang="en-US" cap="none" spc="0" dirty="0" err="1"/>
              <a:t>membahas</a:t>
            </a:r>
            <a:r>
              <a:rPr lang="en-US" cap="none" spc="0" dirty="0"/>
              <a:t> </a:t>
            </a:r>
            <a:r>
              <a:rPr lang="en-US" cap="none" spc="0" dirty="0" err="1"/>
              <a:t>lebih</a:t>
            </a:r>
            <a:r>
              <a:rPr lang="en-US" cap="none" spc="0" dirty="0"/>
              <a:t> </a:t>
            </a:r>
            <a:r>
              <a:rPr lang="en-US" cap="none" spc="0" dirty="0" err="1"/>
              <a:t>dalam</a:t>
            </a:r>
            <a:r>
              <a:rPr lang="en-US" cap="none" spc="0" dirty="0"/>
              <a:t> </a:t>
            </a:r>
            <a:r>
              <a:rPr lang="en-US" cap="none" spc="0" dirty="0" err="1"/>
              <a:t>lagi</a:t>
            </a:r>
            <a:r>
              <a:rPr lang="en-US" cap="none" spc="0" dirty="0"/>
              <a:t>, </a:t>
            </a:r>
            <a:r>
              <a:rPr lang="en-US" cap="none" spc="0" dirty="0" err="1"/>
              <a:t>Ketuhanan</a:t>
            </a:r>
            <a:r>
              <a:rPr lang="en-US" cap="none" spc="0" dirty="0"/>
              <a:t> Yang </a:t>
            </a:r>
            <a:r>
              <a:rPr lang="en-US" cap="none" spc="0" dirty="0" err="1"/>
              <a:t>Maha</a:t>
            </a:r>
            <a:r>
              <a:rPr lang="en-US" cap="none" spc="0" dirty="0"/>
              <a:t> </a:t>
            </a:r>
            <a:r>
              <a:rPr lang="en-US" cap="none" spc="0" dirty="0" err="1"/>
              <a:t>Esa</a:t>
            </a:r>
            <a:r>
              <a:rPr lang="en-US" cap="none" spc="0" dirty="0"/>
              <a:t> </a:t>
            </a:r>
            <a:r>
              <a:rPr lang="en-US" cap="none" spc="0" dirty="0" err="1"/>
              <a:t>bukanlah</a:t>
            </a:r>
            <a:r>
              <a:rPr lang="en-US" cap="none" spc="0" dirty="0"/>
              <a:t> </a:t>
            </a:r>
            <a:r>
              <a:rPr lang="en-US" cap="none" spc="0" dirty="0" err="1"/>
              <a:t>Tuhan</a:t>
            </a:r>
            <a:r>
              <a:rPr lang="en-US" cap="none" spc="0" dirty="0"/>
              <a:t> yang </a:t>
            </a:r>
            <a:r>
              <a:rPr lang="en-US" cap="none" spc="0" dirty="0" err="1"/>
              <a:t>Bermakna</a:t>
            </a:r>
            <a:r>
              <a:rPr lang="en-US" cap="none" spc="0" dirty="0"/>
              <a:t> Satu.</a:t>
            </a:r>
            <a:endParaRPr lang="en-ID" cap="none" spc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0912B-0896-4B51-B84E-91FA575B5271}"/>
              </a:ext>
            </a:extLst>
          </p:cNvPr>
          <p:cNvSpPr/>
          <p:nvPr/>
        </p:nvSpPr>
        <p:spPr>
          <a:xfrm>
            <a:off x="8762856" y="6390266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VERICA CORNELIA – 21011290 - 05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820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18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19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7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B466-7854-4939-9826-8713A4DB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spc="0">
                <a:ea typeface="+mj-ea"/>
              </a:rPr>
              <a:t>Makna dari ketuhanan yang maha esa</a:t>
            </a:r>
          </a:p>
        </p:txBody>
      </p:sp>
      <p:grpSp>
        <p:nvGrpSpPr>
          <p:cNvPr id="13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37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69" name="Freeform: Shape 14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4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4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4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4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4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4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4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4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4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5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5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5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82" name="Freeform: Shape 155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56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57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58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59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60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61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62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63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64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65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66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67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99D92B0-3BD4-46D4-9A07-8A4881F4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Kalimat</a:t>
            </a:r>
            <a:r>
              <a:rPr lang="en-US" cap="none" spc="0" dirty="0"/>
              <a:t> </a:t>
            </a:r>
            <a:r>
              <a:rPr lang="en-US" cap="none" spc="0" dirty="0" err="1"/>
              <a:t>Ketuhanan</a:t>
            </a:r>
            <a:r>
              <a:rPr lang="en-US" cap="none" spc="0" dirty="0"/>
              <a:t> Yang </a:t>
            </a:r>
            <a:r>
              <a:rPr lang="en-US" cap="none" spc="0" dirty="0" err="1"/>
              <a:t>Maha</a:t>
            </a:r>
            <a:r>
              <a:rPr lang="en-US" cap="none" spc="0" dirty="0"/>
              <a:t> </a:t>
            </a:r>
            <a:r>
              <a:rPr lang="en-US" cap="none" spc="0" dirty="0" err="1"/>
              <a:t>Esa</a:t>
            </a:r>
            <a:r>
              <a:rPr lang="en-US" cap="none" spc="0" dirty="0"/>
              <a:t> </a:t>
            </a:r>
            <a:r>
              <a:rPr lang="en-US" cap="none" spc="0" dirty="0" err="1"/>
              <a:t>sejatinya</a:t>
            </a:r>
            <a:r>
              <a:rPr lang="en-US" cap="none" spc="0" dirty="0"/>
              <a:t> </a:t>
            </a:r>
            <a:r>
              <a:rPr lang="en-US" cap="none" spc="0" dirty="0" err="1"/>
              <a:t>berasal</a:t>
            </a:r>
            <a:r>
              <a:rPr lang="en-US" cap="none" spc="0" dirty="0"/>
              <a:t> </a:t>
            </a:r>
            <a:r>
              <a:rPr lang="en-US" cap="none" spc="0" dirty="0" err="1"/>
              <a:t>dari</a:t>
            </a:r>
            <a:r>
              <a:rPr lang="en-US" cap="none" spc="0" dirty="0"/>
              <a:t> </a:t>
            </a:r>
            <a:r>
              <a:rPr lang="en-US" cap="none" spc="0" dirty="0" err="1"/>
              <a:t>istilah</a:t>
            </a:r>
            <a:r>
              <a:rPr lang="en-US" cap="none" spc="0" dirty="0"/>
              <a:t> </a:t>
            </a:r>
            <a:r>
              <a:rPr lang="en-US" cap="none" spc="0" dirty="0" err="1"/>
              <a:t>dalam</a:t>
            </a:r>
            <a:r>
              <a:rPr lang="en-US" cap="none" spc="0" dirty="0"/>
              <a:t> </a:t>
            </a:r>
            <a:r>
              <a:rPr lang="en-US" cap="none" spc="0" dirty="0" err="1"/>
              <a:t>bahasa</a:t>
            </a:r>
            <a:r>
              <a:rPr lang="en-US" cap="none" spc="0" dirty="0"/>
              <a:t> </a:t>
            </a:r>
            <a:r>
              <a:rPr lang="en-US" cap="none" spc="0" dirty="0" err="1"/>
              <a:t>sansekerta</a:t>
            </a:r>
            <a:r>
              <a:rPr lang="en-US" cap="none" spc="0" dirty="0"/>
              <a:t>, </a:t>
            </a:r>
            <a:r>
              <a:rPr lang="en-US" cap="none" spc="0" dirty="0" err="1"/>
              <a:t>yaitu</a:t>
            </a:r>
            <a:r>
              <a:rPr lang="en-US" cap="none" spc="0" dirty="0"/>
              <a:t> 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Ke</a:t>
            </a:r>
            <a:r>
              <a:rPr lang="en-US" cap="none" spc="0" dirty="0"/>
              <a:t> – an : </a:t>
            </a:r>
            <a:r>
              <a:rPr lang="en-US" cap="none" spc="0" dirty="0" err="1"/>
              <a:t>mengalami</a:t>
            </a:r>
            <a:r>
              <a:rPr lang="en-US" cap="none" spc="0" dirty="0"/>
              <a:t> </a:t>
            </a:r>
            <a:r>
              <a:rPr lang="en-US" cap="none" spc="0" dirty="0" err="1"/>
              <a:t>hal</a:t>
            </a:r>
            <a:r>
              <a:rPr lang="en-US" cap="none" spc="0" dirty="0"/>
              <a:t> … </a:t>
            </a:r>
            <a:r>
              <a:rPr lang="en-US" cap="none" spc="0" dirty="0" err="1"/>
              <a:t>sifat</a:t>
            </a:r>
            <a:r>
              <a:rPr lang="en-US" cap="none" spc="0" dirty="0"/>
              <a:t> –</a:t>
            </a:r>
            <a:r>
              <a:rPr lang="en-US" cap="none" spc="0" dirty="0" err="1"/>
              <a:t>sifat</a:t>
            </a:r>
            <a:r>
              <a:rPr lang="en-US" cap="none" spc="0" dirty="0"/>
              <a:t> …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Ke</a:t>
            </a:r>
            <a:r>
              <a:rPr lang="en-US" cap="none" spc="0" dirty="0"/>
              <a:t> – </a:t>
            </a:r>
            <a:r>
              <a:rPr lang="en-US" cap="none" spc="0" dirty="0" err="1"/>
              <a:t>Tuhan</a:t>
            </a:r>
            <a:r>
              <a:rPr lang="en-US" cap="none" spc="0" dirty="0"/>
              <a:t> – an : </a:t>
            </a:r>
            <a:r>
              <a:rPr lang="en-US" cap="none" spc="0" dirty="0" err="1"/>
              <a:t>bersifat</a:t>
            </a:r>
            <a:r>
              <a:rPr lang="en-US" cap="none" spc="0" dirty="0"/>
              <a:t> </a:t>
            </a:r>
            <a:r>
              <a:rPr lang="en-US" cap="none" spc="0" dirty="0" err="1"/>
              <a:t>keadaan</a:t>
            </a:r>
            <a:r>
              <a:rPr lang="en-US" cap="none" spc="0" dirty="0"/>
              <a:t> </a:t>
            </a:r>
            <a:r>
              <a:rPr lang="en-US" cap="none" spc="0" dirty="0" err="1"/>
              <a:t>Tuhan</a:t>
            </a:r>
            <a:endParaRPr lang="en-US" cap="none" spc="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Esa</a:t>
            </a:r>
            <a:r>
              <a:rPr lang="en-US" cap="none" spc="0" dirty="0"/>
              <a:t> : </a:t>
            </a:r>
            <a:r>
              <a:rPr lang="en-US" cap="none" spc="0" dirty="0" err="1"/>
              <a:t>bersifat</a:t>
            </a:r>
            <a:r>
              <a:rPr lang="en-US" cap="none" spc="0" dirty="0"/>
              <a:t> </a:t>
            </a:r>
            <a:r>
              <a:rPr lang="en-US" cap="none" spc="0" dirty="0" err="1"/>
              <a:t>tunggal</a:t>
            </a:r>
            <a:r>
              <a:rPr lang="en-US" cap="none" spc="0" dirty="0"/>
              <a:t> </a:t>
            </a:r>
            <a:r>
              <a:rPr lang="en-US" cap="none" spc="0" dirty="0" err="1"/>
              <a:t>atau</a:t>
            </a:r>
            <a:r>
              <a:rPr lang="en-US" cap="none" spc="0" dirty="0"/>
              <a:t> </a:t>
            </a:r>
            <a:r>
              <a:rPr lang="en-US" cap="none" spc="0" dirty="0" err="1"/>
              <a:t>satu</a:t>
            </a:r>
            <a:endParaRPr lang="en-US" cap="none" spc="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Esa</a:t>
            </a:r>
            <a:r>
              <a:rPr lang="en-US" cap="none" spc="0" dirty="0"/>
              <a:t> (</a:t>
            </a:r>
            <a:r>
              <a:rPr lang="en-US" cap="none" spc="0" dirty="0" err="1"/>
              <a:t>Etad</a:t>
            </a:r>
            <a:r>
              <a:rPr lang="en-US" cap="none" spc="0" dirty="0"/>
              <a:t>) : </a:t>
            </a:r>
            <a:r>
              <a:rPr lang="en-US" cap="none" spc="0" dirty="0" err="1"/>
              <a:t>bersifat</a:t>
            </a:r>
            <a:r>
              <a:rPr lang="en-US" cap="none" spc="0" dirty="0"/>
              <a:t> </a:t>
            </a:r>
            <a:r>
              <a:rPr lang="en-US" cap="none" spc="0" dirty="0" err="1"/>
              <a:t>keberadaan</a:t>
            </a:r>
            <a:r>
              <a:rPr lang="en-US" cap="none" spc="0" dirty="0"/>
              <a:t> yang </a:t>
            </a:r>
            <a:r>
              <a:rPr lang="en-US" cap="none" spc="0" dirty="0" err="1"/>
              <a:t>mutlak</a:t>
            </a:r>
            <a:endParaRPr lang="en-US" cap="none" spc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86E86-D451-4448-A883-E883AD03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0" r="18178" b="-2"/>
          <a:stretch/>
        </p:blipFill>
        <p:spPr>
          <a:xfrm>
            <a:off x="2580754" y="3465442"/>
            <a:ext cx="3634674" cy="3217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5503F0-6B03-4A5A-A6D8-42BE66E69B78}"/>
              </a:ext>
            </a:extLst>
          </p:cNvPr>
          <p:cNvSpPr/>
          <p:nvPr/>
        </p:nvSpPr>
        <p:spPr>
          <a:xfrm>
            <a:off x="7578137" y="6288044"/>
            <a:ext cx="447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JOEL ROBERT JUSTIAWAN – 2101629672 - 03</a:t>
            </a:r>
          </a:p>
        </p:txBody>
      </p:sp>
    </p:spTree>
    <p:extLst>
      <p:ext uri="{BB962C8B-B14F-4D97-AF65-F5344CB8AC3E}">
        <p14:creationId xmlns:p14="http://schemas.microsoft.com/office/powerpoint/2010/main" val="18134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oy, doll, drawing, bedroom&#10;&#10;Description automatically generated">
            <a:extLst>
              <a:ext uri="{FF2B5EF4-FFF2-40B4-BE49-F238E27FC236}">
                <a16:creationId xmlns:a16="http://schemas.microsoft.com/office/drawing/2014/main" id="{77FE3F90-739F-456E-AB82-0A65F0C5B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r="7681"/>
          <a:stretch/>
        </p:blipFill>
        <p:spPr>
          <a:xfrm>
            <a:off x="20" y="10"/>
            <a:ext cx="12191978" cy="6857990"/>
          </a:xfrm>
          <a:prstGeom prst="rect">
            <a:avLst/>
          </a:prstGeom>
          <a:ln w="28575">
            <a:noFill/>
          </a:ln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D115D553-F1E2-4033-8E29-ECED90BF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63F05-B7B2-4910-867B-9A54F0CD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US" sz="5100" spc="0" dirty="0"/>
              <a:t>MAKNA DARI KETUHANAN YANG MAHA ESA</a:t>
            </a:r>
            <a:endParaRPr lang="en-ID" sz="51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87A8-7CDF-4D01-BEF6-16D94A29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 sz="1500" cap="none" spc="0" err="1"/>
              <a:t>Ketuhanan</a:t>
            </a:r>
            <a:r>
              <a:rPr lang="en-US" sz="1500" cap="none" spc="0"/>
              <a:t> Yang </a:t>
            </a:r>
            <a:r>
              <a:rPr lang="en-US" sz="1500" cap="none" spc="0" err="1"/>
              <a:t>Maha</a:t>
            </a:r>
            <a:r>
              <a:rPr lang="en-US" sz="1500" cap="none" spc="0"/>
              <a:t> </a:t>
            </a:r>
            <a:r>
              <a:rPr lang="en-US" sz="1500" cap="none" spc="0" err="1"/>
              <a:t>Esa</a:t>
            </a:r>
            <a:r>
              <a:rPr lang="en-US" sz="1500" cap="none" spc="0"/>
              <a:t> </a:t>
            </a:r>
            <a:r>
              <a:rPr lang="en-US" sz="1500" cap="none" spc="0" err="1"/>
              <a:t>bukanlah</a:t>
            </a:r>
            <a:r>
              <a:rPr lang="en-US" sz="1500" cap="none" spc="0"/>
              <a:t> </a:t>
            </a:r>
            <a:r>
              <a:rPr lang="en-US" sz="1500" cap="none" spc="0" err="1"/>
              <a:t>berarti</a:t>
            </a:r>
            <a:r>
              <a:rPr lang="en-US" sz="1500" cap="none" spc="0"/>
              <a:t> </a:t>
            </a:r>
            <a:r>
              <a:rPr lang="en-US" sz="1500" cap="none" spc="0" err="1"/>
              <a:t>Tuhan</a:t>
            </a:r>
            <a:r>
              <a:rPr lang="en-US" sz="1500" cap="none" spc="0"/>
              <a:t> Yang </a:t>
            </a:r>
            <a:r>
              <a:rPr lang="en-US" sz="1500" cap="none" spc="0" err="1"/>
              <a:t>Hanya</a:t>
            </a:r>
            <a:r>
              <a:rPr lang="en-US" sz="1500" cap="none" spc="0"/>
              <a:t> Satu, </a:t>
            </a:r>
            <a:r>
              <a:rPr lang="en-US" sz="1500" cap="none" spc="0" err="1"/>
              <a:t>bukan</a:t>
            </a:r>
            <a:r>
              <a:rPr lang="en-US" sz="1500" cap="none" spc="0"/>
              <a:t> </a:t>
            </a:r>
            <a:r>
              <a:rPr lang="en-US" sz="1500" cap="none" spc="0" err="1"/>
              <a:t>mengacu</a:t>
            </a:r>
            <a:r>
              <a:rPr lang="en-US" sz="1500" cap="none" spc="0"/>
              <a:t> pada </a:t>
            </a:r>
            <a:r>
              <a:rPr lang="en-US" sz="1500" cap="none" spc="0" err="1"/>
              <a:t>satu</a:t>
            </a:r>
            <a:r>
              <a:rPr lang="en-US" sz="1500" cap="none" spc="0"/>
              <a:t> individual yang </a:t>
            </a:r>
            <a:r>
              <a:rPr lang="en-US" sz="1500" cap="none" spc="0" err="1"/>
              <a:t>disebut</a:t>
            </a:r>
            <a:r>
              <a:rPr lang="en-US" sz="1500" cap="none" spc="0"/>
              <a:t> </a:t>
            </a:r>
            <a:r>
              <a:rPr lang="en-US" sz="1500" cap="none" spc="0" err="1"/>
              <a:t>Tuhan</a:t>
            </a:r>
            <a:r>
              <a:rPr lang="en-US" sz="1500" cap="none" spc="0"/>
              <a:t> yang </a:t>
            </a:r>
            <a:r>
              <a:rPr lang="en-US" sz="1500" cap="none" spc="0" err="1"/>
              <a:t>jumlahnya</a:t>
            </a:r>
            <a:r>
              <a:rPr lang="en-US" sz="1500" cap="none" spc="0"/>
              <a:t> </a:t>
            </a:r>
            <a:r>
              <a:rPr lang="en-US" sz="1500" cap="none" spc="0" err="1"/>
              <a:t>satu</a:t>
            </a:r>
            <a:r>
              <a:rPr lang="en-US" sz="1500" cap="none" spc="0"/>
              <a:t>. </a:t>
            </a:r>
            <a:r>
              <a:rPr lang="en-US" sz="1500" cap="none" spc="0" err="1"/>
              <a:t>Tetapi</a:t>
            </a:r>
            <a:r>
              <a:rPr lang="en-US" sz="1500" cap="none" spc="0"/>
              <a:t>, </a:t>
            </a:r>
            <a:r>
              <a:rPr lang="en-US" sz="1500" cap="none" spc="0" err="1"/>
              <a:t>sifat</a:t>
            </a:r>
            <a:r>
              <a:rPr lang="en-US" sz="1500" cap="none" spc="0"/>
              <a:t> – </a:t>
            </a:r>
            <a:r>
              <a:rPr lang="en-US" sz="1500" cap="none" spc="0" err="1"/>
              <a:t>sifat</a:t>
            </a:r>
            <a:r>
              <a:rPr lang="en-US" sz="1500" cap="none" spc="0"/>
              <a:t> </a:t>
            </a:r>
            <a:r>
              <a:rPr lang="en-US" sz="1500" cap="none" spc="0" err="1"/>
              <a:t>luhur</a:t>
            </a:r>
            <a:r>
              <a:rPr lang="en-US" sz="1500" cap="none" spc="0"/>
              <a:t> </a:t>
            </a:r>
            <a:r>
              <a:rPr lang="en-US" sz="1500" cap="none" spc="0" err="1"/>
              <a:t>atau</a:t>
            </a:r>
            <a:r>
              <a:rPr lang="en-US" sz="1500" cap="none" spc="0"/>
              <a:t> </a:t>
            </a:r>
            <a:r>
              <a:rPr lang="en-US" sz="1500" cap="none" spc="0" err="1"/>
              <a:t>mulai</a:t>
            </a:r>
            <a:r>
              <a:rPr lang="en-US" sz="1500" cap="none" spc="0"/>
              <a:t> </a:t>
            </a:r>
            <a:r>
              <a:rPr lang="en-US" sz="1500" cap="none" spc="0" err="1"/>
              <a:t>Tuhan</a:t>
            </a:r>
            <a:r>
              <a:rPr lang="en-US" sz="1500" cap="none" spc="0"/>
              <a:t> yang </a:t>
            </a:r>
            <a:r>
              <a:rPr lang="en-US" sz="1500" cap="none" spc="0" err="1"/>
              <a:t>mutlak</a:t>
            </a:r>
            <a:r>
              <a:rPr lang="en-US" sz="1500" cap="none" spc="0"/>
              <a:t> </a:t>
            </a:r>
            <a:r>
              <a:rPr lang="en-US" sz="1500" cap="none" spc="0" err="1"/>
              <a:t>harus</a:t>
            </a:r>
            <a:r>
              <a:rPr lang="en-US" sz="1500" cap="none" spc="0"/>
              <a:t> </a:t>
            </a:r>
            <a:r>
              <a:rPr lang="en-US" sz="1500" cap="none" spc="0" err="1"/>
              <a:t>ada</a:t>
            </a:r>
            <a:r>
              <a:rPr lang="en-US" sz="1500" cap="none" spc="0"/>
              <a:t>.</a:t>
            </a:r>
            <a:endParaRPr lang="en-ID" sz="1500" cap="none" spc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45CCF-3576-41A7-915B-0516E0F09198}"/>
              </a:ext>
            </a:extLst>
          </p:cNvPr>
          <p:cNvSpPr/>
          <p:nvPr/>
        </p:nvSpPr>
        <p:spPr>
          <a:xfrm>
            <a:off x="7672047" y="6248185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JOEL ROBERT JUSTIAWAN– 2101629672 - 03</a:t>
            </a:r>
          </a:p>
        </p:txBody>
      </p:sp>
    </p:spTree>
    <p:extLst>
      <p:ext uri="{BB962C8B-B14F-4D97-AF65-F5344CB8AC3E}">
        <p14:creationId xmlns:p14="http://schemas.microsoft.com/office/powerpoint/2010/main" val="25086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A929-51DF-499F-92D1-4236A027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252" y="633046"/>
            <a:ext cx="4463623" cy="8048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spc="0" dirty="0">
                <a:ea typeface="+mj-ea"/>
              </a:rPr>
              <a:t>MAKNA DARI KETUHANAN YANG MAHA ESA</a:t>
            </a:r>
            <a:endParaRPr lang="en-US" sz="2800" dirty="0">
              <a:ea typeface="+mj-ea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7C38A-F77F-4941-AA1A-9252BB416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2252" y="1533525"/>
            <a:ext cx="4463623" cy="4636675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l"/>
            <a:r>
              <a:rPr lang="en-US" sz="2200" cap="none" spc="0" dirty="0" err="1"/>
              <a:t>Beberapa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Makna</a:t>
            </a:r>
            <a:r>
              <a:rPr lang="en-US" sz="2200" cap="none" spc="0" dirty="0"/>
              <a:t> Yang Bisa </a:t>
            </a:r>
            <a:r>
              <a:rPr lang="en-US" sz="2200" cap="none" spc="0" dirty="0" err="1"/>
              <a:t>Dipahami</a:t>
            </a:r>
            <a:r>
              <a:rPr lang="en-US" sz="2200" cap="none" spc="0" dirty="0"/>
              <a:t> Dari </a:t>
            </a:r>
            <a:r>
              <a:rPr lang="en-US" sz="2200" cap="none" spc="0" dirty="0" err="1"/>
              <a:t>Sila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Pertama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Ini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Yaitu</a:t>
            </a:r>
            <a:r>
              <a:rPr lang="en-US" sz="2200" cap="none" spc="0" dirty="0"/>
              <a:t>: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Percaya</a:t>
            </a:r>
            <a:r>
              <a:rPr lang="en-US" sz="2200" cap="none" spc="0" dirty="0"/>
              <a:t> dan </a:t>
            </a:r>
            <a:r>
              <a:rPr lang="en-US" sz="2200" cap="none" spc="0" dirty="0" err="1"/>
              <a:t>Taqwa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Kepada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Tuhan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Maha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Esa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sesuai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dengan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kepercayaannya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masing-masing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menurut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dasar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Kemanusiaan</a:t>
            </a:r>
            <a:r>
              <a:rPr lang="en-US" sz="2200" cap="none" spc="0" dirty="0"/>
              <a:t> Yang  Adil dan </a:t>
            </a:r>
            <a:r>
              <a:rPr lang="en-US" sz="2200" cap="none" spc="0" dirty="0" err="1"/>
              <a:t>Beradab</a:t>
            </a:r>
            <a:r>
              <a:rPr lang="en-US" sz="2200" cap="none" spc="0" dirty="0"/>
              <a:t>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Hormat</a:t>
            </a:r>
            <a:r>
              <a:rPr lang="en-US" sz="2200" cap="none" spc="0" dirty="0"/>
              <a:t> dan </a:t>
            </a:r>
            <a:r>
              <a:rPr lang="en-US" sz="2200" cap="none" spc="0" dirty="0" err="1"/>
              <a:t>menghormati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serta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bekerjasama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antar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pemeluk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penganut-penganut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kepercayaan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berbeda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sehingga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terbina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kerukunan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hidup</a:t>
            </a:r>
            <a:endParaRPr lang="en-US" sz="2200" cap="none" spc="0" dirty="0"/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Saling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menghormati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kebebasan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menjalankan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ibadah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sesuai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dengan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kepercayaan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masing-masing</a:t>
            </a:r>
            <a:endParaRPr lang="en-US" sz="2200" cap="none" spc="0" dirty="0"/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Tidak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memaksakan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suatu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atau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kepercayaan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kepada</a:t>
            </a:r>
            <a:r>
              <a:rPr lang="en-US" sz="2200" cap="none" spc="0" dirty="0"/>
              <a:t> orang lain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Frasa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Ketuhanan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Maha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Esa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bukan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berarti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warga</a:t>
            </a:r>
            <a:r>
              <a:rPr lang="en-US" sz="2200" cap="none" spc="0" dirty="0"/>
              <a:t> Indonesia </a:t>
            </a:r>
            <a:r>
              <a:rPr lang="en-US" sz="2200" cap="none" spc="0" dirty="0" err="1"/>
              <a:t>harus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memiliki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Monoteis</a:t>
            </a:r>
            <a:r>
              <a:rPr lang="en-US" sz="2200" cap="none" spc="0" dirty="0"/>
              <a:t>. </a:t>
            </a:r>
            <a:r>
              <a:rPr lang="en-US" sz="2200" cap="none" spc="0" dirty="0" err="1"/>
              <a:t>Namun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frasa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ini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menekankan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ke-esaan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beragama</a:t>
            </a:r>
            <a:endParaRPr lang="en-US" sz="2200" cap="none" spc="0" dirty="0"/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Mengandung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makna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adanya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cuasa</a:t>
            </a:r>
            <a:r>
              <a:rPr lang="en-US" sz="2200" cap="none" spc="0" dirty="0"/>
              <a:t> prima (</a:t>
            </a:r>
            <a:r>
              <a:rPr lang="en-US" sz="2200" cap="none" spc="0" dirty="0" err="1"/>
              <a:t>Sebab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Pertama</a:t>
            </a:r>
            <a:r>
              <a:rPr lang="en-US" sz="2200" cap="none" spc="0" dirty="0"/>
              <a:t>) </a:t>
            </a:r>
            <a:r>
              <a:rPr lang="en-US" sz="2200" cap="none" spc="0" dirty="0" err="1"/>
              <a:t>yaitu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Tuhan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Maha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Esa</a:t>
            </a:r>
            <a:r>
              <a:rPr lang="en-US" sz="2200" cap="none" spc="0" dirty="0"/>
              <a:t>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Menjamin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penduduk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untuk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memeluk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aasing-masing</a:t>
            </a:r>
            <a:r>
              <a:rPr lang="en-US" sz="2200" cap="none" spc="0" dirty="0"/>
              <a:t> dan </a:t>
            </a:r>
            <a:r>
              <a:rPr lang="en-US" sz="2200" cap="none" spc="0" dirty="0" err="1"/>
              <a:t>beribadah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menurut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agamanya</a:t>
            </a:r>
            <a:r>
              <a:rPr lang="en-US" sz="2200" cap="none" spc="0" dirty="0"/>
              <a:t>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/>
              <a:t>Negara </a:t>
            </a:r>
            <a:r>
              <a:rPr lang="en-US" sz="2200" cap="none" spc="0" dirty="0" err="1"/>
              <a:t>memberi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fasilitas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bagi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tumbuh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berkembangnya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iman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warga</a:t>
            </a:r>
            <a:r>
              <a:rPr lang="en-US" sz="2200" cap="none" spc="0" dirty="0"/>
              <a:t> negara dan mediator </a:t>
            </a:r>
            <a:r>
              <a:rPr lang="en-US" sz="2200" cap="none" spc="0" dirty="0" err="1"/>
              <a:t>ketika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terjadi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konflik</a:t>
            </a:r>
            <a:r>
              <a:rPr lang="en-US" sz="2200" cap="none" spc="0" dirty="0"/>
              <a:t> agama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Bertoleransi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beragama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hal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ini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toleransi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ditekankan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beribadah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menurut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masing-masing</a:t>
            </a:r>
            <a:r>
              <a:rPr lang="en-US" sz="2200" cap="none" spc="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318581-982C-4331-9432-BF9294AAA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4" r="16749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2263D5E-4792-45AB-B088-241736C2F141}"/>
              </a:ext>
            </a:extLst>
          </p:cNvPr>
          <p:cNvSpPr/>
          <p:nvPr/>
        </p:nvSpPr>
        <p:spPr>
          <a:xfrm>
            <a:off x="7578137" y="6465328"/>
            <a:ext cx="447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JOEL ROBERT JUSTIAWAN – 2101629672 - 03</a:t>
            </a:r>
          </a:p>
        </p:txBody>
      </p:sp>
    </p:spTree>
    <p:extLst>
      <p:ext uri="{BB962C8B-B14F-4D97-AF65-F5344CB8AC3E}">
        <p14:creationId xmlns:p14="http://schemas.microsoft.com/office/powerpoint/2010/main" val="369406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4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20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2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4" name="Oval 2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A929-51DF-499F-92D1-4236A027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0" dirty="0">
                <a:ea typeface="+mj-ea"/>
              </a:rPr>
              <a:t>MAKNA DARI KETUHANAN YANG</a:t>
            </a:r>
            <a:br>
              <a:rPr lang="en-US" sz="2800" spc="0" dirty="0">
                <a:ea typeface="+mj-ea"/>
              </a:rPr>
            </a:br>
            <a:r>
              <a:rPr lang="en-US" sz="2800" spc="0" dirty="0">
                <a:ea typeface="+mj-ea"/>
              </a:rPr>
              <a:t>MAHA ESA</a:t>
            </a:r>
            <a:endParaRPr lang="en-US" sz="2800" dirty="0">
              <a:ea typeface="+mj-ea"/>
            </a:endParaRPr>
          </a:p>
        </p:txBody>
      </p:sp>
      <p:grpSp>
        <p:nvGrpSpPr>
          <p:cNvPr id="55" name="Group 26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picture containing photo, front, cross, traffic&#10;&#10;Description automatically generated">
            <a:extLst>
              <a:ext uri="{FF2B5EF4-FFF2-40B4-BE49-F238E27FC236}">
                <a16:creationId xmlns:a16="http://schemas.microsoft.com/office/drawing/2014/main" id="{2802A2E2-37D3-4698-98B7-C2634AFA1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0" y="2286145"/>
            <a:ext cx="3859307" cy="2373472"/>
          </a:xfrm>
          <a:prstGeom prst="rect">
            <a:avLst/>
          </a:prstGeom>
        </p:spPr>
      </p:pic>
      <p:grpSp>
        <p:nvGrpSpPr>
          <p:cNvPr id="5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8" name="Freeform: Shape 3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B17C38A-F77F-4941-AA1A-9252BB416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2237" y="163572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l"/>
            <a:r>
              <a:rPr lang="en-US" sz="1500" cap="none" spc="0" dirty="0"/>
              <a:t>Negara </a:t>
            </a:r>
            <a:r>
              <a:rPr lang="en-US" sz="1500" cap="none" spc="0" dirty="0" err="1"/>
              <a:t>Repbulik</a:t>
            </a:r>
            <a:r>
              <a:rPr lang="en-US" sz="1500" cap="none" spc="0" dirty="0"/>
              <a:t> Indonesia </a:t>
            </a:r>
            <a:r>
              <a:rPr lang="en-US" sz="1500" cap="none" spc="0" dirty="0" err="1"/>
              <a:t>didirikan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landasan</a:t>
            </a:r>
            <a:r>
              <a:rPr lang="en-US" sz="1500" cap="none" spc="0" dirty="0"/>
              <a:t> moral </a:t>
            </a:r>
            <a:r>
              <a:rPr lang="en-US" sz="1500" cap="none" spc="0" dirty="0" err="1"/>
              <a:t>luhur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yaitu</a:t>
            </a:r>
            <a:r>
              <a:rPr lang="en-US" sz="1500" cap="none" spc="0" dirty="0"/>
              <a:t>  </a:t>
            </a:r>
            <a:r>
              <a:rPr lang="en-US" sz="1500" cap="none" spc="0" dirty="0" err="1"/>
              <a:t>berdasarkan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Ketuhanan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Maha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Esa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sebagai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konsekuensinya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maka</a:t>
            </a:r>
            <a:r>
              <a:rPr lang="en-US" sz="1500" cap="none" spc="0" dirty="0"/>
              <a:t> negara </a:t>
            </a:r>
            <a:r>
              <a:rPr lang="en-US" sz="1500" cap="none" spc="0" dirty="0" err="1"/>
              <a:t>menjamin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kepada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warga</a:t>
            </a:r>
            <a:r>
              <a:rPr lang="en-US" sz="1500" cap="none" spc="0" dirty="0"/>
              <a:t> negara dan </a:t>
            </a:r>
            <a:r>
              <a:rPr lang="en-US" sz="1500" cap="none" spc="0" dirty="0" err="1"/>
              <a:t>penduduk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memeluk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beribadah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sesuai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dengan</a:t>
            </a:r>
            <a:r>
              <a:rPr lang="en-US" sz="1500" cap="none" spc="0" dirty="0"/>
              <a:t> agama dan </a:t>
            </a:r>
            <a:r>
              <a:rPr lang="en-US" sz="1500" cap="none" spc="0" dirty="0" err="1"/>
              <a:t>kepercayaannya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seperti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pengertian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terkandung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dalam</a:t>
            </a:r>
            <a:r>
              <a:rPr lang="en-US" sz="1500" cap="none" spc="0" dirty="0"/>
              <a:t> :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500" cap="none" spc="0" dirty="0" err="1"/>
              <a:t>Pembukaan</a:t>
            </a:r>
            <a:r>
              <a:rPr lang="en-US" sz="1500" cap="none" spc="0" dirty="0"/>
              <a:t> UUD 1945 Alinea </a:t>
            </a:r>
            <a:r>
              <a:rPr lang="en-US" sz="1500" cap="none" spc="0" dirty="0" err="1"/>
              <a:t>ketiga</a:t>
            </a:r>
            <a:r>
              <a:rPr lang="en-US" sz="1500" cap="none" spc="0" dirty="0"/>
              <a:t>, yang </a:t>
            </a:r>
            <a:r>
              <a:rPr lang="en-US" sz="1500" cap="none" spc="0" dirty="0" err="1"/>
              <a:t>antara</a:t>
            </a:r>
            <a:r>
              <a:rPr lang="en-US" sz="1500" cap="none" spc="0" dirty="0"/>
              <a:t> lain </a:t>
            </a:r>
            <a:r>
              <a:rPr lang="en-US" sz="1500" cap="none" spc="0" dirty="0" err="1"/>
              <a:t>berbunyi</a:t>
            </a:r>
            <a:r>
              <a:rPr lang="en-US" sz="1500" cap="none" spc="0" dirty="0"/>
              <a:t> : “ Atas </a:t>
            </a:r>
            <a:r>
              <a:rPr lang="en-US" sz="1500" cap="none" spc="0" dirty="0" err="1"/>
              <a:t>berkat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rahmat</a:t>
            </a:r>
            <a:r>
              <a:rPr lang="en-US" sz="1500" cap="none" spc="0" dirty="0"/>
              <a:t> Allah Yang </a:t>
            </a:r>
            <a:r>
              <a:rPr lang="en-US" sz="1500" cap="none" spc="0" dirty="0" err="1"/>
              <a:t>Maha</a:t>
            </a:r>
            <a:r>
              <a:rPr lang="en-US" sz="1500" cap="none" spc="0" dirty="0"/>
              <a:t> Kuasa ..” </a:t>
            </a:r>
            <a:r>
              <a:rPr lang="en-US" sz="1500" cap="none" spc="0" dirty="0" err="1"/>
              <a:t>dari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bunyi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kalimat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ini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membuktikan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bahwa</a:t>
            </a:r>
            <a:r>
              <a:rPr lang="en-US" sz="1500" cap="none" spc="0" dirty="0"/>
              <a:t> negara Indonesia </a:t>
            </a:r>
            <a:r>
              <a:rPr lang="en-US" sz="1500" cap="none" spc="0" dirty="0" err="1"/>
              <a:t>bukan</a:t>
            </a:r>
            <a:r>
              <a:rPr lang="en-US" sz="1500" cap="none" spc="0" dirty="0"/>
              <a:t> negara agama, </a:t>
            </a:r>
            <a:r>
              <a:rPr lang="en-US" sz="1500" cap="none" spc="0" dirty="0" err="1"/>
              <a:t>yaitu</a:t>
            </a:r>
            <a:r>
              <a:rPr lang="en-US" sz="1500" cap="none" spc="0" dirty="0"/>
              <a:t> negara yang </a:t>
            </a:r>
            <a:r>
              <a:rPr lang="en-US" sz="1500" cap="none" spc="0" dirty="0" err="1"/>
              <a:t>didirikan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landasan</a:t>
            </a:r>
            <a:r>
              <a:rPr lang="en-US" sz="1500" cap="none" spc="0" dirty="0"/>
              <a:t> agama </a:t>
            </a:r>
            <a:r>
              <a:rPr lang="en-US" sz="1500" cap="none" spc="0" dirty="0" err="1"/>
              <a:t>tertentu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melainkan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sebagai</a:t>
            </a:r>
            <a:r>
              <a:rPr lang="en-US" sz="1500" cap="none" spc="0" dirty="0"/>
              <a:t> negara yang </a:t>
            </a:r>
            <a:r>
              <a:rPr lang="en-US" sz="1500" cap="none" spc="0" dirty="0" err="1"/>
              <a:t>didirikan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landasan</a:t>
            </a:r>
            <a:r>
              <a:rPr lang="en-US" sz="1500" cap="none" spc="0" dirty="0"/>
              <a:t> Pancasila </a:t>
            </a:r>
            <a:r>
              <a:rPr lang="en-US" sz="1500" cap="none" spc="0" dirty="0" err="1"/>
              <a:t>atau</a:t>
            </a:r>
            <a:r>
              <a:rPr lang="en-US" sz="1500" cap="none" spc="0" dirty="0"/>
              <a:t> negara Pancasila.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500" cap="none" spc="0" dirty="0" err="1"/>
              <a:t>Pasal</a:t>
            </a:r>
            <a:r>
              <a:rPr lang="en-US" sz="1500" cap="none" spc="0" dirty="0"/>
              <a:t> 29 UUD 1945 pada </a:t>
            </a:r>
            <a:r>
              <a:rPr lang="en-US" sz="1500" cap="none" spc="0" dirty="0" err="1"/>
              <a:t>ayat</a:t>
            </a:r>
            <a:r>
              <a:rPr lang="en-US" sz="1500" cap="none" spc="0" dirty="0"/>
              <a:t> 1 dan 2, </a:t>
            </a:r>
            <a:r>
              <a:rPr lang="en-US" sz="1500" cap="none" spc="0" dirty="0" err="1"/>
              <a:t>yaitu</a:t>
            </a:r>
            <a:r>
              <a:rPr lang="en-US" sz="1500" cap="none" spc="0" dirty="0"/>
              <a:t> :</a:t>
            </a:r>
          </a:p>
          <a:p>
            <a:pPr marL="571500" lvl="0" indent="-342900" algn="l">
              <a:buFont typeface="+mj-lt"/>
              <a:buAutoNum type="arabicPeriod"/>
            </a:pPr>
            <a:r>
              <a:rPr lang="en-US" sz="1500" cap="none" spc="0" dirty="0"/>
              <a:t>Negara </a:t>
            </a:r>
            <a:r>
              <a:rPr lang="en-US" sz="1500" cap="none" spc="0" dirty="0" err="1"/>
              <a:t>berdasarkan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Ketuhanan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Maha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Esa</a:t>
            </a:r>
            <a:r>
              <a:rPr lang="en-US" sz="1500" cap="none" spc="0" dirty="0"/>
              <a:t>.</a:t>
            </a:r>
          </a:p>
          <a:p>
            <a:pPr marL="571500" lvl="0" indent="-342900" algn="l">
              <a:buFont typeface="+mj-lt"/>
              <a:buAutoNum type="arabicPeriod"/>
            </a:pPr>
            <a:r>
              <a:rPr lang="en-US" sz="1500" cap="none" spc="0" dirty="0"/>
              <a:t>Negara </a:t>
            </a:r>
            <a:r>
              <a:rPr lang="en-US" sz="1500" cap="none" spc="0" dirty="0" err="1"/>
              <a:t>menjamin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kemerdekaan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tiap</a:t>
            </a:r>
            <a:r>
              <a:rPr lang="en-US" sz="1500" cap="none" spc="0" dirty="0"/>
              <a:t> – </a:t>
            </a:r>
            <a:r>
              <a:rPr lang="en-US" sz="1500" cap="none" spc="0" dirty="0" err="1"/>
              <a:t>tiap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penduduk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memeluk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agam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masing</a:t>
            </a:r>
            <a:r>
              <a:rPr lang="en-US" sz="1500" cap="none" spc="0" dirty="0"/>
              <a:t> – </a:t>
            </a:r>
            <a:r>
              <a:rPr lang="en-US" sz="1500" cap="none" spc="0" dirty="0" err="1"/>
              <a:t>masing</a:t>
            </a:r>
            <a:r>
              <a:rPr lang="en-US" sz="1500" cap="none" spc="0" dirty="0"/>
              <a:t> dan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beribadah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menurut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agamanya</a:t>
            </a:r>
            <a:r>
              <a:rPr lang="en-US" sz="1500" cap="none" spc="0" dirty="0"/>
              <a:t> dan </a:t>
            </a:r>
            <a:r>
              <a:rPr lang="en-US" sz="1500" cap="none" spc="0" dirty="0" err="1"/>
              <a:t>kepercayaannya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itu</a:t>
            </a:r>
            <a:r>
              <a:rPr lang="en-US" sz="1500" cap="none" spc="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86BC6-247B-4064-A68F-3B1D0A87677D}"/>
              </a:ext>
            </a:extLst>
          </p:cNvPr>
          <p:cNvSpPr/>
          <p:nvPr/>
        </p:nvSpPr>
        <p:spPr>
          <a:xfrm>
            <a:off x="7360128" y="6426981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RAVENDRA ABAD SUTANTRA – 1901529125 –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5815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1377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Abadi</vt:lpstr>
      <vt:lpstr>Arial</vt:lpstr>
      <vt:lpstr>Source Sans Pro</vt:lpstr>
      <vt:lpstr>FunkyShapesVTI</vt:lpstr>
      <vt:lpstr>PowerPoint Presentation</vt:lpstr>
      <vt:lpstr>Pengertian tuhan</vt:lpstr>
      <vt:lpstr>Pengertian tuhan</vt:lpstr>
      <vt:lpstr>Pengertian  t u h a n</vt:lpstr>
      <vt:lpstr>Makna dari ketuhanan yang maha esa</vt:lpstr>
      <vt:lpstr>Makna dari ketuhanan yang maha esa</vt:lpstr>
      <vt:lpstr>MAKNA DARI KETUHANAN YANG MAHA ESA</vt:lpstr>
      <vt:lpstr>MAKNA DARI KETUHANAN YANG MAHA ESA</vt:lpstr>
      <vt:lpstr>MAKNA DARI KETUHANAN YANG MAHA ESA</vt:lpstr>
      <vt:lpstr>Berbagai macam kepercayaan  terhadap tuhan</vt:lpstr>
      <vt:lpstr>Berbagai macam kepercaan terhadap tuhan</vt:lpstr>
      <vt:lpstr>Berbagai macam kepercayaan terhadap tuhan</vt:lpstr>
      <vt:lpstr>Berbagai macam kepercayaan terhadap tuhan</vt:lpstr>
      <vt:lpstr>Berbagai macam kepercayaan terhadap tuhan</vt:lpstr>
      <vt:lpstr>Berbagai macam kepercayaan terhadap tuhan</vt:lpstr>
      <vt:lpstr>BERBAGAI MACAM KEPERCAYAAN TERHADAP TUHAN</vt:lpstr>
      <vt:lpstr>Berbagai macam kepercayaan terhadap tuhan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Verica Cornelia</dc:creator>
  <cp:lastModifiedBy>Verica Cornelia</cp:lastModifiedBy>
  <cp:revision>11</cp:revision>
  <dcterms:created xsi:type="dcterms:W3CDTF">2020-07-30T02:21:03Z</dcterms:created>
  <dcterms:modified xsi:type="dcterms:W3CDTF">2020-07-30T03:25:14Z</dcterms:modified>
</cp:coreProperties>
</file>