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8288000" cy="10287000"/>
  <p:notesSz cx="6858000" cy="9144000"/>
  <p:embeddedFontLst>
    <p:embeddedFont>
      <p:font typeface="Abhaya Libre ExtraBold" panose="020B0604020202020204" charset="0"/>
      <p:regular r:id="rId8"/>
    </p:embeddedFont>
    <p:embeddedFont>
      <p:font typeface="Arimo" panose="020B0604020202020204" charset="0"/>
      <p:regular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Inknut Antiqua Medium Bold" panose="020B0604020202020204" charset="0"/>
      <p:regular r:id="rId14"/>
    </p:embeddedFont>
    <p:embeddedFont>
      <p:font typeface="Muli Bold" panose="020B0604020202020204" charset="0"/>
      <p:regular r:id="rId15"/>
    </p:embeddedFont>
    <p:embeddedFont>
      <p:font typeface="Muli Regular" panose="020B0604020202020204" charset="0"/>
      <p:regular r:id="rId16"/>
    </p:embeddedFont>
    <p:embeddedFont>
      <p:font typeface="Muli Regular Bold" panose="020B0604020202020204" charset="0"/>
      <p:regular r:id="rId17"/>
    </p:embeddedFont>
    <p:embeddedFont>
      <p:font typeface="Space Mono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3AE4CE-E72D-41BF-A3A2-C536C6B02D37}" v="51" dt="2020-02-27T15:49:56.6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microsoft.com/office/2015/10/relationships/revisionInfo" Target="revisionInfo.xml"/><Relationship Id="rId10" Type="http://schemas.openxmlformats.org/officeDocument/2006/relationships/font" Target="fonts/font3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405785" y="3508418"/>
            <a:ext cx="6450066" cy="4618896"/>
            <a:chOff x="0" y="0"/>
            <a:chExt cx="1835257" cy="131422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35257" cy="1314229"/>
            </a:xfrm>
            <a:custGeom>
              <a:avLst/>
              <a:gdLst/>
              <a:ahLst/>
              <a:cxnLst/>
              <a:rect l="l" t="t" r="r" b="b"/>
              <a:pathLst>
                <a:path w="1835257" h="1314229">
                  <a:moveTo>
                    <a:pt x="1710797" y="1314229"/>
                  </a:moveTo>
                  <a:lnTo>
                    <a:pt x="124460" y="1314229"/>
                  </a:lnTo>
                  <a:cubicBezTo>
                    <a:pt x="55880" y="1314229"/>
                    <a:pt x="0" y="1258349"/>
                    <a:pt x="0" y="118976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10797" y="0"/>
                  </a:lnTo>
                  <a:cubicBezTo>
                    <a:pt x="1779377" y="0"/>
                    <a:pt x="1835257" y="55880"/>
                    <a:pt x="1835257" y="124460"/>
                  </a:cubicBezTo>
                  <a:lnTo>
                    <a:pt x="1835257" y="1189769"/>
                  </a:lnTo>
                  <a:cubicBezTo>
                    <a:pt x="1835257" y="1258349"/>
                    <a:pt x="1779377" y="1314229"/>
                    <a:pt x="1710797" y="131422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698918" y="609475"/>
            <a:ext cx="2151110" cy="2000532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805200" y="-1161387"/>
            <a:ext cx="2151110" cy="2000532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81139" y="8986654"/>
            <a:ext cx="2151110" cy="200053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218997">
            <a:off x="13325123" y="1331362"/>
            <a:ext cx="2629673" cy="1078166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9405785" y="2113389"/>
            <a:ext cx="6444243" cy="3418474"/>
            <a:chOff x="0" y="0"/>
            <a:chExt cx="1833600" cy="97266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833600" cy="972669"/>
            </a:xfrm>
            <a:custGeom>
              <a:avLst/>
              <a:gdLst/>
              <a:ahLst/>
              <a:cxnLst/>
              <a:rect l="l" t="t" r="r" b="b"/>
              <a:pathLst>
                <a:path w="1833600" h="972669">
                  <a:moveTo>
                    <a:pt x="1709140" y="972669"/>
                  </a:moveTo>
                  <a:lnTo>
                    <a:pt x="124460" y="972669"/>
                  </a:lnTo>
                  <a:cubicBezTo>
                    <a:pt x="55880" y="972669"/>
                    <a:pt x="0" y="916789"/>
                    <a:pt x="0" y="84820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09140" y="0"/>
                  </a:lnTo>
                  <a:cubicBezTo>
                    <a:pt x="1777721" y="0"/>
                    <a:pt x="1833600" y="55880"/>
                    <a:pt x="1833600" y="124460"/>
                  </a:cubicBezTo>
                  <a:lnTo>
                    <a:pt x="1833600" y="848209"/>
                  </a:lnTo>
                  <a:cubicBezTo>
                    <a:pt x="1833600" y="916789"/>
                    <a:pt x="1777721" y="972669"/>
                    <a:pt x="1709140" y="972669"/>
                  </a:cubicBezTo>
                  <a:close/>
                </a:path>
              </a:pathLst>
            </a:custGeom>
            <a:solidFill>
              <a:srgbClr val="75C7FB"/>
            </a:solidFill>
          </p:spPr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964580" y="4272520"/>
            <a:ext cx="2692088" cy="1103756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 rot="-5400000">
            <a:off x="14138420" y="4814910"/>
            <a:ext cx="5361019" cy="412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75C7FB"/>
                </a:solidFill>
                <a:latin typeface="Space Mono"/>
              </a:rPr>
              <a:t>BINUS INCUBATOR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81139" y="6701427"/>
            <a:ext cx="2151110" cy="2000532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1028700" y="3570902"/>
            <a:ext cx="6217302" cy="3904296"/>
            <a:chOff x="0" y="0"/>
            <a:chExt cx="8289736" cy="5205729"/>
          </a:xfrm>
        </p:grpSpPr>
        <p:sp>
          <p:nvSpPr>
            <p:cNvPr id="14" name="TextBox 14"/>
            <p:cNvSpPr txBox="1"/>
            <p:nvPr/>
          </p:nvSpPr>
          <p:spPr>
            <a:xfrm>
              <a:off x="0" y="95250"/>
              <a:ext cx="8289736" cy="38813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1440"/>
                </a:lnSpc>
              </a:pPr>
              <a:r>
                <a:rPr lang="en-US" sz="10400" spc="-104">
                  <a:solidFill>
                    <a:srgbClr val="FFFFFF"/>
                  </a:solidFill>
                  <a:latin typeface="Abhaya Libre ExtraBold"/>
                </a:rPr>
                <a:t>Weekly</a:t>
              </a:r>
            </a:p>
            <a:p>
              <a:pPr>
                <a:lnSpc>
                  <a:spcPts val="11440"/>
                </a:lnSpc>
              </a:pPr>
              <a:r>
                <a:rPr lang="en-US" sz="10400" spc="-104">
                  <a:solidFill>
                    <a:srgbClr val="FFFFFF"/>
                  </a:solidFill>
                  <a:latin typeface="Abhaya Libre ExtraBold"/>
                </a:rPr>
                <a:t>Progress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4517699"/>
              <a:ext cx="8289736" cy="6880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79"/>
                </a:lnSpc>
                <a:spcBef>
                  <a:spcPct val="0"/>
                </a:spcBef>
              </a:pPr>
              <a:r>
                <a:rPr lang="en-US" sz="3199">
                  <a:solidFill>
                    <a:srgbClr val="FFFFFF"/>
                  </a:solidFill>
                  <a:latin typeface="Muli Regular Bold"/>
                </a:rPr>
                <a:t>Periode</a:t>
              </a:r>
              <a:r>
                <a:rPr lang="en-US" sz="3199">
                  <a:solidFill>
                    <a:srgbClr val="FFFFFF"/>
                  </a:solidFill>
                  <a:latin typeface="Muli Regular"/>
                </a:rPr>
                <a:t> 21 Feb - 28 Feb 2020</a:t>
              </a:r>
            </a:p>
          </p:txBody>
        </p:sp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858379" y="3729390"/>
            <a:ext cx="7984363" cy="45111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676006" y="7594153"/>
            <a:ext cx="1383430" cy="128659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7519900" y="7594153"/>
            <a:ext cx="9739400" cy="1804154"/>
            <a:chOff x="0" y="0"/>
            <a:chExt cx="4026687" cy="74591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026688" cy="745915"/>
            </a:xfrm>
            <a:custGeom>
              <a:avLst/>
              <a:gdLst/>
              <a:ahLst/>
              <a:cxnLst/>
              <a:rect l="l" t="t" r="r" b="b"/>
              <a:pathLst>
                <a:path w="4026688" h="745915">
                  <a:moveTo>
                    <a:pt x="3902227" y="745915"/>
                  </a:moveTo>
                  <a:lnTo>
                    <a:pt x="124460" y="745915"/>
                  </a:lnTo>
                  <a:cubicBezTo>
                    <a:pt x="55880" y="745915"/>
                    <a:pt x="0" y="690035"/>
                    <a:pt x="0" y="62145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902227" y="0"/>
                  </a:lnTo>
                  <a:cubicBezTo>
                    <a:pt x="3970808" y="0"/>
                    <a:pt x="4026688" y="55880"/>
                    <a:pt x="4026688" y="124460"/>
                  </a:cubicBezTo>
                  <a:lnTo>
                    <a:pt x="4026688" y="621455"/>
                  </a:lnTo>
                  <a:cubicBezTo>
                    <a:pt x="4026688" y="690035"/>
                    <a:pt x="3970808" y="745915"/>
                    <a:pt x="3902227" y="745915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7512358" y="7305190"/>
            <a:ext cx="9746942" cy="1864517"/>
            <a:chOff x="0" y="0"/>
            <a:chExt cx="4029806" cy="7708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029806" cy="770872"/>
            </a:xfrm>
            <a:custGeom>
              <a:avLst/>
              <a:gdLst/>
              <a:ahLst/>
              <a:cxnLst/>
              <a:rect l="l" t="t" r="r" b="b"/>
              <a:pathLst>
                <a:path w="4029806" h="770872">
                  <a:moveTo>
                    <a:pt x="3905345" y="770872"/>
                  </a:moveTo>
                  <a:lnTo>
                    <a:pt x="124460" y="770872"/>
                  </a:lnTo>
                  <a:cubicBezTo>
                    <a:pt x="55880" y="770872"/>
                    <a:pt x="0" y="714992"/>
                    <a:pt x="0" y="64641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905346" y="0"/>
                  </a:lnTo>
                  <a:cubicBezTo>
                    <a:pt x="3973926" y="0"/>
                    <a:pt x="4029806" y="55880"/>
                    <a:pt x="4029806" y="124460"/>
                  </a:cubicBezTo>
                  <a:lnTo>
                    <a:pt x="4029806" y="646412"/>
                  </a:lnTo>
                  <a:cubicBezTo>
                    <a:pt x="4029806" y="714992"/>
                    <a:pt x="3973926" y="770872"/>
                    <a:pt x="3905346" y="77087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176194" y="5102613"/>
            <a:ext cx="1383430" cy="128659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7253137" y="1934254"/>
            <a:ext cx="10006163" cy="1597318"/>
            <a:chOff x="0" y="0"/>
            <a:chExt cx="4136979" cy="660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136979" cy="660400"/>
            </a:xfrm>
            <a:custGeom>
              <a:avLst/>
              <a:gdLst/>
              <a:ahLst/>
              <a:cxnLst/>
              <a:rect l="l" t="t" r="r" b="b"/>
              <a:pathLst>
                <a:path w="4136979" h="660400">
                  <a:moveTo>
                    <a:pt x="4012519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012519" y="0"/>
                  </a:lnTo>
                  <a:cubicBezTo>
                    <a:pt x="4081099" y="0"/>
                    <a:pt x="4136979" y="55880"/>
                    <a:pt x="4136979" y="124460"/>
                  </a:cubicBezTo>
                  <a:lnTo>
                    <a:pt x="4136979" y="535940"/>
                  </a:lnTo>
                  <a:cubicBezTo>
                    <a:pt x="4136979" y="604520"/>
                    <a:pt x="4081099" y="660400"/>
                    <a:pt x="4012519" y="660400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523689" y="1955751"/>
            <a:ext cx="1383430" cy="1286590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7253137" y="1424213"/>
            <a:ext cx="10006163" cy="1818129"/>
            <a:chOff x="0" y="0"/>
            <a:chExt cx="4136979" cy="75169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136979" cy="751693"/>
            </a:xfrm>
            <a:custGeom>
              <a:avLst/>
              <a:gdLst/>
              <a:ahLst/>
              <a:cxnLst/>
              <a:rect l="l" t="t" r="r" b="b"/>
              <a:pathLst>
                <a:path w="4136979" h="751693">
                  <a:moveTo>
                    <a:pt x="4012519" y="751693"/>
                  </a:moveTo>
                  <a:lnTo>
                    <a:pt x="124460" y="751693"/>
                  </a:lnTo>
                  <a:cubicBezTo>
                    <a:pt x="55880" y="751693"/>
                    <a:pt x="0" y="695813"/>
                    <a:pt x="0" y="62723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012519" y="0"/>
                  </a:lnTo>
                  <a:cubicBezTo>
                    <a:pt x="4081099" y="0"/>
                    <a:pt x="4136979" y="55880"/>
                    <a:pt x="4136979" y="124460"/>
                  </a:cubicBezTo>
                  <a:lnTo>
                    <a:pt x="4136979" y="627233"/>
                  </a:lnTo>
                  <a:cubicBezTo>
                    <a:pt x="4136979" y="695813"/>
                    <a:pt x="4081099" y="751693"/>
                    <a:pt x="4012519" y="75169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8145748" y="4889143"/>
            <a:ext cx="8530258" cy="1597318"/>
            <a:chOff x="0" y="0"/>
            <a:chExt cx="3526776" cy="6604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526776" cy="660400"/>
            </a:xfrm>
            <a:custGeom>
              <a:avLst/>
              <a:gdLst/>
              <a:ahLst/>
              <a:cxnLst/>
              <a:rect l="l" t="t" r="r" b="b"/>
              <a:pathLst>
                <a:path w="3526776" h="660400">
                  <a:moveTo>
                    <a:pt x="3402316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02316" y="0"/>
                  </a:lnTo>
                  <a:cubicBezTo>
                    <a:pt x="3470896" y="0"/>
                    <a:pt x="3526776" y="55880"/>
                    <a:pt x="3526776" y="124460"/>
                  </a:cubicBezTo>
                  <a:lnTo>
                    <a:pt x="3526776" y="535940"/>
                  </a:lnTo>
                  <a:cubicBezTo>
                    <a:pt x="3526776" y="604520"/>
                    <a:pt x="3470896" y="660400"/>
                    <a:pt x="3402316" y="660400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id="15" name="Group 15"/>
          <p:cNvGrpSpPr/>
          <p:nvPr/>
        </p:nvGrpSpPr>
        <p:grpSpPr>
          <a:xfrm>
            <a:off x="8145748" y="4302902"/>
            <a:ext cx="8530258" cy="1878760"/>
            <a:chOff x="0" y="0"/>
            <a:chExt cx="3526776" cy="77676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3526776" cy="776760"/>
            </a:xfrm>
            <a:custGeom>
              <a:avLst/>
              <a:gdLst/>
              <a:ahLst/>
              <a:cxnLst/>
              <a:rect l="l" t="t" r="r" b="b"/>
              <a:pathLst>
                <a:path w="3526776" h="776760">
                  <a:moveTo>
                    <a:pt x="3402316" y="776760"/>
                  </a:moveTo>
                  <a:lnTo>
                    <a:pt x="124460" y="776760"/>
                  </a:lnTo>
                  <a:cubicBezTo>
                    <a:pt x="55880" y="776760"/>
                    <a:pt x="0" y="720880"/>
                    <a:pt x="0" y="65230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02316" y="0"/>
                  </a:lnTo>
                  <a:cubicBezTo>
                    <a:pt x="3470896" y="0"/>
                    <a:pt x="3526776" y="55880"/>
                    <a:pt x="3526776" y="124460"/>
                  </a:cubicBezTo>
                  <a:lnTo>
                    <a:pt x="3526776" y="652300"/>
                  </a:lnTo>
                  <a:cubicBezTo>
                    <a:pt x="3526776" y="720880"/>
                    <a:pt x="3470896" y="776760"/>
                    <a:pt x="3402316" y="77676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433818" y="5242281"/>
            <a:ext cx="1383430" cy="1286590"/>
          </a:xfrm>
          <a:prstGeom prst="rect">
            <a:avLst/>
          </a:prstGeom>
        </p:spPr>
      </p:pic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6867909" y="939770"/>
            <a:ext cx="1677161" cy="3318552"/>
            <a:chOff x="0" y="0"/>
            <a:chExt cx="2620010" cy="5184140"/>
          </a:xfrm>
        </p:grpSpPr>
        <p:sp>
          <p:nvSpPr>
            <p:cNvPr id="19" name="Freeform 19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3"/>
              <a:stretch>
                <a:fillRect l="-32596" t="-19458" r="-22637" b="2915"/>
              </a:stretch>
            </a:blipFill>
          </p:spPr>
        </p:sp>
        <p:sp>
          <p:nvSpPr>
            <p:cNvPr id="21" name="Freeform 21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22" name="Freeform 22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23" name="Freeform 23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24" name="Freeform 24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25" name="Freeform 25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26" name="Freeform 26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27" name="Freeform 27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7757342" y="3646851"/>
            <a:ext cx="1677161" cy="3318552"/>
            <a:chOff x="0" y="0"/>
            <a:chExt cx="2620010" cy="5184140"/>
          </a:xfrm>
        </p:grpSpPr>
        <p:sp>
          <p:nvSpPr>
            <p:cNvPr id="29" name="Freeform 29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30" name="Freeform 30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4"/>
              <a:stretch>
                <a:fillRect l="2413" t="-1312" r="-20697" b="-8936"/>
              </a:stretch>
            </a:blipFill>
          </p:spPr>
        </p:sp>
        <p:sp>
          <p:nvSpPr>
            <p:cNvPr id="31" name="Freeform 31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32" name="Freeform 32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33" name="Freeform 33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34" name="Freeform 34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35" name="Freeform 35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36" name="Freeform 36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37" name="Freeform 37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id="38" name="Group 38"/>
          <p:cNvGrpSpPr>
            <a:grpSpLocks noChangeAspect="1"/>
          </p:cNvGrpSpPr>
          <p:nvPr/>
        </p:nvGrpSpPr>
        <p:grpSpPr>
          <a:xfrm>
            <a:off x="6756656" y="6130248"/>
            <a:ext cx="1677161" cy="3318552"/>
            <a:chOff x="0" y="0"/>
            <a:chExt cx="2620010" cy="5184140"/>
          </a:xfrm>
        </p:grpSpPr>
        <p:sp>
          <p:nvSpPr>
            <p:cNvPr id="39" name="Freeform 39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0" name="Freeform 40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5"/>
              <a:stretch>
                <a:fillRect l="-16894" t="-5044" r="-65487" b="-10060"/>
              </a:stretch>
            </a:blipFill>
          </p:spPr>
        </p:sp>
        <p:sp>
          <p:nvSpPr>
            <p:cNvPr id="41" name="Freeform 41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42" name="Freeform 42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43" name="Freeform 43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44" name="Freeform 44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45" name="Freeform 45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46" name="Freeform 46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47" name="Freeform 47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id="48" name="Group 48"/>
          <p:cNvGrpSpPr/>
          <p:nvPr/>
        </p:nvGrpSpPr>
        <p:grpSpPr>
          <a:xfrm rot="-10800000">
            <a:off x="1028700" y="8537985"/>
            <a:ext cx="720315" cy="720315"/>
            <a:chOff x="0" y="0"/>
            <a:chExt cx="960421" cy="960421"/>
          </a:xfrm>
        </p:grpSpPr>
        <p:pic>
          <p:nvPicPr>
            <p:cNvPr id="49" name="Picture 49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>
            <a:xfrm rot="-10800000">
              <a:off x="0" y="0"/>
              <a:ext cx="960421" cy="960421"/>
            </a:xfrm>
            <a:prstGeom prst="rect">
              <a:avLst/>
            </a:prstGeom>
          </p:spPr>
        </p:pic>
        <p:pic>
          <p:nvPicPr>
            <p:cNvPr id="50" name="Picture 50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>
              <a:off x="234750" y="234750"/>
              <a:ext cx="490920" cy="490920"/>
            </a:xfrm>
            <a:prstGeom prst="rect">
              <a:avLst/>
            </a:prstGeom>
          </p:spPr>
        </p:pic>
      </p:grpSp>
      <p:grpSp>
        <p:nvGrpSpPr>
          <p:cNvPr id="51" name="Group 51"/>
          <p:cNvGrpSpPr/>
          <p:nvPr/>
        </p:nvGrpSpPr>
        <p:grpSpPr>
          <a:xfrm>
            <a:off x="10270448" y="1641289"/>
            <a:ext cx="5481941" cy="1390924"/>
            <a:chOff x="0" y="-28575"/>
            <a:chExt cx="7309254" cy="1854564"/>
          </a:xfrm>
        </p:grpSpPr>
        <p:sp>
          <p:nvSpPr>
            <p:cNvPr id="52" name="TextBox 52"/>
            <p:cNvSpPr txBox="1"/>
            <p:nvPr/>
          </p:nvSpPr>
          <p:spPr>
            <a:xfrm>
              <a:off x="0" y="-28575"/>
              <a:ext cx="7309254" cy="5967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640"/>
                </a:lnSpc>
                <a:spcBef>
                  <a:spcPct val="0"/>
                </a:spcBef>
              </a:pPr>
              <a:r>
                <a:rPr lang="en-US" sz="2800" spc="-28">
                  <a:solidFill>
                    <a:srgbClr val="0048CD"/>
                  </a:solidFill>
                  <a:latin typeface="Inknut Antiqua Medium Bold"/>
                </a:rPr>
                <a:t>Anthony Tan</a:t>
              </a:r>
            </a:p>
          </p:txBody>
        </p:sp>
        <p:sp>
          <p:nvSpPr>
            <p:cNvPr id="53" name="TextBox 53"/>
            <p:cNvSpPr txBox="1"/>
            <p:nvPr/>
          </p:nvSpPr>
          <p:spPr>
            <a:xfrm>
              <a:off x="0" y="614632"/>
              <a:ext cx="7309254" cy="12113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91"/>
                </a:lnSpc>
              </a:pPr>
              <a:r>
                <a:rPr lang="en-US" sz="2600" dirty="0">
                  <a:solidFill>
                    <a:srgbClr val="000000"/>
                  </a:solidFill>
                  <a:latin typeface="Muli Regular"/>
                </a:rPr>
                <a:t>2101655922</a:t>
              </a:r>
            </a:p>
            <a:p>
              <a:pPr marL="0" lvl="0" indent="0">
                <a:lnSpc>
                  <a:spcPts val="3692"/>
                </a:lnSpc>
              </a:pPr>
              <a:r>
                <a:rPr lang="en-US" sz="2550" dirty="0">
                  <a:solidFill>
                    <a:srgbClr val="000000"/>
                  </a:solidFill>
                  <a:latin typeface="Muli Regular"/>
                </a:rPr>
                <a:t>Mobile Application and Technology</a:t>
              </a:r>
            </a:p>
          </p:txBody>
        </p:sp>
      </p:grpSp>
      <p:grpSp>
        <p:nvGrpSpPr>
          <p:cNvPr id="54" name="Group 54"/>
          <p:cNvGrpSpPr/>
          <p:nvPr/>
        </p:nvGrpSpPr>
        <p:grpSpPr>
          <a:xfrm>
            <a:off x="10270448" y="4520988"/>
            <a:ext cx="5586012" cy="1442586"/>
            <a:chOff x="0" y="0"/>
            <a:chExt cx="7448016" cy="1923448"/>
          </a:xfrm>
        </p:grpSpPr>
        <p:sp>
          <p:nvSpPr>
            <p:cNvPr id="55" name="TextBox 55"/>
            <p:cNvSpPr txBox="1"/>
            <p:nvPr/>
          </p:nvSpPr>
          <p:spPr>
            <a:xfrm>
              <a:off x="0" y="-28575"/>
              <a:ext cx="7448016" cy="5967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640"/>
                </a:lnSpc>
                <a:spcBef>
                  <a:spcPct val="0"/>
                </a:spcBef>
              </a:pPr>
              <a:r>
                <a:rPr lang="en-US" sz="2800" spc="-28">
                  <a:solidFill>
                    <a:srgbClr val="0048CD"/>
                  </a:solidFill>
                  <a:latin typeface="Inknut Antiqua Medium Bold"/>
                </a:rPr>
                <a:t>Billy Husada</a:t>
              </a:r>
            </a:p>
          </p:txBody>
        </p:sp>
        <p:sp>
          <p:nvSpPr>
            <p:cNvPr id="56" name="TextBox 56"/>
            <p:cNvSpPr txBox="1"/>
            <p:nvPr/>
          </p:nvSpPr>
          <p:spPr>
            <a:xfrm>
              <a:off x="0" y="729920"/>
              <a:ext cx="7448016" cy="11935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91"/>
                </a:lnSpc>
              </a:pPr>
              <a:r>
                <a:rPr lang="en-US" sz="2600">
                  <a:solidFill>
                    <a:srgbClr val="000000"/>
                  </a:solidFill>
                  <a:latin typeface="Muli Regular"/>
                </a:rPr>
                <a:t>2101638531</a:t>
              </a:r>
            </a:p>
            <a:p>
              <a:pPr marL="0" lvl="0" indent="0">
                <a:lnSpc>
                  <a:spcPts val="3692"/>
                </a:lnSpc>
              </a:pPr>
              <a:r>
                <a:rPr lang="en-US" sz="2599">
                  <a:solidFill>
                    <a:srgbClr val="000000"/>
                  </a:solidFill>
                  <a:latin typeface="Muli Regular"/>
                </a:rPr>
                <a:t>Game Application and Technology</a:t>
              </a:r>
            </a:p>
          </p:txBody>
        </p:sp>
      </p:grpSp>
      <p:grpSp>
        <p:nvGrpSpPr>
          <p:cNvPr id="57" name="Group 57"/>
          <p:cNvGrpSpPr/>
          <p:nvPr/>
        </p:nvGrpSpPr>
        <p:grpSpPr>
          <a:xfrm>
            <a:off x="10270448" y="7548752"/>
            <a:ext cx="5501324" cy="1369335"/>
            <a:chOff x="0" y="-28575"/>
            <a:chExt cx="7335099" cy="1825780"/>
          </a:xfrm>
        </p:grpSpPr>
        <p:sp>
          <p:nvSpPr>
            <p:cNvPr id="58" name="TextBox 58"/>
            <p:cNvSpPr txBox="1"/>
            <p:nvPr/>
          </p:nvSpPr>
          <p:spPr>
            <a:xfrm>
              <a:off x="0" y="-28575"/>
              <a:ext cx="7335099" cy="5967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640"/>
                </a:lnSpc>
                <a:spcBef>
                  <a:spcPct val="0"/>
                </a:spcBef>
              </a:pPr>
              <a:r>
                <a:rPr lang="en-US" sz="2800" spc="-28">
                  <a:solidFill>
                    <a:srgbClr val="0048CD"/>
                  </a:solidFill>
                  <a:latin typeface="Inknut Antiqua Medium Bold"/>
                </a:rPr>
                <a:t>Joel Robert Justiawan</a:t>
              </a:r>
            </a:p>
          </p:txBody>
        </p:sp>
        <p:sp>
          <p:nvSpPr>
            <p:cNvPr id="59" name="TextBox 59"/>
            <p:cNvSpPr txBox="1"/>
            <p:nvPr/>
          </p:nvSpPr>
          <p:spPr>
            <a:xfrm>
              <a:off x="0" y="585848"/>
              <a:ext cx="7335099" cy="12113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91"/>
                </a:lnSpc>
              </a:pPr>
              <a:r>
                <a:rPr lang="en-US" sz="2550" dirty="0">
                  <a:solidFill>
                    <a:srgbClr val="000000"/>
                  </a:solidFill>
                  <a:latin typeface="Muli Regular"/>
                </a:rPr>
                <a:t>2101629672</a:t>
              </a:r>
            </a:p>
            <a:p>
              <a:pPr>
                <a:lnSpc>
                  <a:spcPts val="3691"/>
                </a:lnSpc>
              </a:pPr>
              <a:r>
                <a:rPr lang="en-US" sz="400" dirty="0" err="1">
                  <a:solidFill>
                    <a:srgbClr val="000000"/>
                  </a:solidFill>
                  <a:latin typeface="Arimo"/>
                </a:rPr>
                <a:t>L</a:t>
              </a:r>
              <a:r>
                <a:rPr lang="en-US" sz="2550" dirty="0" err="1">
                  <a:solidFill>
                    <a:srgbClr val="000000"/>
                  </a:solidFill>
                  <a:latin typeface="Muli Regular"/>
                </a:rPr>
                <a:t>Game</a:t>
              </a:r>
              <a:r>
                <a:rPr lang="en-US" sz="2550" dirty="0">
                  <a:solidFill>
                    <a:srgbClr val="000000"/>
                  </a:solidFill>
                  <a:latin typeface="Muli Regular"/>
                </a:rPr>
                <a:t> Application </a:t>
              </a:r>
              <a:r>
                <a:rPr lang="en-US" sz="2550" u="none" dirty="0">
                  <a:solidFill>
                    <a:srgbClr val="000000"/>
                  </a:solidFill>
                  <a:latin typeface="Muli Regular"/>
                </a:rPr>
                <a:t>and Technology</a:t>
              </a:r>
            </a:p>
          </p:txBody>
        </p:sp>
      </p:grpSp>
      <p:sp>
        <p:nvSpPr>
          <p:cNvPr id="60" name="TextBox 60"/>
          <p:cNvSpPr txBox="1"/>
          <p:nvPr/>
        </p:nvSpPr>
        <p:spPr>
          <a:xfrm>
            <a:off x="1028700" y="4777334"/>
            <a:ext cx="4697606" cy="10398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20"/>
              </a:lnSpc>
            </a:pPr>
            <a:r>
              <a:rPr lang="en-US" sz="7200" spc="-72">
                <a:solidFill>
                  <a:srgbClr val="FFFFFF"/>
                </a:solidFill>
                <a:latin typeface="Abhaya Libre ExtraBold"/>
              </a:rPr>
              <a:t>The Team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383772" y="2236580"/>
            <a:ext cx="6480487" cy="3791512"/>
            <a:chOff x="0" y="0"/>
            <a:chExt cx="1923367" cy="112529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23367" cy="1125297"/>
            </a:xfrm>
            <a:custGeom>
              <a:avLst/>
              <a:gdLst/>
              <a:ahLst/>
              <a:cxnLst/>
              <a:rect l="l" t="t" r="r" b="b"/>
              <a:pathLst>
                <a:path w="1923367" h="1125297">
                  <a:moveTo>
                    <a:pt x="1798906" y="1125296"/>
                  </a:moveTo>
                  <a:lnTo>
                    <a:pt x="124460" y="1125296"/>
                  </a:lnTo>
                  <a:cubicBezTo>
                    <a:pt x="55880" y="1125296"/>
                    <a:pt x="0" y="1069416"/>
                    <a:pt x="0" y="100083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98907" y="0"/>
                  </a:lnTo>
                  <a:cubicBezTo>
                    <a:pt x="1867487" y="0"/>
                    <a:pt x="1923367" y="55880"/>
                    <a:pt x="1923367" y="124460"/>
                  </a:cubicBezTo>
                  <a:lnTo>
                    <a:pt x="1923367" y="1000836"/>
                  </a:lnTo>
                  <a:cubicBezTo>
                    <a:pt x="1923367" y="1069417"/>
                    <a:pt x="1867487" y="1125297"/>
                    <a:pt x="1798907" y="1125297"/>
                  </a:cubicBezTo>
                  <a:close/>
                </a:path>
              </a:pathLst>
            </a:custGeom>
            <a:solidFill>
              <a:srgbClr val="75C7FB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325204" y="1028700"/>
            <a:ext cx="1978908" cy="1840384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920235" y="7417916"/>
            <a:ext cx="1978908" cy="1840384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1028700" y="1668242"/>
            <a:ext cx="6405545" cy="6904609"/>
            <a:chOff x="0" y="0"/>
            <a:chExt cx="8540726" cy="9206146"/>
          </a:xfrm>
        </p:grpSpPr>
        <p:sp>
          <p:nvSpPr>
            <p:cNvPr id="7" name="TextBox 7"/>
            <p:cNvSpPr txBox="1"/>
            <p:nvPr/>
          </p:nvSpPr>
          <p:spPr>
            <a:xfrm>
              <a:off x="0" y="1988168"/>
              <a:ext cx="8540726" cy="72179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62280" lvl="1" indent="-231140">
                <a:lnSpc>
                  <a:spcPts val="3919"/>
                </a:lnSpc>
                <a:buFont typeface="Arial"/>
                <a:buChar char="•"/>
              </a:pPr>
              <a:r>
                <a:rPr lang="en-US" sz="2800">
                  <a:solidFill>
                    <a:srgbClr val="000000"/>
                  </a:solidFill>
                  <a:latin typeface="Muli Regular"/>
                </a:rPr>
                <a:t>Diskusi tentang aplikasi yang akan dijadikan prototype.</a:t>
              </a:r>
            </a:p>
            <a:p>
              <a:pPr marL="462280" lvl="1" indent="-231140">
                <a:lnSpc>
                  <a:spcPts val="3919"/>
                </a:lnSpc>
                <a:buFont typeface="Arial"/>
                <a:buChar char="•"/>
              </a:pPr>
              <a:r>
                <a:rPr lang="en-US" sz="2799">
                  <a:solidFill>
                    <a:srgbClr val="000000"/>
                  </a:solidFill>
                  <a:latin typeface="Muli Regular"/>
                </a:rPr>
                <a:t>Brainstorming dan membuat mindmap untuk mendapatkan ide bisnis yang unik.</a:t>
              </a:r>
            </a:p>
            <a:p>
              <a:pPr marL="462280" lvl="1" indent="-231140">
                <a:lnSpc>
                  <a:spcPts val="3919"/>
                </a:lnSpc>
                <a:buFont typeface="Arial"/>
                <a:buChar char="•"/>
              </a:pPr>
              <a:r>
                <a:rPr lang="en-US" sz="2799">
                  <a:solidFill>
                    <a:srgbClr val="000000"/>
                  </a:solidFill>
                  <a:latin typeface="Muli Regular"/>
                </a:rPr>
                <a:t>Mendapatkan beberapa ide bisnis.</a:t>
              </a:r>
            </a:p>
            <a:p>
              <a:pPr marL="462280" lvl="1" indent="-231140">
                <a:lnSpc>
                  <a:spcPts val="3919"/>
                </a:lnSpc>
                <a:buFont typeface="Arial"/>
                <a:buChar char="•"/>
              </a:pPr>
              <a:r>
                <a:rPr lang="en-US" sz="2799">
                  <a:solidFill>
                    <a:srgbClr val="000000"/>
                  </a:solidFill>
                  <a:latin typeface="Muli Regular"/>
                </a:rPr>
                <a:t>Mengisi form SRL berdasarkan ide bisnis yang akan dijalankan.</a:t>
              </a:r>
            </a:p>
            <a:p>
              <a:pPr marL="462280" lvl="1" indent="-231140">
                <a:lnSpc>
                  <a:spcPts val="3919"/>
                </a:lnSpc>
                <a:buFont typeface="Arial"/>
                <a:buChar char="•"/>
              </a:pPr>
              <a:r>
                <a:rPr lang="en-US" sz="2799">
                  <a:solidFill>
                    <a:srgbClr val="000000"/>
                  </a:solidFill>
                  <a:latin typeface="Muli Regular"/>
                </a:rPr>
                <a:t>Konsultasi dengan coach untuk mendiskusikan ide bisnis.</a:t>
              </a:r>
            </a:p>
            <a:p>
              <a:pPr marL="462280" lvl="1" indent="-231140">
                <a:lnSpc>
                  <a:spcPts val="3920"/>
                </a:lnSpc>
                <a:buFont typeface="Arial"/>
                <a:buChar char="•"/>
              </a:pPr>
              <a:r>
                <a:rPr lang="en-US" sz="2799">
                  <a:solidFill>
                    <a:srgbClr val="000000"/>
                  </a:solidFill>
                  <a:latin typeface="Muli Regular"/>
                </a:rPr>
                <a:t>Review ide bisnis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57150"/>
              <a:ext cx="8540726" cy="14017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920"/>
                </a:lnSpc>
              </a:pPr>
              <a:r>
                <a:rPr lang="en-US" sz="7200" spc="-72">
                  <a:solidFill>
                    <a:srgbClr val="0048CD"/>
                  </a:solidFill>
                  <a:latin typeface="Abhaya Libre ExtraBold"/>
                </a:rPr>
                <a:t>Report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9144000" y="8485596"/>
            <a:ext cx="5043100" cy="412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48CD"/>
                </a:solidFill>
                <a:latin typeface="Space Mono"/>
              </a:rPr>
              <a:t>BINUS INCUBATOR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574492" y="3174529"/>
            <a:ext cx="218527" cy="218527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5617688" y="4226775"/>
            <a:ext cx="160064" cy="160064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144000" y="1510746"/>
            <a:ext cx="7224722" cy="6827362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 rot="-10800000">
            <a:off x="16538985" y="8537985"/>
            <a:ext cx="720315" cy="720315"/>
            <a:chOff x="0" y="0"/>
            <a:chExt cx="960421" cy="960421"/>
          </a:xfrm>
        </p:grpSpPr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>
            <a:xfrm rot="-10800000">
              <a:off x="0" y="0"/>
              <a:ext cx="960421" cy="960421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>
              <a:off x="234750" y="234750"/>
              <a:ext cx="490920" cy="4909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3367587"/>
            <a:ext cx="5385167" cy="2819031"/>
            <a:chOff x="0" y="0"/>
            <a:chExt cx="7180222" cy="3758708"/>
          </a:xfrm>
        </p:grpSpPr>
        <p:sp>
          <p:nvSpPr>
            <p:cNvPr id="3" name="TextBox 3"/>
            <p:cNvSpPr txBox="1"/>
            <p:nvPr/>
          </p:nvSpPr>
          <p:spPr>
            <a:xfrm>
              <a:off x="0" y="57150"/>
              <a:ext cx="7180222" cy="14055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920"/>
                </a:lnSpc>
              </a:pPr>
              <a:r>
                <a:rPr lang="en-US" sz="7200" spc="-72">
                  <a:solidFill>
                    <a:srgbClr val="0048CD"/>
                  </a:solidFill>
                  <a:latin typeface="Abhaya Libre ExtraBold"/>
                </a:rPr>
                <a:t>Informasi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839014"/>
              <a:ext cx="5712717" cy="19196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000000"/>
                  </a:solidFill>
                  <a:latin typeface="Muli Regular"/>
                </a:rPr>
                <a:t>Pengumpulan data dan informasi yang terkait dengan lelang.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889962" y="829571"/>
            <a:ext cx="9210261" cy="7868918"/>
            <a:chOff x="0" y="0"/>
            <a:chExt cx="3807918" cy="32533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807919" cy="3253350"/>
            </a:xfrm>
            <a:custGeom>
              <a:avLst/>
              <a:gdLst/>
              <a:ahLst/>
              <a:cxnLst/>
              <a:rect l="l" t="t" r="r" b="b"/>
              <a:pathLst>
                <a:path w="3807919" h="3253350">
                  <a:moveTo>
                    <a:pt x="3683458" y="3253350"/>
                  </a:moveTo>
                  <a:lnTo>
                    <a:pt x="124460" y="3253350"/>
                  </a:lnTo>
                  <a:cubicBezTo>
                    <a:pt x="55880" y="3253350"/>
                    <a:pt x="0" y="3197470"/>
                    <a:pt x="0" y="31288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683458" y="0"/>
                  </a:lnTo>
                  <a:cubicBezTo>
                    <a:pt x="3752038" y="0"/>
                    <a:pt x="3807919" y="55880"/>
                    <a:pt x="3807919" y="124460"/>
                  </a:cubicBezTo>
                  <a:lnTo>
                    <a:pt x="3807919" y="3128890"/>
                  </a:lnTo>
                  <a:cubicBezTo>
                    <a:pt x="3807919" y="3197470"/>
                    <a:pt x="3752038" y="3253350"/>
                    <a:pt x="3683458" y="325335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8334126" y="829571"/>
            <a:ext cx="8925174" cy="9006557"/>
            <a:chOff x="0" y="0"/>
            <a:chExt cx="3690051" cy="372369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90051" cy="3723699"/>
            </a:xfrm>
            <a:custGeom>
              <a:avLst/>
              <a:gdLst/>
              <a:ahLst/>
              <a:cxnLst/>
              <a:rect l="l" t="t" r="r" b="b"/>
              <a:pathLst>
                <a:path w="3690051" h="3723699">
                  <a:moveTo>
                    <a:pt x="3565591" y="3723698"/>
                  </a:moveTo>
                  <a:lnTo>
                    <a:pt x="124460" y="3723698"/>
                  </a:lnTo>
                  <a:cubicBezTo>
                    <a:pt x="55880" y="3723698"/>
                    <a:pt x="0" y="3667818"/>
                    <a:pt x="0" y="359923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565591" y="0"/>
                  </a:lnTo>
                  <a:cubicBezTo>
                    <a:pt x="3634171" y="0"/>
                    <a:pt x="3690051" y="55880"/>
                    <a:pt x="3690051" y="124460"/>
                  </a:cubicBezTo>
                  <a:lnTo>
                    <a:pt x="3690051" y="3599238"/>
                  </a:lnTo>
                  <a:cubicBezTo>
                    <a:pt x="3690051" y="3667819"/>
                    <a:pt x="3634171" y="3723699"/>
                    <a:pt x="3565591" y="3723699"/>
                  </a:cubicBezTo>
                  <a:close/>
                </a:path>
              </a:pathLst>
            </a:custGeom>
            <a:solidFill>
              <a:srgbClr val="0048CD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9255289" y="1172954"/>
            <a:ext cx="7082849" cy="8319790"/>
            <a:chOff x="0" y="0"/>
            <a:chExt cx="9443798" cy="11093054"/>
          </a:xfrm>
        </p:grpSpPr>
        <p:sp>
          <p:nvSpPr>
            <p:cNvPr id="10" name="TextBox 10"/>
            <p:cNvSpPr txBox="1"/>
            <p:nvPr/>
          </p:nvSpPr>
          <p:spPr>
            <a:xfrm>
              <a:off x="0" y="955759"/>
              <a:ext cx="9443798" cy="32811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62280" lvl="1" indent="-231140">
                <a:lnSpc>
                  <a:spcPts val="3919"/>
                </a:lnSpc>
                <a:buFont typeface="Arial"/>
                <a:buChar char="•"/>
              </a:pPr>
              <a:r>
                <a:rPr lang="en-US" sz="2800" dirty="0" err="1">
                  <a:solidFill>
                    <a:srgbClr val="FFFFFF"/>
                  </a:solidFill>
                  <a:latin typeface="Muli Regular"/>
                </a:rPr>
                <a:t>lelang</a:t>
              </a:r>
              <a:r>
                <a:rPr lang="en-US" sz="2800" dirty="0">
                  <a:solidFill>
                    <a:srgbClr val="FFFFFF"/>
                  </a:solidFill>
                  <a:latin typeface="Muli Regular"/>
                </a:rPr>
                <a:t> </a:t>
              </a:r>
              <a:r>
                <a:rPr lang="en-US" sz="2800" dirty="0" err="1">
                  <a:solidFill>
                    <a:srgbClr val="FFFFFF"/>
                  </a:solidFill>
                  <a:latin typeface="Muli Regular"/>
                </a:rPr>
                <a:t>lebih</a:t>
              </a:r>
              <a:r>
                <a:rPr lang="en-US" sz="2800" dirty="0">
                  <a:solidFill>
                    <a:srgbClr val="FFFFFF"/>
                  </a:solidFill>
                  <a:latin typeface="Muli Regular"/>
                </a:rPr>
                <a:t> </a:t>
              </a:r>
              <a:r>
                <a:rPr lang="en-US" sz="2800" dirty="0" err="1">
                  <a:solidFill>
                    <a:srgbClr val="FFFFFF"/>
                  </a:solidFill>
                  <a:latin typeface="Muli Regular"/>
                </a:rPr>
                <a:t>banyak</a:t>
              </a:r>
              <a:r>
                <a:rPr lang="en-US" sz="2800" dirty="0">
                  <a:solidFill>
                    <a:srgbClr val="FFFFFF"/>
                  </a:solidFill>
                  <a:latin typeface="Muli Regular"/>
                </a:rPr>
                <a:t> </a:t>
              </a:r>
              <a:r>
                <a:rPr lang="en-US" sz="2800" dirty="0" err="1">
                  <a:solidFill>
                    <a:srgbClr val="FFFFFF"/>
                  </a:solidFill>
                  <a:latin typeface="Muli Regular"/>
                </a:rPr>
                <a:t>dilakukan</a:t>
              </a:r>
              <a:r>
                <a:rPr lang="en-US" sz="2800" dirty="0">
                  <a:solidFill>
                    <a:srgbClr val="FFFFFF"/>
                  </a:solidFill>
                  <a:latin typeface="Muli Regular"/>
                </a:rPr>
                <a:t> di </a:t>
              </a:r>
              <a:r>
                <a:rPr lang="en-US" sz="2800" dirty="0" err="1">
                  <a:solidFill>
                    <a:srgbClr val="FFFFFF"/>
                  </a:solidFill>
                  <a:latin typeface="Muli Regular"/>
                </a:rPr>
                <a:t>sosial</a:t>
              </a:r>
              <a:r>
                <a:rPr lang="en-US" sz="2800" dirty="0">
                  <a:solidFill>
                    <a:srgbClr val="FFFFFF"/>
                  </a:solidFill>
                  <a:latin typeface="Muli Regular"/>
                </a:rPr>
                <a:t> media</a:t>
              </a:r>
            </a:p>
            <a:p>
              <a:pPr marL="462280" lvl="1" indent="-231140">
                <a:lnSpc>
                  <a:spcPts val="3919"/>
                </a:lnSpc>
                <a:buFont typeface="Arial"/>
                <a:buChar char="•"/>
              </a:pPr>
              <a:r>
                <a:rPr lang="en-US" sz="2750" dirty="0" err="1">
                  <a:solidFill>
                    <a:srgbClr val="FFFFFF"/>
                  </a:solidFill>
                  <a:latin typeface="Muli Regular"/>
                </a:rPr>
                <a:t>lelang</a:t>
              </a:r>
              <a:r>
                <a:rPr lang="en-US" sz="2750" dirty="0">
                  <a:solidFill>
                    <a:srgbClr val="FFFFFF"/>
                  </a:solidFill>
                  <a:latin typeface="Muli Regular"/>
                </a:rPr>
                <a:t> </a:t>
              </a:r>
              <a:r>
                <a:rPr lang="en-US" sz="2750" dirty="0" err="1">
                  <a:solidFill>
                    <a:srgbClr val="FFFFFF"/>
                  </a:solidFill>
                  <a:latin typeface="Muli Regular"/>
                </a:rPr>
                <a:t>lebih</a:t>
              </a:r>
              <a:r>
                <a:rPr lang="en-US" sz="2750" dirty="0">
                  <a:solidFill>
                    <a:srgbClr val="FFFFFF"/>
                  </a:solidFill>
                  <a:latin typeface="Muli Regular"/>
                </a:rPr>
                <a:t> </a:t>
              </a:r>
              <a:r>
                <a:rPr lang="en-US" sz="2750" dirty="0" err="1">
                  <a:solidFill>
                    <a:srgbClr val="FFFFFF"/>
                  </a:solidFill>
                  <a:latin typeface="Muli Regular"/>
                </a:rPr>
                <a:t>diminati</a:t>
              </a:r>
              <a:r>
                <a:rPr lang="en-US" sz="2750" dirty="0">
                  <a:solidFill>
                    <a:srgbClr val="FFFFFF"/>
                  </a:solidFill>
                  <a:latin typeface="Muli Regular"/>
                </a:rPr>
                <a:t> orang, </a:t>
              </a:r>
              <a:r>
                <a:rPr lang="en-US" sz="2750" dirty="0" err="1">
                  <a:solidFill>
                    <a:srgbClr val="FFFFFF"/>
                  </a:solidFill>
                  <a:latin typeface="Muli Regular"/>
                </a:rPr>
                <a:t>karena</a:t>
              </a:r>
              <a:r>
                <a:rPr lang="en-US" sz="2750" dirty="0">
                  <a:solidFill>
                    <a:srgbClr val="FFFFFF"/>
                  </a:solidFill>
                  <a:latin typeface="Muli Regular"/>
                </a:rPr>
                <a:t> </a:t>
              </a:r>
              <a:r>
                <a:rPr lang="en-US" sz="2750" dirty="0" err="1">
                  <a:solidFill>
                    <a:srgbClr val="FFFFFF"/>
                  </a:solidFill>
                  <a:latin typeface="Muli Regular"/>
                </a:rPr>
                <a:t>memiliki</a:t>
              </a:r>
              <a:r>
                <a:rPr lang="en-US" sz="2750" dirty="0">
                  <a:solidFill>
                    <a:srgbClr val="FFFFFF"/>
                  </a:solidFill>
                  <a:latin typeface="Muli Regular"/>
                </a:rPr>
                <a:t> </a:t>
              </a:r>
              <a:r>
                <a:rPr lang="en-US" sz="2750" dirty="0" err="1">
                  <a:solidFill>
                    <a:srgbClr val="FFFFFF"/>
                  </a:solidFill>
                  <a:latin typeface="Muli Regular"/>
                </a:rPr>
                <a:t>cara</a:t>
              </a:r>
              <a:r>
                <a:rPr lang="en-US" sz="2750" dirty="0">
                  <a:solidFill>
                    <a:srgbClr val="FFFFFF"/>
                  </a:solidFill>
                  <a:latin typeface="Muli Regular"/>
                </a:rPr>
                <a:t> yang </a:t>
              </a:r>
              <a:r>
                <a:rPr lang="en-US" sz="2750" dirty="0" err="1">
                  <a:solidFill>
                    <a:srgbClr val="FFFFFF"/>
                  </a:solidFill>
                  <a:latin typeface="Muli Regular"/>
                </a:rPr>
                <a:t>unik</a:t>
              </a:r>
              <a:r>
                <a:rPr lang="en-US" sz="2750" dirty="0">
                  <a:solidFill>
                    <a:srgbClr val="FFFFFF"/>
                  </a:solidFill>
                  <a:latin typeface="Muli Regular"/>
                </a:rPr>
                <a:t> </a:t>
              </a:r>
              <a:r>
                <a:rPr lang="en-US" sz="2750" dirty="0" err="1">
                  <a:solidFill>
                    <a:srgbClr val="FFFFFF"/>
                  </a:solidFill>
                  <a:latin typeface="Muli Regular"/>
                </a:rPr>
                <a:t>menarik</a:t>
              </a:r>
              <a:r>
                <a:rPr lang="en-US" sz="2750" dirty="0">
                  <a:solidFill>
                    <a:srgbClr val="FFFFFF"/>
                  </a:solidFill>
                  <a:latin typeface="Muli Regular"/>
                </a:rPr>
                <a:t> </a:t>
              </a:r>
              <a:r>
                <a:rPr lang="en-US" sz="2750" dirty="0" err="1">
                  <a:solidFill>
                    <a:srgbClr val="FFFFFF"/>
                  </a:solidFill>
                  <a:latin typeface="Muli Regular"/>
                </a:rPr>
                <a:t>bagi</a:t>
              </a:r>
              <a:r>
                <a:rPr lang="en-US" sz="2750" dirty="0">
                  <a:solidFill>
                    <a:srgbClr val="FFFFFF"/>
                  </a:solidFill>
                  <a:latin typeface="Muli Regular"/>
                </a:rPr>
                <a:t> </a:t>
              </a:r>
              <a:r>
                <a:rPr lang="en-US" sz="2750" dirty="0" err="1">
                  <a:solidFill>
                    <a:srgbClr val="FFFFFF"/>
                  </a:solidFill>
                  <a:latin typeface="Muli Regular"/>
                </a:rPr>
                <a:t>pembeli</a:t>
              </a:r>
              <a:r>
                <a:rPr lang="en-US" sz="2750" dirty="0">
                  <a:solidFill>
                    <a:srgbClr val="FFFFFF"/>
                  </a:solidFill>
                  <a:latin typeface="Muli Regular"/>
                </a:rPr>
                <a:t>.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9443798" cy="8062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040"/>
                </a:lnSpc>
                <a:spcBef>
                  <a:spcPct val="0"/>
                </a:spcBef>
              </a:pPr>
              <a:r>
                <a:rPr lang="en-US" sz="3600">
                  <a:solidFill>
                    <a:srgbClr val="75C7FB"/>
                  </a:solidFill>
                  <a:latin typeface="Abhaya Libre ExtraBold"/>
                </a:rPr>
                <a:t>Informasi dan fakta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5720884"/>
              <a:ext cx="9443798" cy="12803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62280" lvl="1" indent="-231140">
                <a:lnSpc>
                  <a:spcPts val="3920"/>
                </a:lnSpc>
                <a:buFont typeface="Arial"/>
                <a:buChar char="•"/>
              </a:pPr>
              <a:r>
                <a:rPr lang="en-US" sz="2800">
                  <a:solidFill>
                    <a:srgbClr val="FFFFFF"/>
                  </a:solidFill>
                  <a:latin typeface="Muli Regular"/>
                </a:rPr>
                <a:t>Mencari beberapa contoh akun lelang yang ada di sosial media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4636283"/>
              <a:ext cx="9443798" cy="8062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040"/>
                </a:lnSpc>
                <a:spcBef>
                  <a:spcPct val="0"/>
                </a:spcBef>
              </a:pPr>
              <a:r>
                <a:rPr lang="en-US" sz="3600">
                  <a:solidFill>
                    <a:srgbClr val="75C7FB"/>
                  </a:solidFill>
                  <a:latin typeface="Abhaya Libre ExtraBold"/>
                </a:rPr>
                <a:t>Data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8475644"/>
              <a:ext cx="9443798" cy="26174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62280" lvl="1" indent="-231140" algn="l">
                <a:lnSpc>
                  <a:spcPts val="3919"/>
                </a:lnSpc>
                <a:buFont typeface="Arial"/>
                <a:buChar char="•"/>
              </a:pPr>
              <a:r>
                <a:rPr lang="en-US" sz="2800">
                  <a:solidFill>
                    <a:srgbClr val="FFFFFF"/>
                  </a:solidFill>
                  <a:latin typeface="Muli Regular"/>
                </a:rPr>
                <a:t>Dana yang masuk setelah barang sukses terjual, sangat lama diproses.</a:t>
              </a:r>
            </a:p>
            <a:p>
              <a:pPr marL="462280" lvl="1" indent="-231140">
                <a:lnSpc>
                  <a:spcPts val="3920"/>
                </a:lnSpc>
                <a:buFont typeface="Arial"/>
                <a:buChar char="•"/>
              </a:pPr>
              <a:r>
                <a:rPr lang="en-US" sz="2799">
                  <a:solidFill>
                    <a:srgbClr val="FFFFFF"/>
                  </a:solidFill>
                  <a:latin typeface="Muli Regular"/>
                </a:rPr>
                <a:t>Kemungkinan peminat yang melakukan bid sembarangan sangat besar.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7400569"/>
              <a:ext cx="9443798" cy="8062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040"/>
                </a:lnSpc>
                <a:spcBef>
                  <a:spcPct val="0"/>
                </a:spcBef>
              </a:pPr>
              <a:r>
                <a:rPr lang="en-US" sz="3600">
                  <a:solidFill>
                    <a:srgbClr val="75C7FB"/>
                  </a:solidFill>
                  <a:latin typeface="Abhaya Libre ExtraBold"/>
                </a:rPr>
                <a:t>Kendala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 rot="-5400000">
            <a:off x="4851212" y="4838488"/>
            <a:ext cx="6492246" cy="412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48CD"/>
                </a:solidFill>
                <a:latin typeface="Space Mono"/>
              </a:rPr>
              <a:t>BINUS INCUBATOR</a:t>
            </a:r>
          </a:p>
        </p:txBody>
      </p:sp>
      <p:grpSp>
        <p:nvGrpSpPr>
          <p:cNvPr id="17" name="Group 17"/>
          <p:cNvGrpSpPr/>
          <p:nvPr/>
        </p:nvGrpSpPr>
        <p:grpSpPr>
          <a:xfrm rot="-10800000">
            <a:off x="15977980" y="8311727"/>
            <a:ext cx="720315" cy="720315"/>
            <a:chOff x="0" y="0"/>
            <a:chExt cx="960421" cy="960421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 rot="-10800000">
              <a:off x="0" y="0"/>
              <a:ext cx="960421" cy="960421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234750" y="234750"/>
              <a:ext cx="490920" cy="4909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518290" y="1780249"/>
            <a:ext cx="7741010" cy="1582457"/>
            <a:chOff x="0" y="0"/>
            <a:chExt cx="10321346" cy="2109942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0321346" cy="2109942"/>
              <a:chOff x="0" y="0"/>
              <a:chExt cx="5421664" cy="1108324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5421664" cy="1108324"/>
              </a:xfrm>
              <a:custGeom>
                <a:avLst/>
                <a:gdLst/>
                <a:ahLst/>
                <a:cxnLst/>
                <a:rect l="l" t="t" r="r" b="b"/>
                <a:pathLst>
                  <a:path w="5421664" h="1108324">
                    <a:moveTo>
                      <a:pt x="5297203" y="1108324"/>
                    </a:moveTo>
                    <a:lnTo>
                      <a:pt x="124460" y="1108324"/>
                    </a:lnTo>
                    <a:cubicBezTo>
                      <a:pt x="55880" y="1108324"/>
                      <a:pt x="0" y="1052444"/>
                      <a:pt x="0" y="983864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297204" y="0"/>
                    </a:lnTo>
                    <a:cubicBezTo>
                      <a:pt x="5365784" y="0"/>
                      <a:pt x="5421664" y="55880"/>
                      <a:pt x="5421664" y="124460"/>
                    </a:cubicBezTo>
                    <a:lnTo>
                      <a:pt x="5421664" y="983864"/>
                    </a:lnTo>
                    <a:cubicBezTo>
                      <a:pt x="5421664" y="1052444"/>
                      <a:pt x="5365784" y="1108324"/>
                      <a:pt x="5297204" y="1108324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5" name="TextBox 5"/>
            <p:cNvSpPr txBox="1"/>
            <p:nvPr/>
          </p:nvSpPr>
          <p:spPr>
            <a:xfrm>
              <a:off x="1022150" y="434021"/>
              <a:ext cx="8524243" cy="13838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920"/>
                </a:lnSpc>
              </a:pPr>
              <a:r>
                <a:rPr lang="en-US" sz="7200" spc="-72">
                  <a:solidFill>
                    <a:srgbClr val="FFFFFF"/>
                  </a:solidFill>
                  <a:latin typeface="Muli Bold"/>
                </a:rPr>
                <a:t>1.9 Billion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823354" y="1028700"/>
            <a:ext cx="5943857" cy="1748736"/>
            <a:chOff x="0" y="0"/>
            <a:chExt cx="4162971" cy="122478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162971" cy="1224783"/>
            </a:xfrm>
            <a:custGeom>
              <a:avLst/>
              <a:gdLst/>
              <a:ahLst/>
              <a:cxnLst/>
              <a:rect l="l" t="t" r="r" b="b"/>
              <a:pathLst>
                <a:path w="4162971" h="1224783">
                  <a:moveTo>
                    <a:pt x="4038510" y="1224783"/>
                  </a:moveTo>
                  <a:lnTo>
                    <a:pt x="124460" y="1224783"/>
                  </a:lnTo>
                  <a:cubicBezTo>
                    <a:pt x="55880" y="1224783"/>
                    <a:pt x="0" y="1168903"/>
                    <a:pt x="0" y="110032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038510" y="0"/>
                  </a:lnTo>
                  <a:cubicBezTo>
                    <a:pt x="4107091" y="0"/>
                    <a:pt x="4162971" y="55880"/>
                    <a:pt x="4162971" y="124460"/>
                  </a:cubicBezTo>
                  <a:lnTo>
                    <a:pt x="4162971" y="1100323"/>
                  </a:lnTo>
                  <a:cubicBezTo>
                    <a:pt x="4162971" y="1168903"/>
                    <a:pt x="4107091" y="1224783"/>
                    <a:pt x="4038510" y="1224783"/>
                  </a:cubicBezTo>
                  <a:close/>
                </a:path>
              </a:pathLst>
            </a:custGeom>
            <a:solidFill>
              <a:srgbClr val="75C7FB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0415866" y="1412697"/>
            <a:ext cx="6141235" cy="10378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19"/>
              </a:lnSpc>
            </a:pPr>
            <a:r>
              <a:rPr lang="en-US" sz="7199" spc="-71">
                <a:solidFill>
                  <a:srgbClr val="FFFFFF"/>
                </a:solidFill>
                <a:latin typeface="Abhaya Libre ExtraBold"/>
              </a:rPr>
              <a:t>IDE 1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9518290" y="4662937"/>
            <a:ext cx="7741010" cy="1582457"/>
            <a:chOff x="0" y="0"/>
            <a:chExt cx="10321346" cy="2109942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10321346" cy="2109942"/>
              <a:chOff x="0" y="0"/>
              <a:chExt cx="5421664" cy="1108324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5421664" cy="1108324"/>
              </a:xfrm>
              <a:custGeom>
                <a:avLst/>
                <a:gdLst/>
                <a:ahLst/>
                <a:cxnLst/>
                <a:rect l="l" t="t" r="r" b="b"/>
                <a:pathLst>
                  <a:path w="5421664" h="1108324">
                    <a:moveTo>
                      <a:pt x="5297203" y="1108324"/>
                    </a:moveTo>
                    <a:lnTo>
                      <a:pt x="124460" y="1108324"/>
                    </a:lnTo>
                    <a:cubicBezTo>
                      <a:pt x="55880" y="1108324"/>
                      <a:pt x="0" y="1052444"/>
                      <a:pt x="0" y="983864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297204" y="0"/>
                    </a:lnTo>
                    <a:cubicBezTo>
                      <a:pt x="5365784" y="0"/>
                      <a:pt x="5421664" y="55880"/>
                      <a:pt x="5421664" y="124460"/>
                    </a:cubicBezTo>
                    <a:lnTo>
                      <a:pt x="5421664" y="983864"/>
                    </a:lnTo>
                    <a:cubicBezTo>
                      <a:pt x="5421664" y="1052444"/>
                      <a:pt x="5365784" y="1108324"/>
                      <a:pt x="5297204" y="1108324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1022150" y="434021"/>
              <a:ext cx="8524243" cy="13838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920"/>
                </a:lnSpc>
              </a:pPr>
              <a:r>
                <a:rPr lang="en-US" sz="7200" spc="-72">
                  <a:solidFill>
                    <a:srgbClr val="FFFFFF"/>
                  </a:solidFill>
                  <a:latin typeface="Muli Bold"/>
                </a:rPr>
                <a:t>1.9 Billion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9823354" y="3958467"/>
            <a:ext cx="5943857" cy="1746500"/>
            <a:chOff x="0" y="0"/>
            <a:chExt cx="4162971" cy="122321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4162971" cy="1223217"/>
            </a:xfrm>
            <a:custGeom>
              <a:avLst/>
              <a:gdLst/>
              <a:ahLst/>
              <a:cxnLst/>
              <a:rect l="l" t="t" r="r" b="b"/>
              <a:pathLst>
                <a:path w="4162971" h="1223217">
                  <a:moveTo>
                    <a:pt x="4038510" y="1223217"/>
                  </a:moveTo>
                  <a:lnTo>
                    <a:pt x="124460" y="1223217"/>
                  </a:lnTo>
                  <a:cubicBezTo>
                    <a:pt x="55880" y="1223217"/>
                    <a:pt x="0" y="1167337"/>
                    <a:pt x="0" y="109875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038510" y="0"/>
                  </a:lnTo>
                  <a:cubicBezTo>
                    <a:pt x="4107091" y="0"/>
                    <a:pt x="4162971" y="55880"/>
                    <a:pt x="4162971" y="124460"/>
                  </a:cubicBezTo>
                  <a:lnTo>
                    <a:pt x="4162971" y="1098757"/>
                  </a:lnTo>
                  <a:cubicBezTo>
                    <a:pt x="4162971" y="1167337"/>
                    <a:pt x="4107091" y="1223217"/>
                    <a:pt x="4038510" y="1223217"/>
                  </a:cubicBezTo>
                  <a:close/>
                </a:path>
              </a:pathLst>
            </a:custGeom>
            <a:solidFill>
              <a:srgbClr val="75C7FB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10415866" y="4341345"/>
            <a:ext cx="4758834" cy="10378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20"/>
              </a:lnSpc>
            </a:pPr>
            <a:r>
              <a:rPr lang="en-US" sz="7200" spc="-72">
                <a:solidFill>
                  <a:srgbClr val="FFFFFF"/>
                </a:solidFill>
                <a:latin typeface="Abhaya Libre ExtraBold"/>
              </a:rPr>
              <a:t>IDE 2</a:t>
            </a: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452285" y="7960503"/>
            <a:ext cx="1383430" cy="1286590"/>
          </a:xfrm>
          <a:prstGeom prst="rect">
            <a:avLst/>
          </a:prstGeom>
        </p:spPr>
      </p:pic>
      <p:grpSp>
        <p:nvGrpSpPr>
          <p:cNvPr id="17" name="Group 17"/>
          <p:cNvGrpSpPr/>
          <p:nvPr/>
        </p:nvGrpSpPr>
        <p:grpSpPr>
          <a:xfrm>
            <a:off x="9518290" y="7581497"/>
            <a:ext cx="7741010" cy="1582457"/>
            <a:chOff x="0" y="0"/>
            <a:chExt cx="10321346" cy="2109942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10321346" cy="2109942"/>
              <a:chOff x="0" y="0"/>
              <a:chExt cx="5421664" cy="1108324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5421664" cy="1108324"/>
              </a:xfrm>
              <a:custGeom>
                <a:avLst/>
                <a:gdLst/>
                <a:ahLst/>
                <a:cxnLst/>
                <a:rect l="l" t="t" r="r" b="b"/>
                <a:pathLst>
                  <a:path w="5421664" h="1108324">
                    <a:moveTo>
                      <a:pt x="5297203" y="1108324"/>
                    </a:moveTo>
                    <a:lnTo>
                      <a:pt x="124460" y="1108324"/>
                    </a:lnTo>
                    <a:cubicBezTo>
                      <a:pt x="55880" y="1108324"/>
                      <a:pt x="0" y="1052444"/>
                      <a:pt x="0" y="983864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297204" y="0"/>
                    </a:lnTo>
                    <a:cubicBezTo>
                      <a:pt x="5365784" y="0"/>
                      <a:pt x="5421664" y="55880"/>
                      <a:pt x="5421664" y="124460"/>
                    </a:cubicBezTo>
                    <a:lnTo>
                      <a:pt x="5421664" y="983864"/>
                    </a:lnTo>
                    <a:cubicBezTo>
                      <a:pt x="5421664" y="1052444"/>
                      <a:pt x="5365784" y="1108324"/>
                      <a:pt x="5297204" y="1108324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20" name="TextBox 20"/>
            <p:cNvSpPr txBox="1"/>
            <p:nvPr/>
          </p:nvSpPr>
          <p:spPr>
            <a:xfrm>
              <a:off x="1022150" y="434021"/>
              <a:ext cx="8524243" cy="13838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920"/>
                </a:lnSpc>
              </a:pPr>
              <a:r>
                <a:rPr lang="en-US" sz="7200" spc="-72">
                  <a:solidFill>
                    <a:srgbClr val="FFFFFF"/>
                  </a:solidFill>
                  <a:latin typeface="Muli Bold"/>
                </a:rPr>
                <a:t>1.9 Billion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9823354" y="6777451"/>
            <a:ext cx="5943857" cy="1742359"/>
            <a:chOff x="0" y="0"/>
            <a:chExt cx="4162971" cy="1220317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4162971" cy="1220317"/>
            </a:xfrm>
            <a:custGeom>
              <a:avLst/>
              <a:gdLst/>
              <a:ahLst/>
              <a:cxnLst/>
              <a:rect l="l" t="t" r="r" b="b"/>
              <a:pathLst>
                <a:path w="4162971" h="1220317">
                  <a:moveTo>
                    <a:pt x="4038510" y="1220317"/>
                  </a:moveTo>
                  <a:lnTo>
                    <a:pt x="124460" y="1220317"/>
                  </a:lnTo>
                  <a:cubicBezTo>
                    <a:pt x="55880" y="1220317"/>
                    <a:pt x="0" y="1164437"/>
                    <a:pt x="0" y="109585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038510" y="0"/>
                  </a:lnTo>
                  <a:cubicBezTo>
                    <a:pt x="4107091" y="0"/>
                    <a:pt x="4162971" y="55880"/>
                    <a:pt x="4162971" y="124460"/>
                  </a:cubicBezTo>
                  <a:lnTo>
                    <a:pt x="4162971" y="1095857"/>
                  </a:lnTo>
                  <a:cubicBezTo>
                    <a:pt x="4162971" y="1164437"/>
                    <a:pt x="4107091" y="1220317"/>
                    <a:pt x="4038510" y="1220317"/>
                  </a:cubicBezTo>
                  <a:close/>
                </a:path>
              </a:pathLst>
            </a:custGeom>
            <a:solidFill>
              <a:srgbClr val="75C7FB"/>
            </a:solidFill>
          </p:spPr>
        </p:sp>
      </p:grpSp>
      <p:sp>
        <p:nvSpPr>
          <p:cNvPr id="23" name="TextBox 23"/>
          <p:cNvSpPr txBox="1"/>
          <p:nvPr/>
        </p:nvSpPr>
        <p:spPr>
          <a:xfrm>
            <a:off x="10415866" y="7158129"/>
            <a:ext cx="3438911" cy="10381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20"/>
              </a:lnSpc>
            </a:pPr>
            <a:r>
              <a:rPr lang="en-US" sz="7200" spc="-72">
                <a:solidFill>
                  <a:srgbClr val="FFFFFF"/>
                </a:solidFill>
                <a:latin typeface="Abhaya Libre ExtraBold"/>
              </a:rPr>
              <a:t>IDE 3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146925" y="2860774"/>
            <a:ext cx="6617188" cy="4064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48CD"/>
                </a:solidFill>
                <a:latin typeface="Space Mono"/>
              </a:rPr>
              <a:t>IDE MEMBUAT APLIKASI LELANG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0146925" y="5774483"/>
            <a:ext cx="6617188" cy="4064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48CD"/>
                </a:solidFill>
                <a:latin typeface="Space Mono"/>
              </a:rPr>
              <a:t>IDE GAME DICOBA KE APLIKASI LELANG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0146925" y="8688737"/>
            <a:ext cx="6617188" cy="4064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48CD"/>
                </a:solidFill>
                <a:latin typeface="Space Mono"/>
              </a:rPr>
              <a:t>SISTEM INTERAKTIF DI DALAM APLIKASI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1028700" y="3976092"/>
            <a:ext cx="6384183" cy="2334815"/>
            <a:chOff x="0" y="0"/>
            <a:chExt cx="8512244" cy="3113087"/>
          </a:xfrm>
        </p:grpSpPr>
        <p:sp>
          <p:nvSpPr>
            <p:cNvPr id="28" name="TextBox 28"/>
            <p:cNvSpPr txBox="1"/>
            <p:nvPr/>
          </p:nvSpPr>
          <p:spPr>
            <a:xfrm>
              <a:off x="0" y="57150"/>
              <a:ext cx="8512244" cy="14054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920"/>
                </a:lnSpc>
              </a:pPr>
              <a:r>
                <a:rPr lang="en-US" sz="7200" spc="-72">
                  <a:solidFill>
                    <a:srgbClr val="FFFFFF"/>
                  </a:solidFill>
                  <a:latin typeface="Abhaya Libre ExtraBold"/>
                </a:rPr>
                <a:t>Hasil Diskusi</a:t>
              </a:r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1833388"/>
              <a:ext cx="8512244" cy="12796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Muli Regular"/>
                </a:rPr>
                <a:t>Berupa ide-ide yang akan dicoba dalam membuat prototype aplikasi.</a:t>
              </a:r>
            </a:p>
          </p:txBody>
        </p:sp>
      </p:grpSp>
      <p:pic>
        <p:nvPicPr>
          <p:cNvPr id="30" name="Picture 3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154284" y="817830"/>
            <a:ext cx="1383430" cy="1286590"/>
          </a:xfrm>
          <a:prstGeom prst="rect">
            <a:avLst/>
          </a:prstGeom>
        </p:spPr>
      </p:pic>
      <p:grpSp>
        <p:nvGrpSpPr>
          <p:cNvPr id="31" name="Group 31"/>
          <p:cNvGrpSpPr/>
          <p:nvPr/>
        </p:nvGrpSpPr>
        <p:grpSpPr>
          <a:xfrm rot="-5400000">
            <a:off x="16289171" y="7219943"/>
            <a:ext cx="556829" cy="556829"/>
            <a:chOff x="0" y="0"/>
            <a:chExt cx="742438" cy="742438"/>
          </a:xfrm>
        </p:grpSpPr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 rot="-10800000">
              <a:off x="0" y="0"/>
              <a:ext cx="742438" cy="742438"/>
            </a:xfrm>
            <a:prstGeom prst="rect">
              <a:avLst/>
            </a:prstGeom>
          </p:spPr>
        </p:pic>
        <p:pic>
          <p:nvPicPr>
            <p:cNvPr id="33" name="Picture 33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81470" y="181470"/>
              <a:ext cx="379498" cy="379498"/>
            </a:xfrm>
            <a:prstGeom prst="rect">
              <a:avLst/>
            </a:prstGeom>
          </p:spPr>
        </p:pic>
      </p:grpSp>
      <p:grpSp>
        <p:nvGrpSpPr>
          <p:cNvPr id="34" name="Group 34"/>
          <p:cNvGrpSpPr/>
          <p:nvPr/>
        </p:nvGrpSpPr>
        <p:grpSpPr>
          <a:xfrm rot="-5400000">
            <a:off x="16289171" y="4301383"/>
            <a:ext cx="556829" cy="556829"/>
            <a:chOff x="0" y="0"/>
            <a:chExt cx="742438" cy="742438"/>
          </a:xfrm>
        </p:grpSpPr>
        <p:pic>
          <p:nvPicPr>
            <p:cNvPr id="35" name="Picture 35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 rot="-10800000">
              <a:off x="0" y="0"/>
              <a:ext cx="742438" cy="742438"/>
            </a:xfrm>
            <a:prstGeom prst="rect">
              <a:avLst/>
            </a:prstGeom>
          </p:spPr>
        </p:pic>
        <p:pic>
          <p:nvPicPr>
            <p:cNvPr id="36" name="Picture 36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81470" y="181470"/>
              <a:ext cx="379498" cy="379498"/>
            </a:xfrm>
            <a:prstGeom prst="rect">
              <a:avLst/>
            </a:prstGeom>
          </p:spPr>
        </p:pic>
      </p:grpSp>
      <p:grpSp>
        <p:nvGrpSpPr>
          <p:cNvPr id="37" name="Group 37"/>
          <p:cNvGrpSpPr/>
          <p:nvPr/>
        </p:nvGrpSpPr>
        <p:grpSpPr>
          <a:xfrm rot="-5400000">
            <a:off x="16289171" y="798718"/>
            <a:ext cx="556829" cy="556829"/>
            <a:chOff x="0" y="0"/>
            <a:chExt cx="742438" cy="742438"/>
          </a:xfrm>
        </p:grpSpPr>
        <p:pic>
          <p:nvPicPr>
            <p:cNvPr id="38" name="Picture 38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 rot="-10800000">
              <a:off x="0" y="0"/>
              <a:ext cx="742438" cy="742438"/>
            </a:xfrm>
            <a:prstGeom prst="rect">
              <a:avLst/>
            </a:prstGeom>
          </p:spPr>
        </p:pic>
        <p:pic>
          <p:nvPicPr>
            <p:cNvPr id="39" name="Picture 39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81470" y="181470"/>
              <a:ext cx="379498" cy="3794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897893" y="326874"/>
            <a:ext cx="1737370" cy="1615754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7254437" y="1028700"/>
            <a:ext cx="10004863" cy="2235712"/>
            <a:chOff x="0" y="0"/>
            <a:chExt cx="6420032" cy="143463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420033" cy="1434637"/>
            </a:xfrm>
            <a:custGeom>
              <a:avLst/>
              <a:gdLst/>
              <a:ahLst/>
              <a:cxnLst/>
              <a:rect l="l" t="t" r="r" b="b"/>
              <a:pathLst>
                <a:path w="6420033" h="1434637">
                  <a:moveTo>
                    <a:pt x="6295572" y="1434636"/>
                  </a:moveTo>
                  <a:lnTo>
                    <a:pt x="124460" y="1434636"/>
                  </a:lnTo>
                  <a:cubicBezTo>
                    <a:pt x="55880" y="1434636"/>
                    <a:pt x="0" y="1378757"/>
                    <a:pt x="0" y="131017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295572" y="0"/>
                  </a:lnTo>
                  <a:cubicBezTo>
                    <a:pt x="6364153" y="0"/>
                    <a:pt x="6420033" y="55880"/>
                    <a:pt x="6420033" y="124460"/>
                  </a:cubicBezTo>
                  <a:lnTo>
                    <a:pt x="6420033" y="1310177"/>
                  </a:lnTo>
                  <a:cubicBezTo>
                    <a:pt x="6420033" y="1378757"/>
                    <a:pt x="6364153" y="1434637"/>
                    <a:pt x="6295572" y="143463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7838702" y="1260647"/>
            <a:ext cx="8700282" cy="406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48CD"/>
                </a:solidFill>
                <a:latin typeface="Space Mono"/>
              </a:rPr>
              <a:t>TARGET 1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7254437" y="3503456"/>
            <a:ext cx="10004863" cy="2235712"/>
            <a:chOff x="0" y="0"/>
            <a:chExt cx="6420032" cy="143463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420033" cy="1434637"/>
            </a:xfrm>
            <a:custGeom>
              <a:avLst/>
              <a:gdLst/>
              <a:ahLst/>
              <a:cxnLst/>
              <a:rect l="l" t="t" r="r" b="b"/>
              <a:pathLst>
                <a:path w="6420033" h="1434637">
                  <a:moveTo>
                    <a:pt x="6295572" y="1434636"/>
                  </a:moveTo>
                  <a:lnTo>
                    <a:pt x="124460" y="1434636"/>
                  </a:lnTo>
                  <a:cubicBezTo>
                    <a:pt x="55880" y="1434636"/>
                    <a:pt x="0" y="1378757"/>
                    <a:pt x="0" y="131017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295572" y="0"/>
                  </a:lnTo>
                  <a:cubicBezTo>
                    <a:pt x="6364153" y="0"/>
                    <a:pt x="6420033" y="55880"/>
                    <a:pt x="6420033" y="124460"/>
                  </a:cubicBezTo>
                  <a:lnTo>
                    <a:pt x="6420033" y="1310177"/>
                  </a:lnTo>
                  <a:cubicBezTo>
                    <a:pt x="6420033" y="1378757"/>
                    <a:pt x="6364153" y="1434637"/>
                    <a:pt x="6295572" y="143463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7254437" y="4372544"/>
            <a:ext cx="10004863" cy="1366623"/>
            <a:chOff x="0" y="0"/>
            <a:chExt cx="6420032" cy="87695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420033" cy="876950"/>
            </a:xfrm>
            <a:custGeom>
              <a:avLst/>
              <a:gdLst/>
              <a:ahLst/>
              <a:cxnLst/>
              <a:rect l="l" t="t" r="r" b="b"/>
              <a:pathLst>
                <a:path w="6420033" h="876950">
                  <a:moveTo>
                    <a:pt x="6295572" y="876950"/>
                  </a:moveTo>
                  <a:lnTo>
                    <a:pt x="124460" y="876950"/>
                  </a:lnTo>
                  <a:cubicBezTo>
                    <a:pt x="55880" y="876950"/>
                    <a:pt x="0" y="821070"/>
                    <a:pt x="0" y="7524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295572" y="0"/>
                  </a:lnTo>
                  <a:cubicBezTo>
                    <a:pt x="6364153" y="0"/>
                    <a:pt x="6420033" y="55880"/>
                    <a:pt x="6420033" y="124460"/>
                  </a:cubicBezTo>
                  <a:lnTo>
                    <a:pt x="6420033" y="752490"/>
                  </a:lnTo>
                  <a:cubicBezTo>
                    <a:pt x="6420033" y="821070"/>
                    <a:pt x="6364153" y="876950"/>
                    <a:pt x="6295572" y="876950"/>
                  </a:cubicBezTo>
                  <a:close/>
                </a:path>
              </a:pathLst>
            </a:custGeom>
            <a:solidFill>
              <a:srgbClr val="75C7FB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7838702" y="3717075"/>
            <a:ext cx="8700282" cy="406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48CD"/>
                </a:solidFill>
                <a:latin typeface="Space Mono"/>
              </a:rPr>
              <a:t>TARGET 2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3736785"/>
            <a:ext cx="5114437" cy="18166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40"/>
              </a:lnSpc>
            </a:pPr>
            <a:r>
              <a:rPr lang="en-US" sz="6400" spc="-64">
                <a:solidFill>
                  <a:srgbClr val="FFFFFF"/>
                </a:solidFill>
                <a:latin typeface="Abhaya Libre ExtraBold"/>
              </a:rPr>
              <a:t>Target</a:t>
            </a:r>
          </a:p>
          <a:p>
            <a:pPr>
              <a:lnSpc>
                <a:spcPts val="7040"/>
              </a:lnSpc>
            </a:pPr>
            <a:r>
              <a:rPr lang="en-US" sz="6400" spc="-64">
                <a:solidFill>
                  <a:srgbClr val="FFFFFF"/>
                </a:solidFill>
                <a:latin typeface="Abhaya Libre ExtraBold"/>
              </a:rPr>
              <a:t>Minggu Depan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650885" y="7437942"/>
            <a:ext cx="1737370" cy="1615754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7254437" y="5983594"/>
            <a:ext cx="10004863" cy="2235712"/>
            <a:chOff x="0" y="0"/>
            <a:chExt cx="6420032" cy="143463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420033" cy="1434637"/>
            </a:xfrm>
            <a:custGeom>
              <a:avLst/>
              <a:gdLst/>
              <a:ahLst/>
              <a:cxnLst/>
              <a:rect l="l" t="t" r="r" b="b"/>
              <a:pathLst>
                <a:path w="6420033" h="1434637">
                  <a:moveTo>
                    <a:pt x="6295572" y="1434636"/>
                  </a:moveTo>
                  <a:lnTo>
                    <a:pt x="124460" y="1434636"/>
                  </a:lnTo>
                  <a:cubicBezTo>
                    <a:pt x="55880" y="1434636"/>
                    <a:pt x="0" y="1378757"/>
                    <a:pt x="0" y="131017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295572" y="0"/>
                  </a:lnTo>
                  <a:cubicBezTo>
                    <a:pt x="6364153" y="0"/>
                    <a:pt x="6420033" y="55880"/>
                    <a:pt x="6420033" y="124460"/>
                  </a:cubicBezTo>
                  <a:lnTo>
                    <a:pt x="6420033" y="1310177"/>
                  </a:lnTo>
                  <a:cubicBezTo>
                    <a:pt x="6420033" y="1378757"/>
                    <a:pt x="6364153" y="1434637"/>
                    <a:pt x="6295572" y="143463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5" name="Group 15"/>
          <p:cNvGrpSpPr/>
          <p:nvPr/>
        </p:nvGrpSpPr>
        <p:grpSpPr>
          <a:xfrm>
            <a:off x="7254437" y="6852683"/>
            <a:ext cx="10004863" cy="1366623"/>
            <a:chOff x="0" y="0"/>
            <a:chExt cx="6420032" cy="87695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420033" cy="876950"/>
            </a:xfrm>
            <a:custGeom>
              <a:avLst/>
              <a:gdLst/>
              <a:ahLst/>
              <a:cxnLst/>
              <a:rect l="l" t="t" r="r" b="b"/>
              <a:pathLst>
                <a:path w="6420033" h="876950">
                  <a:moveTo>
                    <a:pt x="6295572" y="876950"/>
                  </a:moveTo>
                  <a:lnTo>
                    <a:pt x="124460" y="876950"/>
                  </a:lnTo>
                  <a:cubicBezTo>
                    <a:pt x="55880" y="876950"/>
                    <a:pt x="0" y="821070"/>
                    <a:pt x="0" y="7524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295572" y="0"/>
                  </a:lnTo>
                  <a:cubicBezTo>
                    <a:pt x="6364153" y="0"/>
                    <a:pt x="6420033" y="55880"/>
                    <a:pt x="6420033" y="124460"/>
                  </a:cubicBezTo>
                  <a:lnTo>
                    <a:pt x="6420033" y="752490"/>
                  </a:lnTo>
                  <a:cubicBezTo>
                    <a:pt x="6420033" y="821070"/>
                    <a:pt x="6364153" y="876950"/>
                    <a:pt x="6295572" y="876950"/>
                  </a:cubicBezTo>
                  <a:close/>
                </a:path>
              </a:pathLst>
            </a:custGeom>
            <a:solidFill>
              <a:srgbClr val="75C7FB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7838702" y="6170513"/>
            <a:ext cx="8700282" cy="406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48CD"/>
                </a:solidFill>
                <a:latin typeface="Space Mono"/>
              </a:rPr>
              <a:t>TARGET 3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7254437" y="1897789"/>
            <a:ext cx="10004863" cy="1366623"/>
            <a:chOff x="0" y="0"/>
            <a:chExt cx="6420032" cy="8769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420033" cy="876950"/>
            </a:xfrm>
            <a:custGeom>
              <a:avLst/>
              <a:gdLst/>
              <a:ahLst/>
              <a:cxnLst/>
              <a:rect l="l" t="t" r="r" b="b"/>
              <a:pathLst>
                <a:path w="6420033" h="876950">
                  <a:moveTo>
                    <a:pt x="6295572" y="876950"/>
                  </a:moveTo>
                  <a:lnTo>
                    <a:pt x="124460" y="876950"/>
                  </a:lnTo>
                  <a:cubicBezTo>
                    <a:pt x="55880" y="876950"/>
                    <a:pt x="0" y="821070"/>
                    <a:pt x="0" y="7524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295572" y="0"/>
                  </a:lnTo>
                  <a:cubicBezTo>
                    <a:pt x="6364153" y="0"/>
                    <a:pt x="6420033" y="55880"/>
                    <a:pt x="6420033" y="124460"/>
                  </a:cubicBezTo>
                  <a:lnTo>
                    <a:pt x="6420033" y="752490"/>
                  </a:lnTo>
                  <a:cubicBezTo>
                    <a:pt x="6420033" y="821070"/>
                    <a:pt x="6364153" y="876950"/>
                    <a:pt x="6295572" y="876950"/>
                  </a:cubicBezTo>
                  <a:close/>
                </a:path>
              </a:pathLst>
            </a:custGeom>
            <a:solidFill>
              <a:srgbClr val="75C7FB"/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7838702" y="2338707"/>
            <a:ext cx="8700282" cy="437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692"/>
              </a:lnSpc>
            </a:pPr>
            <a:r>
              <a:rPr lang="en-US" sz="2600">
                <a:solidFill>
                  <a:srgbClr val="FFFFFF"/>
                </a:solidFill>
                <a:latin typeface="Muli Regular"/>
              </a:rPr>
              <a:t>Penyempurnaan ide-ide dari aplikasi lelang interaktif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7838702" y="4813462"/>
            <a:ext cx="8700282" cy="437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692"/>
              </a:lnSpc>
            </a:pPr>
            <a:r>
              <a:rPr lang="en-US" sz="2600">
                <a:solidFill>
                  <a:srgbClr val="FFFFFF"/>
                </a:solidFill>
                <a:latin typeface="Muli Regular"/>
              </a:rPr>
              <a:t>Cari tahu mengenai sistem lelang di pasar.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7838702" y="7062510"/>
            <a:ext cx="8700282" cy="899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692"/>
              </a:lnSpc>
            </a:pPr>
            <a:r>
              <a:rPr lang="en-US" sz="2600">
                <a:solidFill>
                  <a:srgbClr val="FFFFFF"/>
                </a:solidFill>
                <a:latin typeface="Muli Regular"/>
              </a:rPr>
              <a:t>Partisipasi di acara lelang offline untuk mengetahui permasalahan.</a:t>
            </a:r>
          </a:p>
        </p:txBody>
      </p:sp>
      <p:grpSp>
        <p:nvGrpSpPr>
          <p:cNvPr id="23" name="Group 23"/>
          <p:cNvGrpSpPr/>
          <p:nvPr/>
        </p:nvGrpSpPr>
        <p:grpSpPr>
          <a:xfrm rot="-10800000">
            <a:off x="16538985" y="8537985"/>
            <a:ext cx="720315" cy="720315"/>
            <a:chOff x="0" y="0"/>
            <a:chExt cx="960421" cy="960421"/>
          </a:xfrm>
        </p:grpSpPr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 rot="-10800000">
              <a:off x="0" y="0"/>
              <a:ext cx="960421" cy="960421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234750" y="234750"/>
              <a:ext cx="490920" cy="490920"/>
            </a:xfrm>
            <a:prstGeom prst="rect">
              <a:avLst/>
            </a:prstGeom>
          </p:spPr>
        </p:pic>
      </p:grpSp>
      <p:sp>
        <p:nvSpPr>
          <p:cNvPr id="26" name="TextBox 26"/>
          <p:cNvSpPr txBox="1"/>
          <p:nvPr/>
        </p:nvSpPr>
        <p:spPr>
          <a:xfrm>
            <a:off x="1028700" y="5758217"/>
            <a:ext cx="4156621" cy="579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10"/>
              </a:lnSpc>
            </a:pPr>
            <a:r>
              <a:rPr lang="en-US" sz="2100" spc="-21">
                <a:solidFill>
                  <a:srgbClr val="FFFFFF"/>
                </a:solidFill>
                <a:latin typeface="Muli Regular"/>
              </a:rPr>
              <a:t>Poin-poin yang akan dicapai pada</a:t>
            </a:r>
          </a:p>
          <a:p>
            <a:pPr>
              <a:lnSpc>
                <a:spcPts val="2310"/>
              </a:lnSpc>
              <a:spcBef>
                <a:spcPct val="0"/>
              </a:spcBef>
            </a:pPr>
            <a:r>
              <a:rPr lang="en-US" sz="2100" spc="-21">
                <a:solidFill>
                  <a:srgbClr val="FFFFFF"/>
                </a:solidFill>
                <a:latin typeface="Muli Regular"/>
              </a:rPr>
              <a:t>proses diskusi minggu depan.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Progress</dc:title>
  <cp:revision>14</cp:revision>
  <dcterms:created xsi:type="dcterms:W3CDTF">2006-08-16T00:00:00Z</dcterms:created>
  <dcterms:modified xsi:type="dcterms:W3CDTF">2020-02-27T15:53:07Z</dcterms:modified>
  <dc:identifier>DAD1BEnDm6o</dc:identifier>
</cp:coreProperties>
</file>