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736" r:id="rId3"/>
    <p:sldId id="737" r:id="rId4"/>
    <p:sldId id="738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59" r:id="rId26"/>
    <p:sldId id="760" r:id="rId27"/>
    <p:sldId id="761" r:id="rId28"/>
    <p:sldId id="762" r:id="rId29"/>
    <p:sldId id="763" r:id="rId30"/>
    <p:sldId id="764" r:id="rId31"/>
    <p:sldId id="765" r:id="rId32"/>
    <p:sldId id="766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5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284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xbean.cs.ccu.edu.tw/~software/GraduateSlides/chapter10.ppt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1" y="16764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tabLst>
                <a:tab pos="2225675" algn="l"/>
                <a:tab pos="2398713" algn="l"/>
              </a:tabLst>
            </a:pP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Course	</a:t>
            </a:r>
            <a:r>
              <a:rPr lang="en-US" sz="230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300" smtClean="0">
                <a:solidFill>
                  <a:schemeClr val="bg1"/>
                </a:solidFill>
                <a:latin typeface="Open Sans"/>
              </a:rPr>
              <a:t>Comp6062 </a:t>
            </a:r>
            <a:r>
              <a:rPr lang="en-US" sz="2300" dirty="0">
                <a:solidFill>
                  <a:schemeClr val="bg1"/>
                </a:solidFill>
                <a:latin typeface="Open Sans"/>
              </a:rPr>
              <a:t>- Compilation </a:t>
            </a: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Techniques</a:t>
            </a:r>
          </a:p>
          <a:p>
            <a:pPr algn="just">
              <a:spcBef>
                <a:spcPct val="20000"/>
              </a:spcBef>
              <a:tabLst>
                <a:tab pos="2225675" algn="l"/>
                <a:tab pos="2398713" algn="l"/>
              </a:tabLst>
            </a:pPr>
            <a:r>
              <a:rPr lang="en-US" sz="23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3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30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sz="23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/>
              <a:t>Code </a:t>
            </a:r>
            <a:r>
              <a:rPr lang="en-AU" sz="4000" dirty="0" smtClean="0"/>
              <a:t>Optimization</a:t>
            </a:r>
            <a:br>
              <a:rPr lang="en-AU" sz="4000" dirty="0" smtClean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23 - 24</a:t>
            </a: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C178D00A-84E7-49FE-991A-7CAEFD0291FC}" type="slidenum">
              <a:rPr lang="en-US"/>
              <a:pPr algn="ctr">
                <a:defRPr/>
              </a:pPr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2286000"/>
            <a:ext cx="1531938" cy="1749425"/>
          </a:xfrm>
          <a:solidFill>
            <a:srgbClr val="DDDDDD"/>
          </a:solidFill>
        </p:spPr>
        <p:txBody>
          <a:bodyPr/>
          <a:lstStyle/>
          <a:p>
            <a:r>
              <a:rPr lang="en-US" sz="2000" dirty="0" smtClean="0"/>
              <a:t>i = 4</a:t>
            </a:r>
          </a:p>
          <a:p>
            <a:r>
              <a:rPr lang="en-US" sz="2000" dirty="0" smtClean="0"/>
              <a:t>t1 = i+1</a:t>
            </a:r>
          </a:p>
          <a:p>
            <a:r>
              <a:rPr lang="en-US" sz="2000" dirty="0" smtClean="0"/>
              <a:t>t2 = b[t1]</a:t>
            </a:r>
          </a:p>
          <a:p>
            <a:r>
              <a:rPr lang="en-US" sz="2000" dirty="0" smtClean="0"/>
              <a:t>a[t1] = t2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2286000"/>
            <a:ext cx="1614488" cy="1749425"/>
          </a:xfrm>
          <a:solidFill>
            <a:srgbClr val="DDDDDD"/>
          </a:solidFill>
        </p:spPr>
        <p:txBody>
          <a:bodyPr/>
          <a:lstStyle/>
          <a:p>
            <a:r>
              <a:rPr lang="en-US" sz="2000" dirty="0" smtClean="0"/>
              <a:t>i = 4</a:t>
            </a:r>
          </a:p>
          <a:p>
            <a:r>
              <a:rPr lang="en-US" sz="2000" dirty="0" smtClean="0"/>
              <a:t>t1 = 5</a:t>
            </a:r>
          </a:p>
          <a:p>
            <a:r>
              <a:rPr lang="en-US" sz="2000" dirty="0" smtClean="0"/>
              <a:t>t2 = b[t1]</a:t>
            </a:r>
            <a:endParaRPr lang="en-US" sz="2000" i="1" dirty="0" smtClean="0"/>
          </a:p>
          <a:p>
            <a:r>
              <a:rPr lang="en-US" sz="2000" dirty="0" smtClean="0"/>
              <a:t>a[t1] = t2</a:t>
            </a:r>
          </a:p>
          <a:p>
            <a:endParaRPr lang="en-US" sz="2000" dirty="0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104900" y="1538287"/>
            <a:ext cx="52255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/>
              </a:rPr>
              <a:t>Now, suppose i is a constant: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172200" y="2286000"/>
            <a:ext cx="1447800" cy="1676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latin typeface="Open Sans"/>
              </a:rPr>
              <a:t>i = 4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Open Sans"/>
              </a:rPr>
              <a:t>t1 = 5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Open Sans"/>
              </a:rPr>
              <a:t>t2 = b[5]</a:t>
            </a:r>
            <a:endParaRPr lang="en-US" sz="2000" i="1">
              <a:latin typeface="Open San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Open Sans"/>
              </a:rPr>
              <a:t>a[5] = t2</a:t>
            </a: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Open Sans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62400" y="4419600"/>
            <a:ext cx="1752600" cy="14478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>
                <a:latin typeface="Open Sans"/>
              </a:rPr>
              <a:t>i = 4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>
                <a:latin typeface="Open Sans"/>
              </a:rPr>
              <a:t>t2 = b[5]</a:t>
            </a:r>
            <a:endParaRPr lang="en-US" sz="2200" i="1">
              <a:latin typeface="Open San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200">
                <a:latin typeface="Open Sans"/>
              </a:rPr>
              <a:t>a[5] = t2</a:t>
            </a:r>
          </a:p>
          <a:p>
            <a:pPr marL="342900" indent="-342900">
              <a:spcBef>
                <a:spcPct val="20000"/>
              </a:spcBef>
            </a:pPr>
            <a:endParaRPr lang="en-US" sz="2200">
              <a:latin typeface="Open Sans"/>
            </a:endParaRP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981199" y="4495800"/>
            <a:ext cx="1828801" cy="4308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>
                <a:latin typeface="Open Sans"/>
              </a:rPr>
              <a:t>Final Code: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895600" y="2895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10200" y="2895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E5E3E41B-16D8-4E80-8633-DA9A7DA46CCF}" type="slidenum">
              <a:rPr lang="en-US"/>
              <a:pPr algn="ctr">
                <a:defRPr/>
              </a:pPr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r>
              <a:rPr lang="en-US" dirty="0" smtClean="0"/>
              <a:t>Optimizations on CFG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46237"/>
            <a:ext cx="75438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Must take control flow into account </a:t>
            </a:r>
          </a:p>
          <a:p>
            <a:pPr lvl="1"/>
            <a:r>
              <a:rPr lang="en-US" sz="2200" dirty="0" smtClean="0"/>
              <a:t>Common Sub-expression Elimination </a:t>
            </a:r>
          </a:p>
          <a:p>
            <a:pPr lvl="1"/>
            <a:r>
              <a:rPr lang="en-US" sz="2200" dirty="0" smtClean="0"/>
              <a:t>Constant Propagation </a:t>
            </a:r>
          </a:p>
          <a:p>
            <a:pPr lvl="1"/>
            <a:r>
              <a:rPr lang="en-US" sz="2200" dirty="0" smtClean="0"/>
              <a:t>Dead Code Elimination </a:t>
            </a:r>
          </a:p>
          <a:p>
            <a:pPr lvl="1"/>
            <a:r>
              <a:rPr lang="en-US" sz="2200" dirty="0" smtClean="0"/>
              <a:t>Partial redundancy Elimination</a:t>
            </a:r>
          </a:p>
          <a:p>
            <a:pPr lvl="1"/>
            <a:r>
              <a:rPr lang="en-US" sz="2200" dirty="0" smtClean="0"/>
              <a:t>…</a:t>
            </a:r>
          </a:p>
          <a:p>
            <a:r>
              <a:rPr lang="en-US" sz="2200" dirty="0" smtClean="0"/>
              <a:t>Applying one optimization may raise opportunities for other optimizations.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1999468F-28A1-46CA-AAF7-CDFEAE80266E}" type="slidenum">
              <a:rPr lang="en-US"/>
              <a:pPr algn="ctr">
                <a:defRPr/>
              </a:pPr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914400"/>
          </a:xfrm>
        </p:spPr>
        <p:txBody>
          <a:bodyPr/>
          <a:lstStyle/>
          <a:p>
            <a:r>
              <a:rPr lang="en-US" dirty="0" smtClean="0"/>
              <a:t>Simple Loop Optimizations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067128" cy="3489251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C3300"/>
                </a:solidFill>
              </a:rPr>
              <a:t>Code Motion </a:t>
            </a:r>
          </a:p>
          <a:p>
            <a:pPr marL="346075" lvl="1" indent="0" algn="just">
              <a:buFontTx/>
              <a:buNone/>
            </a:pPr>
            <a:r>
              <a:rPr lang="en-US" sz="2400" dirty="0" smtClean="0"/>
              <a:t>Move invariants out of the loop. </a:t>
            </a:r>
          </a:p>
          <a:p>
            <a:pPr marL="346075" lvl="1" indent="0" algn="just">
              <a:buFontTx/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</a:p>
          <a:p>
            <a:pPr marL="346075" lvl="1" indent="0" algn="just">
              <a:buFontTx/>
              <a:buNone/>
            </a:pPr>
            <a:r>
              <a:rPr lang="en-US" sz="2400" dirty="0" smtClean="0">
                <a:latin typeface="Courier" pitchFamily="49" charset="0"/>
              </a:rPr>
              <a:t>	</a:t>
            </a:r>
            <a:r>
              <a:rPr lang="en-US" sz="2400" smtClean="0">
                <a:latin typeface="Courier" pitchFamily="49" charset="0"/>
              </a:rPr>
              <a:t>while </a:t>
            </a:r>
            <a:r>
              <a:rPr lang="en-US" sz="2400" dirty="0" smtClean="0">
                <a:latin typeface="Courier" pitchFamily="49" charset="0"/>
              </a:rPr>
              <a:t>(i &lt;=  limit - 2)</a:t>
            </a:r>
            <a:r>
              <a:rPr lang="en-US" sz="2400" dirty="0" smtClean="0"/>
              <a:t>    </a:t>
            </a:r>
          </a:p>
          <a:p>
            <a:pPr marL="346075" lvl="2" indent="0" algn="just">
              <a:buFontTx/>
              <a:buNone/>
            </a:pPr>
            <a:r>
              <a:rPr lang="en-US" sz="2400" smtClean="0"/>
              <a:t>		becomes  </a:t>
            </a:r>
          </a:p>
          <a:p>
            <a:pPr marL="346075" lvl="2" indent="0" algn="just">
              <a:buFontTx/>
              <a:buNone/>
            </a:pPr>
            <a:r>
              <a:rPr lang="en-US" sz="2400" smtClean="0">
                <a:latin typeface="Courier" pitchFamily="49" charset="0"/>
              </a:rPr>
              <a:t>	t </a:t>
            </a:r>
            <a:r>
              <a:rPr lang="en-US" sz="2400" dirty="0" smtClean="0">
                <a:latin typeface="Courier" pitchFamily="49" charset="0"/>
              </a:rPr>
              <a:t>:= limit - 2      </a:t>
            </a:r>
          </a:p>
          <a:p>
            <a:pPr marL="346075" lvl="1" indent="0" algn="just">
              <a:buFontTx/>
              <a:buNone/>
            </a:pPr>
            <a:r>
              <a:rPr lang="en-US" sz="2400" smtClean="0">
                <a:latin typeface="Courier" pitchFamily="49" charset="0"/>
              </a:rPr>
              <a:t>	while </a:t>
            </a:r>
            <a:r>
              <a:rPr lang="en-US" sz="2400" dirty="0" smtClean="0">
                <a:latin typeface="Courier" pitchFamily="49" charset="0"/>
              </a:rPr>
              <a:t>(i &lt;= t)</a:t>
            </a:r>
            <a:r>
              <a:rPr lang="en-US" sz="2400" dirty="0" smtClean="0"/>
              <a:t>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965615BA-A4E5-4334-BE4D-9208FE1F358D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18200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Three Address Code of Quick Sort</a:t>
            </a: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8220424"/>
              </p:ext>
            </p:extLst>
          </p:nvPr>
        </p:nvGraphicFramePr>
        <p:xfrm>
          <a:off x="1905000" y="1524000"/>
          <a:ext cx="2362200" cy="5029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&gt;= j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(23)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19" name="Group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6585504"/>
              </p:ext>
            </p:extLst>
          </p:nvPr>
        </p:nvGraphicFramePr>
        <p:xfrm>
          <a:off x="1219200" y="1524000"/>
          <a:ext cx="609600" cy="5029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53" name="Group 7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4220200"/>
              </p:ext>
            </p:extLst>
          </p:nvPr>
        </p:nvGraphicFramePr>
        <p:xfrm>
          <a:off x="6172200" y="1615440"/>
          <a:ext cx="2362200" cy="5029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= 4 *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89" name="Group 10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9455611"/>
              </p:ext>
            </p:extLst>
          </p:nvPr>
        </p:nvGraphicFramePr>
        <p:xfrm>
          <a:off x="5486400" y="1615440"/>
          <a:ext cx="609600" cy="5029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4EA5ED6E-0A7A-451C-B3C6-A5E14DFA48D9}" type="slidenum">
              <a:rPr lang="en-US"/>
              <a:pPr algn="ctr">
                <a:defRPr/>
              </a:pPr>
              <a:t>14</a:t>
            </a:fld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752600" y="60960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52600" y="57150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52600" y="42672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752600" y="28194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752600" y="13716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096000" y="38862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6393" name="Rectangle 8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61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</a:t>
            </a:r>
            <a:br>
              <a:rPr lang="en-US" dirty="0" smtClean="0"/>
            </a:br>
            <a:r>
              <a:rPr lang="en-US" dirty="0" smtClean="0"/>
              <a:t>Basic Block</a:t>
            </a:r>
          </a:p>
        </p:txBody>
      </p:sp>
      <p:graphicFrame>
        <p:nvGraphicFramePr>
          <p:cNvPr id="47113" name="Group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6149460"/>
              </p:ext>
            </p:extLst>
          </p:nvPr>
        </p:nvGraphicFramePr>
        <p:xfrm>
          <a:off x="1752600" y="13716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&gt;= j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(23)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49" name="Group 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8678954"/>
              </p:ext>
            </p:extLst>
          </p:nvPr>
        </p:nvGraphicFramePr>
        <p:xfrm>
          <a:off x="1219200" y="1371600"/>
          <a:ext cx="457200" cy="54864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83" name="Group 7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9889627"/>
              </p:ext>
            </p:extLst>
          </p:nvPr>
        </p:nvGraphicFramePr>
        <p:xfrm>
          <a:off x="5943600" y="1295400"/>
          <a:ext cx="2514600" cy="556260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(5)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219" name="Group 1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9960335"/>
              </p:ext>
            </p:extLst>
          </p:nvPr>
        </p:nvGraphicFramePr>
        <p:xfrm>
          <a:off x="5334000" y="1371600"/>
          <a:ext cx="533400" cy="54864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 animBg="1"/>
      <p:bldP spid="47108" grpId="0" animBg="1"/>
      <p:bldP spid="47109" grpId="0" animBg="1"/>
      <p:bldP spid="47110" grpId="0" animBg="1"/>
      <p:bldP spid="47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43350" y="6305550"/>
            <a:ext cx="2895600" cy="476250"/>
          </a:xfrm>
        </p:spPr>
        <p:txBody>
          <a:bodyPr/>
          <a:lstStyle/>
          <a:p>
            <a:pPr algn="ctr">
              <a:defRPr/>
            </a:pPr>
            <a:fld id="{8C616709-98B4-4BD4-A39F-37660A6C8C7E}" type="slidenum">
              <a:rPr lang="en-US"/>
              <a:pPr algn="ctr">
                <a:defRPr/>
              </a:pPr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304800"/>
            <a:ext cx="4394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Flow Graph</a:t>
            </a:r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3378326"/>
              </p:ext>
            </p:extLst>
          </p:nvPr>
        </p:nvGraphicFramePr>
        <p:xfrm>
          <a:off x="1066800" y="1371600"/>
          <a:ext cx="2667000" cy="109728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55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43" name="Group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0779724"/>
              </p:ext>
            </p:extLst>
          </p:nvPr>
        </p:nvGraphicFramePr>
        <p:xfrm>
          <a:off x="1447800" y="28257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55" name="Group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9693705"/>
              </p:ext>
            </p:extLst>
          </p:nvPr>
        </p:nvGraphicFramePr>
        <p:xfrm>
          <a:off x="1447800" y="44958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8" name="Rectangle 39"/>
          <p:cNvSpPr>
            <a:spLocks noChangeArrowheads="1"/>
          </p:cNvSpPr>
          <p:nvPr/>
        </p:nvSpPr>
        <p:spPr bwMode="auto">
          <a:xfrm>
            <a:off x="1371600" y="6088062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48168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9431807"/>
              </p:ext>
            </p:extLst>
          </p:nvPr>
        </p:nvGraphicFramePr>
        <p:xfrm>
          <a:off x="5867400" y="2125662"/>
          <a:ext cx="990600" cy="328612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90" name="Group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5624845"/>
              </p:ext>
            </p:extLst>
          </p:nvPr>
        </p:nvGraphicFramePr>
        <p:xfrm>
          <a:off x="7924800" y="2201862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07917" y="2514600"/>
            <a:ext cx="0" cy="3535361"/>
            <a:chOff x="2407917" y="2514600"/>
            <a:chExt cx="0" cy="3535361"/>
          </a:xfrm>
        </p:grpSpPr>
        <p:sp>
          <p:nvSpPr>
            <p:cNvPr id="17515" name="Line 83"/>
            <p:cNvSpPr>
              <a:spLocks noChangeShapeType="1"/>
            </p:cNvSpPr>
            <p:nvPr/>
          </p:nvSpPr>
          <p:spPr bwMode="auto">
            <a:xfrm flipH="1">
              <a:off x="2407917" y="2514600"/>
              <a:ext cx="0" cy="35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6" name="Line 84"/>
            <p:cNvSpPr>
              <a:spLocks noChangeShapeType="1"/>
            </p:cNvSpPr>
            <p:nvPr/>
          </p:nvSpPr>
          <p:spPr bwMode="auto">
            <a:xfrm flipH="1">
              <a:off x="2407917" y="3998275"/>
              <a:ext cx="0" cy="42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7" name="Line 85"/>
            <p:cNvSpPr>
              <a:spLocks noChangeShapeType="1"/>
            </p:cNvSpPr>
            <p:nvPr/>
          </p:nvSpPr>
          <p:spPr bwMode="auto">
            <a:xfrm flipH="1">
              <a:off x="2407917" y="5769078"/>
              <a:ext cx="0" cy="2808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3352800" y="1592262"/>
            <a:ext cx="5105400" cy="4495800"/>
            <a:chOff x="1680" y="960"/>
            <a:chExt cx="3216" cy="2832"/>
          </a:xfrm>
        </p:grpSpPr>
        <p:sp>
          <p:nvSpPr>
            <p:cNvPr id="17511" name="Line 87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88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Line 89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Line 90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3352800" y="1744662"/>
            <a:ext cx="2971800" cy="4648200"/>
            <a:chOff x="1680" y="1056"/>
            <a:chExt cx="1872" cy="2928"/>
          </a:xfrm>
        </p:grpSpPr>
        <p:sp>
          <p:nvSpPr>
            <p:cNvPr id="17507" name="Line 92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93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Line 94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Line 95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304800" y="1287462"/>
            <a:ext cx="7772400" cy="4710113"/>
            <a:chOff x="-240" y="768"/>
            <a:chExt cx="4896" cy="2967"/>
          </a:xfrm>
        </p:grpSpPr>
        <p:sp>
          <p:nvSpPr>
            <p:cNvPr id="17501" name="Text Box 97"/>
            <p:cNvSpPr txBox="1">
              <a:spLocks noChangeArrowheads="1"/>
            </p:cNvSpPr>
            <p:nvPr/>
          </p:nvSpPr>
          <p:spPr bwMode="auto">
            <a:xfrm>
              <a:off x="-240" y="76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502" name="Text Box 98"/>
            <p:cNvSpPr txBox="1">
              <a:spLocks noChangeArrowheads="1"/>
            </p:cNvSpPr>
            <p:nvPr/>
          </p:nvSpPr>
          <p:spPr bwMode="auto">
            <a:xfrm>
              <a:off x="0" y="169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7503" name="Text Box 99"/>
            <p:cNvSpPr txBox="1">
              <a:spLocks noChangeArrowheads="1"/>
            </p:cNvSpPr>
            <p:nvPr/>
          </p:nvSpPr>
          <p:spPr bwMode="auto">
            <a:xfrm>
              <a:off x="0" y="275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7504" name="Text Box 100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505" name="Text Box 101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506" name="Text Box 102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2583730"/>
            <a:ext cx="5334000" cy="4113932"/>
            <a:chOff x="990600" y="2583730"/>
            <a:chExt cx="5334000" cy="4113932"/>
          </a:xfrm>
        </p:grpSpPr>
        <p:sp>
          <p:nvSpPr>
            <p:cNvPr id="17497" name="Line 104"/>
            <p:cNvSpPr>
              <a:spLocks noChangeShapeType="1"/>
            </p:cNvSpPr>
            <p:nvPr/>
          </p:nvSpPr>
          <p:spPr bwMode="auto">
            <a:xfrm flipH="1">
              <a:off x="990600" y="6697662"/>
              <a:ext cx="533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Line 105"/>
            <p:cNvSpPr>
              <a:spLocks noChangeShapeType="1"/>
            </p:cNvSpPr>
            <p:nvPr/>
          </p:nvSpPr>
          <p:spPr bwMode="auto">
            <a:xfrm flipV="1">
              <a:off x="990600" y="2583730"/>
              <a:ext cx="0" cy="4113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9" name="Line 106"/>
            <p:cNvSpPr>
              <a:spLocks noChangeShapeType="1"/>
            </p:cNvSpPr>
            <p:nvPr/>
          </p:nvSpPr>
          <p:spPr bwMode="auto">
            <a:xfrm>
              <a:off x="990600" y="2583731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Line 107"/>
            <p:cNvSpPr>
              <a:spLocks noChangeShapeType="1"/>
            </p:cNvSpPr>
            <p:nvPr/>
          </p:nvSpPr>
          <p:spPr bwMode="auto">
            <a:xfrm>
              <a:off x="2133600" y="2583731"/>
              <a:ext cx="0" cy="235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96" name="Line 108"/>
          <p:cNvSpPr>
            <a:spLocks noChangeShapeType="1"/>
          </p:cNvSpPr>
          <p:nvPr/>
        </p:nvSpPr>
        <p:spPr bwMode="auto">
          <a:xfrm>
            <a:off x="6324600" y="5402262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671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0C1D1516-4EB0-4121-B623-12D45A031A06}" type="slidenum">
              <a:rPr lang="en-US"/>
              <a:pPr algn="ctr">
                <a:defRPr/>
              </a:pPr>
              <a:t>16</a:t>
            </a:fld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791200" y="2743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127793"/>
            <a:ext cx="5537200" cy="5580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6148660"/>
              </p:ext>
            </p:extLst>
          </p:nvPr>
        </p:nvGraphicFramePr>
        <p:xfrm>
          <a:off x="1371600" y="1371600"/>
          <a:ext cx="2514600" cy="121920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168" name="Group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6003789"/>
              </p:ext>
            </p:extLst>
          </p:nvPr>
        </p:nvGraphicFramePr>
        <p:xfrm>
          <a:off x="1905000" y="28257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180" name="Group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7915357"/>
              </p:ext>
            </p:extLst>
          </p:nvPr>
        </p:nvGraphicFramePr>
        <p:xfrm>
          <a:off x="1905000" y="44958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3" name="Rectangle 40"/>
          <p:cNvSpPr>
            <a:spLocks noChangeArrowheads="1"/>
          </p:cNvSpPr>
          <p:nvPr/>
        </p:nvSpPr>
        <p:spPr bwMode="auto">
          <a:xfrm>
            <a:off x="1295400" y="60198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49193" name="Group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5559880"/>
              </p:ext>
            </p:extLst>
          </p:nvPr>
        </p:nvGraphicFramePr>
        <p:xfrm>
          <a:off x="5791200" y="2057400"/>
          <a:ext cx="990600" cy="328612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15" name="Group 6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2431325"/>
              </p:ext>
            </p:extLst>
          </p:nvPr>
        </p:nvGraphicFramePr>
        <p:xfrm>
          <a:off x="78486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895600" y="2590800"/>
            <a:ext cx="0" cy="3429000"/>
            <a:chOff x="2895600" y="2590800"/>
            <a:chExt cx="0" cy="3429000"/>
          </a:xfrm>
        </p:grpSpPr>
        <p:sp>
          <p:nvSpPr>
            <p:cNvPr id="18541" name="Line 84"/>
            <p:cNvSpPr>
              <a:spLocks noChangeShapeType="1"/>
            </p:cNvSpPr>
            <p:nvPr/>
          </p:nvSpPr>
          <p:spPr bwMode="auto">
            <a:xfrm>
              <a:off x="2895600" y="2590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2" name="Line 85"/>
            <p:cNvSpPr>
              <a:spLocks noChangeShapeType="1"/>
            </p:cNvSpPr>
            <p:nvPr/>
          </p:nvSpPr>
          <p:spPr bwMode="auto">
            <a:xfrm>
              <a:off x="28956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3" name="Line 86"/>
            <p:cNvSpPr>
              <a:spLocks noChangeShapeType="1"/>
            </p:cNvSpPr>
            <p:nvPr/>
          </p:nvSpPr>
          <p:spPr bwMode="auto">
            <a:xfrm>
              <a:off x="2895600" y="571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276600" y="1524000"/>
            <a:ext cx="5105400" cy="4495800"/>
            <a:chOff x="1680" y="960"/>
            <a:chExt cx="3216" cy="2832"/>
          </a:xfrm>
        </p:grpSpPr>
        <p:sp>
          <p:nvSpPr>
            <p:cNvPr id="18537" name="Line 88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Line 89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Line 90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" name="Line 91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3276600" y="1676400"/>
            <a:ext cx="2971800" cy="4648200"/>
            <a:chOff x="1680" y="1056"/>
            <a:chExt cx="1872" cy="2928"/>
          </a:xfrm>
        </p:grpSpPr>
        <p:sp>
          <p:nvSpPr>
            <p:cNvPr id="18533" name="Line 93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Line 94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" name="Line 95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" name="Line 96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628774"/>
            <a:ext cx="7239000" cy="4695826"/>
            <a:chOff x="533400" y="1628774"/>
            <a:chExt cx="7239000" cy="4695826"/>
          </a:xfrm>
        </p:grpSpPr>
        <p:sp>
          <p:nvSpPr>
            <p:cNvPr id="18527" name="Text Box 98"/>
            <p:cNvSpPr txBox="1">
              <a:spLocks noChangeArrowheads="1"/>
            </p:cNvSpPr>
            <p:nvPr/>
          </p:nvSpPr>
          <p:spPr bwMode="auto">
            <a:xfrm>
              <a:off x="609600" y="1628774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528" name="Text Box 99"/>
            <p:cNvSpPr txBox="1">
              <a:spLocks noChangeArrowheads="1"/>
            </p:cNvSpPr>
            <p:nvPr/>
          </p:nvSpPr>
          <p:spPr bwMode="auto">
            <a:xfrm>
              <a:off x="1066800" y="3062287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529" name="Text Box 100"/>
            <p:cNvSpPr txBox="1">
              <a:spLocks noChangeArrowheads="1"/>
            </p:cNvSpPr>
            <p:nvPr/>
          </p:nvSpPr>
          <p:spPr bwMode="auto">
            <a:xfrm>
              <a:off x="1066800" y="4510087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530" name="Text Box 101"/>
            <p:cNvSpPr txBox="1">
              <a:spLocks noChangeArrowheads="1"/>
            </p:cNvSpPr>
            <p:nvPr/>
          </p:nvSpPr>
          <p:spPr bwMode="auto">
            <a:xfrm>
              <a:off x="533400" y="5957887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531" name="Text Box 102"/>
            <p:cNvSpPr txBox="1">
              <a:spLocks noChangeArrowheads="1"/>
            </p:cNvSpPr>
            <p:nvPr/>
          </p:nvSpPr>
          <p:spPr bwMode="auto">
            <a:xfrm>
              <a:off x="4953000" y="2071687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532" name="Text Box 103"/>
            <p:cNvSpPr txBox="1">
              <a:spLocks noChangeArrowheads="1"/>
            </p:cNvSpPr>
            <p:nvPr/>
          </p:nvSpPr>
          <p:spPr bwMode="auto">
            <a:xfrm>
              <a:off x="7010400" y="2071687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49256" name="AutoShape 104"/>
          <p:cNvSpPr>
            <a:spLocks noChangeArrowheads="1"/>
          </p:cNvSpPr>
          <p:nvPr/>
        </p:nvSpPr>
        <p:spPr bwMode="auto">
          <a:xfrm>
            <a:off x="6934200" y="2895600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933700"/>
            <a:ext cx="5257800" cy="3695700"/>
            <a:chOff x="990600" y="2933700"/>
            <a:chExt cx="5257800" cy="3695700"/>
          </a:xfrm>
        </p:grpSpPr>
        <p:sp>
          <p:nvSpPr>
            <p:cNvPr id="18523" name="Line 106"/>
            <p:cNvSpPr>
              <a:spLocks noChangeShapeType="1"/>
            </p:cNvSpPr>
            <p:nvPr/>
          </p:nvSpPr>
          <p:spPr bwMode="auto">
            <a:xfrm flipH="1">
              <a:off x="990600" y="6629400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4" name="Line 107"/>
            <p:cNvSpPr>
              <a:spLocks noChangeShapeType="1"/>
            </p:cNvSpPr>
            <p:nvPr/>
          </p:nvSpPr>
          <p:spPr bwMode="auto">
            <a:xfrm flipV="1">
              <a:off x="990600" y="2933700"/>
              <a:ext cx="0" cy="3695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6" name="Line 109"/>
            <p:cNvSpPr>
              <a:spLocks noChangeShapeType="1"/>
            </p:cNvSpPr>
            <p:nvPr/>
          </p:nvSpPr>
          <p:spPr bwMode="auto">
            <a:xfrm flipV="1">
              <a:off x="990600" y="2971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22" name="Line 110"/>
          <p:cNvSpPr>
            <a:spLocks noChangeShapeType="1"/>
          </p:cNvSpPr>
          <p:nvPr/>
        </p:nvSpPr>
        <p:spPr bwMode="auto">
          <a:xfrm flipV="1">
            <a:off x="6248400" y="533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2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147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A0E17FAE-E992-4E31-A25D-E661CFE62392}" type="slidenum">
              <a:rPr lang="en-US"/>
              <a:pPr algn="ctr">
                <a:defRPr/>
              </a:pPr>
              <a:t>17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867400" y="3886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79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2826867"/>
              </p:ext>
            </p:extLst>
          </p:nvPr>
        </p:nvGraphicFramePr>
        <p:xfrm>
          <a:off x="5867400" y="20574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23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321300" cy="609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0200" name="Group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2590544"/>
              </p:ext>
            </p:extLst>
          </p:nvPr>
        </p:nvGraphicFramePr>
        <p:xfrm>
          <a:off x="1219200" y="1290637"/>
          <a:ext cx="2590800" cy="12192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12" name="Group 3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6621291"/>
              </p:ext>
            </p:extLst>
          </p:nvPr>
        </p:nvGraphicFramePr>
        <p:xfrm>
          <a:off x="1905000" y="28209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24" name="Group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0936680"/>
              </p:ext>
            </p:extLst>
          </p:nvPr>
        </p:nvGraphicFramePr>
        <p:xfrm>
          <a:off x="1905000" y="44910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7" name="Rectangle 60"/>
          <p:cNvSpPr>
            <a:spLocks noChangeArrowheads="1"/>
          </p:cNvSpPr>
          <p:nvPr/>
        </p:nvSpPr>
        <p:spPr bwMode="auto">
          <a:xfrm>
            <a:off x="1676400" y="60198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0237" name="Group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2725356"/>
              </p:ext>
            </p:extLst>
          </p:nvPr>
        </p:nvGraphicFramePr>
        <p:xfrm>
          <a:off x="76962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81"/>
          <p:cNvGrpSpPr>
            <a:grpSpLocks/>
          </p:cNvGrpSpPr>
          <p:nvPr/>
        </p:nvGrpSpPr>
        <p:grpSpPr bwMode="auto">
          <a:xfrm flipH="1">
            <a:off x="2666999" y="2514600"/>
            <a:ext cx="45719" cy="3505200"/>
            <a:chOff x="2784" y="1440"/>
            <a:chExt cx="0" cy="2400"/>
          </a:xfrm>
        </p:grpSpPr>
        <p:sp>
          <p:nvSpPr>
            <p:cNvPr id="19563" name="Line 82"/>
            <p:cNvSpPr>
              <a:spLocks noChangeShapeType="1"/>
            </p:cNvSpPr>
            <p:nvPr/>
          </p:nvSpPr>
          <p:spPr bwMode="auto">
            <a:xfrm>
              <a:off x="27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4" name="Line 83"/>
            <p:cNvSpPr>
              <a:spLocks noChangeShapeType="1"/>
            </p:cNvSpPr>
            <p:nvPr/>
          </p:nvSpPr>
          <p:spPr bwMode="auto">
            <a:xfrm>
              <a:off x="2784" y="250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5" name="Line 84"/>
            <p:cNvSpPr>
              <a:spLocks noChangeShapeType="1"/>
            </p:cNvSpPr>
            <p:nvPr/>
          </p:nvSpPr>
          <p:spPr bwMode="auto">
            <a:xfrm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3505200" y="1524000"/>
            <a:ext cx="4724400" cy="4495800"/>
            <a:chOff x="1680" y="960"/>
            <a:chExt cx="3216" cy="2832"/>
          </a:xfrm>
        </p:grpSpPr>
        <p:sp>
          <p:nvSpPr>
            <p:cNvPr id="19559" name="Line 86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0" name="Line 87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1" name="Line 88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2" name="Line 89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505200" y="1676400"/>
            <a:ext cx="2971800" cy="4648200"/>
            <a:chOff x="1680" y="1056"/>
            <a:chExt cx="1872" cy="2928"/>
          </a:xfrm>
        </p:grpSpPr>
        <p:sp>
          <p:nvSpPr>
            <p:cNvPr id="19555" name="Line 91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6" name="Line 92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7" name="Line 93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8" name="Line 94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457200" y="1309687"/>
            <a:ext cx="7086600" cy="5014913"/>
            <a:chOff x="0" y="825"/>
            <a:chExt cx="4464" cy="3159"/>
          </a:xfrm>
        </p:grpSpPr>
        <p:sp>
          <p:nvSpPr>
            <p:cNvPr id="19549" name="Text Box 96"/>
            <p:cNvSpPr txBox="1">
              <a:spLocks noChangeArrowheads="1"/>
            </p:cNvSpPr>
            <p:nvPr/>
          </p:nvSpPr>
          <p:spPr bwMode="auto">
            <a:xfrm>
              <a:off x="0" y="82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550" name="Text Box 97"/>
            <p:cNvSpPr txBox="1">
              <a:spLocks noChangeArrowheads="1"/>
            </p:cNvSpPr>
            <p:nvPr/>
          </p:nvSpPr>
          <p:spPr bwMode="auto">
            <a:xfrm>
              <a:off x="384" y="178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551" name="Text Box 98"/>
            <p:cNvSpPr txBox="1">
              <a:spLocks noChangeArrowheads="1"/>
            </p:cNvSpPr>
            <p:nvPr/>
          </p:nvSpPr>
          <p:spPr bwMode="auto">
            <a:xfrm>
              <a:off x="384" y="284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9552" name="Text Box 99"/>
            <p:cNvSpPr txBox="1">
              <a:spLocks noChangeArrowheads="1"/>
            </p:cNvSpPr>
            <p:nvPr/>
          </p:nvSpPr>
          <p:spPr bwMode="auto">
            <a:xfrm>
              <a:off x="240" y="375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553" name="Text Box 100"/>
            <p:cNvSpPr txBox="1">
              <a:spLocks noChangeArrowheads="1"/>
            </p:cNvSpPr>
            <p:nvPr/>
          </p:nvSpPr>
          <p:spPr bwMode="auto">
            <a:xfrm>
              <a:off x="2832" y="130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554" name="Text Box 101"/>
            <p:cNvSpPr txBox="1">
              <a:spLocks noChangeArrowheads="1"/>
            </p:cNvSpPr>
            <p:nvPr/>
          </p:nvSpPr>
          <p:spPr bwMode="auto">
            <a:xfrm>
              <a:off x="3984" y="135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0278" name="AutoShape 102"/>
          <p:cNvSpPr>
            <a:spLocks noChangeArrowheads="1"/>
          </p:cNvSpPr>
          <p:nvPr/>
        </p:nvSpPr>
        <p:spPr bwMode="auto">
          <a:xfrm>
            <a:off x="6934200" y="39624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1143000" y="2590641"/>
            <a:ext cx="5334000" cy="4038759"/>
            <a:chOff x="192" y="1498"/>
            <a:chExt cx="3360" cy="2678"/>
          </a:xfrm>
        </p:grpSpPr>
        <p:sp>
          <p:nvSpPr>
            <p:cNvPr id="19545" name="Line 10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Line 105"/>
            <p:cNvSpPr>
              <a:spLocks noChangeShapeType="1"/>
            </p:cNvSpPr>
            <p:nvPr/>
          </p:nvSpPr>
          <p:spPr bwMode="auto">
            <a:xfrm flipV="1">
              <a:off x="192" y="1498"/>
              <a:ext cx="0" cy="2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7" name="Line 106"/>
            <p:cNvSpPr>
              <a:spLocks noChangeShapeType="1"/>
            </p:cNvSpPr>
            <p:nvPr/>
          </p:nvSpPr>
          <p:spPr bwMode="auto">
            <a:xfrm>
              <a:off x="192" y="14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Line 107"/>
            <p:cNvSpPr>
              <a:spLocks noChangeShapeType="1"/>
            </p:cNvSpPr>
            <p:nvPr/>
          </p:nvSpPr>
          <p:spPr bwMode="auto">
            <a:xfrm>
              <a:off x="864" y="1498"/>
              <a:ext cx="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44" name="Line 108"/>
          <p:cNvSpPr>
            <a:spLocks noChangeShapeType="1"/>
          </p:cNvSpPr>
          <p:nvPr/>
        </p:nvSpPr>
        <p:spPr bwMode="auto">
          <a:xfrm flipV="1">
            <a:off x="6477000" y="4953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2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671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1F91B6D1-08BC-44AC-B4E8-50F043A437C4}" type="slidenum">
              <a:rPr lang="en-US"/>
              <a:pPr algn="ctr">
                <a:defRPr/>
              </a:pPr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84800" cy="5334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6789601"/>
              </p:ext>
            </p:extLst>
          </p:nvPr>
        </p:nvGraphicFramePr>
        <p:xfrm>
          <a:off x="1600200" y="1443037"/>
          <a:ext cx="2971800" cy="12192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15" name="Group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1860914"/>
              </p:ext>
            </p:extLst>
          </p:nvPr>
        </p:nvGraphicFramePr>
        <p:xfrm>
          <a:off x="1905000" y="2897187"/>
          <a:ext cx="1981200" cy="128905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7" name="Group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7817872"/>
              </p:ext>
            </p:extLst>
          </p:nvPr>
        </p:nvGraphicFramePr>
        <p:xfrm>
          <a:off x="1905000" y="45672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0" name="Rectangle 39"/>
          <p:cNvSpPr>
            <a:spLocks noChangeArrowheads="1"/>
          </p:cNvSpPr>
          <p:nvPr/>
        </p:nvSpPr>
        <p:spPr bwMode="auto">
          <a:xfrm>
            <a:off x="1905000" y="60198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1240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8668181"/>
              </p:ext>
            </p:extLst>
          </p:nvPr>
        </p:nvGraphicFramePr>
        <p:xfrm>
          <a:off x="6400800" y="20574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58" name="Group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2930778"/>
              </p:ext>
            </p:extLst>
          </p:nvPr>
        </p:nvGraphicFramePr>
        <p:xfrm>
          <a:off x="78486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895600" y="2667000"/>
            <a:ext cx="0" cy="3352800"/>
            <a:chOff x="2784" y="1728"/>
            <a:chExt cx="0" cy="2112"/>
          </a:xfrm>
        </p:grpSpPr>
        <p:sp>
          <p:nvSpPr>
            <p:cNvPr id="20583" name="Line 79"/>
            <p:cNvSpPr>
              <a:spLocks noChangeShapeType="1"/>
            </p:cNvSpPr>
            <p:nvPr/>
          </p:nvSpPr>
          <p:spPr bwMode="auto">
            <a:xfrm>
              <a:off x="278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" name="Line 80"/>
            <p:cNvSpPr>
              <a:spLocks noChangeShapeType="1"/>
            </p:cNvSpPr>
            <p:nvPr/>
          </p:nvSpPr>
          <p:spPr bwMode="auto">
            <a:xfrm>
              <a:off x="2784" y="2697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" name="Line 81"/>
            <p:cNvSpPr>
              <a:spLocks noChangeShapeType="1"/>
            </p:cNvSpPr>
            <p:nvPr/>
          </p:nvSpPr>
          <p:spPr bwMode="auto">
            <a:xfrm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4114800" y="1524000"/>
            <a:ext cx="4267200" cy="4495800"/>
            <a:chOff x="1680" y="960"/>
            <a:chExt cx="3216" cy="2832"/>
          </a:xfrm>
        </p:grpSpPr>
        <p:sp>
          <p:nvSpPr>
            <p:cNvPr id="20579" name="Line 83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0" name="Line 84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Line 85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2" name="Line 86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886200" y="1676400"/>
            <a:ext cx="2971800" cy="4648200"/>
            <a:chOff x="1680" y="1056"/>
            <a:chExt cx="1872" cy="2928"/>
          </a:xfrm>
        </p:grpSpPr>
        <p:sp>
          <p:nvSpPr>
            <p:cNvPr id="20575" name="Line 88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Line 89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7" name="Line 90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8" name="Line 91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762000" y="1462087"/>
            <a:ext cx="7010400" cy="4786313"/>
            <a:chOff x="96" y="921"/>
            <a:chExt cx="4416" cy="3015"/>
          </a:xfrm>
        </p:grpSpPr>
        <p:sp>
          <p:nvSpPr>
            <p:cNvPr id="20569" name="Text Box 93"/>
            <p:cNvSpPr txBox="1">
              <a:spLocks noChangeArrowheads="1"/>
            </p:cNvSpPr>
            <p:nvPr/>
          </p:nvSpPr>
          <p:spPr bwMode="auto">
            <a:xfrm>
              <a:off x="96" y="92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570" name="Text Box 94"/>
            <p:cNvSpPr txBox="1">
              <a:spLocks noChangeArrowheads="1"/>
            </p:cNvSpPr>
            <p:nvPr/>
          </p:nvSpPr>
          <p:spPr bwMode="auto">
            <a:xfrm>
              <a:off x="336" y="168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571" name="Text Box 95"/>
            <p:cNvSpPr txBox="1">
              <a:spLocks noChangeArrowheads="1"/>
            </p:cNvSpPr>
            <p:nvPr/>
          </p:nvSpPr>
          <p:spPr bwMode="auto">
            <a:xfrm>
              <a:off x="336" y="264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572" name="Text Box 96"/>
            <p:cNvSpPr txBox="1">
              <a:spLocks noChangeArrowheads="1"/>
            </p:cNvSpPr>
            <p:nvPr/>
          </p:nvSpPr>
          <p:spPr bwMode="auto">
            <a:xfrm>
              <a:off x="336" y="370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573" name="Text Box 97"/>
            <p:cNvSpPr txBox="1">
              <a:spLocks noChangeArrowheads="1"/>
            </p:cNvSpPr>
            <p:nvPr/>
          </p:nvSpPr>
          <p:spPr bwMode="auto">
            <a:xfrm>
              <a:off x="3072" y="130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0574" name="Text Box 98"/>
            <p:cNvSpPr txBox="1">
              <a:spLocks noChangeArrowheads="1"/>
            </p:cNvSpPr>
            <p:nvPr/>
          </p:nvSpPr>
          <p:spPr bwMode="auto">
            <a:xfrm>
              <a:off x="4032" y="130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1524000" y="2742989"/>
            <a:ext cx="5334000" cy="3886412"/>
            <a:chOff x="192" y="1553"/>
            <a:chExt cx="3360" cy="2623"/>
          </a:xfrm>
        </p:grpSpPr>
        <p:sp>
          <p:nvSpPr>
            <p:cNvPr id="20565" name="Line 10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Line 101"/>
            <p:cNvSpPr>
              <a:spLocks noChangeShapeType="1"/>
            </p:cNvSpPr>
            <p:nvPr/>
          </p:nvSpPr>
          <p:spPr bwMode="auto">
            <a:xfrm flipV="1">
              <a:off x="192" y="1553"/>
              <a:ext cx="0" cy="2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Line 102"/>
            <p:cNvSpPr>
              <a:spLocks noChangeShapeType="1"/>
            </p:cNvSpPr>
            <p:nvPr/>
          </p:nvSpPr>
          <p:spPr bwMode="auto">
            <a:xfrm>
              <a:off x="192" y="1553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Line 103"/>
            <p:cNvSpPr>
              <a:spLocks noChangeShapeType="1"/>
            </p:cNvSpPr>
            <p:nvPr/>
          </p:nvSpPr>
          <p:spPr bwMode="auto">
            <a:xfrm>
              <a:off x="864" y="1553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4" name="Line 104"/>
          <p:cNvSpPr>
            <a:spLocks noChangeShapeType="1"/>
          </p:cNvSpPr>
          <p:nvPr/>
        </p:nvSpPr>
        <p:spPr bwMode="auto">
          <a:xfrm flipV="1">
            <a:off x="6858000" y="4572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24350" y="6381750"/>
            <a:ext cx="2895600" cy="476250"/>
          </a:xfrm>
        </p:spPr>
        <p:txBody>
          <a:bodyPr/>
          <a:lstStyle/>
          <a:p>
            <a:pPr algn="ctr">
              <a:defRPr/>
            </a:pPr>
            <a:fld id="{B6A1B76C-EFFC-4C13-9D2B-9EC022EE6EA3}" type="slidenum">
              <a:rPr lang="en-US"/>
              <a:pPr algn="ctr">
                <a:defRPr/>
              </a:pPr>
              <a:t>19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620000" y="2963862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20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2228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034549"/>
              </p:ext>
            </p:extLst>
          </p:nvPr>
        </p:nvGraphicFramePr>
        <p:xfrm>
          <a:off x="1447800" y="1219200"/>
          <a:ext cx="2743200" cy="1223831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277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40" name="Group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1533129"/>
              </p:ext>
            </p:extLst>
          </p:nvPr>
        </p:nvGraphicFramePr>
        <p:xfrm>
          <a:off x="1752600" y="2659062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2" name="Group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0731788"/>
              </p:ext>
            </p:extLst>
          </p:nvPr>
        </p:nvGraphicFramePr>
        <p:xfrm>
          <a:off x="1828800" y="4335462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5" name="Rectangle 40"/>
          <p:cNvSpPr>
            <a:spLocks noChangeArrowheads="1"/>
          </p:cNvSpPr>
          <p:nvPr/>
        </p:nvSpPr>
        <p:spPr bwMode="auto">
          <a:xfrm>
            <a:off x="1828800" y="6164262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2265" name="Group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5426991"/>
              </p:ext>
            </p:extLst>
          </p:nvPr>
        </p:nvGraphicFramePr>
        <p:xfrm>
          <a:off x="6324600" y="2201862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83" name="Group 59"/>
          <p:cNvGraphicFramePr>
            <a:graphicFrameLocks noGrp="1"/>
          </p:cNvGraphicFramePr>
          <p:nvPr/>
        </p:nvGraphicFramePr>
        <p:xfrm>
          <a:off x="7620000" y="2278062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819400" y="2430462"/>
            <a:ext cx="0" cy="3733800"/>
            <a:chOff x="2819400" y="2430462"/>
            <a:chExt cx="0" cy="3733800"/>
          </a:xfrm>
        </p:grpSpPr>
        <p:sp>
          <p:nvSpPr>
            <p:cNvPr id="21609" name="Line 80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Line 81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Line 82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3733800" y="1668462"/>
            <a:ext cx="4419600" cy="4495800"/>
            <a:chOff x="1680" y="960"/>
            <a:chExt cx="3216" cy="2832"/>
          </a:xfrm>
        </p:grpSpPr>
        <p:sp>
          <p:nvSpPr>
            <p:cNvPr id="21605" name="Line 84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Line 85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Line 86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Line 87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3810000" y="1820862"/>
            <a:ext cx="2971800" cy="4648200"/>
            <a:chOff x="1680" y="1056"/>
            <a:chExt cx="1872" cy="2928"/>
          </a:xfrm>
        </p:grpSpPr>
        <p:sp>
          <p:nvSpPr>
            <p:cNvPr id="21601" name="Line 89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Line 90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Line 91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Line 92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9600" y="1377949"/>
            <a:ext cx="7391400" cy="5091113"/>
            <a:chOff x="144" y="777"/>
            <a:chExt cx="4656" cy="3207"/>
          </a:xfrm>
        </p:grpSpPr>
        <p:sp>
          <p:nvSpPr>
            <p:cNvPr id="21595" name="Text Box 94"/>
            <p:cNvSpPr txBox="1">
              <a:spLocks noChangeArrowheads="1"/>
            </p:cNvSpPr>
            <p:nvPr/>
          </p:nvSpPr>
          <p:spPr bwMode="auto">
            <a:xfrm>
              <a:off x="144" y="77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1596" name="Text Box 95"/>
            <p:cNvSpPr txBox="1">
              <a:spLocks noChangeArrowheads="1"/>
            </p:cNvSpPr>
            <p:nvPr/>
          </p:nvSpPr>
          <p:spPr bwMode="auto">
            <a:xfrm>
              <a:off x="192" y="168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1597" name="Text Box 96"/>
            <p:cNvSpPr txBox="1">
              <a:spLocks noChangeArrowheads="1"/>
            </p:cNvSpPr>
            <p:nvPr/>
          </p:nvSpPr>
          <p:spPr bwMode="auto">
            <a:xfrm>
              <a:off x="432" y="264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1598" name="Text Box 97"/>
            <p:cNvSpPr txBox="1">
              <a:spLocks noChangeArrowheads="1"/>
            </p:cNvSpPr>
            <p:nvPr/>
          </p:nvSpPr>
          <p:spPr bwMode="auto">
            <a:xfrm>
              <a:off x="432" y="375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1599" name="Text Box 98"/>
            <p:cNvSpPr txBox="1">
              <a:spLocks noChangeArrowheads="1"/>
            </p:cNvSpPr>
            <p:nvPr/>
          </p:nvSpPr>
          <p:spPr bwMode="auto">
            <a:xfrm>
              <a:off x="3264" y="125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1600" name="Text Box 99"/>
            <p:cNvSpPr txBox="1">
              <a:spLocks noChangeArrowheads="1"/>
            </p:cNvSpPr>
            <p:nvPr/>
          </p:nvSpPr>
          <p:spPr bwMode="auto">
            <a:xfrm>
              <a:off x="4320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52324" name="AutoShape 100"/>
          <p:cNvSpPr>
            <a:spLocks noChangeArrowheads="1"/>
          </p:cNvSpPr>
          <p:nvPr/>
        </p:nvSpPr>
        <p:spPr bwMode="auto">
          <a:xfrm>
            <a:off x="8686800" y="3116262"/>
            <a:ext cx="457200" cy="236538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447800" y="2506662"/>
            <a:ext cx="5334000" cy="4267200"/>
            <a:chOff x="192" y="1296"/>
            <a:chExt cx="3360" cy="2880"/>
          </a:xfrm>
        </p:grpSpPr>
        <p:sp>
          <p:nvSpPr>
            <p:cNvPr id="21591" name="Line 102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103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Line 104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Line 105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90" name="Line 106"/>
          <p:cNvSpPr>
            <a:spLocks noChangeShapeType="1"/>
          </p:cNvSpPr>
          <p:nvPr/>
        </p:nvSpPr>
        <p:spPr bwMode="auto">
          <a:xfrm>
            <a:off x="6781800" y="4716462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78"/>
          <p:cNvGrpSpPr>
            <a:grpSpLocks/>
          </p:cNvGrpSpPr>
          <p:nvPr/>
        </p:nvGrpSpPr>
        <p:grpSpPr bwMode="auto">
          <a:xfrm>
            <a:off x="1066800" y="2895600"/>
            <a:ext cx="152400" cy="3429000"/>
            <a:chOff x="2895600" y="2438400"/>
            <a:chExt cx="76200" cy="3581400"/>
          </a:xfrm>
        </p:grpSpPr>
        <p:sp>
          <p:nvSpPr>
            <p:cNvPr id="40" name="Line 79"/>
            <p:cNvSpPr>
              <a:spLocks noChangeShapeType="1"/>
            </p:cNvSpPr>
            <p:nvPr/>
          </p:nvSpPr>
          <p:spPr bwMode="auto">
            <a:xfrm>
              <a:off x="278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80"/>
            <p:cNvSpPr>
              <a:spLocks noChangeShapeType="1"/>
            </p:cNvSpPr>
            <p:nvPr/>
          </p:nvSpPr>
          <p:spPr bwMode="auto">
            <a:xfrm>
              <a:off x="2784" y="2697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81"/>
            <p:cNvSpPr>
              <a:spLocks noChangeShapeType="1"/>
            </p:cNvSpPr>
            <p:nvPr/>
          </p:nvSpPr>
          <p:spPr bwMode="auto">
            <a:xfrm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Line 82"/>
          <p:cNvSpPr>
            <a:spLocks noChangeShapeType="1"/>
          </p:cNvSpPr>
          <p:nvPr/>
        </p:nvSpPr>
        <p:spPr bwMode="auto">
          <a:xfrm flipH="1">
            <a:off x="3700534" y="1440"/>
            <a:ext cx="0" cy="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83"/>
          <p:cNvSpPr>
            <a:spLocks noChangeShapeType="1"/>
          </p:cNvSpPr>
          <p:nvPr/>
        </p:nvSpPr>
        <p:spPr bwMode="auto">
          <a:xfrm flipH="1">
            <a:off x="3700534" y="2509"/>
            <a:ext cx="0" cy="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84"/>
          <p:cNvSpPr>
            <a:spLocks noChangeShapeType="1"/>
          </p:cNvSpPr>
          <p:nvPr/>
        </p:nvSpPr>
        <p:spPr bwMode="auto">
          <a:xfrm flipH="1">
            <a:off x="3700534" y="3648"/>
            <a:ext cx="0" cy="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782094" y="2552700"/>
            <a:ext cx="2278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2705894" y="5829300"/>
            <a:ext cx="3802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2705894" y="4076700"/>
            <a:ext cx="3802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3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04462D3D-0287-478F-AE6F-4E60C415ABD4}" type="slidenum">
              <a:rPr lang="en-US"/>
              <a:pPr algn="ctr"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Learning Outcomes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 smtClean="0"/>
              <a:t>At the end of this meeting, expected student</a:t>
            </a:r>
            <a:br>
              <a:rPr lang="en-US" sz="2800" dirty="0" smtClean="0"/>
            </a:br>
            <a:r>
              <a:rPr lang="en-US" sz="2800" dirty="0" smtClean="0"/>
              <a:t>will be able to: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Students can explain the various methods of code optimization (</a:t>
            </a:r>
            <a:r>
              <a:rPr lang="en-US" sz="2800" smtClean="0"/>
              <a:t>C2)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Students can use the method of code optimization in a particular case (C3)</a:t>
            </a:r>
          </a:p>
          <a:p>
            <a:pPr algn="just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76122" y="6235422"/>
            <a:ext cx="2895600" cy="476250"/>
          </a:xfrm>
        </p:spPr>
        <p:txBody>
          <a:bodyPr/>
          <a:lstStyle/>
          <a:p>
            <a:pPr>
              <a:defRPr/>
            </a:pPr>
            <a:fld id="{78C78E7B-A93C-4D94-920A-3AD5F46F5AC7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239000" y="3962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0" y="152400"/>
            <a:ext cx="5245100" cy="5334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325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1699918"/>
              </p:ext>
            </p:extLst>
          </p:nvPr>
        </p:nvGraphicFramePr>
        <p:xfrm>
          <a:off x="1238250" y="1404937"/>
          <a:ext cx="3048000" cy="121920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28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264" name="Group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6717366"/>
              </p:ext>
            </p:extLst>
          </p:nvPr>
        </p:nvGraphicFramePr>
        <p:xfrm>
          <a:off x="1543050" y="28971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276" name="Group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2609367"/>
              </p:ext>
            </p:extLst>
          </p:nvPr>
        </p:nvGraphicFramePr>
        <p:xfrm>
          <a:off x="1543050" y="45672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9" name="Rectangle 40"/>
          <p:cNvSpPr>
            <a:spLocks noChangeArrowheads="1"/>
          </p:cNvSpPr>
          <p:nvPr/>
        </p:nvSpPr>
        <p:spPr bwMode="auto">
          <a:xfrm>
            <a:off x="1543050" y="6088062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3289" name="Group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2221677"/>
              </p:ext>
            </p:extLst>
          </p:nvPr>
        </p:nvGraphicFramePr>
        <p:xfrm>
          <a:off x="6038850" y="2125662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07" name="Group 59"/>
          <p:cNvGraphicFramePr>
            <a:graphicFrameLocks noGrp="1"/>
          </p:cNvGraphicFramePr>
          <p:nvPr/>
        </p:nvGraphicFramePr>
        <p:xfrm>
          <a:off x="7239000" y="2133600"/>
          <a:ext cx="1066800" cy="2555875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533648" y="2667000"/>
            <a:ext cx="1" cy="3421062"/>
            <a:chOff x="2783" y="1536"/>
            <a:chExt cx="1" cy="2304"/>
          </a:xfrm>
        </p:grpSpPr>
        <p:sp>
          <p:nvSpPr>
            <p:cNvPr id="22631" name="Line 78"/>
            <p:cNvSpPr>
              <a:spLocks noChangeShapeType="1"/>
            </p:cNvSpPr>
            <p:nvPr/>
          </p:nvSpPr>
          <p:spPr bwMode="auto">
            <a:xfrm>
              <a:off x="2784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" name="Line 79"/>
            <p:cNvSpPr>
              <a:spLocks noChangeShapeType="1"/>
            </p:cNvSpPr>
            <p:nvPr/>
          </p:nvSpPr>
          <p:spPr bwMode="auto">
            <a:xfrm flipH="1">
              <a:off x="2783" y="2553"/>
              <a:ext cx="1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3" name="Line 80"/>
            <p:cNvSpPr>
              <a:spLocks noChangeShapeType="1"/>
            </p:cNvSpPr>
            <p:nvPr/>
          </p:nvSpPr>
          <p:spPr bwMode="auto">
            <a:xfrm flipH="1">
              <a:off x="2783" y="3648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3523894" y="1600200"/>
            <a:ext cx="4477105" cy="4495800"/>
            <a:chOff x="1581" y="960"/>
            <a:chExt cx="3315" cy="2832"/>
          </a:xfrm>
        </p:grpSpPr>
        <p:sp>
          <p:nvSpPr>
            <p:cNvPr id="22627" name="Line 82"/>
            <p:cNvSpPr>
              <a:spLocks noChangeShapeType="1"/>
            </p:cNvSpPr>
            <p:nvPr/>
          </p:nvSpPr>
          <p:spPr bwMode="auto">
            <a:xfrm>
              <a:off x="1581" y="3792"/>
              <a:ext cx="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Line 83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9" name="Line 84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Line 85"/>
            <p:cNvSpPr>
              <a:spLocks noChangeShapeType="1"/>
            </p:cNvSpPr>
            <p:nvPr/>
          </p:nvSpPr>
          <p:spPr bwMode="auto">
            <a:xfrm>
              <a:off x="4896" y="960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524250" y="1744662"/>
            <a:ext cx="2971800" cy="4648200"/>
            <a:chOff x="1680" y="1056"/>
            <a:chExt cx="1872" cy="2928"/>
          </a:xfrm>
        </p:grpSpPr>
        <p:sp>
          <p:nvSpPr>
            <p:cNvPr id="22623" name="Line 87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Line 88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Line 89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Line 90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608667" y="1614487"/>
            <a:ext cx="6782733" cy="4786313"/>
            <a:chOff x="-81" y="1017"/>
            <a:chExt cx="4737" cy="3015"/>
          </a:xfrm>
        </p:grpSpPr>
        <p:sp>
          <p:nvSpPr>
            <p:cNvPr id="22617" name="Text Box 92"/>
            <p:cNvSpPr txBox="1">
              <a:spLocks noChangeArrowheads="1"/>
            </p:cNvSpPr>
            <p:nvPr/>
          </p:nvSpPr>
          <p:spPr bwMode="auto">
            <a:xfrm>
              <a:off x="-81" y="101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2618" name="Text Box 93"/>
            <p:cNvSpPr txBox="1">
              <a:spLocks noChangeArrowheads="1"/>
            </p:cNvSpPr>
            <p:nvPr/>
          </p:nvSpPr>
          <p:spPr bwMode="auto">
            <a:xfrm>
              <a:off x="0" y="182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2619" name="Text Box 94"/>
            <p:cNvSpPr txBox="1">
              <a:spLocks noChangeArrowheads="1"/>
            </p:cNvSpPr>
            <p:nvPr/>
          </p:nvSpPr>
          <p:spPr bwMode="auto">
            <a:xfrm>
              <a:off x="78" y="284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2620" name="Text Box 95"/>
            <p:cNvSpPr txBox="1">
              <a:spLocks noChangeArrowheads="1"/>
            </p:cNvSpPr>
            <p:nvPr/>
          </p:nvSpPr>
          <p:spPr bwMode="auto">
            <a:xfrm>
              <a:off x="25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2621" name="Text Box 96"/>
            <p:cNvSpPr txBox="1">
              <a:spLocks noChangeArrowheads="1"/>
            </p:cNvSpPr>
            <p:nvPr/>
          </p:nvSpPr>
          <p:spPr bwMode="auto">
            <a:xfrm>
              <a:off x="3165" y="14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2622" name="Text Box 97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3346" name="AutoShape 98"/>
          <p:cNvSpPr>
            <a:spLocks noChangeArrowheads="1"/>
          </p:cNvSpPr>
          <p:nvPr/>
        </p:nvSpPr>
        <p:spPr bwMode="auto">
          <a:xfrm>
            <a:off x="8305800" y="3886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1085850" y="2738272"/>
            <a:ext cx="5334000" cy="3959390"/>
            <a:chOff x="192" y="1296"/>
            <a:chExt cx="3360" cy="2880"/>
          </a:xfrm>
        </p:grpSpPr>
        <p:sp>
          <p:nvSpPr>
            <p:cNvPr id="22613" name="Line 10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4" name="Line 101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Line 102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Line 103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12" name="Line 104"/>
          <p:cNvSpPr>
            <a:spLocks noChangeShapeType="1"/>
          </p:cNvSpPr>
          <p:nvPr/>
        </p:nvSpPr>
        <p:spPr bwMode="auto">
          <a:xfrm flipV="1">
            <a:off x="6496050" y="4640262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3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33BB3CA2-C1C3-4902-B801-AC520190B1F8}" type="slidenum">
              <a:rPr lang="en-US"/>
              <a:pPr algn="ctr">
                <a:defRPr/>
              </a:pPr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84800" cy="6858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1066800" y="1371600"/>
          <a:ext cx="3200400" cy="12954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87" name="Group 15"/>
          <p:cNvGraphicFramePr>
            <a:graphicFrameLocks noGrp="1"/>
          </p:cNvGraphicFramePr>
          <p:nvPr/>
        </p:nvGraphicFramePr>
        <p:xfrm>
          <a:off x="1524000" y="2901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99" name="Group 27"/>
          <p:cNvGraphicFramePr>
            <a:graphicFrameLocks noGrp="1"/>
          </p:cNvGraphicFramePr>
          <p:nvPr/>
        </p:nvGraphicFramePr>
        <p:xfrm>
          <a:off x="1524000" y="4572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2" name="Rectangle 39"/>
          <p:cNvSpPr>
            <a:spLocks noChangeArrowheads="1"/>
          </p:cNvSpPr>
          <p:nvPr/>
        </p:nvSpPr>
        <p:spPr bwMode="auto">
          <a:xfrm>
            <a:off x="1371600" y="61722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4312" name="Group 40"/>
          <p:cNvGraphicFramePr>
            <a:graphicFrameLocks noGrp="1"/>
          </p:cNvGraphicFramePr>
          <p:nvPr/>
        </p:nvGraphicFramePr>
        <p:xfrm>
          <a:off x="5867400" y="22098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30" name="Group 58"/>
          <p:cNvGraphicFramePr>
            <a:graphicFrameLocks noGrp="1"/>
          </p:cNvGraphicFramePr>
          <p:nvPr/>
        </p:nvGraphicFramePr>
        <p:xfrm>
          <a:off x="7924800" y="23622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362200" y="2438400"/>
            <a:ext cx="0" cy="3733800"/>
            <a:chOff x="2362200" y="2438400"/>
            <a:chExt cx="0" cy="3733800"/>
          </a:xfrm>
        </p:grpSpPr>
        <p:sp>
          <p:nvSpPr>
            <p:cNvPr id="23651" name="Line 75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52" name="Line 76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53" name="Line 77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581400" y="1676400"/>
            <a:ext cx="4876800" cy="4495800"/>
            <a:chOff x="1680" y="960"/>
            <a:chExt cx="3216" cy="2832"/>
          </a:xfrm>
        </p:grpSpPr>
        <p:sp>
          <p:nvSpPr>
            <p:cNvPr id="23647" name="Line 79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8" name="Line 80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9" name="Line 81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50" name="Line 82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3352800" y="1828800"/>
            <a:ext cx="2971800" cy="4648200"/>
            <a:chOff x="1680" y="1056"/>
            <a:chExt cx="1872" cy="2928"/>
          </a:xfrm>
        </p:grpSpPr>
        <p:sp>
          <p:nvSpPr>
            <p:cNvPr id="23643" name="Line 84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4" name="Line 85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5" name="Line 86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6" name="Line 87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52400" y="1447800"/>
            <a:ext cx="7924800" cy="4633913"/>
            <a:chOff x="-336" y="816"/>
            <a:chExt cx="4992" cy="2919"/>
          </a:xfrm>
        </p:grpSpPr>
        <p:sp>
          <p:nvSpPr>
            <p:cNvPr id="23637" name="Text Box 89"/>
            <p:cNvSpPr txBox="1">
              <a:spLocks noChangeArrowheads="1"/>
            </p:cNvSpPr>
            <p:nvPr/>
          </p:nvSpPr>
          <p:spPr bwMode="auto">
            <a:xfrm>
              <a:off x="-336" y="8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3638" name="Text Box 90"/>
            <p:cNvSpPr txBox="1">
              <a:spLocks noChangeArrowheads="1"/>
            </p:cNvSpPr>
            <p:nvPr/>
          </p:nvSpPr>
          <p:spPr bwMode="auto">
            <a:xfrm>
              <a:off x="-240" y="177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3639" name="Text Box 91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3640" name="Text Box 92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3641" name="Text Box 93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3642" name="Text Box 94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990600" y="2743200"/>
            <a:ext cx="5334000" cy="4038600"/>
            <a:chOff x="192" y="1296"/>
            <a:chExt cx="3360" cy="2880"/>
          </a:xfrm>
        </p:grpSpPr>
        <p:sp>
          <p:nvSpPr>
            <p:cNvPr id="23633" name="Line 96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Line 97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Line 98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6" name="Line 99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32" name="Line 100"/>
          <p:cNvSpPr>
            <a:spLocks noChangeShapeType="1"/>
          </p:cNvSpPr>
          <p:nvPr/>
        </p:nvSpPr>
        <p:spPr bwMode="auto">
          <a:xfrm flipV="1">
            <a:off x="6324600" y="472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2400300" y="2781300"/>
            <a:ext cx="228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362994" y="5942806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2324894" y="4304506"/>
            <a:ext cx="381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905226D0-8833-486E-BDA5-F61CEBA01E7B}" type="slidenum">
              <a:rPr lang="en-US"/>
              <a:pPr algn="ctr">
                <a:defRPr/>
              </a:pPr>
              <a:t>22</a:t>
            </a:fld>
            <a:endParaRPr 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2484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5397500" cy="609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5300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3374090"/>
              </p:ext>
            </p:extLst>
          </p:nvPr>
        </p:nvGraphicFramePr>
        <p:xfrm>
          <a:off x="1371600" y="1447800"/>
          <a:ext cx="3124200" cy="12192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312" name="Group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5320687"/>
              </p:ext>
            </p:extLst>
          </p:nvPr>
        </p:nvGraphicFramePr>
        <p:xfrm>
          <a:off x="1752600" y="31257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324" name="Group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9850788"/>
              </p:ext>
            </p:extLst>
          </p:nvPr>
        </p:nvGraphicFramePr>
        <p:xfrm>
          <a:off x="1752600" y="47958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1752600" y="63246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5337" name="Group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5424160"/>
              </p:ext>
            </p:extLst>
          </p:nvPr>
        </p:nvGraphicFramePr>
        <p:xfrm>
          <a:off x="6248400" y="23622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355" name="Group 5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8321066"/>
              </p:ext>
            </p:extLst>
          </p:nvPr>
        </p:nvGraphicFramePr>
        <p:xfrm>
          <a:off x="7848600" y="22860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743200" y="2743200"/>
            <a:ext cx="76200" cy="3581400"/>
            <a:chOff x="2784" y="1392"/>
            <a:chExt cx="0" cy="2448"/>
          </a:xfrm>
        </p:grpSpPr>
        <p:sp>
          <p:nvSpPr>
            <p:cNvPr id="24679" name="Line 76"/>
            <p:cNvSpPr>
              <a:spLocks noChangeShapeType="1"/>
            </p:cNvSpPr>
            <p:nvPr/>
          </p:nvSpPr>
          <p:spPr bwMode="auto">
            <a:xfrm>
              <a:off x="278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Line 77"/>
            <p:cNvSpPr>
              <a:spLocks noChangeShapeType="1"/>
            </p:cNvSpPr>
            <p:nvPr/>
          </p:nvSpPr>
          <p:spPr bwMode="auto">
            <a:xfrm>
              <a:off x="2784" y="245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Line 78"/>
            <p:cNvSpPr>
              <a:spLocks noChangeShapeType="1"/>
            </p:cNvSpPr>
            <p:nvPr/>
          </p:nvSpPr>
          <p:spPr bwMode="auto">
            <a:xfrm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733800" y="1600200"/>
            <a:ext cx="4648200" cy="4724400"/>
            <a:chOff x="1680" y="960"/>
            <a:chExt cx="3216" cy="2832"/>
          </a:xfrm>
        </p:grpSpPr>
        <p:sp>
          <p:nvSpPr>
            <p:cNvPr id="24675" name="Line 80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Line 81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Line 82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83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733800" y="1981200"/>
            <a:ext cx="2971800" cy="4500562"/>
            <a:chOff x="1680" y="1056"/>
            <a:chExt cx="1872" cy="2928"/>
          </a:xfrm>
        </p:grpSpPr>
        <p:sp>
          <p:nvSpPr>
            <p:cNvPr id="24671" name="Line 85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Line 86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Line 87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Line 88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628650" y="1566862"/>
            <a:ext cx="7677150" cy="4914900"/>
            <a:chOff x="12" y="939"/>
            <a:chExt cx="4836" cy="3096"/>
          </a:xfrm>
        </p:grpSpPr>
        <p:sp>
          <p:nvSpPr>
            <p:cNvPr id="24665" name="Text Box 90"/>
            <p:cNvSpPr txBox="1">
              <a:spLocks noChangeArrowheads="1"/>
            </p:cNvSpPr>
            <p:nvPr/>
          </p:nvSpPr>
          <p:spPr bwMode="auto">
            <a:xfrm>
              <a:off x="12" y="93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66" name="Text Box 91"/>
            <p:cNvSpPr txBox="1">
              <a:spLocks noChangeArrowheads="1"/>
            </p:cNvSpPr>
            <p:nvPr/>
          </p:nvSpPr>
          <p:spPr bwMode="auto">
            <a:xfrm>
              <a:off x="192" y="185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667" name="Text Box 92"/>
            <p:cNvSpPr txBox="1">
              <a:spLocks noChangeArrowheads="1"/>
            </p:cNvSpPr>
            <p:nvPr/>
          </p:nvSpPr>
          <p:spPr bwMode="auto">
            <a:xfrm>
              <a:off x="197" y="290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68" name="Text Box 93"/>
            <p:cNvSpPr txBox="1">
              <a:spLocks noChangeArrowheads="1"/>
            </p:cNvSpPr>
            <p:nvPr/>
          </p:nvSpPr>
          <p:spPr bwMode="auto">
            <a:xfrm>
              <a:off x="197" y="38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669" name="Text Box 94"/>
            <p:cNvSpPr txBox="1">
              <a:spLocks noChangeArrowheads="1"/>
            </p:cNvSpPr>
            <p:nvPr/>
          </p:nvSpPr>
          <p:spPr bwMode="auto">
            <a:xfrm>
              <a:off x="2976" y="14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70" name="Text Box 95"/>
            <p:cNvSpPr txBox="1">
              <a:spLocks noChangeArrowheads="1"/>
            </p:cNvSpPr>
            <p:nvPr/>
          </p:nvSpPr>
          <p:spPr bwMode="auto">
            <a:xfrm>
              <a:off x="4368" y="111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3733800" y="2438400"/>
            <a:ext cx="4038600" cy="990600"/>
            <a:chOff x="1680" y="1344"/>
            <a:chExt cx="2544" cy="624"/>
          </a:xfrm>
        </p:grpSpPr>
        <p:sp>
          <p:nvSpPr>
            <p:cNvPr id="24663" name="AutoShape 97"/>
            <p:cNvSpPr>
              <a:spLocks noChangeArrowheads="1"/>
            </p:cNvSpPr>
            <p:nvPr/>
          </p:nvSpPr>
          <p:spPr bwMode="auto">
            <a:xfrm>
              <a:off x="1680" y="182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AutoShape 98"/>
            <p:cNvSpPr>
              <a:spLocks noChangeArrowheads="1"/>
            </p:cNvSpPr>
            <p:nvPr/>
          </p:nvSpPr>
          <p:spPr bwMode="auto">
            <a:xfrm>
              <a:off x="3840" y="1344"/>
              <a:ext cx="384" cy="19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295400" y="2817397"/>
            <a:ext cx="5334000" cy="3821528"/>
            <a:chOff x="192" y="1532"/>
            <a:chExt cx="3360" cy="2644"/>
          </a:xfrm>
        </p:grpSpPr>
        <p:sp>
          <p:nvSpPr>
            <p:cNvPr id="24659" name="Line 10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101"/>
            <p:cNvSpPr>
              <a:spLocks noChangeShapeType="1"/>
            </p:cNvSpPr>
            <p:nvPr/>
          </p:nvSpPr>
          <p:spPr bwMode="auto">
            <a:xfrm flipV="1">
              <a:off x="192" y="1532"/>
              <a:ext cx="0" cy="2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Line 102"/>
            <p:cNvSpPr>
              <a:spLocks noChangeShapeType="1"/>
            </p:cNvSpPr>
            <p:nvPr/>
          </p:nvSpPr>
          <p:spPr bwMode="auto">
            <a:xfrm>
              <a:off x="192" y="15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Line 103"/>
            <p:cNvSpPr>
              <a:spLocks noChangeShapeType="1"/>
            </p:cNvSpPr>
            <p:nvPr/>
          </p:nvSpPr>
          <p:spPr bwMode="auto">
            <a:xfrm>
              <a:off x="864" y="153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58" name="Line 104"/>
          <p:cNvSpPr>
            <a:spLocks noChangeShapeType="1"/>
          </p:cNvSpPr>
          <p:nvPr/>
        </p:nvSpPr>
        <p:spPr bwMode="auto">
          <a:xfrm flipV="1">
            <a:off x="6629400" y="4865715"/>
            <a:ext cx="0" cy="1773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67150" y="6305550"/>
            <a:ext cx="2895600" cy="476250"/>
          </a:xfrm>
        </p:spPr>
        <p:txBody>
          <a:bodyPr/>
          <a:lstStyle/>
          <a:p>
            <a:pPr algn="ctr">
              <a:defRPr/>
            </a:pPr>
            <a:fld id="{B253CBA3-3E3B-40FB-A3A3-DA5032A3C72B}" type="slidenum">
              <a:rPr lang="en-US"/>
              <a:pPr algn="ctr">
                <a:defRPr/>
              </a:pPr>
              <a:t>23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295400" y="3192462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791200" y="2125662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420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4309933"/>
              </p:ext>
            </p:extLst>
          </p:nvPr>
        </p:nvGraphicFramePr>
        <p:xfrm>
          <a:off x="990600" y="1135062"/>
          <a:ext cx="3124200" cy="12192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37" name="Group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9667871"/>
              </p:ext>
            </p:extLst>
          </p:nvPr>
        </p:nvGraphicFramePr>
        <p:xfrm>
          <a:off x="1295400" y="2589212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49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1807066"/>
              </p:ext>
            </p:extLst>
          </p:nvPr>
        </p:nvGraphicFramePr>
        <p:xfrm>
          <a:off x="1295400" y="4259262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2" name="Rectangle 41"/>
          <p:cNvSpPr>
            <a:spLocks noChangeArrowheads="1"/>
          </p:cNvSpPr>
          <p:nvPr/>
        </p:nvSpPr>
        <p:spPr bwMode="auto">
          <a:xfrm>
            <a:off x="1295400" y="6088062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6362" name="Group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5504566"/>
              </p:ext>
            </p:extLst>
          </p:nvPr>
        </p:nvGraphicFramePr>
        <p:xfrm>
          <a:off x="5791200" y="2125662"/>
          <a:ext cx="914400" cy="2206625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78" name="Group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0765439"/>
              </p:ext>
            </p:extLst>
          </p:nvPr>
        </p:nvGraphicFramePr>
        <p:xfrm>
          <a:off x="7848600" y="2278062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209800" y="2354262"/>
            <a:ext cx="0" cy="3733800"/>
            <a:chOff x="2784" y="1488"/>
            <a:chExt cx="0" cy="2352"/>
          </a:xfrm>
        </p:grpSpPr>
        <p:sp>
          <p:nvSpPr>
            <p:cNvPr id="25699" name="Line 75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Line 76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1" name="Line 77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276600" y="1592262"/>
            <a:ext cx="5105400" cy="4495800"/>
            <a:chOff x="1680" y="960"/>
            <a:chExt cx="3216" cy="2832"/>
          </a:xfrm>
        </p:grpSpPr>
        <p:sp>
          <p:nvSpPr>
            <p:cNvPr id="25695" name="Line 79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Line 80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Line 81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Line 82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3276600" y="1744662"/>
            <a:ext cx="2971800" cy="4648200"/>
            <a:chOff x="1680" y="1056"/>
            <a:chExt cx="1872" cy="2928"/>
          </a:xfrm>
        </p:grpSpPr>
        <p:sp>
          <p:nvSpPr>
            <p:cNvPr id="25691" name="Line 84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2" name="Line 85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86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87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28600" y="1363662"/>
            <a:ext cx="7772400" cy="4633913"/>
            <a:chOff x="-240" y="816"/>
            <a:chExt cx="4896" cy="2919"/>
          </a:xfrm>
        </p:grpSpPr>
        <p:sp>
          <p:nvSpPr>
            <p:cNvPr id="25685" name="Text Box 89"/>
            <p:cNvSpPr txBox="1">
              <a:spLocks noChangeArrowheads="1"/>
            </p:cNvSpPr>
            <p:nvPr/>
          </p:nvSpPr>
          <p:spPr bwMode="auto">
            <a:xfrm>
              <a:off x="-240" y="8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5686" name="Text Box 90"/>
            <p:cNvSpPr txBox="1">
              <a:spLocks noChangeArrowheads="1"/>
            </p:cNvSpPr>
            <p:nvPr/>
          </p:nvSpPr>
          <p:spPr bwMode="auto">
            <a:xfrm>
              <a:off x="-144" y="19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5687" name="Text Box 91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5688" name="Text Box 92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5689" name="Text Box 93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5690" name="Text Box 94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838200" y="2430462"/>
            <a:ext cx="5334000" cy="4191000"/>
            <a:chOff x="192" y="1296"/>
            <a:chExt cx="3360" cy="2880"/>
          </a:xfrm>
        </p:grpSpPr>
        <p:sp>
          <p:nvSpPr>
            <p:cNvPr id="25681" name="Line 96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97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Line 98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Line 99"/>
            <p:cNvSpPr>
              <a:spLocks noChangeShapeType="1"/>
            </p:cNvSpPr>
            <p:nvPr/>
          </p:nvSpPr>
          <p:spPr bwMode="auto">
            <a:xfrm>
              <a:off x="864" y="1296"/>
              <a:ext cx="0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80" name="Line 100"/>
          <p:cNvSpPr>
            <a:spLocks noChangeShapeType="1"/>
          </p:cNvSpPr>
          <p:nvPr/>
        </p:nvSpPr>
        <p:spPr bwMode="auto">
          <a:xfrm flipV="1">
            <a:off x="6248400" y="4335462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E27E7CB5-9DC6-438D-AF51-B278F2F65D47}" type="slidenum">
              <a:rPr lang="en-US"/>
              <a:pPr algn="ctr">
                <a:defRPr/>
              </a:pPr>
              <a:t>24</a:t>
            </a:fld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867400" y="2514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371600" y="487203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71600" y="3500437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867400" y="2133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6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9182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7351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3068680"/>
              </p:ext>
            </p:extLst>
          </p:nvPr>
        </p:nvGraphicFramePr>
        <p:xfrm>
          <a:off x="1066800" y="1371600"/>
          <a:ext cx="2971800" cy="12192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63" name="Group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9536616"/>
              </p:ext>
            </p:extLst>
          </p:nvPr>
        </p:nvGraphicFramePr>
        <p:xfrm>
          <a:off x="1371600" y="28971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75" name="Group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9691490"/>
              </p:ext>
            </p:extLst>
          </p:nvPr>
        </p:nvGraphicFramePr>
        <p:xfrm>
          <a:off x="1371600" y="45672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68" name="Rectangle 43"/>
          <p:cNvSpPr>
            <a:spLocks noChangeArrowheads="1"/>
          </p:cNvSpPr>
          <p:nvPr/>
        </p:nvSpPr>
        <p:spPr bwMode="auto">
          <a:xfrm>
            <a:off x="1371600" y="60960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7388" name="Group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66587"/>
              </p:ext>
            </p:extLst>
          </p:nvPr>
        </p:nvGraphicFramePr>
        <p:xfrm>
          <a:off x="5867400" y="2133600"/>
          <a:ext cx="914400" cy="2206625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404" name="Group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8933509"/>
              </p:ext>
            </p:extLst>
          </p:nvPr>
        </p:nvGraphicFramePr>
        <p:xfrm>
          <a:off x="7924800" y="22860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362199" y="2705100"/>
            <a:ext cx="45719" cy="3390900"/>
            <a:chOff x="2784" y="1488"/>
            <a:chExt cx="0" cy="2352"/>
          </a:xfrm>
        </p:grpSpPr>
        <p:sp>
          <p:nvSpPr>
            <p:cNvPr id="26728" name="Line 77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78"/>
            <p:cNvSpPr>
              <a:spLocks noChangeShapeType="1"/>
            </p:cNvSpPr>
            <p:nvPr/>
          </p:nvSpPr>
          <p:spPr bwMode="auto">
            <a:xfrm>
              <a:off x="2784" y="24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79"/>
            <p:cNvSpPr>
              <a:spLocks noChangeShapeType="1"/>
            </p:cNvSpPr>
            <p:nvPr/>
          </p:nvSpPr>
          <p:spPr bwMode="auto">
            <a:xfrm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352800" y="1600200"/>
            <a:ext cx="5105400" cy="4495800"/>
            <a:chOff x="1680" y="960"/>
            <a:chExt cx="3216" cy="2832"/>
          </a:xfrm>
        </p:grpSpPr>
        <p:sp>
          <p:nvSpPr>
            <p:cNvPr id="26724" name="Line 81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82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83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84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3352800" y="1752600"/>
            <a:ext cx="2971800" cy="4648200"/>
            <a:chOff x="1680" y="1056"/>
            <a:chExt cx="1872" cy="2928"/>
          </a:xfrm>
        </p:grpSpPr>
        <p:sp>
          <p:nvSpPr>
            <p:cNvPr id="26720" name="Line 86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87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88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89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304800" y="1371600"/>
            <a:ext cx="7772400" cy="5038725"/>
            <a:chOff x="-240" y="816"/>
            <a:chExt cx="4896" cy="2919"/>
          </a:xfrm>
        </p:grpSpPr>
        <p:sp>
          <p:nvSpPr>
            <p:cNvPr id="26714" name="Text Box 91"/>
            <p:cNvSpPr txBox="1">
              <a:spLocks noChangeArrowheads="1"/>
            </p:cNvSpPr>
            <p:nvPr/>
          </p:nvSpPr>
          <p:spPr bwMode="auto">
            <a:xfrm>
              <a:off x="-240" y="8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6715" name="Text Box 92"/>
            <p:cNvSpPr txBox="1">
              <a:spLocks noChangeArrowheads="1"/>
            </p:cNvSpPr>
            <p:nvPr/>
          </p:nvSpPr>
          <p:spPr bwMode="auto">
            <a:xfrm>
              <a:off x="-48" y="178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6716" name="Text Box 93"/>
            <p:cNvSpPr txBox="1">
              <a:spLocks noChangeArrowheads="1"/>
            </p:cNvSpPr>
            <p:nvPr/>
          </p:nvSpPr>
          <p:spPr bwMode="auto">
            <a:xfrm>
              <a:off x="-48" y="274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6717" name="Text Box 94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6718" name="Text Box 95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6719" name="Text Box 96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429000" y="2590800"/>
            <a:ext cx="3810000" cy="2286000"/>
            <a:chOff x="1728" y="1584"/>
            <a:chExt cx="2400" cy="1440"/>
          </a:xfrm>
        </p:grpSpPr>
        <p:sp>
          <p:nvSpPr>
            <p:cNvPr id="26712" name="AutoShape 98"/>
            <p:cNvSpPr>
              <a:spLocks noChangeArrowheads="1"/>
            </p:cNvSpPr>
            <p:nvPr/>
          </p:nvSpPr>
          <p:spPr bwMode="auto">
            <a:xfrm>
              <a:off x="1728" y="2880"/>
              <a:ext cx="336" cy="144"/>
            </a:xfrm>
            <a:prstGeom prst="lef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3" name="AutoShape 99"/>
            <p:cNvSpPr>
              <a:spLocks noChangeArrowheads="1"/>
            </p:cNvSpPr>
            <p:nvPr/>
          </p:nvSpPr>
          <p:spPr bwMode="auto">
            <a:xfrm>
              <a:off x="3840" y="158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990600" y="2705100"/>
            <a:ext cx="5334000" cy="4000500"/>
            <a:chOff x="192" y="1296"/>
            <a:chExt cx="3360" cy="2880"/>
          </a:xfrm>
        </p:grpSpPr>
        <p:sp>
          <p:nvSpPr>
            <p:cNvPr id="26708" name="Line 101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102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103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104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07" name="Line 105"/>
          <p:cNvSpPr>
            <a:spLocks noChangeShapeType="1"/>
          </p:cNvSpPr>
          <p:nvPr/>
        </p:nvSpPr>
        <p:spPr bwMode="auto">
          <a:xfrm flipV="1">
            <a:off x="6324600" y="4343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603F7692-2DCE-4525-959C-288441E8C994}" type="slidenum">
              <a:rPr lang="en-US"/>
              <a:pPr algn="ctr">
                <a:defRPr/>
              </a:pPr>
              <a:t>25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400800" y="2514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905000" y="525303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905000" y="3576637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61000" cy="609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58374" name="Group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0431058"/>
              </p:ext>
            </p:extLst>
          </p:nvPr>
        </p:nvGraphicFramePr>
        <p:xfrm>
          <a:off x="1600200" y="1519237"/>
          <a:ext cx="2971800" cy="12192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86" name="Group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7956961"/>
              </p:ext>
            </p:extLst>
          </p:nvPr>
        </p:nvGraphicFramePr>
        <p:xfrm>
          <a:off x="1905000" y="29733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98" name="Group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4244405"/>
              </p:ext>
            </p:extLst>
          </p:nvPr>
        </p:nvGraphicFramePr>
        <p:xfrm>
          <a:off x="1905000" y="46434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1" name="Rectangle 42"/>
          <p:cNvSpPr>
            <a:spLocks noChangeArrowheads="1"/>
          </p:cNvSpPr>
          <p:nvPr/>
        </p:nvSpPr>
        <p:spPr bwMode="auto">
          <a:xfrm>
            <a:off x="1905000" y="60960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8411" name="Group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6378794"/>
              </p:ext>
            </p:extLst>
          </p:nvPr>
        </p:nvGraphicFramePr>
        <p:xfrm>
          <a:off x="6400800" y="2133600"/>
          <a:ext cx="990600" cy="18415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25" name="Group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8309359"/>
              </p:ext>
            </p:extLst>
          </p:nvPr>
        </p:nvGraphicFramePr>
        <p:xfrm>
          <a:off x="7848600" y="22860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2895600" y="2705100"/>
            <a:ext cx="0" cy="3390900"/>
            <a:chOff x="2784" y="1440"/>
            <a:chExt cx="0" cy="2400"/>
          </a:xfrm>
        </p:grpSpPr>
        <p:sp>
          <p:nvSpPr>
            <p:cNvPr id="27746" name="Line 74"/>
            <p:cNvSpPr>
              <a:spLocks noChangeShapeType="1"/>
            </p:cNvSpPr>
            <p:nvPr/>
          </p:nvSpPr>
          <p:spPr bwMode="auto">
            <a:xfrm>
              <a:off x="27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Line 75"/>
            <p:cNvSpPr>
              <a:spLocks noChangeShapeType="1"/>
            </p:cNvSpPr>
            <p:nvPr/>
          </p:nvSpPr>
          <p:spPr bwMode="auto">
            <a:xfrm>
              <a:off x="2784" y="247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Line 76"/>
            <p:cNvSpPr>
              <a:spLocks noChangeShapeType="1"/>
            </p:cNvSpPr>
            <p:nvPr/>
          </p:nvSpPr>
          <p:spPr bwMode="auto">
            <a:xfrm flipH="1"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4114800" y="1600200"/>
            <a:ext cx="4267200" cy="4495800"/>
            <a:chOff x="1680" y="960"/>
            <a:chExt cx="3216" cy="2832"/>
          </a:xfrm>
        </p:grpSpPr>
        <p:sp>
          <p:nvSpPr>
            <p:cNvPr id="27742" name="Line 78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Line 79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Line 80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Line 81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3886200" y="1752600"/>
            <a:ext cx="2971800" cy="4648200"/>
            <a:chOff x="1680" y="1056"/>
            <a:chExt cx="1872" cy="2928"/>
          </a:xfrm>
        </p:grpSpPr>
        <p:sp>
          <p:nvSpPr>
            <p:cNvPr id="27738" name="Line 83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Line 84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85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Line 86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762000" y="1447800"/>
            <a:ext cx="7391291" cy="4953001"/>
            <a:chOff x="-240" y="864"/>
            <a:chExt cx="4999" cy="3120"/>
          </a:xfrm>
        </p:grpSpPr>
        <p:sp>
          <p:nvSpPr>
            <p:cNvPr id="27732" name="Text Box 88"/>
            <p:cNvSpPr txBox="1">
              <a:spLocks noChangeArrowheads="1"/>
            </p:cNvSpPr>
            <p:nvPr/>
          </p:nvSpPr>
          <p:spPr bwMode="auto">
            <a:xfrm>
              <a:off x="-240" y="86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7733" name="Text Box 89"/>
            <p:cNvSpPr txBox="1">
              <a:spLocks noChangeArrowheads="1"/>
            </p:cNvSpPr>
            <p:nvPr/>
          </p:nvSpPr>
          <p:spPr bwMode="auto">
            <a:xfrm>
              <a:off x="53" y="19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7734" name="Text Box 90"/>
            <p:cNvSpPr txBox="1">
              <a:spLocks noChangeArrowheads="1"/>
            </p:cNvSpPr>
            <p:nvPr/>
          </p:nvSpPr>
          <p:spPr bwMode="auto">
            <a:xfrm>
              <a:off x="69" y="288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7735" name="Text Box 91"/>
            <p:cNvSpPr txBox="1">
              <a:spLocks noChangeArrowheads="1"/>
            </p:cNvSpPr>
            <p:nvPr/>
          </p:nvSpPr>
          <p:spPr bwMode="auto">
            <a:xfrm>
              <a:off x="53" y="375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7736" name="Text Box 92"/>
            <p:cNvSpPr txBox="1">
              <a:spLocks noChangeArrowheads="1"/>
            </p:cNvSpPr>
            <p:nvPr/>
          </p:nvSpPr>
          <p:spPr bwMode="auto">
            <a:xfrm>
              <a:off x="3094" y="135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7737" name="Text Box 93"/>
            <p:cNvSpPr txBox="1">
              <a:spLocks noChangeArrowheads="1"/>
            </p:cNvSpPr>
            <p:nvPr/>
          </p:nvSpPr>
          <p:spPr bwMode="auto">
            <a:xfrm>
              <a:off x="4279" y="11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1524000" y="2840736"/>
            <a:ext cx="5334000" cy="3864864"/>
            <a:chOff x="192" y="1296"/>
            <a:chExt cx="3360" cy="2880"/>
          </a:xfrm>
        </p:grpSpPr>
        <p:sp>
          <p:nvSpPr>
            <p:cNvPr id="27728" name="Line 95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96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97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98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27" name="Line 99"/>
          <p:cNvSpPr>
            <a:spLocks noChangeShapeType="1"/>
          </p:cNvSpPr>
          <p:nvPr/>
        </p:nvSpPr>
        <p:spPr bwMode="auto">
          <a:xfrm flipV="1">
            <a:off x="6858000" y="3962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E91CF6DE-CC0E-4238-8907-138346A0E056}" type="slidenum">
              <a:rPr lang="en-US"/>
              <a:pPr algn="ctr">
                <a:defRPr/>
              </a:pPr>
              <a:t>26</a:t>
            </a:fld>
            <a:endParaRPr 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981200" y="532923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81200" y="3652837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2000" cy="533400"/>
          </a:xfrm>
        </p:spPr>
        <p:txBody>
          <a:bodyPr>
            <a:normAutofit/>
          </a:bodyPr>
          <a:lstStyle/>
          <a:p>
            <a:r>
              <a:rPr lang="en-US" sz="2400" smtClean="0"/>
              <a:t>Common Subexpression Elimination</a:t>
            </a:r>
          </a:p>
        </p:txBody>
      </p:sp>
      <p:graphicFrame>
        <p:nvGraphicFramePr>
          <p:cNvPr id="59397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1270946"/>
              </p:ext>
            </p:extLst>
          </p:nvPr>
        </p:nvGraphicFramePr>
        <p:xfrm>
          <a:off x="1676400" y="1519237"/>
          <a:ext cx="3048000" cy="129540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09" name="Group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5950586"/>
              </p:ext>
            </p:extLst>
          </p:nvPr>
        </p:nvGraphicFramePr>
        <p:xfrm>
          <a:off x="1981200" y="30495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21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452847"/>
              </p:ext>
            </p:extLst>
          </p:nvPr>
        </p:nvGraphicFramePr>
        <p:xfrm>
          <a:off x="1981200" y="47196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4" name="Rectangle 41"/>
          <p:cNvSpPr>
            <a:spLocks noChangeArrowheads="1"/>
          </p:cNvSpPr>
          <p:nvPr/>
        </p:nvSpPr>
        <p:spPr bwMode="auto">
          <a:xfrm>
            <a:off x="1981200" y="61722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59434" name="Group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0611369"/>
              </p:ext>
            </p:extLst>
          </p:nvPr>
        </p:nvGraphicFramePr>
        <p:xfrm>
          <a:off x="6477000" y="2209800"/>
          <a:ext cx="990600" cy="147637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46" name="Group 5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0621515"/>
              </p:ext>
            </p:extLst>
          </p:nvPr>
        </p:nvGraphicFramePr>
        <p:xfrm>
          <a:off x="7924800" y="22860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2819400" y="2774302"/>
            <a:ext cx="190500" cy="3397898"/>
            <a:chOff x="2784" y="1488"/>
            <a:chExt cx="0" cy="2352"/>
          </a:xfrm>
        </p:grpSpPr>
        <p:sp>
          <p:nvSpPr>
            <p:cNvPr id="28767" name="Line 71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72"/>
            <p:cNvSpPr>
              <a:spLocks noChangeShapeType="1"/>
            </p:cNvSpPr>
            <p:nvPr/>
          </p:nvSpPr>
          <p:spPr bwMode="auto">
            <a:xfrm>
              <a:off x="2784" y="249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73"/>
            <p:cNvSpPr>
              <a:spLocks noChangeShapeType="1"/>
            </p:cNvSpPr>
            <p:nvPr/>
          </p:nvSpPr>
          <p:spPr bwMode="auto">
            <a:xfrm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191000" y="1600200"/>
            <a:ext cx="4267200" cy="4729162"/>
            <a:chOff x="1680" y="960"/>
            <a:chExt cx="3216" cy="2832"/>
          </a:xfrm>
        </p:grpSpPr>
        <p:sp>
          <p:nvSpPr>
            <p:cNvPr id="28763" name="Line 75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76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Line 77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78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962400" y="1828800"/>
            <a:ext cx="2971800" cy="4648200"/>
            <a:chOff x="1680" y="1056"/>
            <a:chExt cx="1872" cy="2928"/>
          </a:xfrm>
        </p:grpSpPr>
        <p:sp>
          <p:nvSpPr>
            <p:cNvPr id="28759" name="Line 80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81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82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83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846138" y="1600200"/>
            <a:ext cx="7078663" cy="4846638"/>
            <a:chOff x="533" y="1008"/>
            <a:chExt cx="4459" cy="3053"/>
          </a:xfrm>
        </p:grpSpPr>
        <p:sp>
          <p:nvSpPr>
            <p:cNvPr id="28753" name="Text Box 85"/>
            <p:cNvSpPr txBox="1">
              <a:spLocks noChangeArrowheads="1"/>
            </p:cNvSpPr>
            <p:nvPr/>
          </p:nvSpPr>
          <p:spPr bwMode="auto">
            <a:xfrm>
              <a:off x="533" y="100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8754" name="Text Box 86"/>
            <p:cNvSpPr txBox="1">
              <a:spLocks noChangeArrowheads="1"/>
            </p:cNvSpPr>
            <p:nvPr/>
          </p:nvSpPr>
          <p:spPr bwMode="auto">
            <a:xfrm>
              <a:off x="773" y="206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8755" name="Text Box 87"/>
            <p:cNvSpPr txBox="1">
              <a:spLocks noChangeArrowheads="1"/>
            </p:cNvSpPr>
            <p:nvPr/>
          </p:nvSpPr>
          <p:spPr bwMode="auto">
            <a:xfrm>
              <a:off x="773" y="302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8756" name="Text Box 88"/>
            <p:cNvSpPr txBox="1">
              <a:spLocks noChangeArrowheads="1"/>
            </p:cNvSpPr>
            <p:nvPr/>
          </p:nvSpPr>
          <p:spPr bwMode="auto">
            <a:xfrm>
              <a:off x="761" y="383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8757" name="Text Box 89"/>
            <p:cNvSpPr txBox="1">
              <a:spLocks noChangeArrowheads="1"/>
            </p:cNvSpPr>
            <p:nvPr/>
          </p:nvSpPr>
          <p:spPr bwMode="auto">
            <a:xfrm>
              <a:off x="3552" y="141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8758" name="Text Box 90"/>
            <p:cNvSpPr txBox="1">
              <a:spLocks noChangeArrowheads="1"/>
            </p:cNvSpPr>
            <p:nvPr/>
          </p:nvSpPr>
          <p:spPr bwMode="auto">
            <a:xfrm>
              <a:off x="4512" y="146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600200" y="2895600"/>
            <a:ext cx="5334000" cy="3886200"/>
            <a:chOff x="192" y="1296"/>
            <a:chExt cx="3360" cy="2880"/>
          </a:xfrm>
        </p:grpSpPr>
        <p:sp>
          <p:nvSpPr>
            <p:cNvPr id="28749" name="Line 92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3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4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5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48" name="Line 96"/>
          <p:cNvSpPr>
            <a:spLocks noChangeShapeType="1"/>
          </p:cNvSpPr>
          <p:nvPr/>
        </p:nvSpPr>
        <p:spPr bwMode="auto">
          <a:xfrm flipH="1">
            <a:off x="6934200" y="3657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1FD24B95-7990-40DE-A9C3-F5FB923B0C54}" type="slidenum">
              <a:rPr lang="en-US"/>
              <a:pPr algn="ctr">
                <a:defRPr/>
              </a:pPr>
              <a:t>27</a:t>
            </a:fld>
            <a:endParaRPr lang="en-U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447800" y="532923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447800" y="3652837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568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</a:t>
            </a:r>
            <a:r>
              <a:rPr lang="en-US" sz="2400" dirty="0" err="1" smtClean="0"/>
              <a:t>Subexpression</a:t>
            </a:r>
            <a:r>
              <a:rPr lang="en-US" sz="2400" dirty="0" smtClean="0"/>
              <a:t> Elimination</a:t>
            </a:r>
          </a:p>
        </p:txBody>
      </p:sp>
      <p:graphicFrame>
        <p:nvGraphicFramePr>
          <p:cNvPr id="60421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420434"/>
              </p:ext>
            </p:extLst>
          </p:nvPr>
        </p:nvGraphicFramePr>
        <p:xfrm>
          <a:off x="1143000" y="1524000"/>
          <a:ext cx="3048000" cy="121920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33" name="Group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4684466"/>
              </p:ext>
            </p:extLst>
          </p:nvPr>
        </p:nvGraphicFramePr>
        <p:xfrm>
          <a:off x="1447800" y="30495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45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7289230"/>
              </p:ext>
            </p:extLst>
          </p:nvPr>
        </p:nvGraphicFramePr>
        <p:xfrm>
          <a:off x="1447800" y="47196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1447800" y="61722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60458" name="Group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90290610"/>
              </p:ext>
            </p:extLst>
          </p:nvPr>
        </p:nvGraphicFramePr>
        <p:xfrm>
          <a:off x="5943600" y="2209800"/>
          <a:ext cx="990600" cy="147637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70" name="Group 5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6410291"/>
              </p:ext>
            </p:extLst>
          </p:nvPr>
        </p:nvGraphicFramePr>
        <p:xfrm>
          <a:off x="7467600" y="2362200"/>
          <a:ext cx="1066800" cy="14605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415540" y="2824374"/>
            <a:ext cx="45719" cy="3504988"/>
            <a:chOff x="2784" y="1488"/>
            <a:chExt cx="0" cy="2352"/>
          </a:xfrm>
        </p:grpSpPr>
        <p:sp>
          <p:nvSpPr>
            <p:cNvPr id="29788" name="Line 67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Line 68"/>
            <p:cNvSpPr>
              <a:spLocks noChangeShapeType="1"/>
            </p:cNvSpPr>
            <p:nvPr/>
          </p:nvSpPr>
          <p:spPr bwMode="auto">
            <a:xfrm>
              <a:off x="2784" y="2405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Line 69"/>
            <p:cNvSpPr>
              <a:spLocks noChangeShapeType="1"/>
            </p:cNvSpPr>
            <p:nvPr/>
          </p:nvSpPr>
          <p:spPr bwMode="auto">
            <a:xfrm>
              <a:off x="2784" y="3572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733800" y="1676400"/>
            <a:ext cx="4267200" cy="4495800"/>
            <a:chOff x="1680" y="960"/>
            <a:chExt cx="3216" cy="2832"/>
          </a:xfrm>
        </p:grpSpPr>
        <p:sp>
          <p:nvSpPr>
            <p:cNvPr id="29784" name="Line 71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Line 72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Line 73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Line 74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429000" y="1828800"/>
            <a:ext cx="2971800" cy="4648200"/>
            <a:chOff x="1680" y="1056"/>
            <a:chExt cx="1872" cy="2928"/>
          </a:xfrm>
        </p:grpSpPr>
        <p:sp>
          <p:nvSpPr>
            <p:cNvPr id="29780" name="Line 76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77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78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79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284163" y="1843087"/>
            <a:ext cx="7716838" cy="4603750"/>
            <a:chOff x="179" y="1161"/>
            <a:chExt cx="4861" cy="2900"/>
          </a:xfrm>
        </p:grpSpPr>
        <p:sp>
          <p:nvSpPr>
            <p:cNvPr id="29774" name="Text Box 81"/>
            <p:cNvSpPr txBox="1">
              <a:spLocks noChangeArrowheads="1"/>
            </p:cNvSpPr>
            <p:nvPr/>
          </p:nvSpPr>
          <p:spPr bwMode="auto">
            <a:xfrm>
              <a:off x="179" y="116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9775" name="Text Box 82"/>
            <p:cNvSpPr txBox="1">
              <a:spLocks noChangeArrowheads="1"/>
            </p:cNvSpPr>
            <p:nvPr/>
          </p:nvSpPr>
          <p:spPr bwMode="auto">
            <a:xfrm>
              <a:off x="391" y="201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9776" name="Text Box 83"/>
            <p:cNvSpPr txBox="1">
              <a:spLocks noChangeArrowheads="1"/>
            </p:cNvSpPr>
            <p:nvPr/>
          </p:nvSpPr>
          <p:spPr bwMode="auto">
            <a:xfrm>
              <a:off x="419" y="292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9777" name="Text Box 84"/>
            <p:cNvSpPr txBox="1">
              <a:spLocks noChangeArrowheads="1"/>
            </p:cNvSpPr>
            <p:nvPr/>
          </p:nvSpPr>
          <p:spPr bwMode="auto">
            <a:xfrm>
              <a:off x="407" y="383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78" name="Text Box 85"/>
            <p:cNvSpPr txBox="1">
              <a:spLocks noChangeArrowheads="1"/>
            </p:cNvSpPr>
            <p:nvPr/>
          </p:nvSpPr>
          <p:spPr bwMode="auto">
            <a:xfrm>
              <a:off x="3216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79" name="Text Box 86"/>
            <p:cNvSpPr txBox="1">
              <a:spLocks noChangeArrowheads="1"/>
            </p:cNvSpPr>
            <p:nvPr/>
          </p:nvSpPr>
          <p:spPr bwMode="auto">
            <a:xfrm>
              <a:off x="4560" y="124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29767" name="Text Box 87"/>
          <p:cNvSpPr txBox="1">
            <a:spLocks noChangeArrowheads="1"/>
          </p:cNvSpPr>
          <p:nvPr/>
        </p:nvSpPr>
        <p:spPr bwMode="auto">
          <a:xfrm>
            <a:off x="6629400" y="4191000"/>
            <a:ext cx="24384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Similarly for B</a:t>
            </a:r>
            <a:r>
              <a:rPr lang="en-US" sz="2400" baseline="-25000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533400" y="2824374"/>
            <a:ext cx="5791200" cy="3957426"/>
            <a:chOff x="192" y="1296"/>
            <a:chExt cx="3360" cy="2880"/>
          </a:xfrm>
        </p:grpSpPr>
        <p:sp>
          <p:nvSpPr>
            <p:cNvPr id="29770" name="Line 89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90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91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92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69" name="Line 93"/>
          <p:cNvSpPr>
            <a:spLocks noChangeShapeType="1"/>
          </p:cNvSpPr>
          <p:nvPr/>
        </p:nvSpPr>
        <p:spPr bwMode="auto">
          <a:xfrm flipV="1">
            <a:off x="6324600" y="3652837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909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69F0DFA7-9D62-47B6-B65F-941DF621F9C8}" type="slidenum">
              <a:rPr lang="en-US"/>
              <a:pPr algn="ctr">
                <a:defRPr/>
              </a:pPr>
              <a:t>28</a:t>
            </a:fld>
            <a:endParaRPr lang="en-US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6962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172200" y="2133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676400" y="517683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676400" y="3500437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6"/>
          <p:cNvSpPr>
            <a:spLocks noGrp="1" noChangeArrowheads="1"/>
          </p:cNvSpPr>
          <p:nvPr>
            <p:ph type="title"/>
          </p:nvPr>
        </p:nvSpPr>
        <p:spPr>
          <a:xfrm>
            <a:off x="3505200" y="304800"/>
            <a:ext cx="5461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Dead Code Elimination</a:t>
            </a:r>
          </a:p>
        </p:txBody>
      </p:sp>
      <p:graphicFrame>
        <p:nvGraphicFramePr>
          <p:cNvPr id="61447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5379381"/>
              </p:ext>
            </p:extLst>
          </p:nvPr>
        </p:nvGraphicFramePr>
        <p:xfrm>
          <a:off x="1371600" y="1443037"/>
          <a:ext cx="3048000" cy="121920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59" name="Group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4907055"/>
              </p:ext>
            </p:extLst>
          </p:nvPr>
        </p:nvGraphicFramePr>
        <p:xfrm>
          <a:off x="1676400" y="30480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71" name="Group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540746"/>
              </p:ext>
            </p:extLst>
          </p:nvPr>
        </p:nvGraphicFramePr>
        <p:xfrm>
          <a:off x="1676400" y="45672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4" name="Rectangle 43"/>
          <p:cNvSpPr>
            <a:spLocks noChangeArrowheads="1"/>
          </p:cNvSpPr>
          <p:nvPr/>
        </p:nvSpPr>
        <p:spPr bwMode="auto">
          <a:xfrm>
            <a:off x="1676400" y="60960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61484" name="Group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0631042"/>
              </p:ext>
            </p:extLst>
          </p:nvPr>
        </p:nvGraphicFramePr>
        <p:xfrm>
          <a:off x="6172200" y="2133600"/>
          <a:ext cx="990600" cy="147637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9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5589418"/>
              </p:ext>
            </p:extLst>
          </p:nvPr>
        </p:nvGraphicFramePr>
        <p:xfrm>
          <a:off x="7696200" y="2286000"/>
          <a:ext cx="1066800" cy="14605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x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666999" y="2819400"/>
            <a:ext cx="45719" cy="3276600"/>
            <a:chOff x="2784" y="1488"/>
            <a:chExt cx="0" cy="2352"/>
          </a:xfrm>
        </p:grpSpPr>
        <p:sp>
          <p:nvSpPr>
            <p:cNvPr id="30813" name="Line 69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Line 70"/>
            <p:cNvSpPr>
              <a:spLocks noChangeShapeType="1"/>
            </p:cNvSpPr>
            <p:nvPr/>
          </p:nvSpPr>
          <p:spPr bwMode="auto">
            <a:xfrm>
              <a:off x="2784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Line 71"/>
            <p:cNvSpPr>
              <a:spLocks noChangeShapeType="1"/>
            </p:cNvSpPr>
            <p:nvPr/>
          </p:nvSpPr>
          <p:spPr bwMode="auto">
            <a:xfrm>
              <a:off x="27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886200" y="1600200"/>
            <a:ext cx="4343400" cy="4495800"/>
            <a:chOff x="1680" y="960"/>
            <a:chExt cx="3216" cy="2832"/>
          </a:xfrm>
        </p:grpSpPr>
        <p:sp>
          <p:nvSpPr>
            <p:cNvPr id="30809" name="Line 73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Line 74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1" name="Line 75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2" name="Line 76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3657600" y="1752600"/>
            <a:ext cx="2971800" cy="4648200"/>
            <a:chOff x="1680" y="1056"/>
            <a:chExt cx="1872" cy="2928"/>
          </a:xfrm>
        </p:grpSpPr>
        <p:sp>
          <p:nvSpPr>
            <p:cNvPr id="30805" name="Line 78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79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80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Line 81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33400" y="1576387"/>
            <a:ext cx="7543800" cy="4824413"/>
            <a:chOff x="48" y="945"/>
            <a:chExt cx="4752" cy="3039"/>
          </a:xfrm>
        </p:grpSpPr>
        <p:sp>
          <p:nvSpPr>
            <p:cNvPr id="30799" name="Text Box 83"/>
            <p:cNvSpPr txBox="1">
              <a:spLocks noChangeArrowheads="1"/>
            </p:cNvSpPr>
            <p:nvPr/>
          </p:nvSpPr>
          <p:spPr bwMode="auto">
            <a:xfrm>
              <a:off x="48" y="94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0800" name="Text Box 84"/>
            <p:cNvSpPr txBox="1">
              <a:spLocks noChangeArrowheads="1"/>
            </p:cNvSpPr>
            <p:nvPr/>
          </p:nvSpPr>
          <p:spPr bwMode="auto">
            <a:xfrm>
              <a:off x="288" y="192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0801" name="Text Box 85"/>
            <p:cNvSpPr txBox="1">
              <a:spLocks noChangeArrowheads="1"/>
            </p:cNvSpPr>
            <p:nvPr/>
          </p:nvSpPr>
          <p:spPr bwMode="auto">
            <a:xfrm>
              <a:off x="288" y="295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0802" name="Text Box 86"/>
            <p:cNvSpPr txBox="1">
              <a:spLocks noChangeArrowheads="1"/>
            </p:cNvSpPr>
            <p:nvPr/>
          </p:nvSpPr>
          <p:spPr bwMode="auto">
            <a:xfrm>
              <a:off x="334" y="375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0803" name="Text Box 87"/>
            <p:cNvSpPr txBox="1">
              <a:spLocks noChangeArrowheads="1"/>
            </p:cNvSpPr>
            <p:nvPr/>
          </p:nvSpPr>
          <p:spPr bwMode="auto">
            <a:xfrm>
              <a:off x="3108" y="130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0804" name="Text Box 88"/>
            <p:cNvSpPr txBox="1">
              <a:spLocks noChangeArrowheads="1"/>
            </p:cNvSpPr>
            <p:nvPr/>
          </p:nvSpPr>
          <p:spPr bwMode="auto">
            <a:xfrm>
              <a:off x="4320" y="110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1295400" y="2819400"/>
            <a:ext cx="5334000" cy="3886200"/>
            <a:chOff x="192" y="1296"/>
            <a:chExt cx="3360" cy="2880"/>
          </a:xfrm>
        </p:grpSpPr>
        <p:sp>
          <p:nvSpPr>
            <p:cNvPr id="30795" name="Line 9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1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2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3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4" name="Line 94"/>
          <p:cNvSpPr>
            <a:spLocks noChangeShapeType="1"/>
          </p:cNvSpPr>
          <p:nvPr/>
        </p:nvSpPr>
        <p:spPr bwMode="auto">
          <a:xfrm flipV="1">
            <a:off x="6629400" y="3581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093A9E4E-E172-4DE9-94C3-7F2D49E1D6AC}" type="slidenum">
              <a:rPr lang="en-US"/>
              <a:pPr algn="ctr">
                <a:defRPr/>
              </a:pPr>
              <a:t>29</a:t>
            </a:fld>
            <a:endParaRPr 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057400" y="525303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057400" y="3576637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5461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Dead Code Elimination</a:t>
            </a:r>
          </a:p>
        </p:txBody>
      </p:sp>
      <p:graphicFrame>
        <p:nvGraphicFramePr>
          <p:cNvPr id="62469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7187716"/>
              </p:ext>
            </p:extLst>
          </p:nvPr>
        </p:nvGraphicFramePr>
        <p:xfrm>
          <a:off x="1752600" y="1447800"/>
          <a:ext cx="2971800" cy="12192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481" name="Group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0466581"/>
              </p:ext>
            </p:extLst>
          </p:nvPr>
        </p:nvGraphicFramePr>
        <p:xfrm>
          <a:off x="2057400" y="29733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493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6845053"/>
              </p:ext>
            </p:extLst>
          </p:nvPr>
        </p:nvGraphicFramePr>
        <p:xfrm>
          <a:off x="2057400" y="46434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86" name="Rectangle 41"/>
          <p:cNvSpPr>
            <a:spLocks noChangeArrowheads="1"/>
          </p:cNvSpPr>
          <p:nvPr/>
        </p:nvSpPr>
        <p:spPr bwMode="auto">
          <a:xfrm>
            <a:off x="2057400" y="60960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62506" name="Group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5978420"/>
              </p:ext>
            </p:extLst>
          </p:nvPr>
        </p:nvGraphicFramePr>
        <p:xfrm>
          <a:off x="6477000" y="2133600"/>
          <a:ext cx="990600" cy="109537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16" name="Group 5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7410462"/>
              </p:ext>
            </p:extLst>
          </p:nvPr>
        </p:nvGraphicFramePr>
        <p:xfrm>
          <a:off x="7924800" y="2133600"/>
          <a:ext cx="1066800" cy="1095375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047998" y="2743200"/>
            <a:ext cx="1" cy="3352800"/>
            <a:chOff x="2783" y="1488"/>
            <a:chExt cx="1" cy="2352"/>
          </a:xfrm>
        </p:grpSpPr>
        <p:sp>
          <p:nvSpPr>
            <p:cNvPr id="31831" name="Line 63"/>
            <p:cNvSpPr>
              <a:spLocks noChangeShapeType="1"/>
            </p:cNvSpPr>
            <p:nvPr/>
          </p:nvSpPr>
          <p:spPr bwMode="auto">
            <a:xfrm>
              <a:off x="2784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Line 64"/>
            <p:cNvSpPr>
              <a:spLocks noChangeShapeType="1"/>
            </p:cNvSpPr>
            <p:nvPr/>
          </p:nvSpPr>
          <p:spPr bwMode="auto">
            <a:xfrm>
              <a:off x="2784" y="248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3" name="Line 65"/>
            <p:cNvSpPr>
              <a:spLocks noChangeShapeType="1"/>
            </p:cNvSpPr>
            <p:nvPr/>
          </p:nvSpPr>
          <p:spPr bwMode="auto">
            <a:xfrm flipH="1">
              <a:off x="2783" y="3648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38884" y="1524000"/>
            <a:ext cx="4419315" cy="4725194"/>
            <a:chOff x="1442" y="960"/>
            <a:chExt cx="3454" cy="2832"/>
          </a:xfrm>
        </p:grpSpPr>
        <p:sp>
          <p:nvSpPr>
            <p:cNvPr id="31827" name="Line 67"/>
            <p:cNvSpPr>
              <a:spLocks noChangeShapeType="1"/>
            </p:cNvSpPr>
            <p:nvPr/>
          </p:nvSpPr>
          <p:spPr bwMode="auto">
            <a:xfrm>
              <a:off x="1442" y="3792"/>
              <a:ext cx="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68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69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70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038600" y="1752600"/>
            <a:ext cx="2971800" cy="4648200"/>
            <a:chOff x="1680" y="1056"/>
            <a:chExt cx="1872" cy="2928"/>
          </a:xfrm>
        </p:grpSpPr>
        <p:sp>
          <p:nvSpPr>
            <p:cNvPr id="31823" name="Line 72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73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74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75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914400" y="1473200"/>
            <a:ext cx="7315200" cy="4959351"/>
            <a:chOff x="144" y="928"/>
            <a:chExt cx="4608" cy="3124"/>
          </a:xfrm>
        </p:grpSpPr>
        <p:sp>
          <p:nvSpPr>
            <p:cNvPr id="31817" name="Text Box 77"/>
            <p:cNvSpPr txBox="1">
              <a:spLocks noChangeArrowheads="1"/>
            </p:cNvSpPr>
            <p:nvPr/>
          </p:nvSpPr>
          <p:spPr bwMode="auto">
            <a:xfrm>
              <a:off x="144" y="92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818" name="Text Box 78"/>
            <p:cNvSpPr txBox="1">
              <a:spLocks noChangeArrowheads="1"/>
            </p:cNvSpPr>
            <p:nvPr/>
          </p:nvSpPr>
          <p:spPr bwMode="auto">
            <a:xfrm>
              <a:off x="384" y="204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1819" name="Text Box 79"/>
            <p:cNvSpPr txBox="1">
              <a:spLocks noChangeArrowheads="1"/>
            </p:cNvSpPr>
            <p:nvPr/>
          </p:nvSpPr>
          <p:spPr bwMode="auto">
            <a:xfrm>
              <a:off x="384" y="30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1820" name="Text Box 80"/>
            <p:cNvSpPr txBox="1">
              <a:spLocks noChangeArrowheads="1"/>
            </p:cNvSpPr>
            <p:nvPr/>
          </p:nvSpPr>
          <p:spPr bwMode="auto">
            <a:xfrm>
              <a:off x="366" y="382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821" name="Text Box 81"/>
            <p:cNvSpPr txBox="1">
              <a:spLocks noChangeArrowheads="1"/>
            </p:cNvSpPr>
            <p:nvPr/>
          </p:nvSpPr>
          <p:spPr bwMode="auto">
            <a:xfrm>
              <a:off x="3113" y="133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1822" name="Text Box 82"/>
            <p:cNvSpPr txBox="1">
              <a:spLocks noChangeArrowheads="1"/>
            </p:cNvSpPr>
            <p:nvPr/>
          </p:nvSpPr>
          <p:spPr bwMode="auto">
            <a:xfrm>
              <a:off x="4272" y="104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 smtClean="0">
                  <a:latin typeface="Times New Roman" pitchFamily="18" charset="0"/>
                </a:rPr>
                <a:t>B</a:t>
              </a:r>
              <a:r>
                <a:rPr lang="en-US" baseline="-25000" dirty="0" smtClean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76400" y="2743200"/>
            <a:ext cx="5334000" cy="3962400"/>
            <a:chOff x="192" y="1296"/>
            <a:chExt cx="3360" cy="2880"/>
          </a:xfrm>
        </p:grpSpPr>
        <p:sp>
          <p:nvSpPr>
            <p:cNvPr id="31813" name="Line 8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4" name="Line 85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5" name="Line 86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6" name="Line 87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12" name="Line 88"/>
          <p:cNvSpPr>
            <a:spLocks noChangeShapeType="1"/>
          </p:cNvSpPr>
          <p:nvPr/>
        </p:nvSpPr>
        <p:spPr bwMode="auto">
          <a:xfrm flipV="1">
            <a:off x="7010400" y="3200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06D2570D-C2B0-42C9-BB3E-9C56149EFD8A}" type="slidenum">
              <a:rPr lang="en-US"/>
              <a:pPr algn="ctr">
                <a:defRPr/>
              </a:pPr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r>
              <a:rPr lang="en-US" sz="2800" dirty="0" smtClean="0"/>
              <a:t>Content Outline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4014788"/>
          </a:xfrm>
        </p:spPr>
        <p:txBody>
          <a:bodyPr>
            <a:noAutofit/>
          </a:bodyPr>
          <a:lstStyle/>
          <a:p>
            <a:r>
              <a:rPr lang="en-US" sz="2200" dirty="0" smtClean="0"/>
              <a:t>Definition of code optimization</a:t>
            </a:r>
          </a:p>
          <a:p>
            <a:endParaRPr lang="en-US" sz="2200" dirty="0" smtClean="0"/>
          </a:p>
          <a:p>
            <a:r>
              <a:rPr lang="en-US" sz="2200" dirty="0" smtClean="0"/>
              <a:t>The principles of source code optimization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Optimization per block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Optimization loop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Data flow analysis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Basic blocks and flow graph</a:t>
            </a:r>
            <a:endParaRPr lang="en-AU" sz="2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671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208897ED-30A6-488A-95C3-A313C6AD00C8}" type="slidenum">
              <a:rPr lang="en-US"/>
              <a:pPr algn="ctr">
                <a:defRPr/>
              </a:pPr>
              <a:t>30</a:t>
            </a:fld>
            <a:endParaRPr 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905000" y="510063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05000" y="3424237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2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Reduction in Strength</a:t>
            </a:r>
          </a:p>
        </p:txBody>
      </p:sp>
      <p:graphicFrame>
        <p:nvGraphicFramePr>
          <p:cNvPr id="63493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147659"/>
              </p:ext>
            </p:extLst>
          </p:nvPr>
        </p:nvGraphicFramePr>
        <p:xfrm>
          <a:off x="1600200" y="1290637"/>
          <a:ext cx="3048000" cy="121920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505" name="Group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3254909"/>
              </p:ext>
            </p:extLst>
          </p:nvPr>
        </p:nvGraphicFramePr>
        <p:xfrm>
          <a:off x="1905000" y="2820987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517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6925677"/>
              </p:ext>
            </p:extLst>
          </p:nvPr>
        </p:nvGraphicFramePr>
        <p:xfrm>
          <a:off x="1905000" y="4491037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0" name="Rectangle 41"/>
          <p:cNvSpPr>
            <a:spLocks noChangeArrowheads="1"/>
          </p:cNvSpPr>
          <p:nvPr/>
        </p:nvSpPr>
        <p:spPr bwMode="auto">
          <a:xfrm>
            <a:off x="1905000" y="60198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63530" name="Group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5712088"/>
              </p:ext>
            </p:extLst>
          </p:nvPr>
        </p:nvGraphicFramePr>
        <p:xfrm>
          <a:off x="6324600" y="2057400"/>
          <a:ext cx="990600" cy="109537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540" name="Group 5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9632987"/>
              </p:ext>
            </p:extLst>
          </p:nvPr>
        </p:nvGraphicFramePr>
        <p:xfrm>
          <a:off x="7848600" y="2133600"/>
          <a:ext cx="1066800" cy="1095375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895597" y="2514812"/>
            <a:ext cx="2" cy="3504988"/>
            <a:chOff x="2782" y="1440"/>
            <a:chExt cx="2" cy="2400"/>
          </a:xfrm>
        </p:grpSpPr>
        <p:sp>
          <p:nvSpPr>
            <p:cNvPr id="32855" name="Line 63"/>
            <p:cNvSpPr>
              <a:spLocks noChangeShapeType="1"/>
            </p:cNvSpPr>
            <p:nvPr/>
          </p:nvSpPr>
          <p:spPr bwMode="auto">
            <a:xfrm>
              <a:off x="27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Line 64"/>
            <p:cNvSpPr>
              <a:spLocks noChangeShapeType="1"/>
            </p:cNvSpPr>
            <p:nvPr/>
          </p:nvSpPr>
          <p:spPr bwMode="auto">
            <a:xfrm flipH="1">
              <a:off x="2782" y="2457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65"/>
            <p:cNvSpPr>
              <a:spLocks noChangeShapeType="1"/>
            </p:cNvSpPr>
            <p:nvPr/>
          </p:nvSpPr>
          <p:spPr bwMode="auto">
            <a:xfrm flipH="1">
              <a:off x="2783" y="3648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886200" y="1524000"/>
            <a:ext cx="4495800" cy="4495800"/>
            <a:chOff x="1680" y="960"/>
            <a:chExt cx="3216" cy="2832"/>
          </a:xfrm>
        </p:grpSpPr>
        <p:sp>
          <p:nvSpPr>
            <p:cNvPr id="32851" name="Line 67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68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69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70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886200" y="1676400"/>
            <a:ext cx="2971800" cy="4648200"/>
            <a:chOff x="1680" y="1056"/>
            <a:chExt cx="1872" cy="2928"/>
          </a:xfrm>
        </p:grpSpPr>
        <p:sp>
          <p:nvSpPr>
            <p:cNvPr id="32847" name="Line 72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73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74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75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762000" y="1339850"/>
            <a:ext cx="7419975" cy="4956176"/>
            <a:chOff x="480" y="844"/>
            <a:chExt cx="4674" cy="3122"/>
          </a:xfrm>
        </p:grpSpPr>
        <p:sp>
          <p:nvSpPr>
            <p:cNvPr id="32841" name="Text Box 77"/>
            <p:cNvSpPr txBox="1">
              <a:spLocks noChangeArrowheads="1"/>
            </p:cNvSpPr>
            <p:nvPr/>
          </p:nvSpPr>
          <p:spPr bwMode="auto">
            <a:xfrm>
              <a:off x="480" y="8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2842" name="Text Box 78"/>
            <p:cNvSpPr txBox="1">
              <a:spLocks noChangeArrowheads="1"/>
            </p:cNvSpPr>
            <p:nvPr/>
          </p:nvSpPr>
          <p:spPr bwMode="auto">
            <a:xfrm>
              <a:off x="720" y="192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2843" name="Text Box 79"/>
            <p:cNvSpPr txBox="1">
              <a:spLocks noChangeArrowheads="1"/>
            </p:cNvSpPr>
            <p:nvPr/>
          </p:nvSpPr>
          <p:spPr bwMode="auto">
            <a:xfrm>
              <a:off x="720" y="285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2844" name="Text Box 80"/>
            <p:cNvSpPr txBox="1">
              <a:spLocks noChangeArrowheads="1"/>
            </p:cNvSpPr>
            <p:nvPr/>
          </p:nvSpPr>
          <p:spPr bwMode="auto">
            <a:xfrm>
              <a:off x="720" y="373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2845" name="Text Box 81"/>
            <p:cNvSpPr txBox="1">
              <a:spLocks noChangeArrowheads="1"/>
            </p:cNvSpPr>
            <p:nvPr/>
          </p:nvSpPr>
          <p:spPr bwMode="auto">
            <a:xfrm>
              <a:off x="3480" y="125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5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2846" name="Text Box 82"/>
            <p:cNvSpPr txBox="1">
              <a:spLocks noChangeArrowheads="1"/>
            </p:cNvSpPr>
            <p:nvPr/>
          </p:nvSpPr>
          <p:spPr bwMode="auto">
            <a:xfrm>
              <a:off x="4674" y="10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524000" y="2655010"/>
            <a:ext cx="5334000" cy="3974389"/>
            <a:chOff x="192" y="1296"/>
            <a:chExt cx="3360" cy="2880"/>
          </a:xfrm>
        </p:grpSpPr>
        <p:sp>
          <p:nvSpPr>
            <p:cNvPr id="32837" name="Line 8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85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Line 86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Line 87"/>
            <p:cNvSpPr>
              <a:spLocks noChangeShapeType="1"/>
            </p:cNvSpPr>
            <p:nvPr/>
          </p:nvSpPr>
          <p:spPr bwMode="auto">
            <a:xfrm>
              <a:off x="864" y="1296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36" name="Line 88"/>
          <p:cNvSpPr>
            <a:spLocks noChangeShapeType="1"/>
          </p:cNvSpPr>
          <p:nvPr/>
        </p:nvSpPr>
        <p:spPr bwMode="auto">
          <a:xfrm flipV="1">
            <a:off x="6858000" y="3124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671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AAA56B91-4992-4376-B9BC-CBB4B801FBB2}" type="slidenum">
              <a:rPr lang="en-US"/>
              <a:pPr algn="ctr">
                <a:defRPr/>
              </a:pPr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61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Reduction in Strength</a:t>
            </a:r>
          </a:p>
        </p:txBody>
      </p:sp>
      <p:graphicFrame>
        <p:nvGraphicFramePr>
          <p:cNvPr id="64515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4799683"/>
              </p:ext>
            </p:extLst>
          </p:nvPr>
        </p:nvGraphicFramePr>
        <p:xfrm>
          <a:off x="1600200" y="1371600"/>
          <a:ext cx="3048000" cy="182880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4 * 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531" name="Group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803948"/>
              </p:ext>
            </p:extLst>
          </p:nvPr>
        </p:nvGraphicFramePr>
        <p:xfrm>
          <a:off x="1905000" y="3505200"/>
          <a:ext cx="1981200" cy="9144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v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41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5456570"/>
              </p:ext>
            </p:extLst>
          </p:nvPr>
        </p:nvGraphicFramePr>
        <p:xfrm>
          <a:off x="1905000" y="4800600"/>
          <a:ext cx="2057400" cy="919163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&gt; v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32" name="Rectangle 39"/>
          <p:cNvSpPr>
            <a:spLocks noChangeArrowheads="1"/>
          </p:cNvSpPr>
          <p:nvPr/>
        </p:nvSpPr>
        <p:spPr bwMode="auto">
          <a:xfrm>
            <a:off x="1905000" y="6019800"/>
            <a:ext cx="1981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if i &gt;= j goto B</a:t>
            </a:r>
            <a:r>
              <a:rPr lang="en-US" sz="1400" baseline="-25000">
                <a:latin typeface="Times New Roman" pitchFamily="18" charset="0"/>
              </a:rPr>
              <a:t>6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64552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2199808"/>
              </p:ext>
            </p:extLst>
          </p:nvPr>
        </p:nvGraphicFramePr>
        <p:xfrm>
          <a:off x="6324600" y="2057400"/>
          <a:ext cx="990600" cy="1095375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goto 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62" name="Group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6307444"/>
              </p:ext>
            </p:extLst>
          </p:nvPr>
        </p:nvGraphicFramePr>
        <p:xfrm>
          <a:off x="7848600" y="2133600"/>
          <a:ext cx="1066800" cy="1095375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a[t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a[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 = 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3" name="Line 60"/>
          <p:cNvSpPr>
            <a:spLocks noChangeShapeType="1"/>
          </p:cNvSpPr>
          <p:nvPr/>
        </p:nvSpPr>
        <p:spPr bwMode="auto">
          <a:xfrm>
            <a:off x="28956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54" name="Line 61"/>
          <p:cNvSpPr>
            <a:spLocks noChangeShapeType="1"/>
          </p:cNvSpPr>
          <p:nvPr/>
        </p:nvSpPr>
        <p:spPr bwMode="auto">
          <a:xfrm>
            <a:off x="28956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55" name="Line 62"/>
          <p:cNvSpPr>
            <a:spLocks noChangeShapeType="1"/>
          </p:cNvSpPr>
          <p:nvPr/>
        </p:nvSpPr>
        <p:spPr bwMode="auto">
          <a:xfrm>
            <a:off x="28956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886200" y="1524000"/>
            <a:ext cx="4495800" cy="4495800"/>
            <a:chOff x="1680" y="960"/>
            <a:chExt cx="3216" cy="2832"/>
          </a:xfrm>
        </p:grpSpPr>
        <p:sp>
          <p:nvSpPr>
            <p:cNvPr id="33875" name="Line 64"/>
            <p:cNvSpPr>
              <a:spLocks noChangeShapeType="1"/>
            </p:cNvSpPr>
            <p:nvPr/>
          </p:nvSpPr>
          <p:spPr bwMode="auto">
            <a:xfrm flipV="1">
              <a:off x="1680" y="379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65"/>
            <p:cNvSpPr>
              <a:spLocks noChangeShapeType="1"/>
            </p:cNvSpPr>
            <p:nvPr/>
          </p:nvSpPr>
          <p:spPr bwMode="auto">
            <a:xfrm flipV="1">
              <a:off x="2389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66"/>
            <p:cNvSpPr>
              <a:spLocks noChangeShapeType="1"/>
            </p:cNvSpPr>
            <p:nvPr/>
          </p:nvSpPr>
          <p:spPr bwMode="auto">
            <a:xfrm>
              <a:off x="2389" y="960"/>
              <a:ext cx="2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67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3886200" y="1676400"/>
            <a:ext cx="2971800" cy="4648200"/>
            <a:chOff x="1680" y="1056"/>
            <a:chExt cx="1872" cy="2928"/>
          </a:xfrm>
        </p:grpSpPr>
        <p:sp>
          <p:nvSpPr>
            <p:cNvPr id="33871" name="Line 69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70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71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72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762000" y="1582738"/>
            <a:ext cx="7391400" cy="4776789"/>
            <a:chOff x="480" y="997"/>
            <a:chExt cx="4656" cy="3009"/>
          </a:xfrm>
        </p:grpSpPr>
        <p:sp>
          <p:nvSpPr>
            <p:cNvPr id="33865" name="Text Box 74"/>
            <p:cNvSpPr txBox="1">
              <a:spLocks noChangeArrowheads="1"/>
            </p:cNvSpPr>
            <p:nvPr/>
          </p:nvSpPr>
          <p:spPr bwMode="auto">
            <a:xfrm>
              <a:off x="480" y="997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3866" name="Text Box 75"/>
            <p:cNvSpPr txBox="1">
              <a:spLocks noChangeArrowheads="1"/>
            </p:cNvSpPr>
            <p:nvPr/>
          </p:nvSpPr>
          <p:spPr bwMode="auto">
            <a:xfrm>
              <a:off x="720" y="228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3867" name="Text Box 76"/>
            <p:cNvSpPr txBox="1">
              <a:spLocks noChangeArrowheads="1"/>
            </p:cNvSpPr>
            <p:nvPr/>
          </p:nvSpPr>
          <p:spPr bwMode="auto">
            <a:xfrm>
              <a:off x="720" y="304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3868" name="Text Box 77"/>
            <p:cNvSpPr txBox="1">
              <a:spLocks noChangeArrowheads="1"/>
            </p:cNvSpPr>
            <p:nvPr/>
          </p:nvSpPr>
          <p:spPr bwMode="auto">
            <a:xfrm>
              <a:off x="718" y="377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4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3869" name="Text Box 78"/>
            <p:cNvSpPr txBox="1">
              <a:spLocks noChangeArrowheads="1"/>
            </p:cNvSpPr>
            <p:nvPr/>
          </p:nvSpPr>
          <p:spPr bwMode="auto">
            <a:xfrm>
              <a:off x="3480" y="122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3870" name="Text Box 79"/>
            <p:cNvSpPr txBox="1">
              <a:spLocks noChangeArrowheads="1"/>
            </p:cNvSpPr>
            <p:nvPr/>
          </p:nvSpPr>
          <p:spPr bwMode="auto">
            <a:xfrm>
              <a:off x="4560" y="1056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B</a:t>
              </a:r>
              <a:r>
                <a:rPr lang="en-US" baseline="-25000" dirty="0">
                  <a:latin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524000" y="3276600"/>
            <a:ext cx="5334000" cy="3352800"/>
            <a:chOff x="192" y="1776"/>
            <a:chExt cx="3360" cy="2400"/>
          </a:xfrm>
        </p:grpSpPr>
        <p:sp>
          <p:nvSpPr>
            <p:cNvPr id="33861" name="Line 81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82"/>
            <p:cNvSpPr>
              <a:spLocks noChangeShapeType="1"/>
            </p:cNvSpPr>
            <p:nvPr/>
          </p:nvSpPr>
          <p:spPr bwMode="auto">
            <a:xfrm flipV="1">
              <a:off x="192" y="177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83"/>
            <p:cNvSpPr>
              <a:spLocks noChangeShapeType="1"/>
            </p:cNvSpPr>
            <p:nvPr/>
          </p:nvSpPr>
          <p:spPr bwMode="auto">
            <a:xfrm>
              <a:off x="19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84"/>
            <p:cNvSpPr>
              <a:spLocks noChangeShapeType="1"/>
            </p:cNvSpPr>
            <p:nvPr/>
          </p:nvSpPr>
          <p:spPr bwMode="auto">
            <a:xfrm>
              <a:off x="864" y="1776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60" name="Line 85"/>
          <p:cNvSpPr>
            <a:spLocks noChangeShapeType="1"/>
          </p:cNvSpPr>
          <p:nvPr/>
        </p:nvSpPr>
        <p:spPr bwMode="auto">
          <a:xfrm flipV="1">
            <a:off x="6858000" y="3124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 err="1" smtClean="0"/>
              <a:t>Aho</a:t>
            </a:r>
            <a:r>
              <a:rPr lang="en-AU" dirty="0" smtClean="0"/>
              <a:t>, A.V., Ravi, S., &amp; Ullman, J.D. (2007). </a:t>
            </a:r>
            <a:r>
              <a:rPr lang="en-AU" b="1" i="1" dirty="0" smtClean="0"/>
              <a:t>Compiler : Principle, techniques and tools</a:t>
            </a:r>
            <a:r>
              <a:rPr lang="en-AU" dirty="0" smtClean="0"/>
              <a:t>. 2nd. Addison-Wesley. New York. ISBN : 0321491696, Chapter  8.1 – 8.4 (page 505-531)</a:t>
            </a:r>
          </a:p>
          <a:p>
            <a:pPr algn="just"/>
            <a:r>
              <a:rPr lang="en-AU" dirty="0" smtClean="0">
                <a:hlinkClick r:id="rId2"/>
              </a:rPr>
              <a:t>http://xbean.cs.ccu.edu.tw/~software/GraduateSlides/chapter10.ppt</a:t>
            </a:r>
            <a:endParaRPr lang="en-AU" dirty="0" smtClean="0"/>
          </a:p>
          <a:p>
            <a:pPr algn="just"/>
            <a:r>
              <a:rPr lang="en-AU" dirty="0" smtClean="0"/>
              <a:t>http://dragonbook.stanford.edu/lecture-notes/Stanford-CS143/20-Optimization.pdf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2929-30B7-45D7-8F5A-39C15C8E861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1422303A-F5A9-4A9E-95EC-7477946DB636}" type="slidenum">
              <a:rPr lang="en-US"/>
              <a:pPr algn="ctr">
                <a:defRPr/>
              </a:pPr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543800" cy="3821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Criteria for Code-Improving Transformation: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Meaning must be preserved (correctness)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Speedup must occur on average.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Work done must be worth the effort.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Opportunities: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Programmer (algorithm, directives)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Intermediate code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Target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3FF9C57E-6AF9-4CF0-8AD0-5ACA36AD1D85}" type="slidenum">
              <a:rPr lang="en-US"/>
              <a:pPr algn="ctr">
                <a:defRPr/>
              </a:pPr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Peephole Optimizations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8486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Open Sans"/>
              </a:rPr>
              <a:t>A Simple but effective technique for locally improving the target code is peephole optimization, 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Open Sans"/>
              </a:rPr>
              <a:t>a method for trying to improve the performance of the target program 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Open Sans"/>
              </a:rPr>
              <a:t>by examining a short sequence of target instructions and replacing these instructions by a shorter or faster sequence whenever possible</a:t>
            </a:r>
            <a:r>
              <a:rPr lang="en-US" sz="2200" dirty="0" smtClean="0">
                <a:latin typeface="Open Sans"/>
              </a:rPr>
              <a:t>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200" dirty="0">
                <a:latin typeface="Open Sans"/>
              </a:rPr>
              <a:t>Characteristics of peephole optimization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Open Sans"/>
              </a:rPr>
              <a:t>Redundant instruction elimination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Open Sans"/>
              </a:rPr>
              <a:t>Flow of control information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Open Sans"/>
              </a:rPr>
              <a:t>Algebraic Simplification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200" dirty="0">
                <a:latin typeface="Open Sans"/>
              </a:rPr>
              <a:t>Use of machine Idioms</a:t>
            </a:r>
          </a:p>
          <a:p>
            <a:pPr algn="just">
              <a:spcBef>
                <a:spcPct val="50000"/>
              </a:spcBef>
            </a:pPr>
            <a:endParaRPr lang="en-US" sz="2200" dirty="0"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6C83F101-B81F-44CA-9CBE-276572AF82CA}" type="slidenum">
              <a:rPr lang="en-US"/>
              <a:pPr algn="ctr">
                <a:defRPr/>
              </a:pPr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00328" cy="838200"/>
          </a:xfrm>
        </p:spPr>
        <p:txBody>
          <a:bodyPr/>
          <a:lstStyle/>
          <a:p>
            <a:r>
              <a:rPr lang="en-US" smtClean="0"/>
              <a:t>Peephole Optimizations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486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u="sng" dirty="0" smtClean="0">
                <a:solidFill>
                  <a:srgbClr val="CC3300"/>
                </a:solidFill>
              </a:rPr>
              <a:t>Constant Folding</a:t>
            </a:r>
            <a:r>
              <a:rPr lang="en-US" sz="2200" dirty="0" smtClean="0"/>
              <a:t>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x := 32</a:t>
            </a:r>
            <a:r>
              <a:rPr lang="en-US" sz="2200" dirty="0" smtClean="0"/>
              <a:t>                   becomes      </a:t>
            </a:r>
            <a:r>
              <a:rPr lang="en-US" sz="2200" dirty="0" smtClean="0">
                <a:latin typeface="Courier" pitchFamily="49" charset="0"/>
              </a:rPr>
              <a:t>x := 64</a:t>
            </a:r>
            <a:r>
              <a:rPr lang="en-US" sz="2200" dirty="0" smtClean="0"/>
              <a:t>   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x := x + 32</a:t>
            </a:r>
            <a:r>
              <a:rPr lang="en-US" sz="2200" dirty="0" smtClean="0"/>
              <a:t>  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b="1" u="sng" dirty="0" smtClean="0">
                <a:solidFill>
                  <a:srgbClr val="CC3300"/>
                </a:solidFill>
              </a:rPr>
              <a:t>Unreachable Code</a:t>
            </a:r>
            <a:r>
              <a:rPr lang="en-US" sz="2200" dirty="0" smtClean="0"/>
              <a:t>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err="1" smtClean="0">
                <a:latin typeface="Courier" pitchFamily="49" charset="0"/>
              </a:rPr>
              <a:t>goto</a:t>
            </a:r>
            <a:r>
              <a:rPr lang="en-US" sz="2200" dirty="0" smtClean="0">
                <a:latin typeface="Courier" pitchFamily="49" charset="0"/>
              </a:rPr>
              <a:t> L2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x := x + 1</a:t>
            </a:r>
            <a:r>
              <a:rPr lang="en-US" sz="2200" dirty="0" smtClean="0"/>
              <a:t>     </a:t>
            </a:r>
            <a:r>
              <a:rPr lang="en-US" sz="2200" dirty="0" smtClean="0">
                <a:sym typeface="Wingdings" pitchFamily="2" charset="2"/>
              </a:rPr>
              <a:t> </a:t>
            </a:r>
            <a:r>
              <a:rPr lang="en-US" sz="2200" dirty="0" smtClean="0"/>
              <a:t>  No need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b="1" u="sng" dirty="0" smtClean="0">
                <a:solidFill>
                  <a:srgbClr val="CC3300"/>
                </a:solidFill>
              </a:rPr>
              <a:t>Flow of control optimizations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err="1" smtClean="0">
                <a:latin typeface="Courier" pitchFamily="49" charset="0"/>
              </a:rPr>
              <a:t>goto</a:t>
            </a:r>
            <a:r>
              <a:rPr lang="en-US" sz="2200" dirty="0" smtClean="0">
                <a:latin typeface="Courier" pitchFamily="49" charset="0"/>
              </a:rPr>
              <a:t> L1</a:t>
            </a:r>
            <a:r>
              <a:rPr lang="en-US" sz="2200" dirty="0" smtClean="0"/>
              <a:t>                    becomes       </a:t>
            </a:r>
            <a:r>
              <a:rPr lang="en-US" sz="2200" dirty="0" err="1" smtClean="0">
                <a:latin typeface="Courier" pitchFamily="49" charset="0"/>
              </a:rPr>
              <a:t>goto</a:t>
            </a:r>
            <a:r>
              <a:rPr lang="en-US" sz="2200" dirty="0" smtClean="0">
                <a:latin typeface="Courier" pitchFamily="49" charset="0"/>
              </a:rPr>
              <a:t> L2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 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L1: </a:t>
            </a:r>
            <a:r>
              <a:rPr lang="en-US" sz="2200" dirty="0" err="1" smtClean="0">
                <a:latin typeface="Courier" pitchFamily="49" charset="0"/>
              </a:rPr>
              <a:t>goto</a:t>
            </a:r>
            <a:r>
              <a:rPr lang="en-US" sz="2200" dirty="0" smtClean="0">
                <a:latin typeface="Courier" pitchFamily="49" charset="0"/>
              </a:rPr>
              <a:t> L2</a:t>
            </a:r>
            <a:r>
              <a:rPr lang="en-US" sz="2200" dirty="0" smtClean="0"/>
              <a:t>   </a:t>
            </a:r>
            <a:r>
              <a:rPr lang="en-US" sz="2200" dirty="0" smtClean="0">
                <a:sym typeface="Wingdings" pitchFamily="2" charset="2"/>
              </a:rPr>
              <a:t> </a:t>
            </a:r>
            <a:r>
              <a:rPr lang="en-US" sz="2200" dirty="0" smtClean="0"/>
              <a:t>  No needed if no other L1 branch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1BE379F9-3E68-42ED-AF41-421BBE247A92}" type="slidenum">
              <a:rPr lang="en-US"/>
              <a:pPr algn="ctr">
                <a:defRPr/>
              </a:pPr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328" cy="838200"/>
          </a:xfrm>
        </p:spPr>
        <p:txBody>
          <a:bodyPr/>
          <a:lstStyle/>
          <a:p>
            <a:r>
              <a:rPr lang="en-US" dirty="0" smtClean="0"/>
              <a:t>Peephole Optimizations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162800" cy="4267200"/>
          </a:xfrm>
        </p:spPr>
        <p:txBody>
          <a:bodyPr>
            <a:normAutofit/>
          </a:bodyPr>
          <a:lstStyle/>
          <a:p>
            <a:r>
              <a:rPr lang="en-US" sz="2200" b="1" u="sng" dirty="0" smtClean="0">
                <a:solidFill>
                  <a:srgbClr val="CC3300"/>
                </a:solidFill>
              </a:rPr>
              <a:t>Algebraic Simplification</a:t>
            </a:r>
            <a:r>
              <a:rPr lang="en-US" sz="2200" dirty="0" smtClean="0"/>
              <a:t>  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x := x + 0</a:t>
            </a:r>
            <a:r>
              <a:rPr lang="en-US" sz="2200" dirty="0" smtClean="0"/>
              <a:t>   </a:t>
            </a:r>
            <a:r>
              <a:rPr lang="en-US" sz="2200" dirty="0" smtClean="0">
                <a:sym typeface="Wingdings" pitchFamily="2" charset="2"/>
              </a:rPr>
              <a:t> </a:t>
            </a:r>
            <a:r>
              <a:rPr lang="en-US" sz="2200" dirty="0" smtClean="0"/>
              <a:t>  No needed   </a:t>
            </a:r>
          </a:p>
          <a:p>
            <a:pPr lvl="1">
              <a:buFontTx/>
              <a:buNone/>
            </a:pPr>
            <a:endParaRPr lang="en-US" sz="2200" dirty="0" smtClean="0"/>
          </a:p>
          <a:p>
            <a:r>
              <a:rPr lang="en-US" sz="2200" b="1" u="sng" dirty="0" smtClean="0">
                <a:solidFill>
                  <a:srgbClr val="CC3300"/>
                </a:solidFill>
              </a:rPr>
              <a:t>Dead code 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x := 32</a:t>
            </a:r>
            <a:r>
              <a:rPr lang="en-US" sz="2200" dirty="0" smtClean="0"/>
              <a:t>  </a:t>
            </a:r>
            <a:r>
              <a:rPr lang="en-US" sz="2200" dirty="0" smtClean="0">
                <a:sym typeface="Wingdings" pitchFamily="2" charset="2"/>
              </a:rPr>
              <a:t> </a:t>
            </a:r>
            <a:r>
              <a:rPr lang="en-US" sz="2200" dirty="0" smtClean="0"/>
              <a:t>  where x not used after statement    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y := x + y</a:t>
            </a:r>
            <a:r>
              <a:rPr lang="en-US" sz="2200" dirty="0" smtClean="0"/>
              <a:t>                 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ourier" pitchFamily="49" charset="0"/>
              </a:rPr>
              <a:t>y := y + 32 </a:t>
            </a:r>
          </a:p>
          <a:p>
            <a:pPr lvl="1">
              <a:buFontTx/>
              <a:buNone/>
            </a:pPr>
            <a:endParaRPr lang="en-US" sz="2200" dirty="0" smtClean="0">
              <a:latin typeface="Courier" pitchFamily="49" charset="0"/>
            </a:endParaRPr>
          </a:p>
          <a:p>
            <a:r>
              <a:rPr lang="en-US" sz="2200" b="1" u="sng" dirty="0" smtClean="0">
                <a:solidFill>
                  <a:srgbClr val="CC3300"/>
                </a:solidFill>
              </a:rPr>
              <a:t> Reduction in strength  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" pitchFamily="49" charset="0"/>
              </a:rPr>
              <a:t>x := x * 2</a:t>
            </a:r>
            <a:r>
              <a:rPr lang="en-US" sz="2200" dirty="0" smtClean="0"/>
              <a:t>                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>
                <a:latin typeface="Courier" pitchFamily="49" charset="0"/>
              </a:rPr>
              <a:t>x := x + x </a:t>
            </a:r>
          </a:p>
          <a:p>
            <a:pPr lvl="1">
              <a:buFontTx/>
              <a:buNone/>
            </a:pPr>
            <a:r>
              <a:rPr lang="en-US" sz="2200" dirty="0" smtClean="0"/>
              <a:t> 				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x := x &lt;&lt; 2</a:t>
            </a:r>
          </a:p>
          <a:p>
            <a:pPr lvl="1">
              <a:buFontTx/>
              <a:buNone/>
            </a:pPr>
            <a:endParaRPr lang="en-US" sz="2200" dirty="0" smtClean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5CFB573B-D336-483D-A04A-3B50C0609706}" type="slidenum">
              <a:rPr lang="en-US"/>
              <a:pPr algn="ctr">
                <a:defRPr/>
              </a:pPr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71728" cy="838200"/>
          </a:xfrm>
        </p:spPr>
        <p:txBody>
          <a:bodyPr/>
          <a:lstStyle/>
          <a:p>
            <a:r>
              <a:rPr lang="en-US" dirty="0" smtClean="0"/>
              <a:t>Basic Block Level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467600" cy="2971800"/>
          </a:xfrm>
        </p:spPr>
        <p:txBody>
          <a:bodyPr>
            <a:normAutofit/>
          </a:bodyPr>
          <a:lstStyle/>
          <a:p>
            <a:pPr marL="381000" indent="-381000">
              <a:buFontTx/>
              <a:buAutoNum type="arabicPeriod"/>
            </a:pPr>
            <a:r>
              <a:rPr lang="en-US" sz="2800" dirty="0" smtClean="0"/>
              <a:t>Common Sub expression elimination</a:t>
            </a:r>
          </a:p>
          <a:p>
            <a:pPr marL="381000" indent="-381000">
              <a:buFontTx/>
              <a:buAutoNum type="arabicPeriod"/>
            </a:pPr>
            <a:r>
              <a:rPr lang="en-US" sz="2800" dirty="0" smtClean="0"/>
              <a:t>Constant Propagation</a:t>
            </a:r>
          </a:p>
          <a:p>
            <a:pPr marL="381000" indent="-381000">
              <a:buFontTx/>
              <a:buAutoNum type="arabicPeriod"/>
            </a:pPr>
            <a:r>
              <a:rPr lang="en-US" sz="2800" dirty="0" smtClean="0"/>
              <a:t>Copy Propagation</a:t>
            </a:r>
          </a:p>
          <a:p>
            <a:pPr marL="381000" indent="-381000">
              <a:buFontTx/>
              <a:buAutoNum type="arabicPeriod"/>
            </a:pPr>
            <a:r>
              <a:rPr lang="en-US" sz="2800" dirty="0" smtClean="0"/>
              <a:t>Dead code elimination</a:t>
            </a:r>
          </a:p>
          <a:p>
            <a:pPr marL="381000" indent="-381000">
              <a:buFontTx/>
              <a:buAutoNum type="arabicPeriod"/>
            </a:pPr>
            <a:r>
              <a:rPr lang="en-US" sz="2800" dirty="0" smtClean="0"/>
              <a:t>Code Motion</a:t>
            </a:r>
          </a:p>
          <a:p>
            <a:pPr marL="381000" indent="-381000"/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</p:spPr>
        <p:txBody>
          <a:bodyPr/>
          <a:lstStyle/>
          <a:p>
            <a:pPr algn="ctr">
              <a:defRPr/>
            </a:pPr>
            <a:fld id="{4CC52842-DCB9-4BF8-93F1-1485D2F002F4}" type="slidenum">
              <a:rPr lang="en-US"/>
              <a:pPr algn="ctr">
                <a:defRPr/>
              </a:pPr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16612"/>
            <a:ext cx="7772400" cy="1143000"/>
          </a:xfrm>
        </p:spPr>
        <p:txBody>
          <a:bodyPr/>
          <a:lstStyle/>
          <a:p>
            <a:r>
              <a:rPr lang="en-US" sz="2800" dirty="0" smtClean="0"/>
              <a:t>Simple example: a[i+1] = b[i+1]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3581400"/>
            <a:ext cx="2178050" cy="1670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t1 = i+1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t2 = b[t1]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t3 = i + 1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a[t3] = t2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3581400"/>
            <a:ext cx="3962400" cy="15906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t1 = i + 1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t2 = b[t1]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t3 = i + 1</a:t>
            </a:r>
            <a:r>
              <a:rPr lang="en-US" sz="2400" dirty="0" smtClean="0"/>
              <a:t>    </a:t>
            </a:r>
            <a:r>
              <a:rPr lang="en-US" sz="2400" i="1" dirty="0" smtClean="0">
                <a:sym typeface="Wingdings" pitchFamily="2" charset="2"/>
              </a:rPr>
              <a:t> no longer live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a[t1] = t2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43000" y="1704044"/>
            <a:ext cx="6865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</a:rPr>
              <a:t>Common expression can be eliminated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134</TotalTime>
  <Words>3318</Words>
  <Application>Microsoft Office PowerPoint</Application>
  <PresentationFormat>On-screen Show (4:3)</PresentationFormat>
  <Paragraphs>807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 PPT 2015</vt:lpstr>
      <vt:lpstr>Code Optimization  Session  23 - 24</vt:lpstr>
      <vt:lpstr>Learning Outcomes</vt:lpstr>
      <vt:lpstr>Content Outline </vt:lpstr>
      <vt:lpstr>Introduction</vt:lpstr>
      <vt:lpstr>Peephole Optimizations</vt:lpstr>
      <vt:lpstr>Peephole Optimizations</vt:lpstr>
      <vt:lpstr>Peephole Optimizations</vt:lpstr>
      <vt:lpstr>Basic Block Level</vt:lpstr>
      <vt:lpstr>Simple example: a[i+1] = b[i+1]</vt:lpstr>
      <vt:lpstr>Slide 10</vt:lpstr>
      <vt:lpstr>Optimizations on CFG</vt:lpstr>
      <vt:lpstr>Simple Loop Optimizations</vt:lpstr>
      <vt:lpstr>Three Address Code of Quick Sort</vt:lpstr>
      <vt:lpstr>Find The  Basic Block</vt:lpstr>
      <vt:lpstr>Flow Graph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Dead Code Elimination</vt:lpstr>
      <vt:lpstr>Dead Code Elimination</vt:lpstr>
      <vt:lpstr>Reduction in Strength</vt:lpstr>
      <vt:lpstr>Reduction in Strength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44</cp:revision>
  <dcterms:created xsi:type="dcterms:W3CDTF">2015-05-04T03:33:03Z</dcterms:created>
  <dcterms:modified xsi:type="dcterms:W3CDTF">2009-03-04T17:31:15Z</dcterms:modified>
</cp:coreProperties>
</file>