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768" r:id="rId3"/>
    <p:sldId id="769" r:id="rId4"/>
    <p:sldId id="770" r:id="rId5"/>
    <p:sldId id="771" r:id="rId6"/>
    <p:sldId id="772" r:id="rId7"/>
    <p:sldId id="773" r:id="rId8"/>
    <p:sldId id="774" r:id="rId9"/>
    <p:sldId id="786" r:id="rId10"/>
    <p:sldId id="775" r:id="rId11"/>
    <p:sldId id="776" r:id="rId12"/>
    <p:sldId id="785" r:id="rId13"/>
    <p:sldId id="777" r:id="rId14"/>
    <p:sldId id="778" r:id="rId15"/>
    <p:sldId id="779" r:id="rId16"/>
    <p:sldId id="780" r:id="rId17"/>
    <p:sldId id="781" r:id="rId18"/>
    <p:sldId id="782" r:id="rId19"/>
    <p:sldId id="784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COVER" id="{727C0728-BFBA-4018-A895-7E45D940962F}">
          <p14:sldIdLst>
            <p14:sldId id="256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85"/>
            <p14:sldId id="777"/>
            <p14:sldId id="778"/>
            <p14:sldId id="779"/>
            <p14:sldId id="780"/>
            <p14:sldId id="781"/>
            <p14:sldId id="782"/>
            <p14:sldId id="784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2" d="100"/>
          <a:sy n="72" d="100"/>
        </p:scale>
        <p:origin x="-1020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363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E5AD61-FA8A-458F-8BE7-CE622A616686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5F083-94A0-4A77-A2A3-2381C58CC58F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5F083-94A0-4A77-A2A3-2381C58CC58F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3E3A0C-3BE8-4AE9-BC95-B88D02EE78EC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9A299-CD96-49DB-ADFE-AD40C526C538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D37C3-6C23-492E-8DF3-2A76E5B2F924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B9090-D898-496B-8877-28355B16EA09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9EEF8-69D3-460B-AB87-61E3654C1566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3AC27-5AC9-45D5-982B-7C40E2E9404F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E2723-6982-40EA-B1BA-40A2E618CE47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235E8-CB5E-4D00-A762-59DCF6CCE10C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D32A6-387B-4D4A-BCC2-B25C3334998B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93314-2AEC-4031-869C-34A784B1FAD0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93314-2AEC-4031-869C-34A784B1FAD0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39611E-8C65-45F1-BD72-D73D460F7D62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ears.ece.ucsb.edu/class/ece253/compiler_opt/c2.pdf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377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2173288" algn="l"/>
                <a:tab pos="2398713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Open Sans"/>
              </a:rPr>
              <a:t>Course	</a:t>
            </a:r>
            <a:r>
              <a:rPr lang="en-US" sz="2200" smtClean="0">
                <a:solidFill>
                  <a:schemeClr val="bg1"/>
                </a:solidFill>
                <a:latin typeface="Open Sans"/>
              </a:rPr>
              <a:t>: Comp6062 </a:t>
            </a:r>
            <a:r>
              <a:rPr lang="en-US" sz="2200" dirty="0">
                <a:solidFill>
                  <a:schemeClr val="bg1"/>
                </a:solidFill>
                <a:latin typeface="Open Sans"/>
              </a:rPr>
              <a:t>- Compilation Techniques </a:t>
            </a:r>
            <a:endParaRPr lang="en-US" sz="2200" dirty="0" smtClean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2173288" algn="l"/>
                <a:tab pos="2398713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200" smtClean="0">
                <a:solidFill>
                  <a:schemeClr val="bg1"/>
                </a:solidFill>
                <a:latin typeface="Open Sans"/>
              </a:rPr>
              <a:t>September </a:t>
            </a:r>
            <a:r>
              <a:rPr lang="en-US" sz="2200" smtClean="0">
                <a:solidFill>
                  <a:schemeClr val="bg1"/>
                </a:solidFill>
                <a:latin typeface="Open Sans"/>
              </a:rPr>
              <a:t>2018</a:t>
            </a:r>
            <a:endParaRPr lang="en-US" sz="22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4000" dirty="0"/>
              <a:t>Code </a:t>
            </a:r>
            <a:r>
              <a:rPr lang="en-AU" sz="4000" dirty="0" smtClean="0"/>
              <a:t>Generation</a:t>
            </a:r>
            <a:br>
              <a:rPr lang="en-AU" sz="4000" dirty="0" smtClean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25 - 26</a:t>
            </a:r>
          </a:p>
        </p:txBody>
      </p:sp>
    </p:spTree>
    <p:extLst>
      <p:ext uri="{BB962C8B-B14F-4D97-AF65-F5344CB8AC3E}">
        <p14:creationId xmlns=""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228601"/>
            <a:ext cx="5334000" cy="6858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Memory Management</a:t>
            </a:r>
            <a:r>
              <a:rPr lang="en-US" dirty="0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696200" cy="47244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 smtClean="0"/>
              <a:t>Mapping a name in the source program to the address of the data object in the run-time memory is done jointly by the front-end and </a:t>
            </a:r>
            <a:r>
              <a:rPr lang="en-US" sz="2200" smtClean="0"/>
              <a:t>code generator.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/>
              <a:t>It </a:t>
            </a:r>
            <a:r>
              <a:rPr lang="en-US" sz="2200" dirty="0" smtClean="0"/>
              <a:t>is assumed that the name in three-address statement referring to the symbol-table entry for that name.</a:t>
            </a:r>
            <a:br>
              <a:rPr lang="en-US" sz="2200" dirty="0" smtClean="0"/>
            </a:br>
            <a:r>
              <a:rPr lang="en-US" sz="2200" dirty="0" smtClean="0"/>
              <a:t>Type in the declaration determines the width (number of storage) required for the declared name.</a:t>
            </a:r>
            <a:endParaRPr lang="id-ID" sz="2200" dirty="0" smtClean="0"/>
          </a:p>
          <a:p>
            <a:pPr lvl="1" algn="just">
              <a:lnSpc>
                <a:spcPct val="90000"/>
              </a:lnSpc>
            </a:pPr>
            <a:r>
              <a:rPr lang="en-US" sz="2200" dirty="0" smtClean="0">
                <a:cs typeface="Times New Roman" pitchFamily="18" charset="0"/>
              </a:rPr>
              <a:t>Register  R0, R1, . . ., Rn-1   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 smtClean="0">
                <a:cs typeface="Times New Roman" pitchFamily="18" charset="0"/>
              </a:rPr>
              <a:t>op    source, destination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sz="2200" dirty="0" smtClean="0">
                <a:cs typeface="Times New Roman" pitchFamily="18" charset="0"/>
              </a:rPr>
              <a:t>MOV (move source to destination)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sz="2200" dirty="0" smtClean="0">
                <a:cs typeface="Times New Roman" pitchFamily="18" charset="0"/>
              </a:rPr>
              <a:t>ADD  (add source to destination)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sz="2200" dirty="0" smtClean="0">
                <a:cs typeface="Times New Roman" pitchFamily="18" charset="0"/>
              </a:rPr>
              <a:t>SUB (subtract source to destination)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 smtClean="0">
                <a:cs typeface="Times New Roman" pitchFamily="18" charset="0"/>
              </a:rPr>
              <a:t>Address mode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 smtClean="0">
                <a:cs typeface="Times New Roman" pitchFamily="18" charset="0"/>
              </a:rPr>
              <a:t>Instruction Cost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9E32F6-9362-4059-A80B-CC5998903D4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314528" cy="609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cs typeface="Times New Roman" pitchFamily="18" charset="0"/>
              </a:rPr>
              <a:t>Instruction Selection</a:t>
            </a:r>
            <a:r>
              <a:rPr lang="en-US" dirty="0" smtClean="0">
                <a:cs typeface="Times New Roman" pitchFamily="18" charset="0"/>
              </a:rPr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467600" cy="4953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/>
              <a:t>Uniformity and completeness of the instruction set is an important </a:t>
            </a:r>
            <a:r>
              <a:rPr lang="en-US" sz="2200" smtClean="0"/>
              <a:t>factor.</a:t>
            </a:r>
          </a:p>
          <a:p>
            <a:pPr marL="0" indent="0" algn="just">
              <a:buNone/>
            </a:pPr>
            <a:r>
              <a:rPr lang="en-US" sz="2200" smtClean="0"/>
              <a:t>In </a:t>
            </a:r>
            <a:r>
              <a:rPr lang="en-US" sz="2200" dirty="0" smtClean="0"/>
              <a:t>addition, other important factors are speed and machine instruction idioms.</a:t>
            </a:r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 smtClean="0"/>
              <a:t>Example:</a:t>
            </a:r>
          </a:p>
          <a:p>
            <a:pPr marL="0" indent="0" algn="just">
              <a:buNone/>
            </a:pPr>
            <a:r>
              <a:rPr lang="en-US" sz="2200" dirty="0" smtClean="0"/>
              <a:t>Each three-address statement in the form: x: = y + z</a:t>
            </a:r>
            <a:br>
              <a:rPr lang="en-US" sz="2200" dirty="0" smtClean="0"/>
            </a:br>
            <a:r>
              <a:rPr lang="en-US" sz="2200" dirty="0" smtClean="0"/>
              <a:t>where x, y, and z is allocated in a static, can be translated into a sequence code:</a:t>
            </a:r>
          </a:p>
          <a:p>
            <a:pPr marL="0" indent="0" algn="just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MOV y, R0 / * load y into register R0 * /</a:t>
            </a:r>
            <a:br>
              <a:rPr lang="en-US" sz="2200" dirty="0" smtClean="0"/>
            </a:br>
            <a:r>
              <a:rPr lang="en-US" sz="2200" dirty="0" smtClean="0"/>
              <a:t>ADD z, R0 / * add z to R0 * /</a:t>
            </a:r>
            <a:br>
              <a:rPr lang="en-US" sz="2200" dirty="0" smtClean="0"/>
            </a:br>
            <a:r>
              <a:rPr lang="en-US" sz="2200" dirty="0" smtClean="0"/>
              <a:t>MOV R0, x / * store R0 into x * /</a:t>
            </a:r>
            <a:endParaRPr lang="id-ID" sz="2200" dirty="0" smtClean="0">
              <a:cs typeface="Times New Roman" pitchFamily="18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486B79-84BF-4ACE-9D14-418918547DA4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314528" cy="609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cs typeface="Times New Roman" pitchFamily="18" charset="0"/>
              </a:rPr>
              <a:t>Instruction Selection</a:t>
            </a:r>
            <a:r>
              <a:rPr lang="en-US" dirty="0" smtClean="0">
                <a:cs typeface="Times New Roman" pitchFamily="18" charset="0"/>
              </a:rPr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524000"/>
            <a:ext cx="7467600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But the statement-by-statement code generation often produces </a:t>
            </a:r>
            <a:r>
              <a:rPr lang="en-US" smtClean="0"/>
              <a:t>bad code. Example:  The </a:t>
            </a:r>
            <a:r>
              <a:rPr lang="en-US" dirty="0" smtClean="0"/>
              <a:t>sequence of statements</a:t>
            </a:r>
          </a:p>
          <a:p>
            <a:pPr marL="0" indent="0">
              <a:buNone/>
            </a:pPr>
            <a:r>
              <a:rPr lang="en-US" dirty="0" smtClean="0"/>
              <a:t>a: = b + c</a:t>
            </a:r>
            <a:br>
              <a:rPr lang="en-US" dirty="0" smtClean="0"/>
            </a:br>
            <a:r>
              <a:rPr lang="en-US" dirty="0" smtClean="0"/>
              <a:t>d: = a + e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be translated into:</a:t>
            </a:r>
            <a:br>
              <a:rPr lang="en-US" dirty="0" smtClean="0"/>
            </a:br>
            <a:r>
              <a:rPr lang="en-US" dirty="0" smtClean="0"/>
              <a:t>MOV b, R0</a:t>
            </a:r>
            <a:br>
              <a:rPr lang="en-US" dirty="0" smtClean="0"/>
            </a:br>
            <a:r>
              <a:rPr lang="en-US" dirty="0" smtClean="0"/>
              <a:t>ADD c, R0</a:t>
            </a:r>
            <a:br>
              <a:rPr lang="en-US" dirty="0" smtClean="0"/>
            </a:br>
            <a:r>
              <a:rPr lang="en-US" dirty="0" smtClean="0"/>
              <a:t>MOV R0, a</a:t>
            </a:r>
            <a:br>
              <a:rPr lang="en-US" dirty="0" smtClean="0"/>
            </a:br>
            <a:r>
              <a:rPr lang="en-US" dirty="0" smtClean="0"/>
              <a:t>MOV a, R0</a:t>
            </a:r>
            <a:br>
              <a:rPr lang="en-US" dirty="0" smtClean="0"/>
            </a:br>
            <a:r>
              <a:rPr lang="en-US" dirty="0" smtClean="0"/>
              <a:t>ADD e, R0</a:t>
            </a:r>
            <a:br>
              <a:rPr lang="en-US" dirty="0" smtClean="0"/>
            </a:br>
            <a:r>
              <a:rPr lang="en-US" dirty="0" smtClean="0"/>
              <a:t>MOV R0, d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Here the third and fourth statements would be redundant, as well as a third statement if a is not used in sequence.</a:t>
            </a:r>
          </a:p>
          <a:p>
            <a:pPr algn="just"/>
            <a:endParaRPr lang="en-US" dirty="0" smtClean="0"/>
          </a:p>
          <a:p>
            <a:pPr algn="just" eaLnBrk="1" hangingPunct="1"/>
            <a:endParaRPr lang="id-ID" dirty="0" smtClean="0">
              <a:cs typeface="Times New Roman" pitchFamily="18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486B79-84BF-4ACE-9D14-418918547DA4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71186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76200"/>
            <a:ext cx="4857328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Register Allocation</a:t>
            </a:r>
            <a:r>
              <a:rPr lang="en-US" dirty="0" smtClean="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8006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 smtClean="0"/>
              <a:t>Instructions involving register operands are usually shorter and faster than those involving operands in memory.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2200" dirty="0" smtClean="0"/>
              <a:t>Therefore, the efficient use of registers is very important to generate good code.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/>
          </a:p>
          <a:p>
            <a:pPr algn="just" eaLnBrk="1" hangingPunct="1">
              <a:lnSpc>
                <a:spcPct val="90000"/>
              </a:lnSpc>
            </a:pPr>
            <a:r>
              <a:rPr lang="en-US" sz="2200" dirty="0" smtClean="0"/>
              <a:t>The use of registers is divided into 2 sub-problems: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 smtClean="0"/>
              <a:t>During register allocation, selected variables that will be settled in the register at a point in the program.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 smtClean="0"/>
              <a:t>During the register assignment, taken a special register where the variable will be settled.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 smtClean="0"/>
              <a:t>Finding an optimal assignment of registers to variables is difficult, even with a single register. Mathematically, this problem is NP-Complete.</a:t>
            </a:r>
            <a:r>
              <a:rPr lang="en-US" sz="2200" dirty="0" smtClean="0">
                <a:cs typeface="Times New Roman" pitchFamily="18" charset="0"/>
              </a:rPr>
              <a:t>  </a:t>
            </a:r>
            <a:endParaRPr lang="en-US" sz="2200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3114C8-C9AF-41E0-885C-B0A519435B1B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152400"/>
            <a:ext cx="5105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/>
              <a:t>Order </a:t>
            </a:r>
            <a:r>
              <a:rPr lang="en-US" smtClean="0"/>
              <a:t>Selection Evaluation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7162800" cy="4014788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200" dirty="0" smtClean="0"/>
              <a:t>The order did computing can affect the efficiency of target code. Several computational sequence requires fewer registers to hold intermediate result than the other. Taking the best order is NP-Complete Problem.</a:t>
            </a:r>
            <a:r>
              <a:rPr lang="en-US" sz="2200" dirty="0" smtClean="0">
                <a:cs typeface="Times New Roman" pitchFamily="18" charset="0"/>
              </a:rPr>
              <a:t> </a:t>
            </a:r>
            <a:endParaRPr lang="id-ID" sz="2200" dirty="0" smtClean="0"/>
          </a:p>
          <a:p>
            <a:pPr algn="just" eaLnBrk="1" hangingPunct="1"/>
            <a:endParaRPr lang="en-US" sz="2200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11611D-377C-4241-9149-BB9B6371FBF9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1"/>
            <a:ext cx="5486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Approach Code Generator</a:t>
            </a:r>
            <a:br>
              <a:rPr lang="en-US" dirty="0" smtClean="0"/>
            </a:br>
            <a:r>
              <a:rPr lang="en-US" dirty="0" smtClean="0">
                <a:cs typeface="Times New Roman" pitchFamily="18" charset="0"/>
              </a:rPr>
              <a:t> 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828800"/>
            <a:ext cx="7010400" cy="3938588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2200" dirty="0" smtClean="0"/>
              <a:t>The most important criteria for </a:t>
            </a:r>
            <a:r>
              <a:rPr lang="en-US" sz="2200" smtClean="0"/>
              <a:t>code generator </a:t>
            </a:r>
            <a:r>
              <a:rPr lang="en-US" sz="2200" dirty="0" smtClean="0"/>
              <a:t>is to produce good code.</a:t>
            </a:r>
          </a:p>
          <a:p>
            <a:pPr algn="just" eaLnBrk="1" hangingPunct="1"/>
            <a:endParaRPr lang="en-US" sz="2200" dirty="0" smtClean="0"/>
          </a:p>
          <a:p>
            <a:pPr algn="just" eaLnBrk="1" hangingPunct="1"/>
            <a:r>
              <a:rPr lang="en-US" sz="2200" dirty="0" smtClean="0"/>
              <a:t>One of the important design objectives of the Code Generator is:</a:t>
            </a:r>
          </a:p>
          <a:p>
            <a:pPr algn="just" eaLnBrk="1" hangingPunct="1">
              <a:buFontTx/>
              <a:buNone/>
            </a:pP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easily implemented</a:t>
            </a:r>
          </a:p>
          <a:p>
            <a:pPr algn="just"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 smtClean="0"/>
              <a:t>easily tested</a:t>
            </a:r>
          </a:p>
          <a:p>
            <a:pPr algn="just"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 smtClean="0"/>
              <a:t>easy to maintain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83A6AF-94FC-4FE5-AF75-E2F9ABD34B7C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847928" cy="762000"/>
          </a:xfrm>
        </p:spPr>
        <p:txBody>
          <a:bodyPr/>
          <a:lstStyle/>
          <a:p>
            <a:r>
              <a:rPr lang="en-US" dirty="0" smtClean="0"/>
              <a:t>Basic Blocks as DAGs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0" y="1752600"/>
            <a:ext cx="73152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/>
              <a:t>Like expressions, we can represent basic blocks as DAGs</a:t>
            </a:r>
          </a:p>
          <a:p>
            <a:pPr algn="just"/>
            <a:r>
              <a:rPr lang="en-US" sz="2200" dirty="0" smtClean="0"/>
              <a:t>Create a node for the initial value of each variable that appears in the block</a:t>
            </a:r>
          </a:p>
          <a:p>
            <a:pPr algn="just"/>
            <a:r>
              <a:rPr lang="en-US" sz="2200" dirty="0" smtClean="0"/>
              <a:t>For each statement s, create a node N whose children are the nodes defining the operands of s</a:t>
            </a:r>
          </a:p>
          <a:p>
            <a:pPr algn="just"/>
            <a:r>
              <a:rPr lang="en-US" sz="2200" dirty="0" smtClean="0"/>
              <a:t>Each node N is </a:t>
            </a:r>
            <a:r>
              <a:rPr lang="en-US" sz="2200" dirty="0" err="1" smtClean="0"/>
              <a:t>labelled</a:t>
            </a:r>
            <a:r>
              <a:rPr lang="en-US" sz="2200" dirty="0" smtClean="0"/>
              <a:t> by the operation used</a:t>
            </a:r>
          </a:p>
          <a:p>
            <a:pPr algn="just"/>
            <a:r>
              <a:rPr lang="en-US" sz="2200" dirty="0" smtClean="0"/>
              <a:t>Each node N has a list of variables that it defines</a:t>
            </a:r>
          </a:p>
          <a:p>
            <a:pPr algn="just"/>
            <a:r>
              <a:rPr lang="en-US" sz="2200" dirty="0" smtClean="0"/>
              <a:t>A node N is marked as an output node if its value is used outside the basic block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821DAF-0ACC-48DF-8B2C-4A2CD0ADE3C1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Block Example</a:t>
            </a:r>
          </a:p>
        </p:txBody>
      </p:sp>
      <p:pic>
        <p:nvPicPr>
          <p:cNvPr id="17411" name="Content Placeholder 5" descr="untitled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20874" y="1628774"/>
            <a:ext cx="6503391" cy="4314825"/>
          </a:xfrm>
          <a:ln cmpd="sng"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B99CDB-C499-4417-8A2B-FC37F4321235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228600"/>
            <a:ext cx="5390728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Run-Time Storage</a:t>
            </a:r>
            <a:r>
              <a:rPr lang="en-US" dirty="0" smtClean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2" y="1676400"/>
            <a:ext cx="7500938" cy="4724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smtClean="0"/>
              <a:t>Allocation strategies: Static and Stack</a:t>
            </a:r>
          </a:p>
          <a:p>
            <a:pPr>
              <a:buFontTx/>
              <a:buNone/>
            </a:pP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Static allocation</a:t>
            </a:r>
            <a:br>
              <a:rPr lang="en-US" sz="2200" dirty="0" smtClean="0"/>
            </a:br>
            <a:r>
              <a:rPr lang="en-US" sz="2200" dirty="0" smtClean="0"/>
              <a:t>In static allocation call statement is translated into:</a:t>
            </a:r>
            <a:endParaRPr lang="id-ID" sz="2200" dirty="0" smtClean="0"/>
          </a:p>
          <a:p>
            <a:pPr lvl="1" algn="just" eaLnBrk="1" hangingPunct="1">
              <a:buFontTx/>
              <a:buNone/>
            </a:pPr>
            <a:r>
              <a:rPr lang="en-US" sz="2200" dirty="0" smtClean="0">
                <a:cs typeface="Times New Roman" pitchFamily="18" charset="0"/>
              </a:rPr>
              <a:t> Move #here + 20, </a:t>
            </a:r>
            <a:r>
              <a:rPr lang="en-US" sz="2200" dirty="0" err="1" smtClean="0">
                <a:cs typeface="Times New Roman" pitchFamily="18" charset="0"/>
              </a:rPr>
              <a:t>callee.static_area</a:t>
            </a:r>
            <a:endParaRPr lang="en-US" sz="2200" dirty="0" smtClean="0">
              <a:cs typeface="Times New Roman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id-ID" sz="2200" dirty="0" smtClean="0">
                <a:cs typeface="Times New Roman" pitchFamily="18" charset="0"/>
              </a:rPr>
              <a:t> </a:t>
            </a:r>
            <a:r>
              <a:rPr lang="en-US" sz="2200" dirty="0" smtClean="0">
                <a:cs typeface="Times New Roman" pitchFamily="18" charset="0"/>
              </a:rPr>
              <a:t>GOTO </a:t>
            </a:r>
            <a:r>
              <a:rPr lang="en-US" sz="2200" dirty="0" err="1" smtClean="0">
                <a:cs typeface="Times New Roman" pitchFamily="18" charset="0"/>
              </a:rPr>
              <a:t>calle.code_area</a:t>
            </a:r>
            <a:endParaRPr lang="en-US" sz="2200" dirty="0" smtClean="0">
              <a:cs typeface="Times New Roman" pitchFamily="18" charset="0"/>
            </a:endParaRPr>
          </a:p>
          <a:p>
            <a:pPr eaLnBrk="1" hangingPunct="1"/>
            <a:endParaRPr lang="en-US" sz="2200" dirty="0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524000" y="4229100"/>
            <a:ext cx="21336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1600" b="1" dirty="0">
                <a:latin typeface="Tahoma" pitchFamily="34" charset="0"/>
              </a:rPr>
              <a:t>Three-Address Code</a:t>
            </a:r>
          </a:p>
          <a:p>
            <a:pPr algn="ctr" eaLnBrk="0" hangingPunct="0"/>
            <a:r>
              <a:rPr lang="en-US" sz="1600" dirty="0"/>
              <a:t>/* code for c */</a:t>
            </a:r>
          </a:p>
          <a:p>
            <a:pPr algn="ctr" eaLnBrk="0" hangingPunct="0"/>
            <a:r>
              <a:rPr lang="en-US" sz="1600" dirty="0"/>
              <a:t>action</a:t>
            </a:r>
            <a:r>
              <a:rPr lang="en-US" sz="1600" baseline="-25000" dirty="0"/>
              <a:t>1</a:t>
            </a:r>
            <a:endParaRPr lang="en-US" sz="1600" dirty="0"/>
          </a:p>
          <a:p>
            <a:pPr algn="ctr" eaLnBrk="0" hangingPunct="0"/>
            <a:r>
              <a:rPr lang="en-US" sz="1600" dirty="0"/>
              <a:t> call  p</a:t>
            </a:r>
          </a:p>
          <a:p>
            <a:pPr algn="ctr" eaLnBrk="0" hangingPunct="0"/>
            <a:r>
              <a:rPr lang="en-US" sz="1600" dirty="0"/>
              <a:t>action</a:t>
            </a:r>
            <a:r>
              <a:rPr lang="en-US" sz="1600" baseline="-25000" dirty="0"/>
              <a:t>2</a:t>
            </a:r>
            <a:endParaRPr lang="en-US" sz="1600" dirty="0"/>
          </a:p>
          <a:p>
            <a:pPr eaLnBrk="0" hangingPunct="0"/>
            <a:r>
              <a:rPr lang="en-US" sz="1600" dirty="0"/>
              <a:t>halt</a:t>
            </a:r>
          </a:p>
          <a:p>
            <a:pPr algn="ctr" eaLnBrk="0" hangingPunct="0"/>
            <a:r>
              <a:rPr lang="en-US" sz="1600" dirty="0"/>
              <a:t>/* code for p */</a:t>
            </a:r>
          </a:p>
          <a:p>
            <a:pPr algn="ctr" eaLnBrk="0" hangingPunct="0"/>
            <a:r>
              <a:rPr lang="en-US" sz="1600" dirty="0"/>
              <a:t>action</a:t>
            </a:r>
            <a:r>
              <a:rPr lang="en-US" sz="1600" baseline="-25000" dirty="0"/>
              <a:t>3</a:t>
            </a:r>
            <a:endParaRPr lang="en-US" sz="1600" dirty="0"/>
          </a:p>
          <a:p>
            <a:pPr eaLnBrk="0" hangingPunct="0"/>
            <a:r>
              <a:rPr lang="en-US" sz="1600" dirty="0"/>
              <a:t> return</a:t>
            </a:r>
          </a:p>
          <a:p>
            <a:pPr eaLnBrk="0" hangingPunct="0"/>
            <a:endParaRPr lang="en-US" sz="1600" dirty="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029941" y="4229100"/>
            <a:ext cx="2294659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1600" b="1" dirty="0">
                <a:latin typeface="Tahoma" pitchFamily="34" charset="0"/>
              </a:rPr>
              <a:t>Activation Record</a:t>
            </a:r>
          </a:p>
          <a:p>
            <a:pPr eaLnBrk="0" hangingPunct="0"/>
            <a:r>
              <a:rPr lang="en-US" sz="1600" b="1" dirty="0">
                <a:latin typeface="Tahoma" pitchFamily="34" charset="0"/>
              </a:rPr>
              <a:t>for c (64 bytes)</a:t>
            </a:r>
          </a:p>
          <a:p>
            <a:pPr eaLnBrk="0" hangingPunct="0"/>
            <a:r>
              <a:rPr lang="en-US" sz="1600" dirty="0"/>
              <a:t>0:return address</a:t>
            </a:r>
          </a:p>
          <a:p>
            <a:pPr algn="ctr" eaLnBrk="0" hangingPunct="0"/>
            <a:r>
              <a:rPr lang="en-US" sz="1600" dirty="0"/>
              <a:t>8:</a:t>
            </a:r>
          </a:p>
          <a:p>
            <a:pPr algn="ctr" eaLnBrk="0" hangingPunct="0"/>
            <a:r>
              <a:rPr lang="en-US" sz="1600" dirty="0" err="1"/>
              <a:t>arr</a:t>
            </a:r>
            <a:endParaRPr lang="en-US" sz="1600" dirty="0"/>
          </a:p>
          <a:p>
            <a:pPr eaLnBrk="0" hangingPunct="0"/>
            <a:endParaRPr lang="en-US" sz="1600" dirty="0"/>
          </a:p>
          <a:p>
            <a:pPr eaLnBrk="0" hangingPunct="0"/>
            <a:r>
              <a:rPr lang="en-US" sz="1600" dirty="0"/>
              <a:t>56:i</a:t>
            </a:r>
          </a:p>
          <a:p>
            <a:pPr eaLnBrk="0" hangingPunct="0"/>
            <a:r>
              <a:rPr lang="en-US" sz="1600" dirty="0"/>
              <a:t>60:j</a:t>
            </a:r>
          </a:p>
          <a:p>
            <a:pPr eaLnBrk="0" hangingPunct="0"/>
            <a:endParaRPr lang="en-US" sz="1600" dirty="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250132" y="4229100"/>
            <a:ext cx="220806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1600" b="1" dirty="0">
                <a:latin typeface="Tahoma" pitchFamily="34" charset="0"/>
              </a:rPr>
              <a:t>Activation Record</a:t>
            </a:r>
          </a:p>
          <a:p>
            <a:pPr eaLnBrk="0" hangingPunct="0"/>
            <a:r>
              <a:rPr lang="en-US" sz="1600" b="1" dirty="0">
                <a:latin typeface="Tahoma" pitchFamily="34" charset="0"/>
              </a:rPr>
              <a:t>for p (88 bytes)</a:t>
            </a:r>
          </a:p>
          <a:p>
            <a:pPr eaLnBrk="0" hangingPunct="0"/>
            <a:r>
              <a:rPr lang="en-US" sz="1600" dirty="0"/>
              <a:t>0:return address</a:t>
            </a:r>
          </a:p>
          <a:p>
            <a:pPr algn="ctr" eaLnBrk="0" hangingPunct="0"/>
            <a:r>
              <a:rPr lang="en-US" sz="1600" dirty="0"/>
              <a:t>4:</a:t>
            </a:r>
          </a:p>
          <a:p>
            <a:pPr algn="ctr" eaLnBrk="0" hangingPunct="0"/>
            <a:r>
              <a:rPr lang="en-US" sz="1600" dirty="0" err="1"/>
              <a:t>buf</a:t>
            </a:r>
            <a:endParaRPr lang="en-US" sz="1600" dirty="0"/>
          </a:p>
          <a:p>
            <a:pPr eaLnBrk="0" hangingPunct="0"/>
            <a:endParaRPr lang="en-US" sz="1600" dirty="0"/>
          </a:p>
          <a:p>
            <a:pPr eaLnBrk="0" hangingPunct="0"/>
            <a:r>
              <a:rPr lang="en-US" sz="1600" dirty="0"/>
              <a:t>84:n</a:t>
            </a:r>
          </a:p>
          <a:p>
            <a:pPr eaLnBrk="0" hangingPunct="0"/>
            <a:endParaRPr lang="en-US" sz="1600" dirty="0"/>
          </a:p>
        </p:txBody>
      </p:sp>
      <p:sp>
        <p:nvSpPr>
          <p:cNvPr id="184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523FC5-22B5-49F0-9D91-8A977E04B0DF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Aho, A.V., Ravi, S., &amp; Ullman, J.D. (2007). </a:t>
            </a:r>
            <a:r>
              <a:rPr lang="en-AU" b="1" i="1" smtClean="0"/>
              <a:t>Compiler : Principle, techniques and tools</a:t>
            </a:r>
            <a:r>
              <a:rPr lang="en-AU" smtClean="0"/>
              <a:t>. 2nd. Addison-Wesley. New York. ISBN : 0321491696, Chapter 8.5 – 8.11 (page 533-575)</a:t>
            </a:r>
          </a:p>
          <a:p>
            <a:r>
              <a:rPr lang="en-AU" smtClean="0">
                <a:hlinkClick r:id="rId2"/>
              </a:rPr>
              <a:t>http://bears.ece.ucsb.edu/class/ece253/compiler_opt/c2.pdf</a:t>
            </a:r>
            <a:endParaRPr lang="en-AU" smtClean="0"/>
          </a:p>
          <a:p>
            <a:r>
              <a:rPr lang="en-US" smtClean="0"/>
              <a:t>http://cg.scs.carleton.ca/~morin/teaching/3002/notes/various.pdf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204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034F2-7675-414D-A227-82B6BF7A8E84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Learning Outcomes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636912"/>
            <a:ext cx="7295728" cy="3687688"/>
          </a:xfrm>
        </p:spPr>
        <p:txBody>
          <a:bodyPr>
            <a:normAutofit/>
          </a:bodyPr>
          <a:lstStyle/>
          <a:p>
            <a:pPr marL="0" indent="0" algn="just" eaLnBrk="1" hangingPunct="1">
              <a:buFontTx/>
              <a:buNone/>
            </a:pPr>
            <a:r>
              <a:rPr lang="en-US" sz="2800" dirty="0" smtClean="0"/>
              <a:t>At the end of this meeting, expected student</a:t>
            </a:r>
            <a:br>
              <a:rPr lang="en-US" sz="2800" dirty="0" smtClean="0"/>
            </a:br>
            <a:r>
              <a:rPr lang="en-US" sz="2800" dirty="0" smtClean="0"/>
              <a:t>will be able to:</a:t>
            </a:r>
          </a:p>
          <a:p>
            <a:r>
              <a:rPr lang="en-US" sz="2800" dirty="0" smtClean="0"/>
              <a:t>Students can show results from a case code </a:t>
            </a:r>
            <a:r>
              <a:rPr lang="en-US" sz="2800" dirty="0" err="1" smtClean="0"/>
              <a:t>Genarator</a:t>
            </a:r>
            <a:r>
              <a:rPr lang="en-US" sz="2800" dirty="0" smtClean="0"/>
              <a:t> program compilation (C3)</a:t>
            </a:r>
          </a:p>
          <a:p>
            <a:endParaRPr lang="en-US" sz="2800" dirty="0" smtClean="0"/>
          </a:p>
          <a:p>
            <a:r>
              <a:rPr lang="en-US" sz="2800" dirty="0" smtClean="0"/>
              <a:t>Students can make a diagram / schema compiler is the most optimal design (C4)</a:t>
            </a:r>
            <a:endParaRPr lang="en-AU" sz="2800" dirty="0" smtClean="0">
              <a:cs typeface="Arial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A49F39-33E3-483D-BA8E-CF7378D0630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67128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Content 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391400" cy="3938588"/>
          </a:xfrm>
        </p:spPr>
        <p:txBody>
          <a:bodyPr/>
          <a:lstStyle/>
          <a:p>
            <a:pPr algn="just"/>
            <a:r>
              <a:rPr lang="en-US" dirty="0" smtClean="0"/>
              <a:t>Issues in the design of code generator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target machine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DAG representation of basic blocks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Register allocation and assignment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4DA32D-3C94-4536-9B40-4B443A4261CD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75037" y="152400"/>
            <a:ext cx="5512965" cy="914400"/>
          </a:xfrm>
        </p:spPr>
        <p:txBody>
          <a:bodyPr/>
          <a:lstStyle/>
          <a:p>
            <a:pPr eaLnBrk="1" hangingPunct="1"/>
            <a:r>
              <a:rPr lang="id-ID" dirty="0" smtClean="0"/>
              <a:t>Posisi Code Generation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1"/>
            <a:ext cx="7848600" cy="188595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The last stage of the compiler is a code generator. Input code generator is the intermediate representation of source programs, and the output is the target of an equivalent program.</a:t>
            </a:r>
            <a:br>
              <a:rPr lang="en-US" sz="2000" dirty="0" smtClean="0"/>
            </a:br>
            <a:r>
              <a:rPr lang="en-US" sz="2000" dirty="0" smtClean="0"/>
              <a:t> Position code generator in the compiler are as follows:</a:t>
            </a:r>
          </a:p>
          <a:p>
            <a:pPr algn="just">
              <a:buFontTx/>
              <a:buNone/>
            </a:pPr>
            <a:endParaRPr lang="en-US" sz="2000" dirty="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95400" y="3390900"/>
            <a:ext cx="7391400" cy="2628900"/>
            <a:chOff x="733" y="2088"/>
            <a:chExt cx="3923" cy="1320"/>
          </a:xfrm>
        </p:grpSpPr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1637" y="2096"/>
              <a:ext cx="57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r>
                <a:rPr lang="en-US" sz="1200" b="1"/>
                <a:t>intermediate</a:t>
              </a:r>
            </a:p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r>
                <a:rPr lang="en-US" sz="1200" b="1"/>
                <a:t>code</a:t>
              </a:r>
            </a:p>
          </p:txBody>
        </p:sp>
        <p:sp>
          <p:nvSpPr>
            <p:cNvPr id="6152" name="Text Box 6"/>
            <p:cNvSpPr txBox="1">
              <a:spLocks noChangeArrowheads="1"/>
            </p:cNvSpPr>
            <p:nvPr/>
          </p:nvSpPr>
          <p:spPr bwMode="auto">
            <a:xfrm>
              <a:off x="1245" y="2112"/>
              <a:ext cx="360" cy="4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r>
                <a:rPr lang="en-US" sz="1400" b="1"/>
                <a:t>front</a:t>
              </a:r>
            </a:p>
            <a:p>
              <a:pPr algn="ctr" eaLnBrk="0" hangingPunct="0"/>
              <a:r>
                <a:rPr lang="en-US" sz="1400" b="1"/>
                <a:t>end</a:t>
              </a:r>
              <a:endParaRPr lang="en-US"/>
            </a:p>
          </p:txBody>
        </p:sp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2197" y="2112"/>
              <a:ext cx="544" cy="4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r>
                <a:rPr lang="en-US" sz="1400" b="1"/>
                <a:t>code</a:t>
              </a:r>
            </a:p>
            <a:p>
              <a:pPr algn="ctr" eaLnBrk="0" hangingPunct="0"/>
              <a:r>
                <a:rPr lang="en-US" sz="1400" b="1"/>
                <a:t>optimizer</a:t>
              </a:r>
              <a:endParaRPr lang="en-US" sz="1400"/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3325" y="2112"/>
              <a:ext cx="576" cy="4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r>
                <a:rPr lang="en-US" sz="1400" b="1"/>
                <a:t>code</a:t>
              </a:r>
            </a:p>
            <a:p>
              <a:pPr algn="ctr" eaLnBrk="0" hangingPunct="0"/>
              <a:r>
                <a:rPr lang="en-US" sz="1400" b="1"/>
                <a:t>generator</a:t>
              </a:r>
              <a:endParaRPr lang="en-US"/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2253" y="2976"/>
              <a:ext cx="504" cy="4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r>
                <a:rPr lang="en-US" sz="1400" b="1"/>
                <a:t>symbol</a:t>
              </a:r>
            </a:p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r>
                <a:rPr lang="en-US" sz="1400" b="1"/>
                <a:t>table</a:t>
              </a:r>
            </a:p>
          </p:txBody>
        </p:sp>
        <p:sp>
          <p:nvSpPr>
            <p:cNvPr id="6156" name="Text Box 10"/>
            <p:cNvSpPr txBox="1">
              <a:spLocks noChangeArrowheads="1"/>
            </p:cNvSpPr>
            <p:nvPr/>
          </p:nvSpPr>
          <p:spPr bwMode="auto">
            <a:xfrm>
              <a:off x="733" y="2152"/>
              <a:ext cx="43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r>
                <a:rPr lang="en-US" b="1"/>
                <a:t>source</a:t>
              </a:r>
            </a:p>
            <a:p>
              <a:pPr algn="ctr" eaLnBrk="0" hangingPunct="0"/>
              <a:r>
                <a:rPr lang="en-US" b="1"/>
                <a:t>program</a:t>
              </a:r>
            </a:p>
          </p:txBody>
        </p:sp>
        <p:sp>
          <p:nvSpPr>
            <p:cNvPr id="6157" name="Text Box 11"/>
            <p:cNvSpPr txBox="1">
              <a:spLocks noChangeArrowheads="1"/>
            </p:cNvSpPr>
            <p:nvPr/>
          </p:nvSpPr>
          <p:spPr bwMode="auto">
            <a:xfrm>
              <a:off x="2749" y="2088"/>
              <a:ext cx="57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r>
                <a:rPr lang="en-US" sz="1200" b="1"/>
                <a:t>intermediate</a:t>
              </a:r>
            </a:p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r>
                <a:rPr lang="en-US" sz="1200" b="1"/>
                <a:t>code</a:t>
              </a:r>
            </a:p>
          </p:txBody>
        </p:sp>
        <p:sp>
          <p:nvSpPr>
            <p:cNvPr id="6158" name="Text Box 12"/>
            <p:cNvSpPr txBox="1">
              <a:spLocks noChangeArrowheads="1"/>
            </p:cNvSpPr>
            <p:nvPr/>
          </p:nvSpPr>
          <p:spPr bwMode="auto">
            <a:xfrm>
              <a:off x="4080" y="2128"/>
              <a:ext cx="576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r>
                <a:rPr lang="en-US" b="1"/>
                <a:t>target</a:t>
              </a:r>
            </a:p>
            <a:p>
              <a:pPr algn="ctr" eaLnBrk="0" hangingPunct="0"/>
              <a:r>
                <a:rPr lang="en-US" b="1"/>
                <a:t>program</a:t>
              </a:r>
            </a:p>
          </p:txBody>
        </p:sp>
        <p:sp>
          <p:nvSpPr>
            <p:cNvPr id="6159" name="Line 13"/>
            <p:cNvSpPr>
              <a:spLocks noChangeShapeType="1"/>
            </p:cNvSpPr>
            <p:nvPr/>
          </p:nvSpPr>
          <p:spPr bwMode="auto">
            <a:xfrm>
              <a:off x="922" y="226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14"/>
            <p:cNvSpPr>
              <a:spLocks noChangeShapeType="1"/>
            </p:cNvSpPr>
            <p:nvPr/>
          </p:nvSpPr>
          <p:spPr bwMode="auto">
            <a:xfrm>
              <a:off x="1613" y="226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15"/>
            <p:cNvSpPr>
              <a:spLocks noChangeShapeType="1"/>
            </p:cNvSpPr>
            <p:nvPr/>
          </p:nvSpPr>
          <p:spPr bwMode="auto">
            <a:xfrm>
              <a:off x="2765" y="226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16"/>
            <p:cNvSpPr>
              <a:spLocks noChangeShapeType="1"/>
            </p:cNvSpPr>
            <p:nvPr/>
          </p:nvSpPr>
          <p:spPr bwMode="auto">
            <a:xfrm>
              <a:off x="3917" y="2264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7"/>
            <p:cNvSpPr>
              <a:spLocks noChangeShapeType="1"/>
            </p:cNvSpPr>
            <p:nvPr/>
          </p:nvSpPr>
          <p:spPr bwMode="auto">
            <a:xfrm>
              <a:off x="2469" y="254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18"/>
            <p:cNvSpPr>
              <a:spLocks noChangeShapeType="1"/>
            </p:cNvSpPr>
            <p:nvPr/>
          </p:nvSpPr>
          <p:spPr bwMode="auto">
            <a:xfrm>
              <a:off x="1605" y="2544"/>
              <a:ext cx="64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9"/>
            <p:cNvSpPr>
              <a:spLocks noChangeShapeType="1"/>
            </p:cNvSpPr>
            <p:nvPr/>
          </p:nvSpPr>
          <p:spPr bwMode="auto">
            <a:xfrm flipH="1">
              <a:off x="2757" y="2544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C46774-366B-4E61-A3DC-F382955AE8AB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57150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dirty="0" smtClean="0"/>
              <a:t>Terms or Requirement code generator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1"/>
            <a:ext cx="7772400" cy="4876799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output code should be correct and of high quality, which must use the resources of the target machine effectively.</a:t>
            </a:r>
            <a:br>
              <a:rPr lang="en-US" sz="2800" dirty="0" smtClean="0"/>
            </a:br>
            <a:r>
              <a:rPr lang="en-US" sz="2800" dirty="0" smtClean="0"/>
              <a:t>must </a:t>
            </a:r>
            <a:r>
              <a:rPr lang="en-US" sz="2800" smtClean="0"/>
              <a:t>be efficient.</a:t>
            </a:r>
          </a:p>
          <a:p>
            <a:pPr algn="just" eaLnBrk="1" hangingPunct="1">
              <a:buNone/>
            </a:pPr>
            <a:endParaRPr lang="en-US" sz="2800" smtClean="0"/>
          </a:p>
          <a:p>
            <a:pPr algn="just" eaLnBrk="1" hangingPunct="1"/>
            <a:r>
              <a:rPr lang="en-US" sz="2800" smtClean="0"/>
              <a:t>Mathematically</a:t>
            </a:r>
            <a:r>
              <a:rPr lang="en-US" sz="2800" dirty="0" smtClean="0"/>
              <a:t>, the problem to generate optimal code that is </a:t>
            </a:r>
            <a:r>
              <a:rPr lang="en-US" sz="2800" dirty="0" err="1" smtClean="0"/>
              <a:t>undecidable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/>
              <a:t>In practice, we will use the heuristic techniques are nice, but not necessarily optimal code.</a:t>
            </a:r>
            <a:r>
              <a:rPr lang="en-US" sz="2800" dirty="0" smtClean="0">
                <a:cs typeface="Times New Roman" pitchFamily="18" charset="0"/>
              </a:rPr>
              <a:t> </a:t>
            </a:r>
            <a:endParaRPr lang="en-US" sz="2800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EDB19-2E0E-4800-9747-11B2A1A88133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58420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dirty="0" smtClean="0"/>
              <a:t>Issues in the Code Generator Design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828800"/>
            <a:ext cx="7391400" cy="44196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200" dirty="0" smtClean="0"/>
              <a:t>Although highly dependent on the target machine and operating system, issues that are important in code generation are:</a:t>
            </a:r>
          </a:p>
          <a:p>
            <a:pPr lvl="1" algn="just" eaLnBrk="1" hangingPunct="1">
              <a:buFont typeface="Arial" pitchFamily="34" charset="0"/>
              <a:buChar char="•"/>
            </a:pPr>
            <a:r>
              <a:rPr lang="en-US" sz="2200" dirty="0" smtClean="0"/>
              <a:t>Input to the code generator</a:t>
            </a:r>
          </a:p>
          <a:p>
            <a:pPr lvl="1" algn="just" eaLnBrk="1" hangingPunct="1">
              <a:buFont typeface="Arial" pitchFamily="34" charset="0"/>
              <a:buChar char="•"/>
            </a:pPr>
            <a:r>
              <a:rPr lang="en-US" sz="2200" dirty="0" smtClean="0"/>
              <a:t>Target program</a:t>
            </a:r>
          </a:p>
          <a:p>
            <a:pPr lvl="1" algn="just" eaLnBrk="1" hangingPunct="1">
              <a:buFont typeface="Arial" pitchFamily="34" charset="0"/>
              <a:buChar char="•"/>
            </a:pPr>
            <a:r>
              <a:rPr lang="en-US" sz="2200" dirty="0" smtClean="0"/>
              <a:t>Memory Management</a:t>
            </a:r>
          </a:p>
          <a:p>
            <a:pPr lvl="1" algn="just" eaLnBrk="1" hangingPunct="1">
              <a:buFont typeface="Arial" pitchFamily="34" charset="0"/>
              <a:buChar char="•"/>
            </a:pPr>
            <a:r>
              <a:rPr lang="en-US" sz="2200" dirty="0" smtClean="0"/>
              <a:t>Instruction Selection</a:t>
            </a:r>
          </a:p>
          <a:p>
            <a:pPr lvl="1" algn="just" eaLnBrk="1" hangingPunct="1">
              <a:buFont typeface="Arial" pitchFamily="34" charset="0"/>
              <a:buChar char="•"/>
            </a:pPr>
            <a:r>
              <a:rPr lang="en-US" sz="2200" dirty="0" smtClean="0"/>
              <a:t>Register Allocation</a:t>
            </a:r>
          </a:p>
          <a:p>
            <a:pPr lvl="1" algn="just" eaLnBrk="1" hangingPunct="1">
              <a:buFont typeface="Arial" pitchFamily="34" charset="0"/>
              <a:buChar char="•"/>
            </a:pPr>
            <a:r>
              <a:rPr lang="en-US" sz="2200" dirty="0" smtClean="0"/>
              <a:t>Order Selection Evaluation</a:t>
            </a:r>
          </a:p>
          <a:p>
            <a:pPr lvl="1" algn="just" eaLnBrk="1" hangingPunct="1">
              <a:buFont typeface="Arial" pitchFamily="34" charset="0"/>
              <a:buChar char="•"/>
            </a:pPr>
            <a:r>
              <a:rPr lang="en-US" sz="2200" dirty="0" smtClean="0"/>
              <a:t>Approach Code Generator</a:t>
            </a:r>
            <a:r>
              <a:rPr lang="en-US" sz="2200" dirty="0" smtClean="0">
                <a:cs typeface="Times New Roman" pitchFamily="18" charset="0"/>
              </a:rPr>
              <a:t> </a:t>
            </a:r>
            <a:endParaRPr lang="en-US" sz="2200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848956-73B2-40FF-9BF6-0975C041E64E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847928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Input for Code Generator</a:t>
            </a:r>
            <a:r>
              <a:rPr lang="en-US" dirty="0" smtClean="0">
                <a:cs typeface="Times New Roman" pitchFamily="18" charset="0"/>
              </a:rPr>
              <a:t> 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543800" cy="47244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200" smtClean="0"/>
              <a:t>Input </a:t>
            </a:r>
            <a:r>
              <a:rPr lang="en-US" sz="2200" dirty="0" smtClean="0"/>
              <a:t>to the code generator consists of an intermediate representation of source programs generated by the front-end, along with information in the symbol table that is used to determine the run time address of the data object indicated by the names of the </a:t>
            </a:r>
            <a:r>
              <a:rPr lang="en-US" sz="2200" smtClean="0"/>
              <a:t>intermediate representation.</a:t>
            </a:r>
          </a:p>
          <a:p>
            <a:pPr algn="just" eaLnBrk="1" hangingPunct="1"/>
            <a:r>
              <a:rPr lang="en-US" sz="2200" smtClean="0"/>
              <a:t>It </a:t>
            </a:r>
            <a:r>
              <a:rPr lang="en-US" sz="2200" dirty="0" smtClean="0"/>
              <a:t>is assumed that prior to code generation, front-end has to scan, to parse, and translate the source program into an intermediate representative </a:t>
            </a:r>
            <a:r>
              <a:rPr lang="en-US" sz="2200" dirty="0" err="1" smtClean="0"/>
              <a:t>sentation</a:t>
            </a:r>
            <a:r>
              <a:rPr lang="en-US" sz="2200" dirty="0" smtClean="0"/>
              <a:t> </a:t>
            </a:r>
            <a:r>
              <a:rPr lang="en-US" sz="2200" smtClean="0"/>
              <a:t>detail.</a:t>
            </a:r>
          </a:p>
          <a:p>
            <a:pPr algn="just" eaLnBrk="1" hangingPunct="1"/>
            <a:r>
              <a:rPr lang="en-US" sz="2200" smtClean="0"/>
              <a:t>In </a:t>
            </a:r>
            <a:r>
              <a:rPr lang="en-US" sz="2200" dirty="0" smtClean="0"/>
              <a:t>addition, assumed to have been done type checking, so that type-</a:t>
            </a:r>
            <a:r>
              <a:rPr lang="en-US" sz="2200" dirty="0" err="1" smtClean="0"/>
              <a:t>conver</a:t>
            </a:r>
            <a:r>
              <a:rPr lang="en-US" sz="2200" dirty="0" smtClean="0"/>
              <a:t>-</a:t>
            </a:r>
            <a:r>
              <a:rPr lang="en-US" sz="2200" dirty="0" err="1" smtClean="0"/>
              <a:t>sion</a:t>
            </a:r>
            <a:r>
              <a:rPr lang="en-US" sz="2200" dirty="0" smtClean="0"/>
              <a:t> operator has been inserted where necessary and semantic error has been detected.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0D3CD6-CE33-4A94-B0C6-DB88775DF285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3340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Target Program</a:t>
            </a:r>
            <a:r>
              <a:rPr lang="en-US" dirty="0" smtClean="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467600" cy="434340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2200" dirty="0" smtClean="0"/>
              <a:t>The output of code generator is the target program, which could take the form: Absolute Machine Language, </a:t>
            </a:r>
            <a:r>
              <a:rPr lang="en-US" sz="2200" dirty="0" err="1" smtClean="0"/>
              <a:t>Relocatable</a:t>
            </a:r>
            <a:r>
              <a:rPr lang="en-US" sz="2200" dirty="0" smtClean="0"/>
              <a:t> Machine Language, </a:t>
            </a:r>
            <a:r>
              <a:rPr lang="en-US" sz="2200" smtClean="0"/>
              <a:t>Assembly Language</a:t>
            </a:r>
          </a:p>
          <a:p>
            <a:pPr algn="just" eaLnBrk="1" hangingPunct="1"/>
            <a:endParaRPr lang="en-US" sz="2200" dirty="0" smtClean="0"/>
          </a:p>
          <a:p>
            <a:pPr algn="just" eaLnBrk="1" hangingPunct="1"/>
            <a:r>
              <a:rPr lang="en-US" sz="2200" dirty="0" smtClean="0"/>
              <a:t>Target programs in the form of Absolute machine language had a profit can be placed in a fixed location in memory and can be executed directly. Small program can be compiled and executed </a:t>
            </a:r>
            <a:r>
              <a:rPr lang="en-US" sz="2200" smtClean="0"/>
              <a:t>quickly.</a:t>
            </a:r>
          </a:p>
          <a:p>
            <a:pPr algn="just" eaLnBrk="1" hangingPunct="1"/>
            <a:endParaRPr lang="en-US" sz="2200" dirty="0" smtClean="0"/>
          </a:p>
          <a:p>
            <a:pPr algn="just" eaLnBrk="1" hangingPunct="1"/>
            <a:r>
              <a:rPr lang="en-US" sz="2200" dirty="0" smtClean="0"/>
              <a:t>Example: The number of "student-jobs' compiler, such as WATFIV and PL </a:t>
            </a:r>
            <a:r>
              <a:rPr lang="en-US" sz="2200" smtClean="0"/>
              <a:t>/ C Profit </a:t>
            </a:r>
            <a:r>
              <a:rPr lang="en-US" sz="2200" dirty="0" smtClean="0"/>
              <a:t>target program in the form of </a:t>
            </a:r>
            <a:r>
              <a:rPr lang="en-US" sz="2200" dirty="0" err="1" smtClean="0"/>
              <a:t>Relocatable</a:t>
            </a:r>
            <a:r>
              <a:rPr lang="en-US" sz="2200" dirty="0" smtClean="0"/>
              <a:t> Machine Language Program (Object Module) is a sub-program can be compiled separately</a:t>
            </a:r>
            <a:r>
              <a:rPr lang="en-US" sz="2200" smtClean="0"/>
              <a:t>. </a:t>
            </a:r>
            <a:endParaRPr lang="en-US" sz="2200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17C0A1-5317-4820-9D00-964F11343E59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3340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Target Program</a:t>
            </a:r>
            <a:r>
              <a:rPr lang="en-US" dirty="0" smtClean="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543800" cy="47244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smtClean="0"/>
              <a:t>One set of relocatable object modules can be linked together and loaded by the linking loader to be executed.</a:t>
            </a:r>
          </a:p>
          <a:p>
            <a:pPr algn="just"/>
            <a:endParaRPr lang="en-US" sz="2400" smtClean="0"/>
          </a:p>
          <a:p>
            <a:pPr algn="just"/>
            <a:r>
              <a:rPr lang="en-US" sz="2400" smtClean="0"/>
              <a:t>Though out the extra effort for linking &amp; loading, but we have more flexibility because it can compile the subroutine separately.</a:t>
            </a:r>
          </a:p>
          <a:p>
            <a:pPr algn="just"/>
            <a:endParaRPr lang="en-US" sz="2400" smtClean="0"/>
          </a:p>
          <a:p>
            <a:pPr algn="just"/>
            <a:r>
              <a:rPr lang="en-US" sz="2400" smtClean="0"/>
              <a:t>Assembly Language program as a target program has the advantage of ease of code generation process. We can generate the symbolic instruction &amp; use the macro facilities of the assembler to generate code. The cost is the stage of assembly after the code generation.</a:t>
            </a:r>
          </a:p>
          <a:p>
            <a:pPr algn="just"/>
            <a:endParaRPr lang="en-US" sz="2400" smtClean="0">
              <a:cs typeface="Times New Roman" pitchFamily="18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17C0A1-5317-4820-9D00-964F11343E59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211</TotalTime>
  <Words>1029</Words>
  <Application>Microsoft Office PowerPoint</Application>
  <PresentationFormat>On-screen Show (4:3)</PresentationFormat>
  <Paragraphs>195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Template PPT 2015</vt:lpstr>
      <vt:lpstr>Code Generation  Session  25 - 26</vt:lpstr>
      <vt:lpstr>Learning Outcomes</vt:lpstr>
      <vt:lpstr>Content Outline</vt:lpstr>
      <vt:lpstr>Posisi Code Generation</vt:lpstr>
      <vt:lpstr>Terms or Requirement code generator</vt:lpstr>
      <vt:lpstr> Issues in the Code Generator Design</vt:lpstr>
      <vt:lpstr>Input for Code Generator </vt:lpstr>
      <vt:lpstr>Target Program </vt:lpstr>
      <vt:lpstr>Target Program </vt:lpstr>
      <vt:lpstr>Memory Management </vt:lpstr>
      <vt:lpstr>Instruction Selection </vt:lpstr>
      <vt:lpstr>Instruction Selection </vt:lpstr>
      <vt:lpstr>Register Allocation </vt:lpstr>
      <vt:lpstr> Order Selection Evaluation</vt:lpstr>
      <vt:lpstr>Approach Code Generator  </vt:lpstr>
      <vt:lpstr>Basic Blocks as DAGs</vt:lpstr>
      <vt:lpstr>Basic Block Example</vt:lpstr>
      <vt:lpstr>Run-Time Storage 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User</cp:lastModifiedBy>
  <cp:revision>40</cp:revision>
  <dcterms:created xsi:type="dcterms:W3CDTF">2015-05-04T03:33:03Z</dcterms:created>
  <dcterms:modified xsi:type="dcterms:W3CDTF">2009-03-04T17:31:42Z</dcterms:modified>
</cp:coreProperties>
</file>