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704" r:id="rId3"/>
    <p:sldId id="705" r:id="rId4"/>
    <p:sldId id="706" r:id="rId5"/>
    <p:sldId id="735" r:id="rId6"/>
    <p:sldId id="736" r:id="rId7"/>
    <p:sldId id="738" r:id="rId8"/>
    <p:sldId id="739" r:id="rId9"/>
    <p:sldId id="740" r:id="rId10"/>
    <p:sldId id="741" r:id="rId11"/>
    <p:sldId id="742" r:id="rId12"/>
    <p:sldId id="708" r:id="rId13"/>
    <p:sldId id="709" r:id="rId14"/>
    <p:sldId id="710" r:id="rId15"/>
    <p:sldId id="711" r:id="rId16"/>
    <p:sldId id="712" r:id="rId17"/>
    <p:sldId id="713" r:id="rId18"/>
    <p:sldId id="714" r:id="rId19"/>
    <p:sldId id="715" r:id="rId20"/>
    <p:sldId id="716" r:id="rId21"/>
    <p:sldId id="737" r:id="rId22"/>
    <p:sldId id="743" r:id="rId23"/>
    <p:sldId id="717" r:id="rId24"/>
    <p:sldId id="718" r:id="rId25"/>
    <p:sldId id="719" r:id="rId26"/>
    <p:sldId id="720" r:id="rId27"/>
    <p:sldId id="721" r:id="rId28"/>
    <p:sldId id="722" r:id="rId29"/>
    <p:sldId id="723" r:id="rId30"/>
    <p:sldId id="724" r:id="rId31"/>
    <p:sldId id="725" r:id="rId32"/>
    <p:sldId id="726" r:id="rId33"/>
    <p:sldId id="727" r:id="rId34"/>
    <p:sldId id="728" r:id="rId35"/>
    <p:sldId id="729" r:id="rId36"/>
    <p:sldId id="730" r:id="rId37"/>
    <p:sldId id="731" r:id="rId38"/>
    <p:sldId id="732" r:id="rId39"/>
    <p:sldId id="733" r:id="rId40"/>
    <p:sldId id="734" r:id="rId4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1"/>
            <p14:sldId id="263"/>
            <p14:sldId id="257"/>
            <p14:sldId id="264"/>
            <p14:sldId id="262"/>
          </p14:sldIdLst>
        </p14:section>
        <p14:section name="REFERENCE" id="{82098E28-DACF-4424-86A1-E861B2DCC6FF}">
          <p14:sldIdLst>
            <p14:sldId id="259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nus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2" d="100"/>
          <a:sy n="72" d="100"/>
        </p:scale>
        <p:origin x="-1020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E212E-13FC-4488-A226-21CA1BD2390E}" type="datetimeFigureOut">
              <a:rPr lang="en-US" smtClean="0"/>
              <a:pPr/>
              <a:t>3/5/2009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A5169-68C4-43C9-9E8D-B5BBEBC896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57B84-A590-4642-9AB4-E22245EA61DB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867" tIns="44934" rIns="89867" bIns="44934"/>
          <a:lstStyle/>
          <a:p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57B84-A590-4642-9AB4-E22245EA61DB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867" tIns="44934" rIns="89867" bIns="44934"/>
          <a:lstStyle/>
          <a:p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CABF3-250F-4E8E-B7E1-A2E9756F4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6985000" cy="504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38600" cy="4929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929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87A4B-F99F-43AE-AC16-2174897FC3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05/03/2009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3771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2173288" algn="l"/>
              </a:tabLst>
            </a:pPr>
            <a:r>
              <a:rPr lang="en-US" sz="2200" dirty="0" smtClean="0">
                <a:solidFill>
                  <a:schemeClr val="bg1"/>
                </a:solidFill>
                <a:latin typeface="Open Sans"/>
              </a:rPr>
              <a:t>Course</a:t>
            </a:r>
            <a:r>
              <a:rPr lang="en-US" sz="2200" smtClean="0">
                <a:solidFill>
                  <a:schemeClr val="bg1"/>
                </a:solidFill>
                <a:latin typeface="Open Sans"/>
              </a:rPr>
              <a:t>	: Comp6062 - Compilation Techniques</a:t>
            </a:r>
          </a:p>
          <a:p>
            <a:pPr>
              <a:spcBef>
                <a:spcPct val="20000"/>
              </a:spcBef>
              <a:tabLst>
                <a:tab pos="2173288" algn="l"/>
              </a:tabLst>
            </a:pPr>
            <a:r>
              <a:rPr lang="en-US" sz="2200" smtClean="0">
                <a:solidFill>
                  <a:schemeClr val="bg1"/>
                </a:solidFill>
                <a:latin typeface="Open Sans"/>
              </a:rPr>
              <a:t>Effective </a:t>
            </a:r>
            <a:r>
              <a:rPr lang="en-US" sz="2200" dirty="0" smtClean="0">
                <a:solidFill>
                  <a:schemeClr val="bg1"/>
                </a:solidFill>
                <a:latin typeface="Open Sans"/>
              </a:rPr>
              <a:t>Period	: </a:t>
            </a:r>
            <a:r>
              <a:rPr lang="en-US" sz="2200" smtClean="0">
                <a:solidFill>
                  <a:schemeClr val="bg1"/>
                </a:solidFill>
                <a:latin typeface="Open Sans"/>
              </a:rPr>
              <a:t>September </a:t>
            </a:r>
            <a:r>
              <a:rPr lang="en-US" sz="2200" smtClean="0">
                <a:solidFill>
                  <a:schemeClr val="bg1"/>
                </a:solidFill>
                <a:latin typeface="Open Sans"/>
              </a:rPr>
              <a:t>2018</a:t>
            </a:r>
            <a:endParaRPr lang="en-US" sz="22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AU" sz="4000" smtClean="0"/>
              <a:t>Intermediate Code Generator</a:t>
            </a:r>
            <a:br>
              <a:rPr lang="en-AU" sz="4000" smtClean="0"/>
            </a:b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US" sz="2800" smtClean="0">
                <a:solidFill>
                  <a:schemeClr val="bg1"/>
                </a:solidFill>
              </a:rPr>
              <a:t>Session  21 - 22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228600"/>
            <a:ext cx="5771728" cy="762000"/>
          </a:xfrm>
        </p:spPr>
        <p:txBody>
          <a:bodyPr>
            <a:normAutofit/>
          </a:bodyPr>
          <a:lstStyle/>
          <a:p>
            <a:r>
              <a:rPr lang="en-US" sz="2800" smtClean="0"/>
              <a:t>Quadraples - Example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828800"/>
            <a:ext cx="7315200" cy="47244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200" smtClean="0"/>
              <a:t>Consider the three address code below :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200" smtClean="0"/>
              <a:t>	t1 = minus c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200" smtClean="0"/>
              <a:t>	t2 = b * t1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200" smtClean="0"/>
              <a:t>	t3 = minus c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200" smtClean="0"/>
              <a:t>	t4 = b * t3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200" smtClean="0"/>
              <a:t>	t5 = t2 + t4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200" smtClean="0"/>
              <a:t>	a  = t5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E22F15-CCC7-4DBD-AA18-FFC6355A45DE}" type="slidenum">
              <a:rPr lang="en-US" smtClean="0"/>
              <a:pPr/>
              <a:t>10</a:t>
            </a:fld>
            <a:endParaRPr lang="en-US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953000" y="2819400"/>
          <a:ext cx="333775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813118"/>
                <a:gridCol w="675513"/>
                <a:gridCol w="675513"/>
                <a:gridCol w="82245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Op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Arg1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Arg2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Result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Minus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t1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*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t2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Minus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t3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*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t4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+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t5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=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228600"/>
            <a:ext cx="5771728" cy="762000"/>
          </a:xfrm>
        </p:spPr>
        <p:txBody>
          <a:bodyPr>
            <a:normAutofit/>
          </a:bodyPr>
          <a:lstStyle/>
          <a:p>
            <a:r>
              <a:rPr lang="en-US" sz="2800" smtClean="0"/>
              <a:t>Three-Address Code (Triples)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524000"/>
            <a:ext cx="7315200" cy="50292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200" smtClean="0"/>
              <a:t>A triples has only three fields which we call </a:t>
            </a:r>
            <a:r>
              <a:rPr lang="en-US" sz="2200" i="1" smtClean="0"/>
              <a:t>op, arg1, arg2.</a:t>
            </a:r>
          </a:p>
          <a:p>
            <a:pPr algn="just">
              <a:lnSpc>
                <a:spcPct val="90000"/>
              </a:lnSpc>
            </a:pPr>
            <a:r>
              <a:rPr lang="en-US" sz="2200" smtClean="0"/>
              <a:t>The </a:t>
            </a:r>
            <a:r>
              <a:rPr lang="en-US" sz="2200" i="1" smtClean="0"/>
              <a:t>result </a:t>
            </a:r>
            <a:r>
              <a:rPr lang="en-US" sz="2200" smtClean="0"/>
              <a:t>field is used primarily for temporary names.</a:t>
            </a:r>
          </a:p>
          <a:p>
            <a:pPr algn="just">
              <a:lnSpc>
                <a:spcPct val="90000"/>
              </a:lnSpc>
            </a:pPr>
            <a:r>
              <a:rPr lang="en-US" sz="2200" smtClean="0"/>
              <a:t>Using triples, we refer to to the result of an operation x op y by its position, rather than an explicit temporary name</a:t>
            </a:r>
          </a:p>
          <a:p>
            <a:pPr algn="just">
              <a:lnSpc>
                <a:spcPct val="90000"/>
              </a:lnSpc>
            </a:pPr>
            <a:r>
              <a:rPr lang="en-US" sz="2200" smtClean="0"/>
              <a:t>Example :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E22F15-CCC7-4DBD-AA18-FFC6355A45DE}" type="slidenum">
              <a:rPr lang="en-US" smtClean="0"/>
              <a:pPr/>
              <a:t>11</a:t>
            </a:fld>
            <a:endParaRPr lang="en-US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943600" y="3576320"/>
          <a:ext cx="25152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813118"/>
                <a:gridCol w="675513"/>
                <a:gridCol w="67551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Op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Arg1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Arg2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Minus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*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(0)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Minus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*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(2)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+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(3)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=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(4)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2362200" y="3733800"/>
            <a:ext cx="3352800" cy="2819400"/>
            <a:chOff x="2743200" y="3429000"/>
            <a:chExt cx="3352800" cy="2819400"/>
          </a:xfrm>
        </p:grpSpPr>
        <p:sp>
          <p:nvSpPr>
            <p:cNvPr id="17" name="Oval 16"/>
            <p:cNvSpPr/>
            <p:nvPr/>
          </p:nvSpPr>
          <p:spPr>
            <a:xfrm>
              <a:off x="4953000" y="4953000"/>
              <a:ext cx="1143000" cy="6096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Minus</a:t>
              </a:r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743200" y="3429000"/>
              <a:ext cx="3048000" cy="2819400"/>
              <a:chOff x="2743200" y="3429000"/>
              <a:chExt cx="3048000" cy="28194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3429000" y="3429000"/>
                <a:ext cx="533400" cy="6096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smtClean="0">
                    <a:solidFill>
                      <a:schemeClr val="tx1"/>
                    </a:solidFill>
                  </a:rPr>
                  <a:t>=</a:t>
                </a:r>
                <a:endParaRPr 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895600" y="3886200"/>
                <a:ext cx="533400" cy="6096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smtClean="0">
                    <a:solidFill>
                      <a:schemeClr val="tx1"/>
                    </a:solidFill>
                  </a:rPr>
                  <a:t>a</a:t>
                </a:r>
                <a:endParaRPr 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038600" y="3886200"/>
                <a:ext cx="533400" cy="6096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smtClean="0">
                    <a:solidFill>
                      <a:schemeClr val="tx1"/>
                    </a:solidFill>
                  </a:rPr>
                  <a:t>+</a:t>
                </a:r>
                <a:endParaRPr 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743200" y="4953000"/>
                <a:ext cx="533400" cy="6096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smtClean="0">
                    <a:solidFill>
                      <a:schemeClr val="tx1"/>
                    </a:solidFill>
                  </a:rPr>
                  <a:t>b</a:t>
                </a:r>
                <a:endParaRPr 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581400" y="5638800"/>
                <a:ext cx="533400" cy="6096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smtClean="0">
                    <a:solidFill>
                      <a:schemeClr val="tx1"/>
                    </a:solidFill>
                  </a:rPr>
                  <a:t>c</a:t>
                </a:r>
                <a:endParaRPr 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876800" y="4495800"/>
                <a:ext cx="533400" cy="6096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smtClean="0">
                    <a:solidFill>
                      <a:schemeClr val="tx1"/>
                    </a:solidFill>
                  </a:rPr>
                  <a:t>*</a:t>
                </a:r>
                <a:endParaRPr 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352800" y="4495800"/>
                <a:ext cx="533400" cy="6096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smtClean="0">
                    <a:solidFill>
                      <a:schemeClr val="tx1"/>
                    </a:solidFill>
                  </a:rPr>
                  <a:t>*</a:t>
                </a:r>
                <a:endParaRPr 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276600" y="4953000"/>
                <a:ext cx="1143000" cy="6096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Minus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343400" y="4953000"/>
                <a:ext cx="533400" cy="6096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smtClean="0">
                    <a:solidFill>
                      <a:schemeClr val="tx1"/>
                    </a:solidFill>
                  </a:rPr>
                  <a:t>b</a:t>
                </a:r>
                <a:endParaRPr 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257800" y="5562600"/>
                <a:ext cx="533400" cy="6096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smtClean="0">
                    <a:solidFill>
                      <a:schemeClr val="tx1"/>
                    </a:solidFill>
                  </a:rPr>
                  <a:t>c</a:t>
                </a:r>
                <a:endParaRPr lang="en-US" sz="2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 rot="10800000" flipV="1">
                <a:off x="3276600" y="3886200"/>
                <a:ext cx="381000" cy="2286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257800" y="4876800"/>
                <a:ext cx="304800" cy="1524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5400000">
                <a:off x="5334000" y="5562600"/>
                <a:ext cx="304800" cy="1588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rot="5400000">
                <a:off x="3619500" y="5600700"/>
                <a:ext cx="381000" cy="1588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15" idx="7"/>
              </p:cNvCxnSpPr>
              <p:nvPr/>
            </p:nvCxnSpPr>
            <p:spPr>
              <a:xfrm rot="16200000" flipV="1">
                <a:off x="3910269" y="4700331"/>
                <a:ext cx="165474" cy="518411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10800000" flipV="1">
                <a:off x="4648200" y="4876800"/>
                <a:ext cx="381000" cy="2286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10800000" flipV="1">
                <a:off x="3124200" y="4876800"/>
                <a:ext cx="381000" cy="2286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10800000">
                <a:off x="4419600" y="4343400"/>
                <a:ext cx="609600" cy="3048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10800000" flipV="1">
                <a:off x="3810000" y="4343400"/>
                <a:ext cx="381000" cy="2286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810002" y="3886202"/>
                <a:ext cx="380998" cy="152398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5771728" cy="914400"/>
          </a:xfrm>
        </p:spPr>
        <p:txBody>
          <a:bodyPr/>
          <a:lstStyle/>
          <a:p>
            <a:r>
              <a:rPr lang="en-US" smtClean="0"/>
              <a:t>Three-Address Statements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848600" cy="5029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i="1" smtClean="0"/>
              <a:t>Binary Operator: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op y,z,result</a:t>
            </a:r>
            <a:r>
              <a:rPr lang="en-US" smtClean="0"/>
              <a:t>   or   </a:t>
            </a:r>
            <a:r>
              <a:rPr lang="en-US" smtClean="0">
                <a:latin typeface="Courier New" pitchFamily="49" charset="0"/>
              </a:rPr>
              <a:t>result := y op z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	where </a:t>
            </a:r>
            <a:r>
              <a:rPr lang="en-US" smtClean="0">
                <a:latin typeface="Courier New" pitchFamily="49" charset="0"/>
              </a:rPr>
              <a:t>op</a:t>
            </a:r>
            <a:r>
              <a:rPr lang="en-US" smtClean="0"/>
              <a:t> is a binary arithmetic or logical operator. This binary operator is applied to </a:t>
            </a:r>
            <a:r>
              <a:rPr lang="en-US" smtClean="0">
                <a:latin typeface="Courier New" pitchFamily="49" charset="0"/>
              </a:rPr>
              <a:t>y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</a:rPr>
              <a:t>z</a:t>
            </a:r>
            <a:r>
              <a:rPr lang="en-US" smtClean="0"/>
              <a:t>, and the result of the operation is stored in </a:t>
            </a:r>
            <a:r>
              <a:rPr lang="en-US" smtClean="0">
                <a:latin typeface="Courier New" pitchFamily="49" charset="0"/>
              </a:rPr>
              <a:t>result</a:t>
            </a:r>
            <a:r>
              <a:rPr lang="en-US" smtClean="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	Ex:		</a:t>
            </a:r>
            <a:r>
              <a:rPr lang="en-US" smtClean="0">
                <a:latin typeface="Courier New" pitchFamily="49" charset="0"/>
              </a:rPr>
              <a:t>add  a,b,c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		gt   a,b,c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		addr a,b,c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		addi a,b,c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b="1" i="1" smtClean="0"/>
              <a:t>Unary Operator:</a:t>
            </a:r>
            <a:r>
              <a:rPr lang="en-US" smtClean="0"/>
              <a:t> 	</a:t>
            </a:r>
            <a:r>
              <a:rPr lang="en-US" smtClean="0">
                <a:latin typeface="Courier New" pitchFamily="49" charset="0"/>
              </a:rPr>
              <a:t>op y,,result</a:t>
            </a:r>
            <a:r>
              <a:rPr lang="en-US" smtClean="0"/>
              <a:t>   or   </a:t>
            </a:r>
            <a:r>
              <a:rPr lang="en-US" smtClean="0">
                <a:latin typeface="Courier New" pitchFamily="49" charset="0"/>
              </a:rPr>
              <a:t>result := op y</a:t>
            </a:r>
            <a:endParaRPr lang="en-US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	where </a:t>
            </a:r>
            <a:r>
              <a:rPr lang="en-US" smtClean="0">
                <a:latin typeface="Courier New" pitchFamily="49" charset="0"/>
              </a:rPr>
              <a:t>op</a:t>
            </a:r>
            <a:r>
              <a:rPr lang="en-US" smtClean="0"/>
              <a:t> is a unary arithmetic or logical operator. This unary operator is applied to </a:t>
            </a:r>
            <a:r>
              <a:rPr lang="en-US" smtClean="0">
                <a:latin typeface="Courier New" pitchFamily="49" charset="0"/>
              </a:rPr>
              <a:t>y</a:t>
            </a:r>
            <a:r>
              <a:rPr lang="en-US" smtClean="0"/>
              <a:t>, and the result of the operation is stored in </a:t>
            </a:r>
            <a:r>
              <a:rPr lang="en-US" smtClean="0">
                <a:latin typeface="Courier New" pitchFamily="49" charset="0"/>
              </a:rPr>
              <a:t>result</a:t>
            </a:r>
            <a:r>
              <a:rPr lang="en-US" smtClean="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	Ex:		</a:t>
            </a:r>
            <a:r>
              <a:rPr lang="en-US" smtClean="0">
                <a:latin typeface="Courier New" pitchFamily="49" charset="0"/>
              </a:rPr>
              <a:t>uminus    a,,c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		not       a,,c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		inttoreal a,,c		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13357D-0A7E-404D-8894-F162D2385ECC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152400"/>
            <a:ext cx="5619328" cy="685800"/>
          </a:xfrm>
        </p:spPr>
        <p:txBody>
          <a:bodyPr>
            <a:normAutofit fontScale="90000"/>
          </a:bodyPr>
          <a:lstStyle/>
          <a:p>
            <a:r>
              <a:rPr lang="en-US" sz="2800" smtClean="0"/>
              <a:t>Three-Address Statements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696200" cy="5029200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en-US" b="1" i="1" smtClean="0"/>
              <a:t>Move Operator:</a:t>
            </a:r>
            <a:r>
              <a:rPr lang="en-US" smtClean="0"/>
              <a:t> 	</a:t>
            </a:r>
            <a:r>
              <a:rPr lang="en-US" smtClean="0">
                <a:latin typeface="Courier New" pitchFamily="49" charset="0"/>
              </a:rPr>
              <a:t>mov y,,result</a:t>
            </a:r>
            <a:r>
              <a:rPr lang="en-US" smtClean="0"/>
              <a:t>   or   </a:t>
            </a:r>
            <a:r>
              <a:rPr lang="en-US" smtClean="0">
                <a:latin typeface="Courier New" pitchFamily="49" charset="0"/>
              </a:rPr>
              <a:t>result := y</a:t>
            </a:r>
          </a:p>
          <a:p>
            <a:pPr algn="just">
              <a:buFontTx/>
              <a:buNone/>
            </a:pPr>
            <a:r>
              <a:rPr lang="en-US" smtClean="0"/>
              <a:t>	where the content of </a:t>
            </a:r>
            <a:r>
              <a:rPr lang="en-US" smtClean="0">
                <a:latin typeface="Courier New" pitchFamily="49" charset="0"/>
              </a:rPr>
              <a:t>y</a:t>
            </a:r>
            <a:r>
              <a:rPr lang="en-US" smtClean="0"/>
              <a:t> is copied into </a:t>
            </a:r>
            <a:r>
              <a:rPr lang="en-US" smtClean="0">
                <a:latin typeface="Courier New" pitchFamily="49" charset="0"/>
              </a:rPr>
              <a:t>result</a:t>
            </a:r>
            <a:r>
              <a:rPr lang="en-US" smtClean="0"/>
              <a:t>.</a:t>
            </a:r>
          </a:p>
          <a:p>
            <a:pPr algn="just">
              <a:buFontTx/>
              <a:buNone/>
            </a:pPr>
            <a:r>
              <a:rPr lang="en-US" smtClean="0"/>
              <a:t>	Ex:		</a:t>
            </a:r>
            <a:r>
              <a:rPr lang="en-US" smtClean="0">
                <a:latin typeface="Courier New" pitchFamily="49" charset="0"/>
              </a:rPr>
              <a:t>mov   a,,c</a:t>
            </a:r>
          </a:p>
          <a:p>
            <a:pPr algn="just">
              <a:buFontTx/>
              <a:buNone/>
            </a:pPr>
            <a:r>
              <a:rPr lang="en-US" smtClean="0">
                <a:latin typeface="Courier New" pitchFamily="49" charset="0"/>
              </a:rPr>
              <a:t>			movi  a,,c</a:t>
            </a:r>
          </a:p>
          <a:p>
            <a:pPr algn="just">
              <a:buFontTx/>
              <a:buNone/>
            </a:pPr>
            <a:r>
              <a:rPr lang="en-US" smtClean="0">
                <a:latin typeface="Courier New" pitchFamily="49" charset="0"/>
              </a:rPr>
              <a:t>			movr  a,,c</a:t>
            </a:r>
          </a:p>
          <a:p>
            <a:pPr algn="just"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 algn="just">
              <a:buFontTx/>
              <a:buNone/>
            </a:pPr>
            <a:r>
              <a:rPr lang="en-US" b="1" i="1" smtClean="0"/>
              <a:t>Unconditional Jumps:</a:t>
            </a:r>
            <a:r>
              <a:rPr lang="en-US" smtClean="0"/>
              <a:t>  </a:t>
            </a:r>
            <a:r>
              <a:rPr lang="en-US" smtClean="0">
                <a:latin typeface="Courier New" pitchFamily="49" charset="0"/>
              </a:rPr>
              <a:t>jmp ,,L</a:t>
            </a:r>
            <a:r>
              <a:rPr lang="en-US" smtClean="0"/>
              <a:t>   or   </a:t>
            </a:r>
            <a:r>
              <a:rPr lang="en-US" smtClean="0">
                <a:latin typeface="Courier New" pitchFamily="49" charset="0"/>
              </a:rPr>
              <a:t>goto L</a:t>
            </a:r>
          </a:p>
          <a:p>
            <a:pPr algn="just">
              <a:buFontTx/>
              <a:buNone/>
            </a:pPr>
            <a:r>
              <a:rPr lang="en-US" smtClean="0"/>
              <a:t>	We will jump to the three-address code with the label </a:t>
            </a:r>
            <a:r>
              <a:rPr lang="en-US" smtClean="0">
                <a:latin typeface="Courier New" pitchFamily="49" charset="0"/>
              </a:rPr>
              <a:t>L</a:t>
            </a:r>
            <a:r>
              <a:rPr lang="en-US" smtClean="0"/>
              <a:t>, and the execution continues from that statement.</a:t>
            </a:r>
          </a:p>
          <a:p>
            <a:pPr algn="just">
              <a:buFontTx/>
              <a:buNone/>
            </a:pPr>
            <a:r>
              <a:rPr lang="en-US" smtClean="0"/>
              <a:t>	Ex:		</a:t>
            </a:r>
            <a:r>
              <a:rPr lang="en-US" smtClean="0">
                <a:latin typeface="Courier New" pitchFamily="49" charset="0"/>
              </a:rPr>
              <a:t>jmp  ,,L1	</a:t>
            </a:r>
            <a:r>
              <a:rPr lang="en-US" smtClean="0"/>
              <a:t>// jump to L1</a:t>
            </a:r>
          </a:p>
          <a:p>
            <a:pPr algn="just">
              <a:buFontTx/>
              <a:buNone/>
            </a:pPr>
            <a:r>
              <a:rPr lang="en-US" smtClean="0">
                <a:latin typeface="Courier New" pitchFamily="49" charset="0"/>
              </a:rPr>
              <a:t>			jmp  ,,7 	</a:t>
            </a:r>
            <a:r>
              <a:rPr lang="en-US" smtClean="0"/>
              <a:t>// jump to the statement 7</a:t>
            </a:r>
            <a:r>
              <a:rPr lang="en-US" smtClean="0">
                <a:latin typeface="Courier New" pitchFamily="49" charset="0"/>
              </a:rPr>
              <a:t>	</a:t>
            </a:r>
          </a:p>
          <a:p>
            <a:pPr algn="just">
              <a:buFontTx/>
              <a:buNone/>
            </a:pPr>
            <a:endParaRPr lang="en-US" smtClean="0">
              <a:latin typeface="Courier New" pitchFamily="49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49B525-CEAC-477A-866C-27557267C561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52400"/>
            <a:ext cx="5924128" cy="762000"/>
          </a:xfrm>
        </p:spPr>
        <p:txBody>
          <a:bodyPr/>
          <a:lstStyle/>
          <a:p>
            <a:r>
              <a:rPr lang="en-US" sz="2800" smtClean="0"/>
              <a:t>Three-Address Statements 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848600" cy="502920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b="1" i="1" smtClean="0"/>
              <a:t>Conditional Jumps:</a:t>
            </a:r>
            <a:r>
              <a:rPr lang="en-US" smtClean="0"/>
              <a:t> 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jmp</a:t>
            </a:r>
            <a:r>
              <a:rPr lang="en-US" b="1" i="1" smtClean="0">
                <a:latin typeface="Courier New" pitchFamily="49" charset="0"/>
              </a:rPr>
              <a:t>relop</a:t>
            </a:r>
            <a:r>
              <a:rPr lang="en-US" smtClean="0">
                <a:latin typeface="Courier New" pitchFamily="49" charset="0"/>
              </a:rPr>
              <a:t> y,z,L</a:t>
            </a:r>
            <a:r>
              <a:rPr lang="en-US" smtClean="0"/>
              <a:t>   or   </a:t>
            </a:r>
            <a:r>
              <a:rPr lang="en-US" smtClean="0">
                <a:latin typeface="Courier New" pitchFamily="49" charset="0"/>
              </a:rPr>
              <a:t>if y </a:t>
            </a:r>
            <a:r>
              <a:rPr lang="en-US" b="1" i="1" smtClean="0">
                <a:latin typeface="Courier New" pitchFamily="49" charset="0"/>
              </a:rPr>
              <a:t>relop</a:t>
            </a:r>
            <a:r>
              <a:rPr lang="en-US" smtClean="0">
                <a:latin typeface="Courier New" pitchFamily="49" charset="0"/>
              </a:rPr>
              <a:t> z goto L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mtClean="0"/>
              <a:t>	We will jump to the three-address code with the label </a:t>
            </a:r>
            <a:r>
              <a:rPr lang="en-US" smtClean="0">
                <a:latin typeface="Courier New" pitchFamily="49" charset="0"/>
              </a:rPr>
              <a:t>L </a:t>
            </a:r>
            <a:r>
              <a:rPr lang="en-US" smtClean="0"/>
              <a:t>if  the result of </a:t>
            </a:r>
            <a:r>
              <a:rPr lang="en-US" smtClean="0">
                <a:latin typeface="Courier New" pitchFamily="49" charset="0"/>
              </a:rPr>
              <a:t>y relop z</a:t>
            </a:r>
            <a:r>
              <a:rPr lang="en-US" smtClean="0"/>
              <a:t>  is true, and the execution continues from that statement. If the result is false, the execution continues from the statement following this conditional jump statement.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mtClean="0"/>
              <a:t>	Ex:		</a:t>
            </a:r>
            <a:r>
              <a:rPr lang="en-US" smtClean="0">
                <a:latin typeface="Courier New" pitchFamily="49" charset="0"/>
              </a:rPr>
              <a:t>jmpgt   y,z,L1	</a:t>
            </a:r>
            <a:r>
              <a:rPr lang="en-US" smtClean="0"/>
              <a:t>// jump to L1 if y&gt;z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mtClean="0"/>
              <a:t>			</a:t>
            </a:r>
            <a:r>
              <a:rPr lang="en-US" smtClean="0">
                <a:latin typeface="Courier New" pitchFamily="49" charset="0"/>
              </a:rPr>
              <a:t>jmpgte  y,z,L1	</a:t>
            </a:r>
            <a:r>
              <a:rPr lang="en-US" smtClean="0"/>
              <a:t>// jump to L1 if y&gt;=z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mtClean="0"/>
              <a:t>			</a:t>
            </a:r>
            <a:r>
              <a:rPr lang="en-US" smtClean="0">
                <a:latin typeface="Courier New" pitchFamily="49" charset="0"/>
              </a:rPr>
              <a:t>jmpe    y,z,L1	</a:t>
            </a:r>
            <a:r>
              <a:rPr lang="en-US" smtClean="0"/>
              <a:t>// jump to L1 if y==z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mtClean="0"/>
              <a:t>			</a:t>
            </a:r>
            <a:r>
              <a:rPr lang="en-US" smtClean="0">
                <a:latin typeface="Courier New" pitchFamily="49" charset="0"/>
              </a:rPr>
              <a:t>jmpne   y,z,L1	</a:t>
            </a:r>
            <a:r>
              <a:rPr lang="en-US" smtClean="0"/>
              <a:t>// jump to L1 if y!=z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smtClean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mtClean="0"/>
              <a:t>	Our relational operator can also be a unary operator.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mtClean="0"/>
              <a:t>			 </a:t>
            </a:r>
            <a:r>
              <a:rPr lang="en-US" smtClean="0">
                <a:latin typeface="Courier New" pitchFamily="49" charset="0"/>
              </a:rPr>
              <a:t>jmpnz   y,,L1	</a:t>
            </a:r>
            <a:r>
              <a:rPr lang="en-US" smtClean="0"/>
              <a:t>// jump to L1 if y is not zero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mtClean="0"/>
              <a:t>			 </a:t>
            </a:r>
            <a:r>
              <a:rPr lang="en-US" smtClean="0">
                <a:latin typeface="Courier New" pitchFamily="49" charset="0"/>
              </a:rPr>
              <a:t>jmpz    y,,L1	</a:t>
            </a:r>
            <a:r>
              <a:rPr lang="en-US" smtClean="0"/>
              <a:t>// jump to L1 if y is zero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mtClean="0"/>
              <a:t>			 </a:t>
            </a:r>
            <a:r>
              <a:rPr lang="en-US" smtClean="0">
                <a:latin typeface="Courier New" pitchFamily="49" charset="0"/>
              </a:rPr>
              <a:t>jmpt    y,,L1	</a:t>
            </a:r>
            <a:r>
              <a:rPr lang="en-US" smtClean="0"/>
              <a:t>// jump to L1 if y is true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mtClean="0"/>
              <a:t>			 </a:t>
            </a:r>
            <a:r>
              <a:rPr lang="en-US" smtClean="0">
                <a:latin typeface="Courier New" pitchFamily="49" charset="0"/>
              </a:rPr>
              <a:t>jmpf    y,,L1	</a:t>
            </a:r>
            <a:r>
              <a:rPr lang="en-US" smtClean="0"/>
              <a:t>// jump to L1 if y is false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5F1479-E4D4-4F45-A976-E74A7B394BB4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52400"/>
            <a:ext cx="5847928" cy="609600"/>
          </a:xfrm>
        </p:spPr>
        <p:txBody>
          <a:bodyPr>
            <a:normAutofit fontScale="90000"/>
          </a:bodyPr>
          <a:lstStyle/>
          <a:p>
            <a:r>
              <a:rPr lang="en-US" sz="2800" smtClean="0"/>
              <a:t>Three-Address Statements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772400" cy="50292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b="1" i="1" smtClean="0"/>
              <a:t>Procedure Parameters:</a:t>
            </a:r>
            <a:r>
              <a:rPr lang="en-US" smtClean="0"/>
              <a:t> 	</a:t>
            </a:r>
            <a:r>
              <a:rPr lang="en-US" smtClean="0">
                <a:latin typeface="Courier New" pitchFamily="49" charset="0"/>
              </a:rPr>
              <a:t>param x,,</a:t>
            </a:r>
            <a:r>
              <a:rPr lang="en-US" smtClean="0"/>
              <a:t>   or   </a:t>
            </a:r>
            <a:r>
              <a:rPr lang="en-US" smtClean="0">
                <a:latin typeface="Courier New" pitchFamily="49" charset="0"/>
              </a:rPr>
              <a:t>param x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b="1" i="1" smtClean="0"/>
              <a:t>Procedure Calls:</a:t>
            </a:r>
            <a:r>
              <a:rPr lang="en-US" smtClean="0"/>
              <a:t> 		</a:t>
            </a:r>
            <a:r>
              <a:rPr lang="en-US" smtClean="0">
                <a:latin typeface="Courier New" pitchFamily="49" charset="0"/>
              </a:rPr>
              <a:t>call p,n,</a:t>
            </a:r>
            <a:r>
              <a:rPr lang="en-US" smtClean="0"/>
              <a:t>   or   </a:t>
            </a:r>
            <a:r>
              <a:rPr lang="en-US" smtClean="0">
                <a:latin typeface="Courier New" pitchFamily="49" charset="0"/>
              </a:rPr>
              <a:t>call p,n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mtClean="0"/>
              <a:t>	where </a:t>
            </a:r>
            <a:r>
              <a:rPr lang="en-US" smtClean="0">
                <a:latin typeface="Courier New" pitchFamily="49" charset="0"/>
              </a:rPr>
              <a:t>x</a:t>
            </a:r>
            <a:r>
              <a:rPr lang="en-US" smtClean="0"/>
              <a:t> is an actual parameter, we invoke the procedure </a:t>
            </a:r>
            <a:r>
              <a:rPr lang="en-US" smtClean="0">
                <a:latin typeface="Courier New" pitchFamily="49" charset="0"/>
              </a:rPr>
              <a:t>p</a:t>
            </a:r>
            <a:r>
              <a:rPr lang="en-US" smtClean="0"/>
              <a:t> with </a:t>
            </a:r>
            <a:r>
              <a:rPr lang="en-US" smtClean="0">
                <a:latin typeface="Courier New" pitchFamily="49" charset="0"/>
              </a:rPr>
              <a:t>n</a:t>
            </a:r>
            <a:r>
              <a:rPr lang="en-US" smtClean="0"/>
              <a:t> parameters.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mtClean="0"/>
              <a:t>	Ex:		</a:t>
            </a:r>
            <a:r>
              <a:rPr lang="en-US" smtClean="0">
                <a:latin typeface="Courier New" pitchFamily="49" charset="0"/>
              </a:rPr>
              <a:t>param x</a:t>
            </a:r>
            <a:r>
              <a:rPr lang="en-US" baseline="-25000" smtClean="0">
                <a:latin typeface="Courier New" pitchFamily="49" charset="0"/>
              </a:rPr>
              <a:t>1</a:t>
            </a:r>
            <a:r>
              <a:rPr lang="en-US" smtClean="0">
                <a:latin typeface="Courier New" pitchFamily="49" charset="0"/>
              </a:rPr>
              <a:t>,,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		param x</a:t>
            </a:r>
            <a:r>
              <a:rPr lang="en-US" baseline="-25000" smtClean="0">
                <a:latin typeface="Courier New" pitchFamily="49" charset="0"/>
              </a:rPr>
              <a:t>2</a:t>
            </a:r>
            <a:r>
              <a:rPr lang="en-US" smtClean="0">
                <a:latin typeface="Courier New" pitchFamily="49" charset="0"/>
              </a:rPr>
              <a:t>,,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				</a:t>
            </a:r>
            <a:r>
              <a:rPr lang="en-US" smtClean="0">
                <a:latin typeface="Courier New" pitchFamily="49" charset="0"/>
                <a:sym typeface="Wingdings" pitchFamily="2" charset="2"/>
              </a:rPr>
              <a:t> p(x</a:t>
            </a:r>
            <a:r>
              <a:rPr lang="en-US" baseline="-25000" smtClean="0">
                <a:latin typeface="Courier New" pitchFamily="49" charset="0"/>
                <a:sym typeface="Wingdings" pitchFamily="2" charset="2"/>
              </a:rPr>
              <a:t>1</a:t>
            </a:r>
            <a:r>
              <a:rPr lang="en-US" smtClean="0">
                <a:latin typeface="Courier New" pitchFamily="49" charset="0"/>
                <a:sym typeface="Wingdings" pitchFamily="2" charset="2"/>
              </a:rPr>
              <a:t>,...,x</a:t>
            </a:r>
            <a:r>
              <a:rPr lang="en-US" baseline="-25000" smtClean="0">
                <a:latin typeface="Courier New" pitchFamily="49" charset="0"/>
                <a:sym typeface="Wingdings" pitchFamily="2" charset="2"/>
              </a:rPr>
              <a:t>n</a:t>
            </a:r>
            <a:r>
              <a:rPr lang="en-US" smtClean="0">
                <a:latin typeface="Courier New" pitchFamily="49" charset="0"/>
                <a:sym typeface="Wingdings" pitchFamily="2" charset="2"/>
              </a:rPr>
              <a:t>)</a:t>
            </a:r>
            <a:endParaRPr lang="en-US" smtClean="0">
              <a:latin typeface="Courier New" pitchFamily="49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		param x</a:t>
            </a:r>
            <a:r>
              <a:rPr lang="en-US" baseline="-25000" smtClean="0">
                <a:latin typeface="Courier New" pitchFamily="49" charset="0"/>
              </a:rPr>
              <a:t>n</a:t>
            </a:r>
            <a:r>
              <a:rPr lang="en-US" smtClean="0">
                <a:latin typeface="Courier New" pitchFamily="49" charset="0"/>
              </a:rPr>
              <a:t>,,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		call  p,n,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f(x+1,y) </a:t>
            </a:r>
            <a:r>
              <a:rPr lang="en-US" smtClean="0">
                <a:latin typeface="Courier New" pitchFamily="49" charset="0"/>
                <a:sym typeface="Wingdings" pitchFamily="2" charset="2"/>
              </a:rPr>
              <a:t>	add   x,1,t1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  <a:sym typeface="Wingdings" pitchFamily="2" charset="2"/>
              </a:rPr>
              <a:t>				param t1,,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  <a:sym typeface="Wingdings" pitchFamily="2" charset="2"/>
              </a:rPr>
              <a:t>				param y,,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  <a:sym typeface="Wingdings" pitchFamily="2" charset="2"/>
              </a:rPr>
              <a:t>				call  f,2,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68658E-D103-402C-A7CA-D1F31949D486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228600"/>
            <a:ext cx="6000328" cy="609600"/>
          </a:xfrm>
        </p:spPr>
        <p:txBody>
          <a:bodyPr/>
          <a:lstStyle/>
          <a:p>
            <a:r>
              <a:rPr lang="en-US" sz="2800" smtClean="0"/>
              <a:t>Three-Address Statements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828800"/>
            <a:ext cx="7239000" cy="4343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b="1" i="1" smtClean="0"/>
              <a:t>Indexed Assignments:    	</a:t>
            </a:r>
          </a:p>
          <a:p>
            <a:pPr>
              <a:buFontTx/>
              <a:buNone/>
            </a:pPr>
            <a:r>
              <a:rPr lang="en-US" b="1" i="1" smtClean="0"/>
              <a:t>		</a:t>
            </a:r>
            <a:r>
              <a:rPr lang="en-US" smtClean="0">
                <a:latin typeface="Courier New" pitchFamily="49" charset="0"/>
              </a:rPr>
              <a:t>move y[i],,x  </a:t>
            </a:r>
            <a:r>
              <a:rPr lang="en-US" smtClean="0"/>
              <a:t>or</a:t>
            </a:r>
            <a:r>
              <a:rPr lang="en-US" smtClean="0">
                <a:latin typeface="Courier New" pitchFamily="49" charset="0"/>
              </a:rPr>
              <a:t>  x := y[i]</a:t>
            </a:r>
          </a:p>
          <a:p>
            <a:pPr>
              <a:buFontTx/>
              <a:buNone/>
            </a:pPr>
            <a:r>
              <a:rPr lang="en-US" smtClean="0">
                <a:latin typeface="Courier New" pitchFamily="49" charset="0"/>
              </a:rPr>
              <a:t>		move x,,y[i]  </a:t>
            </a:r>
            <a:r>
              <a:rPr lang="en-US" smtClean="0"/>
              <a:t>or</a:t>
            </a:r>
            <a:r>
              <a:rPr lang="en-US" smtClean="0">
                <a:latin typeface="Courier New" pitchFamily="49" charset="0"/>
              </a:rPr>
              <a:t>  y[i] := x</a:t>
            </a:r>
            <a:endParaRPr lang="en-US" b="1" i="1" smtClean="0"/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b="1" i="1" smtClean="0"/>
              <a:t>Address and Pointer Assignments:</a:t>
            </a:r>
          </a:p>
          <a:p>
            <a:pPr>
              <a:buFontTx/>
              <a:buNone/>
            </a:pPr>
            <a:r>
              <a:rPr lang="en-US" smtClean="0">
                <a:latin typeface="Courier New" pitchFamily="49" charset="0"/>
              </a:rPr>
              <a:t>		moveaddr y,,x  </a:t>
            </a:r>
            <a:r>
              <a:rPr lang="en-US" smtClean="0"/>
              <a:t>or</a:t>
            </a:r>
            <a:r>
              <a:rPr lang="en-US" smtClean="0">
                <a:latin typeface="Courier New" pitchFamily="49" charset="0"/>
              </a:rPr>
              <a:t>  x := &amp;y</a:t>
            </a:r>
          </a:p>
          <a:p>
            <a:pPr>
              <a:buFontTx/>
              <a:buNone/>
            </a:pPr>
            <a:r>
              <a:rPr lang="en-US" smtClean="0">
                <a:latin typeface="Courier New" pitchFamily="49" charset="0"/>
              </a:rPr>
              <a:t>		movecont y,,x  </a:t>
            </a:r>
            <a:r>
              <a:rPr lang="en-US" smtClean="0"/>
              <a:t>or</a:t>
            </a:r>
            <a:r>
              <a:rPr lang="en-US" smtClean="0">
                <a:latin typeface="Courier New" pitchFamily="49" charset="0"/>
              </a:rPr>
              <a:t>  x := *y</a:t>
            </a:r>
            <a:endParaRPr lang="en-US" b="1" i="1" smtClean="0"/>
          </a:p>
          <a:p>
            <a:pPr>
              <a:buFontTx/>
              <a:buNone/>
            </a:pPr>
            <a:endParaRPr lang="en-US" b="1" i="1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A36861-CF15-4C60-9E38-409ECDFB4C66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070600" cy="838200"/>
          </a:xfrm>
        </p:spPr>
        <p:txBody>
          <a:bodyPr>
            <a:normAutofit fontScale="90000"/>
          </a:bodyPr>
          <a:lstStyle/>
          <a:p>
            <a:r>
              <a:rPr lang="en-US" sz="2800" smtClean="0"/>
              <a:t>Syntax-Directed Translation into Three-Address Code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1" y="1524000"/>
            <a:ext cx="7772400" cy="4876800"/>
          </a:xfrm>
        </p:spPr>
        <p:txBody>
          <a:bodyPr>
            <a:noAutofit/>
          </a:bodyPr>
          <a:lstStyle/>
          <a:p>
            <a:pPr algn="just">
              <a:buFontTx/>
              <a:buNone/>
              <a:tabLst>
                <a:tab pos="1947863" algn="l"/>
              </a:tabLst>
            </a:pPr>
            <a:r>
              <a:rPr lang="en-US" smtClean="0"/>
              <a:t>S </a:t>
            </a:r>
            <a:r>
              <a:rPr lang="en-US" smtClean="0">
                <a:sym typeface="Symbol" pitchFamily="18" charset="2"/>
              </a:rPr>
              <a:t> </a:t>
            </a:r>
            <a:r>
              <a:rPr lang="en-US" b="1" smtClean="0">
                <a:sym typeface="Symbol" pitchFamily="18" charset="2"/>
              </a:rPr>
              <a:t>id</a:t>
            </a:r>
            <a:r>
              <a:rPr lang="en-US" smtClean="0">
                <a:sym typeface="Symbol" pitchFamily="18" charset="2"/>
              </a:rPr>
              <a:t> := E	S.code = E.code || gen(‘mov’ E.place ‘,,’ id.place)</a:t>
            </a:r>
          </a:p>
          <a:p>
            <a:pPr algn="just">
              <a:buFontTx/>
              <a:buNone/>
              <a:tabLst>
                <a:tab pos="1947863" algn="l"/>
              </a:tabLst>
            </a:pPr>
            <a:r>
              <a:rPr lang="en-US" smtClean="0"/>
              <a:t>E </a:t>
            </a:r>
            <a:r>
              <a:rPr lang="en-US" smtClean="0">
                <a:sym typeface="Symbol" pitchFamily="18" charset="2"/>
              </a:rPr>
              <a:t> E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 + E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	E.place = newtemp();</a:t>
            </a:r>
          </a:p>
          <a:p>
            <a:pPr algn="just">
              <a:buFontTx/>
              <a:buNone/>
              <a:tabLst>
                <a:tab pos="1947863" algn="l"/>
              </a:tabLst>
            </a:pPr>
            <a:r>
              <a:rPr lang="en-US" smtClean="0">
                <a:sym typeface="Symbol" pitchFamily="18" charset="2"/>
              </a:rPr>
              <a:t>		E.code = E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.code || E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.code || gen(‘add’ E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.place </a:t>
            </a:r>
          </a:p>
          <a:p>
            <a:pPr algn="just">
              <a:buFontTx/>
              <a:buNone/>
              <a:tabLst>
                <a:tab pos="1947863" algn="l"/>
              </a:tabLst>
            </a:pPr>
            <a:r>
              <a:rPr lang="en-US" smtClean="0">
                <a:sym typeface="Symbol" pitchFamily="18" charset="2"/>
              </a:rPr>
              <a:t>		‘,’ E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.place ‘,’ E.place)</a:t>
            </a:r>
          </a:p>
          <a:p>
            <a:pPr algn="just">
              <a:buFontTx/>
              <a:buNone/>
              <a:tabLst>
                <a:tab pos="1947863" algn="l"/>
              </a:tabLst>
            </a:pPr>
            <a:r>
              <a:rPr lang="en-US" smtClean="0"/>
              <a:t>E </a:t>
            </a:r>
            <a:r>
              <a:rPr lang="en-US" smtClean="0">
                <a:sym typeface="Symbol" pitchFamily="18" charset="2"/>
              </a:rPr>
              <a:t> E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 * E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	E.place = newtemp();</a:t>
            </a:r>
          </a:p>
          <a:p>
            <a:pPr algn="just">
              <a:buFontTx/>
              <a:buNone/>
              <a:tabLst>
                <a:tab pos="1947863" algn="l"/>
              </a:tabLst>
            </a:pPr>
            <a:r>
              <a:rPr lang="en-US" smtClean="0">
                <a:sym typeface="Symbol" pitchFamily="18" charset="2"/>
              </a:rPr>
              <a:t>		E.code = E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.code || E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.code || gen(‘mult’ E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.place </a:t>
            </a:r>
          </a:p>
          <a:p>
            <a:pPr algn="just">
              <a:buFontTx/>
              <a:buNone/>
              <a:tabLst>
                <a:tab pos="1947863" algn="l"/>
              </a:tabLst>
            </a:pPr>
            <a:r>
              <a:rPr lang="en-US" smtClean="0">
                <a:sym typeface="Symbol" pitchFamily="18" charset="2"/>
              </a:rPr>
              <a:t>		‘,’ E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.place ‘,’ E.place)</a:t>
            </a:r>
          </a:p>
          <a:p>
            <a:pPr algn="just">
              <a:buFontTx/>
              <a:buNone/>
              <a:tabLst>
                <a:tab pos="1947863" algn="l"/>
              </a:tabLst>
            </a:pPr>
            <a:r>
              <a:rPr lang="en-US" smtClean="0"/>
              <a:t>E </a:t>
            </a:r>
            <a:r>
              <a:rPr lang="en-US" smtClean="0">
                <a:sym typeface="Symbol" pitchFamily="18" charset="2"/>
              </a:rPr>
              <a:t> - E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 	E.place = newtemp();</a:t>
            </a:r>
          </a:p>
          <a:p>
            <a:pPr algn="just">
              <a:buFontTx/>
              <a:buNone/>
              <a:tabLst>
                <a:tab pos="1947863" algn="l"/>
              </a:tabLst>
            </a:pPr>
            <a:r>
              <a:rPr lang="en-US" smtClean="0">
                <a:sym typeface="Symbol" pitchFamily="18" charset="2"/>
              </a:rPr>
              <a:t>		E.code = E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.code || gen(‘uminus’ E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.place ‘,,’ </a:t>
            </a:r>
          </a:p>
          <a:p>
            <a:pPr algn="just">
              <a:buFontTx/>
              <a:buNone/>
              <a:tabLst>
                <a:tab pos="1947863" algn="l"/>
              </a:tabLst>
            </a:pPr>
            <a:r>
              <a:rPr lang="en-US" smtClean="0">
                <a:sym typeface="Symbol" pitchFamily="18" charset="2"/>
              </a:rPr>
              <a:t>		E.place)</a:t>
            </a:r>
          </a:p>
          <a:p>
            <a:pPr algn="just">
              <a:buFontTx/>
              <a:buNone/>
              <a:tabLst>
                <a:tab pos="1947863" algn="l"/>
              </a:tabLst>
            </a:pPr>
            <a:r>
              <a:rPr lang="en-US" smtClean="0"/>
              <a:t>E </a:t>
            </a:r>
            <a:r>
              <a:rPr lang="en-US" smtClean="0">
                <a:sym typeface="Symbol" pitchFamily="18" charset="2"/>
              </a:rPr>
              <a:t> ( E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 )	E.place = E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.place;</a:t>
            </a:r>
          </a:p>
          <a:p>
            <a:pPr algn="just">
              <a:buFontTx/>
              <a:buNone/>
              <a:tabLst>
                <a:tab pos="1947863" algn="l"/>
              </a:tabLst>
            </a:pPr>
            <a:r>
              <a:rPr lang="en-US" smtClean="0">
                <a:sym typeface="Symbol" pitchFamily="18" charset="2"/>
              </a:rPr>
              <a:t>		E.code = E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.code</a:t>
            </a:r>
          </a:p>
          <a:p>
            <a:pPr algn="just">
              <a:buFontTx/>
              <a:buNone/>
              <a:tabLst>
                <a:tab pos="1947863" algn="l"/>
              </a:tabLst>
            </a:pPr>
            <a:r>
              <a:rPr lang="en-US" smtClean="0"/>
              <a:t>E </a:t>
            </a:r>
            <a:r>
              <a:rPr lang="en-US" smtClean="0">
                <a:sym typeface="Symbol" pitchFamily="18" charset="2"/>
              </a:rPr>
              <a:t> </a:t>
            </a:r>
            <a:r>
              <a:rPr lang="en-US" b="1" smtClean="0">
                <a:sym typeface="Symbol" pitchFamily="18" charset="2"/>
              </a:rPr>
              <a:t>id</a:t>
            </a:r>
            <a:r>
              <a:rPr lang="en-US" smtClean="0">
                <a:sym typeface="Symbol" pitchFamily="18" charset="2"/>
              </a:rPr>
              <a:t>	E.place = </a:t>
            </a:r>
            <a:r>
              <a:rPr lang="en-US" b="1" smtClean="0">
                <a:sym typeface="Symbol" pitchFamily="18" charset="2"/>
              </a:rPr>
              <a:t>id</a:t>
            </a:r>
            <a:r>
              <a:rPr lang="en-US" smtClean="0">
                <a:sym typeface="Symbol" pitchFamily="18" charset="2"/>
              </a:rPr>
              <a:t>.place;</a:t>
            </a:r>
          </a:p>
          <a:p>
            <a:pPr algn="just">
              <a:buFontTx/>
              <a:buNone/>
              <a:tabLst>
                <a:tab pos="1947863" algn="l"/>
              </a:tabLst>
            </a:pPr>
            <a:r>
              <a:rPr lang="en-US" smtClean="0">
                <a:sym typeface="Symbol" pitchFamily="18" charset="2"/>
              </a:rPr>
              <a:t>		E.code = null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D14210-0878-4716-8017-B6E428594BF7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447800"/>
            <a:ext cx="7848600" cy="5181600"/>
          </a:xfrm>
        </p:spPr>
        <p:txBody>
          <a:bodyPr>
            <a:normAutofit/>
          </a:bodyPr>
          <a:lstStyle/>
          <a:p>
            <a:pPr algn="just">
              <a:buFontTx/>
              <a:buNone/>
              <a:tabLst>
                <a:tab pos="2862263" algn="l"/>
              </a:tabLst>
            </a:pPr>
            <a:r>
              <a:rPr lang="en-US" sz="2000" smtClean="0"/>
              <a:t>S </a:t>
            </a:r>
            <a:r>
              <a:rPr lang="en-US" sz="2000" smtClean="0">
                <a:sym typeface="Symbol" pitchFamily="18" charset="2"/>
              </a:rPr>
              <a:t> while E do S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	S.begin = newlabel();</a:t>
            </a:r>
          </a:p>
          <a:p>
            <a:pPr algn="just">
              <a:buFontTx/>
              <a:buNone/>
              <a:tabLst>
                <a:tab pos="2862263" algn="l"/>
              </a:tabLst>
            </a:pPr>
            <a:r>
              <a:rPr lang="en-US" sz="2000" smtClean="0">
                <a:sym typeface="Symbol" pitchFamily="18" charset="2"/>
              </a:rPr>
              <a:t>		S.after = newlabel();</a:t>
            </a:r>
          </a:p>
          <a:p>
            <a:pPr algn="just">
              <a:buFontTx/>
              <a:buNone/>
              <a:tabLst>
                <a:tab pos="2862263" algn="l"/>
              </a:tabLst>
            </a:pPr>
            <a:r>
              <a:rPr lang="en-US" sz="2000" smtClean="0">
                <a:sym typeface="Symbol" pitchFamily="18" charset="2"/>
              </a:rPr>
              <a:t>		S.code = gen(S.begin “:”)  ||  E.code  ||</a:t>
            </a:r>
          </a:p>
          <a:p>
            <a:pPr algn="just">
              <a:buFontTx/>
              <a:buNone/>
              <a:tabLst>
                <a:tab pos="2862263" algn="l"/>
              </a:tabLst>
            </a:pPr>
            <a:r>
              <a:rPr lang="en-US" sz="2000" smtClean="0">
                <a:sym typeface="Symbol" pitchFamily="18" charset="2"/>
              </a:rPr>
              <a:t>		gen(‘jmpf’ E.place ‘,,’ S.after)  || S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.code ||</a:t>
            </a:r>
          </a:p>
          <a:p>
            <a:pPr algn="just">
              <a:buFontTx/>
              <a:buNone/>
              <a:tabLst>
                <a:tab pos="2862263" algn="l"/>
              </a:tabLst>
            </a:pPr>
            <a:r>
              <a:rPr lang="en-US" sz="2000" smtClean="0">
                <a:sym typeface="Symbol" pitchFamily="18" charset="2"/>
              </a:rPr>
              <a:t>		gen(‘jmp’ ‘,,’ S.begin)  ||  gen(S.after ‘:”)</a:t>
            </a:r>
          </a:p>
          <a:p>
            <a:pPr algn="just">
              <a:buFontTx/>
              <a:buNone/>
              <a:tabLst>
                <a:tab pos="2862263" algn="l"/>
              </a:tabLst>
            </a:pPr>
            <a:endParaRPr lang="en-US" sz="2000" smtClean="0">
              <a:sym typeface="Symbol" pitchFamily="18" charset="2"/>
            </a:endParaRPr>
          </a:p>
          <a:p>
            <a:pPr algn="just">
              <a:buFontTx/>
              <a:buNone/>
              <a:tabLst>
                <a:tab pos="2862263" algn="l"/>
              </a:tabLst>
            </a:pPr>
            <a:r>
              <a:rPr lang="en-US" sz="2000" smtClean="0"/>
              <a:t>S </a:t>
            </a:r>
            <a:r>
              <a:rPr lang="en-US" sz="2000" smtClean="0">
                <a:sym typeface="Symbol" pitchFamily="18" charset="2"/>
              </a:rPr>
              <a:t> if E then S</a:t>
            </a:r>
            <a:r>
              <a:rPr lang="en-US" sz="2000" baseline="-25000" smtClean="0">
                <a:sym typeface="Symbol" pitchFamily="18" charset="2"/>
              </a:rPr>
              <a:t>1 </a:t>
            </a:r>
            <a:r>
              <a:rPr lang="en-US" sz="2000" smtClean="0">
                <a:sym typeface="Symbol" pitchFamily="18" charset="2"/>
              </a:rPr>
              <a:t>else S</a:t>
            </a:r>
            <a:r>
              <a:rPr lang="en-US" sz="2000" baseline="-25000" smtClean="0">
                <a:sym typeface="Symbol" pitchFamily="18" charset="2"/>
              </a:rPr>
              <a:t>2</a:t>
            </a:r>
            <a:r>
              <a:rPr lang="en-US" sz="2000" smtClean="0">
                <a:sym typeface="Symbol" pitchFamily="18" charset="2"/>
              </a:rPr>
              <a:t>  	S.else = newlabel();</a:t>
            </a:r>
          </a:p>
          <a:p>
            <a:pPr algn="just">
              <a:buFontTx/>
              <a:buNone/>
              <a:tabLst>
                <a:tab pos="2862263" algn="l"/>
              </a:tabLst>
            </a:pPr>
            <a:r>
              <a:rPr lang="en-US" sz="2000" smtClean="0">
                <a:sym typeface="Symbol" pitchFamily="18" charset="2"/>
              </a:rPr>
              <a:t>		S.after = newlabel();</a:t>
            </a:r>
          </a:p>
          <a:p>
            <a:pPr algn="just">
              <a:buFontTx/>
              <a:buNone/>
              <a:tabLst>
                <a:tab pos="2862263" algn="l"/>
              </a:tabLst>
            </a:pPr>
            <a:r>
              <a:rPr lang="en-US" sz="2000" smtClean="0">
                <a:sym typeface="Symbol" pitchFamily="18" charset="2"/>
              </a:rPr>
              <a:t>		S.code = E.code  || </a:t>
            </a:r>
          </a:p>
          <a:p>
            <a:pPr algn="just">
              <a:buFontTx/>
              <a:buNone/>
              <a:tabLst>
                <a:tab pos="2862263" algn="l"/>
              </a:tabLst>
            </a:pPr>
            <a:r>
              <a:rPr lang="en-US" smtClean="0">
                <a:sym typeface="Symbol" pitchFamily="18" charset="2"/>
              </a:rPr>
              <a:t>		</a:t>
            </a:r>
            <a:r>
              <a:rPr lang="en-US" sz="2000" smtClean="0">
                <a:sym typeface="Symbol" pitchFamily="18" charset="2"/>
              </a:rPr>
              <a:t>gen(‘jmpf’ E.place ‘,,’ S.else)  || S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.code ||</a:t>
            </a:r>
          </a:p>
          <a:p>
            <a:pPr algn="just">
              <a:buFontTx/>
              <a:buNone/>
              <a:tabLst>
                <a:tab pos="2862263" algn="l"/>
              </a:tabLst>
            </a:pPr>
            <a:r>
              <a:rPr lang="en-US" sz="2000" smtClean="0">
                <a:sym typeface="Symbol" pitchFamily="18" charset="2"/>
              </a:rPr>
              <a:t>		gen(‘jmp’ ‘,,’ S.after)  || gen(S.else ‘:”) || </a:t>
            </a:r>
          </a:p>
          <a:p>
            <a:pPr algn="just">
              <a:buFontTx/>
              <a:buNone/>
              <a:tabLst>
                <a:tab pos="2862263" algn="l"/>
              </a:tabLst>
            </a:pPr>
            <a:r>
              <a:rPr lang="en-US" smtClean="0">
                <a:sym typeface="Symbol" pitchFamily="18" charset="2"/>
              </a:rPr>
              <a:t>		</a:t>
            </a:r>
            <a:r>
              <a:rPr lang="en-US" sz="2000" smtClean="0">
                <a:sym typeface="Symbol" pitchFamily="18" charset="2"/>
              </a:rPr>
              <a:t>S</a:t>
            </a:r>
            <a:r>
              <a:rPr lang="en-US" sz="2000" baseline="-25000" smtClean="0">
                <a:sym typeface="Symbol" pitchFamily="18" charset="2"/>
              </a:rPr>
              <a:t>2</a:t>
            </a:r>
            <a:r>
              <a:rPr lang="en-US" sz="2000" smtClean="0">
                <a:sym typeface="Symbol" pitchFamily="18" charset="2"/>
              </a:rPr>
              <a:t>.code || gen(S.after ‘:”)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BE152D-66AD-400B-A904-6EE083EE93C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895600" y="152400"/>
            <a:ext cx="607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Syntax-Directed Translation into Three-Address Code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57175"/>
            <a:ext cx="6985000" cy="352425"/>
          </a:xfrm>
        </p:spPr>
        <p:txBody>
          <a:bodyPr>
            <a:normAutofit fontScale="90000"/>
          </a:bodyPr>
          <a:lstStyle/>
          <a:p>
            <a:r>
              <a:rPr lang="en-US" sz="2800" smtClean="0"/>
              <a:t>Translation Scheme to Produce Three-Address Code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752600"/>
            <a:ext cx="7315200" cy="46482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Tx/>
              <a:buNone/>
              <a:tabLst>
                <a:tab pos="1828800" algn="l"/>
              </a:tabLst>
            </a:pPr>
            <a:r>
              <a:rPr lang="en-US" smtClean="0"/>
              <a:t>S </a:t>
            </a:r>
            <a:r>
              <a:rPr lang="en-US" smtClean="0">
                <a:sym typeface="Symbol" pitchFamily="18" charset="2"/>
              </a:rPr>
              <a:t> </a:t>
            </a:r>
            <a:r>
              <a:rPr lang="en-US" b="1" smtClean="0">
                <a:sym typeface="Symbol" pitchFamily="18" charset="2"/>
              </a:rPr>
              <a:t>id</a:t>
            </a:r>
            <a:r>
              <a:rPr lang="en-US" smtClean="0">
                <a:sym typeface="Symbol" pitchFamily="18" charset="2"/>
              </a:rPr>
              <a:t> := E	{ p= lookup(id.name);</a:t>
            </a:r>
          </a:p>
          <a:p>
            <a:pPr algn="just">
              <a:lnSpc>
                <a:spcPct val="90000"/>
              </a:lnSpc>
              <a:buFontTx/>
              <a:buNone/>
              <a:tabLst>
                <a:tab pos="1828800" algn="l"/>
              </a:tabLst>
            </a:pPr>
            <a:r>
              <a:rPr lang="en-US" smtClean="0">
                <a:sym typeface="Symbol" pitchFamily="18" charset="2"/>
              </a:rPr>
              <a:t>		if (p is not nil) then  emit(‘mov’ E.place ‘,,’ p)</a:t>
            </a:r>
          </a:p>
          <a:p>
            <a:pPr algn="just">
              <a:lnSpc>
                <a:spcPct val="90000"/>
              </a:lnSpc>
              <a:buFontTx/>
              <a:buNone/>
              <a:tabLst>
                <a:tab pos="1828800" algn="l"/>
              </a:tabLst>
            </a:pPr>
            <a:r>
              <a:rPr lang="en-US" smtClean="0">
                <a:sym typeface="Symbol" pitchFamily="18" charset="2"/>
              </a:rPr>
              <a:t>		else error(“undefined-variable”)  }</a:t>
            </a:r>
          </a:p>
          <a:p>
            <a:pPr algn="just">
              <a:lnSpc>
                <a:spcPct val="90000"/>
              </a:lnSpc>
              <a:buFontTx/>
              <a:buNone/>
              <a:tabLst>
                <a:tab pos="1828800" algn="l"/>
              </a:tabLst>
            </a:pPr>
            <a:r>
              <a:rPr lang="en-US" smtClean="0"/>
              <a:t>E </a:t>
            </a:r>
            <a:r>
              <a:rPr lang="en-US" smtClean="0">
                <a:sym typeface="Symbol" pitchFamily="18" charset="2"/>
              </a:rPr>
              <a:t> E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 + E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	{ E.place = newtemp();</a:t>
            </a:r>
          </a:p>
          <a:p>
            <a:pPr algn="just">
              <a:lnSpc>
                <a:spcPct val="90000"/>
              </a:lnSpc>
              <a:buFontTx/>
              <a:buNone/>
              <a:tabLst>
                <a:tab pos="1828800" algn="l"/>
              </a:tabLst>
            </a:pPr>
            <a:r>
              <a:rPr lang="en-US" smtClean="0">
                <a:sym typeface="Symbol" pitchFamily="18" charset="2"/>
              </a:rPr>
              <a:t>		emit(‘add’ E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.place ‘,’ E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.place ‘,’ E.place) }</a:t>
            </a:r>
          </a:p>
          <a:p>
            <a:pPr algn="just">
              <a:lnSpc>
                <a:spcPct val="90000"/>
              </a:lnSpc>
              <a:buFontTx/>
              <a:buNone/>
              <a:tabLst>
                <a:tab pos="1828800" algn="l"/>
              </a:tabLst>
            </a:pPr>
            <a:r>
              <a:rPr lang="en-US" smtClean="0"/>
              <a:t>E </a:t>
            </a:r>
            <a:r>
              <a:rPr lang="en-US" smtClean="0">
                <a:sym typeface="Symbol" pitchFamily="18" charset="2"/>
              </a:rPr>
              <a:t> E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 * E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	{ E.place = newtemp();</a:t>
            </a:r>
          </a:p>
          <a:p>
            <a:pPr algn="just">
              <a:lnSpc>
                <a:spcPct val="90000"/>
              </a:lnSpc>
              <a:buFontTx/>
              <a:buNone/>
              <a:tabLst>
                <a:tab pos="1828800" algn="l"/>
              </a:tabLst>
            </a:pPr>
            <a:r>
              <a:rPr lang="en-US" smtClean="0">
                <a:sym typeface="Symbol" pitchFamily="18" charset="2"/>
              </a:rPr>
              <a:t>		emit(‘mult’ E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.place ‘,’ E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.place ‘,’ E.place)  }</a:t>
            </a:r>
          </a:p>
          <a:p>
            <a:pPr algn="just">
              <a:lnSpc>
                <a:spcPct val="90000"/>
              </a:lnSpc>
              <a:buFontTx/>
              <a:buNone/>
              <a:tabLst>
                <a:tab pos="1828800" algn="l"/>
              </a:tabLst>
            </a:pPr>
            <a:r>
              <a:rPr lang="en-US" smtClean="0"/>
              <a:t>E </a:t>
            </a:r>
            <a:r>
              <a:rPr lang="en-US" smtClean="0">
                <a:sym typeface="Symbol" pitchFamily="18" charset="2"/>
              </a:rPr>
              <a:t> - E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 	{ E.place = newtemp();</a:t>
            </a:r>
          </a:p>
          <a:p>
            <a:pPr algn="just">
              <a:lnSpc>
                <a:spcPct val="90000"/>
              </a:lnSpc>
              <a:buFontTx/>
              <a:buNone/>
              <a:tabLst>
                <a:tab pos="1828800" algn="l"/>
              </a:tabLst>
            </a:pPr>
            <a:r>
              <a:rPr lang="en-US" smtClean="0">
                <a:sym typeface="Symbol" pitchFamily="18" charset="2"/>
              </a:rPr>
              <a:t>		emit(‘uminus’ E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.place ‘,,’ E.place)  }</a:t>
            </a:r>
          </a:p>
          <a:p>
            <a:pPr algn="just">
              <a:lnSpc>
                <a:spcPct val="90000"/>
              </a:lnSpc>
              <a:buFontTx/>
              <a:buNone/>
              <a:tabLst>
                <a:tab pos="1828800" algn="l"/>
              </a:tabLst>
            </a:pPr>
            <a:r>
              <a:rPr lang="en-US" smtClean="0"/>
              <a:t>E </a:t>
            </a:r>
            <a:r>
              <a:rPr lang="en-US" smtClean="0">
                <a:sym typeface="Symbol" pitchFamily="18" charset="2"/>
              </a:rPr>
              <a:t> ( E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 )	{ E.place = E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.place; }			</a:t>
            </a:r>
          </a:p>
          <a:p>
            <a:pPr algn="just">
              <a:lnSpc>
                <a:spcPct val="90000"/>
              </a:lnSpc>
              <a:buFontTx/>
              <a:buNone/>
              <a:tabLst>
                <a:tab pos="1828800" algn="l"/>
              </a:tabLst>
            </a:pPr>
            <a:r>
              <a:rPr lang="en-US" smtClean="0"/>
              <a:t>E </a:t>
            </a:r>
            <a:r>
              <a:rPr lang="en-US" smtClean="0">
                <a:sym typeface="Symbol" pitchFamily="18" charset="2"/>
              </a:rPr>
              <a:t> </a:t>
            </a:r>
            <a:r>
              <a:rPr lang="en-US" b="1" smtClean="0">
                <a:sym typeface="Symbol" pitchFamily="18" charset="2"/>
              </a:rPr>
              <a:t>id</a:t>
            </a:r>
            <a:r>
              <a:rPr lang="en-US" smtClean="0">
                <a:sym typeface="Symbol" pitchFamily="18" charset="2"/>
              </a:rPr>
              <a:t>	{ p= lookup(id.name);</a:t>
            </a:r>
          </a:p>
          <a:p>
            <a:pPr algn="just">
              <a:lnSpc>
                <a:spcPct val="90000"/>
              </a:lnSpc>
              <a:buFontTx/>
              <a:buNone/>
              <a:tabLst>
                <a:tab pos="1828800" algn="l"/>
              </a:tabLst>
            </a:pPr>
            <a:r>
              <a:rPr lang="en-US" smtClean="0">
                <a:sym typeface="Symbol" pitchFamily="18" charset="2"/>
              </a:rPr>
              <a:t>		if (p is not nil) then E.place = </a:t>
            </a:r>
            <a:r>
              <a:rPr lang="en-US" b="1" smtClean="0">
                <a:sym typeface="Symbol" pitchFamily="18" charset="2"/>
              </a:rPr>
              <a:t>id</a:t>
            </a:r>
            <a:r>
              <a:rPr lang="en-US" smtClean="0">
                <a:sym typeface="Symbol" pitchFamily="18" charset="2"/>
              </a:rPr>
              <a:t>.place</a:t>
            </a:r>
          </a:p>
          <a:p>
            <a:pPr algn="just">
              <a:lnSpc>
                <a:spcPct val="90000"/>
              </a:lnSpc>
              <a:buFontTx/>
              <a:buNone/>
              <a:tabLst>
                <a:tab pos="1828800" algn="l"/>
              </a:tabLst>
            </a:pPr>
            <a:r>
              <a:rPr lang="en-US" smtClean="0">
                <a:sym typeface="Symbol" pitchFamily="18" charset="2"/>
              </a:rPr>
              <a:t>		else error(“undefined-variable”)  }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58223F-E7DB-4B6B-AC96-05AEF26D5C99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7067128" cy="1143000"/>
          </a:xfrm>
        </p:spPr>
        <p:txBody>
          <a:bodyPr/>
          <a:lstStyle/>
          <a:p>
            <a:r>
              <a:rPr lang="en-US" sz="2800" smtClean="0"/>
              <a:t>Learning Outcomes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373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smtClean="0"/>
              <a:t>At the end of this meeting, expected student</a:t>
            </a:r>
            <a:br>
              <a:rPr lang="en-US" sz="2800" smtClean="0"/>
            </a:br>
            <a:r>
              <a:rPr lang="en-US" sz="2800" smtClean="0"/>
              <a:t>will be able to:</a:t>
            </a:r>
          </a:p>
          <a:p>
            <a:pPr algn="just"/>
            <a:r>
              <a:rPr lang="en-US" sz="2800" smtClean="0"/>
              <a:t>Students can explain the stages and processes Generator intermediate code (C2)</a:t>
            </a:r>
          </a:p>
          <a:p>
            <a:pPr algn="just">
              <a:buFontTx/>
              <a:buNone/>
            </a:pPr>
            <a:endParaRPr lang="en-US" sz="2800" smtClean="0"/>
          </a:p>
          <a:p>
            <a:pPr algn="just"/>
            <a:r>
              <a:rPr lang="en-US" sz="2800" smtClean="0"/>
              <a:t>Students can demonstrate implementation of the method of intermediate code generator (C3)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CE1015-6B69-47BF-AB09-FC684EA1E45C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152400"/>
            <a:ext cx="6000328" cy="685800"/>
          </a:xfrm>
        </p:spPr>
        <p:txBody>
          <a:bodyPr/>
          <a:lstStyle/>
          <a:p>
            <a:r>
              <a:rPr lang="en-US" sz="2400" smtClean="0"/>
              <a:t>Translation Scheme with Locations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799" y="1676400"/>
            <a:ext cx="7315201" cy="480060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smtClean="0"/>
              <a:t>S </a:t>
            </a:r>
            <a:r>
              <a:rPr lang="en-US" smtClean="0">
                <a:sym typeface="Symbol" pitchFamily="18" charset="2"/>
              </a:rPr>
              <a:t> </a:t>
            </a:r>
            <a:r>
              <a:rPr lang="en-US" b="1" smtClean="0">
                <a:sym typeface="Symbol" pitchFamily="18" charset="2"/>
              </a:rPr>
              <a:t>id</a:t>
            </a:r>
            <a:r>
              <a:rPr lang="en-US" smtClean="0">
                <a:sym typeface="Symbol" pitchFamily="18" charset="2"/>
              </a:rPr>
              <a:t> := { E.inloc = S.inloc } E  { p = lookup(id.name); </a:t>
            </a:r>
          </a:p>
          <a:p>
            <a:pPr marL="0" indent="0" algn="just">
              <a:lnSpc>
                <a:spcPct val="90000"/>
              </a:lnSpc>
              <a:buFontTx/>
              <a:buNone/>
              <a:tabLst>
                <a:tab pos="688975" algn="l"/>
              </a:tabLst>
            </a:pPr>
            <a:r>
              <a:rPr lang="en-US" smtClean="0">
                <a:sym typeface="Symbol" pitchFamily="18" charset="2"/>
              </a:rPr>
              <a:t>	if (p is not nil) then  { emit(E.outloc ‘mov’ E.place ‘,,’ p);</a:t>
            </a:r>
          </a:p>
          <a:p>
            <a:pPr marL="0" indent="0" algn="just">
              <a:lnSpc>
                <a:spcPct val="90000"/>
              </a:lnSpc>
              <a:buFontTx/>
              <a:buNone/>
              <a:tabLst>
                <a:tab pos="688975" algn="l"/>
              </a:tabLst>
            </a:pPr>
            <a:r>
              <a:rPr lang="en-US" smtClean="0">
                <a:sym typeface="Symbol" pitchFamily="18" charset="2"/>
              </a:rPr>
              <a:t>	S.outloc=E.outloc+1 }</a:t>
            </a:r>
          </a:p>
          <a:p>
            <a:pPr marL="0" indent="0" algn="just">
              <a:lnSpc>
                <a:spcPct val="90000"/>
              </a:lnSpc>
              <a:buFontTx/>
              <a:buNone/>
              <a:tabLst>
                <a:tab pos="688975" algn="l"/>
              </a:tabLst>
            </a:pPr>
            <a:r>
              <a:rPr lang="en-US" smtClean="0">
                <a:sym typeface="Symbol" pitchFamily="18" charset="2"/>
              </a:rPr>
              <a:t>	else { error(“undefined-variable”); S.outloc=E.outloc } }</a:t>
            </a:r>
          </a:p>
          <a:p>
            <a:pPr marL="0" indent="0" algn="just">
              <a:lnSpc>
                <a:spcPct val="90000"/>
              </a:lnSpc>
              <a:buFontTx/>
              <a:buNone/>
              <a:tabLst>
                <a:tab pos="688975" algn="l"/>
              </a:tabLst>
            </a:pPr>
            <a:endParaRPr lang="en-US" smtClean="0">
              <a:sym typeface="Symbol" pitchFamily="18" charset="2"/>
            </a:endParaRPr>
          </a:p>
          <a:p>
            <a:pPr marL="0" indent="0" algn="just">
              <a:lnSpc>
                <a:spcPct val="90000"/>
              </a:lnSpc>
              <a:buFontTx/>
              <a:buNone/>
              <a:tabLst>
                <a:tab pos="688975" algn="l"/>
              </a:tabLst>
            </a:pPr>
            <a:r>
              <a:rPr lang="en-US" smtClean="0"/>
              <a:t>E </a:t>
            </a:r>
            <a:r>
              <a:rPr lang="en-US" smtClean="0">
                <a:sym typeface="Symbol" pitchFamily="18" charset="2"/>
              </a:rPr>
              <a:t> { E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.inloc = E.inloc } E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 + { E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.inloc = E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.outloc } E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	</a:t>
            </a:r>
          </a:p>
          <a:p>
            <a:pPr marL="0" indent="0" algn="just">
              <a:lnSpc>
                <a:spcPct val="90000"/>
              </a:lnSpc>
              <a:buFontTx/>
              <a:buNone/>
              <a:tabLst>
                <a:tab pos="688975" algn="l"/>
              </a:tabLst>
            </a:pPr>
            <a:r>
              <a:rPr lang="en-US" smtClean="0">
                <a:sym typeface="Symbol" pitchFamily="18" charset="2"/>
              </a:rPr>
              <a:t>         { E.place = newtemp();  emit(E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.outloc ‘add’ E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.place ‘,’ 	E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.place ‘,’ E.place); E.outloc=E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.outloc+1 }</a:t>
            </a:r>
          </a:p>
          <a:p>
            <a:pPr marL="0" indent="0" algn="just">
              <a:lnSpc>
                <a:spcPct val="90000"/>
              </a:lnSpc>
              <a:buFontTx/>
              <a:buNone/>
              <a:tabLst>
                <a:tab pos="688975" algn="l"/>
              </a:tabLst>
            </a:pPr>
            <a:endParaRPr lang="en-US" smtClean="0">
              <a:sym typeface="Symbol" pitchFamily="18" charset="2"/>
            </a:endParaRPr>
          </a:p>
          <a:p>
            <a:pPr marL="0" indent="0" algn="just">
              <a:lnSpc>
                <a:spcPct val="90000"/>
              </a:lnSpc>
              <a:buFontTx/>
              <a:buNone/>
              <a:tabLst>
                <a:tab pos="688975" algn="l"/>
              </a:tabLst>
            </a:pPr>
            <a:r>
              <a:rPr lang="en-US" smtClean="0"/>
              <a:t>E </a:t>
            </a:r>
            <a:r>
              <a:rPr lang="en-US" smtClean="0">
                <a:sym typeface="Symbol" pitchFamily="18" charset="2"/>
              </a:rPr>
              <a:t> { E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.inloc = E.inloc } E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 + { E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.inloc = E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.outloc } E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	</a:t>
            </a:r>
          </a:p>
          <a:p>
            <a:pPr marL="0" indent="0" algn="just">
              <a:lnSpc>
                <a:spcPct val="90000"/>
              </a:lnSpc>
              <a:buFontTx/>
              <a:buNone/>
              <a:tabLst>
                <a:tab pos="688975" algn="l"/>
              </a:tabLst>
            </a:pPr>
            <a:r>
              <a:rPr lang="en-US" smtClean="0">
                <a:sym typeface="Symbol" pitchFamily="18" charset="2"/>
              </a:rPr>
              <a:t>         { E.place = newtemp();  emit(E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.outloc ‘mult’ E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.place ‘,’ </a:t>
            </a:r>
          </a:p>
          <a:p>
            <a:pPr marL="0" indent="0" algn="just">
              <a:lnSpc>
                <a:spcPct val="90000"/>
              </a:lnSpc>
              <a:buFontTx/>
              <a:buNone/>
              <a:tabLst>
                <a:tab pos="688975" algn="l"/>
              </a:tabLst>
            </a:pPr>
            <a:r>
              <a:rPr lang="en-US" smtClean="0">
                <a:sym typeface="Symbol" pitchFamily="18" charset="2"/>
              </a:rPr>
              <a:t>	E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.place ‘,’ E.place); E.outloc=E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.outloc+1 }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404DFF-0855-4592-AAA0-C12824016126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152400"/>
            <a:ext cx="6000328" cy="685800"/>
          </a:xfrm>
        </p:spPr>
        <p:txBody>
          <a:bodyPr/>
          <a:lstStyle/>
          <a:p>
            <a:r>
              <a:rPr lang="en-US" sz="2400" smtClean="0"/>
              <a:t>Translation Scheme with Locations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676400"/>
            <a:ext cx="7162800" cy="449580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FontTx/>
              <a:buNone/>
              <a:tabLst>
                <a:tab pos="795338" algn="l"/>
              </a:tabLst>
            </a:pPr>
            <a:r>
              <a:rPr lang="en-US" smtClean="0"/>
              <a:t>E </a:t>
            </a:r>
            <a:r>
              <a:rPr lang="en-US" smtClean="0">
                <a:sym typeface="Symbol" pitchFamily="18" charset="2"/>
              </a:rPr>
              <a:t> - {E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.inloc = E.inloc} E</a:t>
            </a:r>
            <a:r>
              <a:rPr lang="en-US" baseline="-25000" smtClean="0">
                <a:sym typeface="Symbol" pitchFamily="18" charset="2"/>
              </a:rPr>
              <a:t>1 </a:t>
            </a:r>
            <a:r>
              <a:rPr lang="en-US" smtClean="0">
                <a:sym typeface="Symbol" pitchFamily="18" charset="2"/>
              </a:rPr>
              <a:t>{ E.place = newtemp(); </a:t>
            </a:r>
          </a:p>
          <a:p>
            <a:pPr algn="just">
              <a:lnSpc>
                <a:spcPct val="90000"/>
              </a:lnSpc>
              <a:buFontTx/>
              <a:buNone/>
              <a:tabLst>
                <a:tab pos="795338" algn="l"/>
              </a:tabLst>
            </a:pPr>
            <a:r>
              <a:rPr lang="en-US" smtClean="0">
                <a:sym typeface="Symbol" pitchFamily="18" charset="2"/>
              </a:rPr>
              <a:t>		emit(E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.outloc ‘uminus’ E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.place ‘,,’ E.place); </a:t>
            </a:r>
          </a:p>
          <a:p>
            <a:pPr algn="just">
              <a:lnSpc>
                <a:spcPct val="90000"/>
              </a:lnSpc>
              <a:buFontTx/>
              <a:buNone/>
              <a:tabLst>
                <a:tab pos="795338" algn="l"/>
              </a:tabLst>
            </a:pPr>
            <a:r>
              <a:rPr lang="en-US" smtClean="0">
                <a:sym typeface="Symbol" pitchFamily="18" charset="2"/>
              </a:rPr>
              <a:t>		E.outloc=E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.outloc+1 }</a:t>
            </a:r>
          </a:p>
          <a:p>
            <a:pPr algn="just">
              <a:lnSpc>
                <a:spcPct val="90000"/>
              </a:lnSpc>
              <a:buFontTx/>
              <a:buNone/>
              <a:tabLst>
                <a:tab pos="795338" algn="l"/>
              </a:tabLst>
            </a:pPr>
            <a:endParaRPr lang="en-US" smtClean="0">
              <a:sym typeface="Symbol" pitchFamily="18" charset="2"/>
            </a:endParaRPr>
          </a:p>
          <a:p>
            <a:pPr algn="just">
              <a:lnSpc>
                <a:spcPct val="90000"/>
              </a:lnSpc>
              <a:buFontTx/>
              <a:buNone/>
              <a:tabLst>
                <a:tab pos="795338" algn="l"/>
              </a:tabLst>
            </a:pPr>
            <a:r>
              <a:rPr lang="en-US" smtClean="0"/>
              <a:t>E </a:t>
            </a:r>
            <a:r>
              <a:rPr lang="en-US" smtClean="0">
                <a:sym typeface="Symbol" pitchFamily="18" charset="2"/>
              </a:rPr>
              <a:t> ( E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 )  { E.place = E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.place; E.outloc=E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.outloc+1 }		</a:t>
            </a:r>
          </a:p>
          <a:p>
            <a:pPr algn="just">
              <a:lnSpc>
                <a:spcPct val="90000"/>
              </a:lnSpc>
              <a:buFontTx/>
              <a:buNone/>
              <a:tabLst>
                <a:tab pos="795338" algn="l"/>
              </a:tabLst>
            </a:pPr>
            <a:endParaRPr lang="en-US" smtClean="0">
              <a:sym typeface="Symbol" pitchFamily="18" charset="2"/>
            </a:endParaRPr>
          </a:p>
          <a:p>
            <a:pPr algn="just">
              <a:lnSpc>
                <a:spcPct val="90000"/>
              </a:lnSpc>
              <a:buFontTx/>
              <a:buNone/>
              <a:tabLst>
                <a:tab pos="795338" algn="l"/>
              </a:tabLst>
            </a:pPr>
            <a:r>
              <a:rPr lang="en-US" smtClean="0"/>
              <a:t>E </a:t>
            </a:r>
            <a:r>
              <a:rPr lang="en-US" smtClean="0">
                <a:sym typeface="Symbol" pitchFamily="18" charset="2"/>
              </a:rPr>
              <a:t> </a:t>
            </a:r>
            <a:r>
              <a:rPr lang="en-US" b="1" smtClean="0">
                <a:sym typeface="Symbol" pitchFamily="18" charset="2"/>
              </a:rPr>
              <a:t>id</a:t>
            </a:r>
            <a:r>
              <a:rPr lang="en-US" smtClean="0">
                <a:sym typeface="Symbol" pitchFamily="18" charset="2"/>
              </a:rPr>
              <a:t> { E.outloc = E.inloc; p= lookup(id.name); 	        </a:t>
            </a:r>
          </a:p>
          <a:p>
            <a:pPr algn="just">
              <a:lnSpc>
                <a:spcPct val="90000"/>
              </a:lnSpc>
              <a:buFontTx/>
              <a:buNone/>
              <a:tabLst>
                <a:tab pos="795338" algn="l"/>
              </a:tabLst>
            </a:pPr>
            <a:r>
              <a:rPr lang="en-US" smtClean="0">
                <a:sym typeface="Symbol" pitchFamily="18" charset="2"/>
              </a:rPr>
              <a:t>		if (p is not nil) then E.place = </a:t>
            </a:r>
            <a:r>
              <a:rPr lang="en-US" b="1" smtClean="0">
                <a:sym typeface="Symbol" pitchFamily="18" charset="2"/>
              </a:rPr>
              <a:t>id</a:t>
            </a:r>
            <a:r>
              <a:rPr lang="en-US" smtClean="0">
                <a:sym typeface="Symbol" pitchFamily="18" charset="2"/>
              </a:rPr>
              <a:t>.place</a:t>
            </a:r>
          </a:p>
          <a:p>
            <a:pPr algn="just">
              <a:lnSpc>
                <a:spcPct val="90000"/>
              </a:lnSpc>
              <a:buFontTx/>
              <a:buNone/>
              <a:tabLst>
                <a:tab pos="795338" algn="l"/>
              </a:tabLst>
            </a:pPr>
            <a:r>
              <a:rPr lang="en-US" smtClean="0">
                <a:sym typeface="Symbol" pitchFamily="18" charset="2"/>
              </a:rPr>
              <a:t>		else error(“undefined-variable”)  }</a:t>
            </a:r>
          </a:p>
          <a:p>
            <a:pPr algn="just">
              <a:lnSpc>
                <a:spcPct val="90000"/>
              </a:lnSpc>
              <a:buFontTx/>
              <a:buNone/>
              <a:tabLst>
                <a:tab pos="795338" algn="l"/>
              </a:tabLst>
            </a:pPr>
            <a:endParaRPr lang="en-US" smtClean="0">
              <a:sym typeface="Symbol" pitchFamily="18" charset="2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404DFF-0855-4592-AAA0-C12824016126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152400"/>
            <a:ext cx="5162128" cy="609600"/>
          </a:xfrm>
        </p:spPr>
        <p:txBody>
          <a:bodyPr/>
          <a:lstStyle/>
          <a:p>
            <a:r>
              <a:rPr lang="en-US" smtClean="0"/>
              <a:t>Boolean Expressions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828800"/>
            <a:ext cx="7162800" cy="365760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sz="2200" smtClean="0"/>
              <a:t>E </a:t>
            </a:r>
            <a:r>
              <a:rPr lang="en-US" sz="2200" smtClean="0">
                <a:sym typeface="Symbol" pitchFamily="18" charset="2"/>
              </a:rPr>
              <a:t> { E</a:t>
            </a:r>
            <a:r>
              <a:rPr lang="en-US" sz="2200" baseline="-25000" smtClean="0">
                <a:sym typeface="Symbol" pitchFamily="18" charset="2"/>
              </a:rPr>
              <a:t>1</a:t>
            </a:r>
            <a:r>
              <a:rPr lang="en-US" sz="2200" smtClean="0">
                <a:sym typeface="Symbol" pitchFamily="18" charset="2"/>
              </a:rPr>
              <a:t>.inloc = E.inloc } E</a:t>
            </a:r>
            <a:r>
              <a:rPr lang="en-US" sz="2200" baseline="-25000" smtClean="0">
                <a:sym typeface="Symbol" pitchFamily="18" charset="2"/>
              </a:rPr>
              <a:t>1</a:t>
            </a:r>
            <a:r>
              <a:rPr lang="en-US" sz="2200" smtClean="0">
                <a:sym typeface="Symbol" pitchFamily="18" charset="2"/>
              </a:rPr>
              <a:t> and { E</a:t>
            </a:r>
            <a:r>
              <a:rPr lang="en-US" sz="2200" baseline="-25000" smtClean="0">
                <a:sym typeface="Symbol" pitchFamily="18" charset="2"/>
              </a:rPr>
              <a:t>2</a:t>
            </a:r>
            <a:r>
              <a:rPr lang="en-US" sz="2200" smtClean="0">
                <a:sym typeface="Symbol" pitchFamily="18" charset="2"/>
              </a:rPr>
              <a:t>.inloc = E</a:t>
            </a:r>
            <a:r>
              <a:rPr lang="en-US" sz="2200" baseline="-25000" smtClean="0">
                <a:sym typeface="Symbol" pitchFamily="18" charset="2"/>
              </a:rPr>
              <a:t>1</a:t>
            </a:r>
            <a:r>
              <a:rPr lang="en-US" sz="2200" smtClean="0">
                <a:sym typeface="Symbol" pitchFamily="18" charset="2"/>
              </a:rPr>
              <a:t>.outloc }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 smtClean="0">
                <a:sym typeface="Symbol" pitchFamily="18" charset="2"/>
              </a:rPr>
              <a:t>		E</a:t>
            </a:r>
            <a:r>
              <a:rPr lang="en-US" sz="2200" baseline="-25000" smtClean="0">
                <a:sym typeface="Symbol" pitchFamily="18" charset="2"/>
              </a:rPr>
              <a:t>2</a:t>
            </a:r>
            <a:r>
              <a:rPr lang="en-US" sz="2200" smtClean="0">
                <a:sym typeface="Symbol" pitchFamily="18" charset="2"/>
              </a:rPr>
              <a:t> {E.place = newtemp();  emit(E</a:t>
            </a:r>
            <a:r>
              <a:rPr lang="en-US" sz="2200" baseline="-25000" smtClean="0">
                <a:sym typeface="Symbol" pitchFamily="18" charset="2"/>
              </a:rPr>
              <a:t>2</a:t>
            </a:r>
            <a:r>
              <a:rPr lang="en-US" sz="2200" smtClean="0">
                <a:sym typeface="Symbol" pitchFamily="18" charset="2"/>
              </a:rPr>
              <a:t>.outloc ‘and’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 smtClean="0">
                <a:sym typeface="Symbol" pitchFamily="18" charset="2"/>
              </a:rPr>
              <a:t>		E</a:t>
            </a:r>
            <a:r>
              <a:rPr lang="en-US" sz="2200" baseline="-25000" smtClean="0">
                <a:sym typeface="Symbol" pitchFamily="18" charset="2"/>
              </a:rPr>
              <a:t>1</a:t>
            </a:r>
            <a:r>
              <a:rPr lang="en-US" sz="2200" smtClean="0">
                <a:sym typeface="Symbol" pitchFamily="18" charset="2"/>
              </a:rPr>
              <a:t>.place ‘,’ E</a:t>
            </a:r>
            <a:r>
              <a:rPr lang="en-US" sz="2200" baseline="-25000" smtClean="0">
                <a:sym typeface="Symbol" pitchFamily="18" charset="2"/>
              </a:rPr>
              <a:t>2</a:t>
            </a:r>
            <a:r>
              <a:rPr lang="en-US" sz="2200" smtClean="0">
                <a:sym typeface="Symbol" pitchFamily="18" charset="2"/>
              </a:rPr>
              <a:t>.place ‘,’ E.place); 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 smtClean="0">
                <a:sym typeface="Symbol" pitchFamily="18" charset="2"/>
              </a:rPr>
              <a:t>		E.outloc=E</a:t>
            </a:r>
            <a:r>
              <a:rPr lang="en-US" sz="2200" baseline="-25000" smtClean="0">
                <a:sym typeface="Symbol" pitchFamily="18" charset="2"/>
              </a:rPr>
              <a:t>2</a:t>
            </a:r>
            <a:r>
              <a:rPr lang="en-US" sz="2200" smtClean="0">
                <a:sym typeface="Symbol" pitchFamily="18" charset="2"/>
              </a:rPr>
              <a:t>.outloc+1 }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 smtClean="0"/>
              <a:t>E </a:t>
            </a:r>
            <a:r>
              <a:rPr lang="en-US" sz="2200" smtClean="0">
                <a:sym typeface="Symbol" pitchFamily="18" charset="2"/>
              </a:rPr>
              <a:t> { E</a:t>
            </a:r>
            <a:r>
              <a:rPr lang="en-US" sz="2200" baseline="-25000" smtClean="0">
                <a:sym typeface="Symbol" pitchFamily="18" charset="2"/>
              </a:rPr>
              <a:t>1</a:t>
            </a:r>
            <a:r>
              <a:rPr lang="en-US" sz="2200" smtClean="0">
                <a:sym typeface="Symbol" pitchFamily="18" charset="2"/>
              </a:rPr>
              <a:t>.inloc = E.inloc } E</a:t>
            </a:r>
            <a:r>
              <a:rPr lang="en-US" sz="2200" baseline="-25000" smtClean="0">
                <a:sym typeface="Symbol" pitchFamily="18" charset="2"/>
              </a:rPr>
              <a:t>1</a:t>
            </a:r>
            <a:r>
              <a:rPr lang="en-US" sz="2200" smtClean="0">
                <a:sym typeface="Symbol" pitchFamily="18" charset="2"/>
              </a:rPr>
              <a:t> or { E</a:t>
            </a:r>
            <a:r>
              <a:rPr lang="en-US" sz="2200" baseline="-25000" smtClean="0">
                <a:sym typeface="Symbol" pitchFamily="18" charset="2"/>
              </a:rPr>
              <a:t>2</a:t>
            </a:r>
            <a:r>
              <a:rPr lang="en-US" sz="2200" smtClean="0">
                <a:sym typeface="Symbol" pitchFamily="18" charset="2"/>
              </a:rPr>
              <a:t>.inloc = E</a:t>
            </a:r>
            <a:r>
              <a:rPr lang="en-US" sz="2200" baseline="-25000" smtClean="0">
                <a:sym typeface="Symbol" pitchFamily="18" charset="2"/>
              </a:rPr>
              <a:t>1</a:t>
            </a:r>
            <a:r>
              <a:rPr lang="en-US" sz="2200" smtClean="0">
                <a:sym typeface="Symbol" pitchFamily="18" charset="2"/>
              </a:rPr>
              <a:t>.outloc }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 smtClean="0">
                <a:sym typeface="Symbol" pitchFamily="18" charset="2"/>
              </a:rPr>
              <a:t>		E</a:t>
            </a:r>
            <a:r>
              <a:rPr lang="en-US" sz="2200" baseline="-25000" smtClean="0">
                <a:sym typeface="Symbol" pitchFamily="18" charset="2"/>
              </a:rPr>
              <a:t>2</a:t>
            </a:r>
            <a:r>
              <a:rPr lang="en-US" sz="2200" smtClean="0">
                <a:sym typeface="Symbol" pitchFamily="18" charset="2"/>
              </a:rPr>
              <a:t> { E.place = newtemp();  emit(E</a:t>
            </a:r>
            <a:r>
              <a:rPr lang="en-US" sz="2200" baseline="-25000" smtClean="0">
                <a:sym typeface="Symbol" pitchFamily="18" charset="2"/>
              </a:rPr>
              <a:t>2</a:t>
            </a:r>
            <a:r>
              <a:rPr lang="en-US" sz="2200" smtClean="0">
                <a:sym typeface="Symbol" pitchFamily="18" charset="2"/>
              </a:rPr>
              <a:t>.outloc ‘or’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 smtClean="0">
                <a:sym typeface="Symbol" pitchFamily="18" charset="2"/>
              </a:rPr>
              <a:t>		E</a:t>
            </a:r>
            <a:r>
              <a:rPr lang="en-US" sz="2200" baseline="-25000" smtClean="0">
                <a:sym typeface="Symbol" pitchFamily="18" charset="2"/>
              </a:rPr>
              <a:t>1</a:t>
            </a:r>
            <a:r>
              <a:rPr lang="en-US" sz="2200" smtClean="0">
                <a:sym typeface="Symbol" pitchFamily="18" charset="2"/>
              </a:rPr>
              <a:t>.place ‘,’ E</a:t>
            </a:r>
            <a:r>
              <a:rPr lang="en-US" sz="2200" baseline="-25000" smtClean="0">
                <a:sym typeface="Symbol" pitchFamily="18" charset="2"/>
              </a:rPr>
              <a:t>2</a:t>
            </a:r>
            <a:r>
              <a:rPr lang="en-US" sz="2200" smtClean="0">
                <a:sym typeface="Symbol" pitchFamily="18" charset="2"/>
              </a:rPr>
              <a:t>.place ‘,’ E.place); 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 smtClean="0">
                <a:sym typeface="Symbol" pitchFamily="18" charset="2"/>
              </a:rPr>
              <a:t>		E.outloc=E</a:t>
            </a:r>
            <a:r>
              <a:rPr lang="en-US" sz="2200" baseline="-25000" smtClean="0">
                <a:sym typeface="Symbol" pitchFamily="18" charset="2"/>
              </a:rPr>
              <a:t>2</a:t>
            </a:r>
            <a:r>
              <a:rPr lang="en-US" sz="2200" smtClean="0">
                <a:sym typeface="Symbol" pitchFamily="18" charset="2"/>
              </a:rPr>
              <a:t>.outloc+1 }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3DA602-6B8D-451F-88B6-B7363FB7B698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152400"/>
            <a:ext cx="5162128" cy="609600"/>
          </a:xfrm>
        </p:spPr>
        <p:txBody>
          <a:bodyPr/>
          <a:lstStyle/>
          <a:p>
            <a:r>
              <a:rPr lang="en-US" smtClean="0"/>
              <a:t>Boolean Expressions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905000"/>
            <a:ext cx="7162800" cy="434340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sz="2200" smtClean="0"/>
              <a:t>E </a:t>
            </a:r>
            <a:r>
              <a:rPr lang="en-US" sz="2200" smtClean="0">
                <a:sym typeface="Symbol" pitchFamily="18" charset="2"/>
              </a:rPr>
              <a:t> not { E</a:t>
            </a:r>
            <a:r>
              <a:rPr lang="en-US" sz="2200" baseline="-25000" smtClean="0">
                <a:sym typeface="Symbol" pitchFamily="18" charset="2"/>
              </a:rPr>
              <a:t>1</a:t>
            </a:r>
            <a:r>
              <a:rPr lang="en-US" sz="2200" smtClean="0">
                <a:sym typeface="Symbol" pitchFamily="18" charset="2"/>
              </a:rPr>
              <a:t>.inloc = E.inloc } E</a:t>
            </a:r>
            <a:r>
              <a:rPr lang="en-US" sz="2200" baseline="-25000" smtClean="0">
                <a:sym typeface="Symbol" pitchFamily="18" charset="2"/>
              </a:rPr>
              <a:t>1</a:t>
            </a:r>
            <a:r>
              <a:rPr lang="en-US" sz="2200" smtClean="0">
                <a:sym typeface="Symbol" pitchFamily="18" charset="2"/>
              </a:rPr>
              <a:t> { E.place = newtemp();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 smtClean="0">
                <a:sym typeface="Symbol" pitchFamily="18" charset="2"/>
              </a:rPr>
              <a:t>		emit(E</a:t>
            </a:r>
            <a:r>
              <a:rPr lang="en-US" sz="2200" baseline="-25000" smtClean="0">
                <a:sym typeface="Symbol" pitchFamily="18" charset="2"/>
              </a:rPr>
              <a:t>1</a:t>
            </a:r>
            <a:r>
              <a:rPr lang="en-US" sz="2200" smtClean="0">
                <a:sym typeface="Symbol" pitchFamily="18" charset="2"/>
              </a:rPr>
              <a:t>.outloc ‘not’ E</a:t>
            </a:r>
            <a:r>
              <a:rPr lang="en-US" sz="2200" baseline="-25000" smtClean="0">
                <a:sym typeface="Symbol" pitchFamily="18" charset="2"/>
              </a:rPr>
              <a:t>1</a:t>
            </a:r>
            <a:r>
              <a:rPr lang="en-US" sz="2200" smtClean="0">
                <a:sym typeface="Symbol" pitchFamily="18" charset="2"/>
              </a:rPr>
              <a:t>.place ‘,,’ E.place);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 smtClean="0">
                <a:sym typeface="Symbol" pitchFamily="18" charset="2"/>
              </a:rPr>
              <a:t>		E.outloc=E</a:t>
            </a:r>
            <a:r>
              <a:rPr lang="en-US" sz="2200" baseline="-25000" smtClean="0">
                <a:sym typeface="Symbol" pitchFamily="18" charset="2"/>
              </a:rPr>
              <a:t>1</a:t>
            </a:r>
            <a:r>
              <a:rPr lang="en-US" sz="2200" smtClean="0">
                <a:sym typeface="Symbol" pitchFamily="18" charset="2"/>
              </a:rPr>
              <a:t>.outloc+1 }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sz="2200" smtClean="0">
              <a:sym typeface="Symbol" pitchFamily="18" charset="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 smtClean="0"/>
              <a:t>E </a:t>
            </a:r>
            <a:r>
              <a:rPr lang="en-US" sz="2200" smtClean="0">
                <a:sym typeface="Symbol" pitchFamily="18" charset="2"/>
              </a:rPr>
              <a:t> {E</a:t>
            </a:r>
            <a:r>
              <a:rPr lang="en-US" sz="2200" baseline="-25000" smtClean="0">
                <a:sym typeface="Symbol" pitchFamily="18" charset="2"/>
              </a:rPr>
              <a:t>1</a:t>
            </a:r>
            <a:r>
              <a:rPr lang="en-US" sz="2200" smtClean="0">
                <a:sym typeface="Symbol" pitchFamily="18" charset="2"/>
              </a:rPr>
              <a:t>.inloc = E.inloc} E</a:t>
            </a:r>
            <a:r>
              <a:rPr lang="en-US" sz="2200" baseline="-25000" smtClean="0">
                <a:sym typeface="Symbol" pitchFamily="18" charset="2"/>
              </a:rPr>
              <a:t>1</a:t>
            </a:r>
            <a:r>
              <a:rPr lang="en-US" sz="2200" smtClean="0">
                <a:sym typeface="Symbol" pitchFamily="18" charset="2"/>
              </a:rPr>
              <a:t> </a:t>
            </a:r>
            <a:r>
              <a:rPr lang="en-US" sz="2200" b="1" smtClean="0">
                <a:sym typeface="Symbol" pitchFamily="18" charset="2"/>
              </a:rPr>
              <a:t>relop</a:t>
            </a:r>
            <a:r>
              <a:rPr lang="en-US" sz="2200" smtClean="0">
                <a:sym typeface="Symbol" pitchFamily="18" charset="2"/>
              </a:rPr>
              <a:t> {E</a:t>
            </a:r>
            <a:r>
              <a:rPr lang="en-US" sz="2200" baseline="-25000" smtClean="0">
                <a:sym typeface="Symbol" pitchFamily="18" charset="2"/>
              </a:rPr>
              <a:t>2</a:t>
            </a:r>
            <a:r>
              <a:rPr lang="en-US" sz="2200" smtClean="0">
                <a:sym typeface="Symbol" pitchFamily="18" charset="2"/>
              </a:rPr>
              <a:t>.inloc = E</a:t>
            </a:r>
            <a:r>
              <a:rPr lang="en-US" sz="2200" baseline="-25000" smtClean="0">
                <a:sym typeface="Symbol" pitchFamily="18" charset="2"/>
              </a:rPr>
              <a:t>1</a:t>
            </a:r>
            <a:r>
              <a:rPr lang="en-US" sz="2200" smtClean="0">
                <a:sym typeface="Symbol" pitchFamily="18" charset="2"/>
              </a:rPr>
              <a:t>.outloc}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 smtClean="0">
                <a:sym typeface="Symbol" pitchFamily="18" charset="2"/>
              </a:rPr>
              <a:t>		E</a:t>
            </a:r>
            <a:r>
              <a:rPr lang="en-US" sz="2200" baseline="-25000" smtClean="0">
                <a:sym typeface="Symbol" pitchFamily="18" charset="2"/>
              </a:rPr>
              <a:t>2</a:t>
            </a:r>
            <a:r>
              <a:rPr lang="en-US" sz="2200" smtClean="0">
                <a:sym typeface="Symbol" pitchFamily="18" charset="2"/>
              </a:rPr>
              <a:t> { E.place = newtemp(); 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 smtClean="0">
                <a:sym typeface="Symbol" pitchFamily="18" charset="2"/>
              </a:rPr>
              <a:t>		emit(E</a:t>
            </a:r>
            <a:r>
              <a:rPr lang="en-US" sz="2200" baseline="-25000" smtClean="0">
                <a:sym typeface="Symbol" pitchFamily="18" charset="2"/>
              </a:rPr>
              <a:t>2</a:t>
            </a:r>
            <a:r>
              <a:rPr lang="en-US" sz="2200" smtClean="0">
                <a:sym typeface="Symbol" pitchFamily="18" charset="2"/>
              </a:rPr>
              <a:t>.outloc </a:t>
            </a:r>
            <a:r>
              <a:rPr lang="en-US" sz="2200" b="1" smtClean="0">
                <a:sym typeface="Symbol" pitchFamily="18" charset="2"/>
              </a:rPr>
              <a:t>relop</a:t>
            </a:r>
            <a:r>
              <a:rPr lang="en-US" sz="2200" smtClean="0">
                <a:sym typeface="Symbol" pitchFamily="18" charset="2"/>
              </a:rPr>
              <a:t>.code E</a:t>
            </a:r>
            <a:r>
              <a:rPr lang="en-US" sz="2200" baseline="-25000" smtClean="0">
                <a:sym typeface="Symbol" pitchFamily="18" charset="2"/>
              </a:rPr>
              <a:t>1</a:t>
            </a:r>
            <a:r>
              <a:rPr lang="en-US" sz="2200" smtClean="0">
                <a:sym typeface="Symbol" pitchFamily="18" charset="2"/>
              </a:rPr>
              <a:t>.place ‘,’ E</a:t>
            </a:r>
            <a:r>
              <a:rPr lang="en-US" sz="2200" baseline="-25000" smtClean="0">
                <a:sym typeface="Symbol" pitchFamily="18" charset="2"/>
              </a:rPr>
              <a:t>2</a:t>
            </a:r>
            <a:r>
              <a:rPr lang="en-US" sz="2200" smtClean="0">
                <a:sym typeface="Symbol" pitchFamily="18" charset="2"/>
              </a:rPr>
              <a:t>.place ‘,’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 smtClean="0">
                <a:sym typeface="Symbol" pitchFamily="18" charset="2"/>
              </a:rPr>
              <a:t>		E.place);  E.outloc=E</a:t>
            </a:r>
            <a:r>
              <a:rPr lang="en-US" sz="2200" baseline="-25000" smtClean="0">
                <a:sym typeface="Symbol" pitchFamily="18" charset="2"/>
              </a:rPr>
              <a:t>2</a:t>
            </a:r>
            <a:r>
              <a:rPr lang="en-US" sz="2200" smtClean="0">
                <a:sym typeface="Symbol" pitchFamily="18" charset="2"/>
              </a:rPr>
              <a:t>.outloc+1 }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sz="220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3DA602-6B8D-451F-88B6-B7363FB7B698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5791200" cy="762000"/>
          </a:xfrm>
        </p:spPr>
        <p:txBody>
          <a:bodyPr/>
          <a:lstStyle/>
          <a:p>
            <a:r>
              <a:rPr lang="en-US" smtClean="0"/>
              <a:t>Translation Scheme(cont.)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524000"/>
            <a:ext cx="76962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S </a:t>
            </a:r>
            <a:r>
              <a:rPr lang="en-US" smtClean="0">
                <a:sym typeface="Symbol" pitchFamily="18" charset="2"/>
              </a:rPr>
              <a:t> while { E.inloc = S.inloc } E do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ym typeface="Symbol" pitchFamily="18" charset="2"/>
              </a:rPr>
              <a:t>	 { emit(E.outloc ‘jmpf’ E.place ‘,,’ ‘</a:t>
            </a:r>
            <a:r>
              <a:rPr lang="en-US" b="1" smtClean="0">
                <a:sym typeface="Symbol" pitchFamily="18" charset="2"/>
              </a:rPr>
              <a:t>NOTKNOWN</a:t>
            </a:r>
            <a:r>
              <a:rPr lang="en-US" smtClean="0">
                <a:sym typeface="Symbol" pitchFamily="18" charset="2"/>
              </a:rPr>
              <a:t>’);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ym typeface="Symbol" pitchFamily="18" charset="2"/>
              </a:rPr>
              <a:t>	    S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.inloc=E.outloc+1;  }  S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ym typeface="Symbol" pitchFamily="18" charset="2"/>
              </a:rPr>
              <a:t>	 { emit(S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.outloc ‘jmp’ ‘,,’ S.inloc);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ym typeface="Symbol" pitchFamily="18" charset="2"/>
              </a:rPr>
              <a:t>	    S.outloc=S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.outloc+1;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ym typeface="Symbol" pitchFamily="18" charset="2"/>
              </a:rPr>
              <a:t>	    backpatch(E.outloc,S.outloc); 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S </a:t>
            </a:r>
            <a:r>
              <a:rPr lang="en-US" smtClean="0">
                <a:sym typeface="Symbol" pitchFamily="18" charset="2"/>
              </a:rPr>
              <a:t> if { E.inloc = S.inloc } E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ym typeface="Symbol" pitchFamily="18" charset="2"/>
              </a:rPr>
              <a:t>	 { emit(E.outloc ‘jmpf’ E.place ‘,,’ ‘</a:t>
            </a:r>
            <a:r>
              <a:rPr lang="en-US" b="1" smtClean="0">
                <a:sym typeface="Symbol" pitchFamily="18" charset="2"/>
              </a:rPr>
              <a:t>NOTKNOWN</a:t>
            </a:r>
            <a:r>
              <a:rPr lang="en-US" smtClean="0">
                <a:sym typeface="Symbol" pitchFamily="18" charset="2"/>
              </a:rPr>
              <a:t>’);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ym typeface="Symbol" pitchFamily="18" charset="2"/>
              </a:rPr>
              <a:t>	    S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.inloc=E.outloc+1;  } S</a:t>
            </a:r>
            <a:r>
              <a:rPr lang="en-US" baseline="-25000" smtClean="0">
                <a:sym typeface="Symbol" pitchFamily="18" charset="2"/>
              </a:rPr>
              <a:t>1 </a:t>
            </a:r>
            <a:r>
              <a:rPr lang="en-US" smtClean="0">
                <a:sym typeface="Symbol" pitchFamily="18" charset="2"/>
              </a:rPr>
              <a:t>else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ym typeface="Symbol" pitchFamily="18" charset="2"/>
              </a:rPr>
              <a:t>	 { emit(S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.outloc ‘jmp’ ‘,,’ ‘</a:t>
            </a:r>
            <a:r>
              <a:rPr lang="en-US" b="1" smtClean="0">
                <a:sym typeface="Symbol" pitchFamily="18" charset="2"/>
              </a:rPr>
              <a:t>NOTKNOWN</a:t>
            </a:r>
            <a:r>
              <a:rPr lang="en-US" smtClean="0">
                <a:sym typeface="Symbol" pitchFamily="18" charset="2"/>
              </a:rPr>
              <a:t>’);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ym typeface="Symbol" pitchFamily="18" charset="2"/>
              </a:rPr>
              <a:t>	    S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.inloc=S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.outloc+1;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ym typeface="Symbol" pitchFamily="18" charset="2"/>
              </a:rPr>
              <a:t>	    backpatch(E.outloc,S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.inloc); }  S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ym typeface="Symbol" pitchFamily="18" charset="2"/>
              </a:rPr>
              <a:t>	 { S.outloc=S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.outloc;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ym typeface="Symbol" pitchFamily="18" charset="2"/>
              </a:rPr>
              <a:t>	    backpatch(S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.outloc,S.outloc); } 	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mtClean="0">
              <a:sym typeface="Symbol" pitchFamily="18" charset="2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A3C264-EB5E-44F1-A46F-6EF68655D0CB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228600"/>
            <a:ext cx="5791200" cy="762000"/>
          </a:xfrm>
        </p:spPr>
        <p:txBody>
          <a:bodyPr/>
          <a:lstStyle/>
          <a:p>
            <a:r>
              <a:rPr lang="en-US" sz="2800" smtClean="0"/>
              <a:t>Three Address Codes - Example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0" y="990600"/>
            <a:ext cx="3505200" cy="5105400"/>
          </a:xfrm>
        </p:spPr>
        <p:txBody>
          <a:bodyPr>
            <a:noAutofit/>
          </a:bodyPr>
          <a:lstStyle/>
          <a:p>
            <a:pPr marL="569913" indent="-569913" algn="just">
              <a:lnSpc>
                <a:spcPct val="90000"/>
              </a:lnSpc>
              <a:buNone/>
              <a:tabLst>
                <a:tab pos="1258888" algn="l"/>
                <a:tab pos="1709738" algn="l"/>
                <a:tab pos="2173288" algn="l"/>
              </a:tabLst>
            </a:pPr>
            <a:r>
              <a:rPr lang="en-US" smtClean="0">
                <a:latin typeface="Arial" pitchFamily="34" charset="0"/>
                <a:cs typeface="Arial" pitchFamily="34" charset="0"/>
              </a:rPr>
              <a:t>01: 	mov	1,	, x 	</a:t>
            </a:r>
          </a:p>
          <a:p>
            <a:pPr marL="569913" indent="-569913" algn="just">
              <a:lnSpc>
                <a:spcPct val="90000"/>
              </a:lnSpc>
              <a:buNone/>
              <a:tabLst>
                <a:tab pos="1258888" algn="l"/>
                <a:tab pos="1709738" algn="l"/>
                <a:tab pos="2173288" algn="l"/>
              </a:tabLst>
            </a:pPr>
            <a:r>
              <a:rPr lang="en-US" smtClean="0">
                <a:latin typeface="Arial" pitchFamily="34" charset="0"/>
                <a:cs typeface="Arial" pitchFamily="34" charset="0"/>
              </a:rPr>
              <a:t>02: 	add   	x,10, t1</a:t>
            </a:r>
          </a:p>
          <a:p>
            <a:pPr marL="569913" indent="-569913" algn="just">
              <a:lnSpc>
                <a:spcPct val="90000"/>
              </a:lnSpc>
              <a:buNone/>
              <a:tabLst>
                <a:tab pos="1258888" algn="l"/>
                <a:tab pos="1709738" algn="l"/>
                <a:tab pos="2173288" algn="l"/>
              </a:tabLst>
            </a:pPr>
            <a:r>
              <a:rPr lang="en-US" smtClean="0">
                <a:latin typeface="Arial" pitchFamily="34" charset="0"/>
                <a:cs typeface="Arial" pitchFamily="34" charset="0"/>
              </a:rPr>
              <a:t>03: 	mov   t1,	, y</a:t>
            </a:r>
          </a:p>
          <a:p>
            <a:pPr marL="569913" indent="-569913" algn="just">
              <a:lnSpc>
                <a:spcPct val="90000"/>
              </a:lnSpc>
              <a:buNone/>
              <a:tabLst>
                <a:tab pos="1258888" algn="l"/>
                <a:tab pos="1709738" algn="l"/>
                <a:tab pos="2173288" algn="l"/>
              </a:tabLst>
            </a:pPr>
            <a:r>
              <a:rPr lang="en-US" smtClean="0">
                <a:latin typeface="Arial" pitchFamily="34" charset="0"/>
                <a:cs typeface="Arial" pitchFamily="34" charset="0"/>
              </a:rPr>
              <a:t>04: 	lt    	x, y	, t2</a:t>
            </a:r>
          </a:p>
          <a:p>
            <a:pPr marL="569913" indent="-569913" algn="just">
              <a:lnSpc>
                <a:spcPct val="90000"/>
              </a:lnSpc>
              <a:buNone/>
              <a:tabLst>
                <a:tab pos="1258888" algn="l"/>
                <a:tab pos="1709738" algn="l"/>
                <a:tab pos="2173288" algn="l"/>
              </a:tabLst>
            </a:pPr>
            <a:r>
              <a:rPr lang="en-US" smtClean="0">
                <a:latin typeface="Arial" pitchFamily="34" charset="0"/>
                <a:cs typeface="Arial" pitchFamily="34" charset="0"/>
              </a:rPr>
              <a:t>05: 	jmpf  	t2,	,17</a:t>
            </a:r>
          </a:p>
          <a:p>
            <a:pPr marL="569913" indent="-569913" algn="just">
              <a:lnSpc>
                <a:spcPct val="90000"/>
              </a:lnSpc>
              <a:buNone/>
              <a:tabLst>
                <a:tab pos="1258888" algn="l"/>
                <a:tab pos="1709738" algn="l"/>
                <a:tab pos="2173288" algn="l"/>
              </a:tabLst>
            </a:pPr>
            <a:r>
              <a:rPr lang="en-US" smtClean="0">
                <a:latin typeface="Arial" pitchFamily="34" charset="0"/>
                <a:cs typeface="Arial" pitchFamily="34" charset="0"/>
              </a:rPr>
              <a:t>06: 	add   	x, 1	, t3</a:t>
            </a:r>
          </a:p>
          <a:p>
            <a:pPr marL="569913" indent="-569913" algn="just">
              <a:lnSpc>
                <a:spcPct val="90000"/>
              </a:lnSpc>
              <a:buNone/>
              <a:tabLst>
                <a:tab pos="1258888" algn="l"/>
                <a:tab pos="1709738" algn="l"/>
                <a:tab pos="2173288" algn="l"/>
              </a:tabLst>
            </a:pPr>
            <a:r>
              <a:rPr lang="en-US" smtClean="0">
                <a:latin typeface="Arial" pitchFamily="34" charset="0"/>
                <a:cs typeface="Arial" pitchFamily="34" charset="0"/>
              </a:rPr>
              <a:t>07: 	mov   t3,	, x</a:t>
            </a:r>
          </a:p>
          <a:p>
            <a:pPr marL="569913" indent="-569913" algn="just">
              <a:lnSpc>
                <a:spcPct val="90000"/>
              </a:lnSpc>
              <a:buNone/>
              <a:tabLst>
                <a:tab pos="1258888" algn="l"/>
                <a:tab pos="1709738" algn="l"/>
                <a:tab pos="2173288" algn="l"/>
              </a:tabLst>
            </a:pPr>
            <a:r>
              <a:rPr lang="en-US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08: 	mod   x, 2	, t4</a:t>
            </a:r>
          </a:p>
          <a:p>
            <a:pPr marL="569913" indent="-569913" algn="just">
              <a:lnSpc>
                <a:spcPct val="90000"/>
              </a:lnSpc>
              <a:buNone/>
              <a:tabLst>
                <a:tab pos="1258888" algn="l"/>
                <a:tab pos="1709738" algn="l"/>
                <a:tab pos="2173288" algn="l"/>
              </a:tabLst>
            </a:pPr>
            <a:r>
              <a:rPr lang="en-US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09: 	eq    	t4, 1, t5</a:t>
            </a:r>
          </a:p>
          <a:p>
            <a:pPr marL="569913" indent="-569913" algn="just">
              <a:lnSpc>
                <a:spcPct val="90000"/>
              </a:lnSpc>
              <a:buNone/>
              <a:tabLst>
                <a:tab pos="1258888" algn="l"/>
                <a:tab pos="1709738" algn="l"/>
                <a:tab pos="2173288" algn="l"/>
              </a:tabLst>
            </a:pPr>
            <a:r>
              <a:rPr lang="en-US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10: 	jmpf  	t5,	, 14</a:t>
            </a:r>
          </a:p>
          <a:p>
            <a:pPr marL="569913" indent="-569913" algn="just">
              <a:lnSpc>
                <a:spcPct val="90000"/>
              </a:lnSpc>
              <a:buNone/>
              <a:tabLst>
                <a:tab pos="1258888" algn="l"/>
                <a:tab pos="1709738" algn="l"/>
                <a:tab pos="2173288" algn="l"/>
              </a:tabLst>
            </a:pPr>
            <a:r>
              <a:rPr lang="en-US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11: 	add   	y, 1	, t6</a:t>
            </a:r>
          </a:p>
          <a:p>
            <a:pPr marL="569913" indent="-569913" algn="just">
              <a:lnSpc>
                <a:spcPct val="90000"/>
              </a:lnSpc>
              <a:buNone/>
              <a:tabLst>
                <a:tab pos="1258888" algn="l"/>
                <a:tab pos="1709738" algn="l"/>
                <a:tab pos="2173288" algn="l"/>
              </a:tabLst>
            </a:pPr>
            <a:r>
              <a:rPr lang="en-US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12: 	mov   t6,	, y</a:t>
            </a:r>
          </a:p>
          <a:p>
            <a:pPr marL="569913" indent="-569913" algn="just">
              <a:lnSpc>
                <a:spcPct val="90000"/>
              </a:lnSpc>
              <a:buNone/>
              <a:tabLst>
                <a:tab pos="1258888" algn="l"/>
                <a:tab pos="1709738" algn="l"/>
                <a:tab pos="2173288" algn="l"/>
              </a:tabLst>
            </a:pPr>
            <a:r>
              <a:rPr lang="en-US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13: 	jmp   	  ,	,16</a:t>
            </a:r>
          </a:p>
          <a:p>
            <a:pPr marL="569913" indent="-569913" algn="just">
              <a:lnSpc>
                <a:spcPct val="90000"/>
              </a:lnSpc>
              <a:buNone/>
              <a:tabLst>
                <a:tab pos="1258888" algn="l"/>
                <a:tab pos="1709738" algn="l"/>
                <a:tab pos="2173288" algn="l"/>
              </a:tabLst>
            </a:pPr>
            <a:r>
              <a:rPr lang="en-US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14: 	sub   	y, 2	, t7</a:t>
            </a:r>
          </a:p>
          <a:p>
            <a:pPr marL="569913" indent="-569913" algn="just">
              <a:lnSpc>
                <a:spcPct val="90000"/>
              </a:lnSpc>
              <a:buNone/>
              <a:tabLst>
                <a:tab pos="1258888" algn="l"/>
                <a:tab pos="1709738" algn="l"/>
                <a:tab pos="2173288" algn="l"/>
              </a:tabLst>
            </a:pPr>
            <a:r>
              <a:rPr lang="en-US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15: 	mov   t7,	, y</a:t>
            </a:r>
          </a:p>
          <a:p>
            <a:pPr marL="569913" indent="-569913" algn="just">
              <a:lnSpc>
                <a:spcPct val="90000"/>
              </a:lnSpc>
              <a:buNone/>
              <a:tabLst>
                <a:tab pos="1258888" algn="l"/>
                <a:tab pos="1709738" algn="l"/>
                <a:tab pos="2173288" algn="l"/>
              </a:tabLst>
            </a:pPr>
            <a:r>
              <a:rPr lang="en-US" smtClean="0">
                <a:latin typeface="Arial" pitchFamily="34" charset="0"/>
                <a:cs typeface="Arial" pitchFamily="34" charset="0"/>
              </a:rPr>
              <a:t>16: 	jmp   	  ,	, 4</a:t>
            </a:r>
          </a:p>
          <a:p>
            <a:pPr marL="569913" indent="-569913" algn="just">
              <a:lnSpc>
                <a:spcPct val="90000"/>
              </a:lnSpc>
              <a:buNone/>
              <a:tabLst>
                <a:tab pos="1258888" algn="l"/>
                <a:tab pos="1709738" algn="l"/>
                <a:tab pos="2173288" algn="l"/>
              </a:tabLst>
            </a:pPr>
            <a:r>
              <a:rPr lang="en-US" smtClean="0">
                <a:latin typeface="Arial" pitchFamily="34" charset="0"/>
                <a:cs typeface="Arial" pitchFamily="34" charset="0"/>
              </a:rPr>
              <a:t>17: </a:t>
            </a:r>
          </a:p>
          <a:p>
            <a:pPr marL="569913" indent="-569913" algn="just">
              <a:lnSpc>
                <a:spcPct val="90000"/>
              </a:lnSpc>
              <a:buFontTx/>
              <a:buNone/>
            </a:pPr>
            <a:r>
              <a:rPr lang="en-US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9D584A-C2BA-418A-9F42-891D43624EB2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7" name="TextBox 6"/>
          <p:cNvSpPr txBox="1"/>
          <p:nvPr/>
        </p:nvSpPr>
        <p:spPr>
          <a:xfrm>
            <a:off x="1524000" y="1788855"/>
            <a:ext cx="2819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Arial" pitchFamily="34" charset="0"/>
                <a:cs typeface="Arial" pitchFamily="34" charset="0"/>
              </a:rPr>
              <a:t>x:=1;</a:t>
            </a:r>
          </a:p>
          <a:p>
            <a:r>
              <a:rPr lang="en-US" sz="2000" smtClean="0">
                <a:latin typeface="Arial" pitchFamily="34" charset="0"/>
                <a:cs typeface="Arial" pitchFamily="34" charset="0"/>
              </a:rPr>
              <a:t>y:=x+10;	</a:t>
            </a:r>
          </a:p>
          <a:p>
            <a:r>
              <a:rPr lang="en-US" sz="2000" smtClean="0">
                <a:latin typeface="Arial" pitchFamily="34" charset="0"/>
                <a:cs typeface="Arial" pitchFamily="34" charset="0"/>
              </a:rPr>
              <a:t>while (x&lt;y) {</a:t>
            </a:r>
          </a:p>
          <a:p>
            <a:r>
              <a:rPr lang="en-US" sz="2000" smtClean="0">
                <a:latin typeface="Arial" pitchFamily="34" charset="0"/>
                <a:cs typeface="Arial" pitchFamily="34" charset="0"/>
              </a:rPr>
              <a:t>     x:=x+1;</a:t>
            </a:r>
          </a:p>
          <a:p>
            <a:r>
              <a:rPr lang="en-US" sz="2000" smtClean="0">
                <a:latin typeface="Arial" pitchFamily="34" charset="0"/>
                <a:cs typeface="Arial" pitchFamily="34" charset="0"/>
              </a:rPr>
              <a:t>     if (x%2==1) then </a:t>
            </a:r>
          </a:p>
          <a:p>
            <a:r>
              <a:rPr lang="en-US" sz="2000" smtClean="0">
                <a:latin typeface="Arial" pitchFamily="34" charset="0"/>
                <a:cs typeface="Arial" pitchFamily="34" charset="0"/>
              </a:rPr>
              <a:t>	y:=y+1; </a:t>
            </a:r>
          </a:p>
          <a:p>
            <a:r>
              <a:rPr lang="en-US" sz="2000" smtClean="0">
                <a:latin typeface="Arial" pitchFamily="34" charset="0"/>
                <a:cs typeface="Arial" pitchFamily="34" charset="0"/>
              </a:rPr>
              <a:t>    else  y:=y-2;</a:t>
            </a:r>
          </a:p>
          <a:p>
            <a:r>
              <a:rPr lang="en-US" sz="2000" smtClean="0">
                <a:latin typeface="Arial" pitchFamily="34" charset="0"/>
                <a:cs typeface="Arial" pitchFamily="34" charset="0"/>
              </a:rPr>
              <a:t>}</a:t>
            </a:r>
            <a:endParaRPr lang="en-US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104775"/>
            <a:ext cx="5486400" cy="504825"/>
          </a:xfrm>
        </p:spPr>
        <p:txBody>
          <a:bodyPr>
            <a:normAutofit fontScale="90000"/>
          </a:bodyPr>
          <a:lstStyle/>
          <a:p>
            <a:r>
              <a:rPr lang="en-US" smtClean="0"/>
              <a:t>Arrays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44550" y="1676400"/>
            <a:ext cx="807085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Elements of arrays can be accessed quickly if the elements are stored in a block of consecutive locations.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	A one-dimensional array </a:t>
            </a:r>
            <a:r>
              <a:rPr lang="en-US" b="1" smtClean="0"/>
              <a:t>A</a:t>
            </a:r>
            <a:r>
              <a:rPr lang="en-US" smtClean="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mtClean="0"/>
          </a:p>
          <a:p>
            <a:pPr>
              <a:lnSpc>
                <a:spcPct val="90000"/>
              </a:lnSpc>
              <a:buFontTx/>
              <a:buNone/>
            </a:pPr>
            <a:endParaRPr lang="en-US" smtClean="0"/>
          </a:p>
          <a:p>
            <a:pPr>
              <a:lnSpc>
                <a:spcPct val="90000"/>
              </a:lnSpc>
              <a:buFontTx/>
              <a:buNone/>
            </a:pPr>
            <a:endParaRPr lang="en-US" smtClean="0"/>
          </a:p>
          <a:p>
            <a:pPr>
              <a:lnSpc>
                <a:spcPct val="90000"/>
              </a:lnSpc>
              <a:buFontTx/>
              <a:buNone/>
            </a:pPr>
            <a:endParaRPr lang="en-US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	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b="1" smtClean="0"/>
              <a:t>	base</a:t>
            </a:r>
            <a:r>
              <a:rPr lang="en-US" b="1" baseline="-25000" smtClean="0"/>
              <a:t>A</a:t>
            </a:r>
            <a:r>
              <a:rPr lang="en-US" smtClean="0"/>
              <a:t> is the address of the first location of the array A,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smtClean="0"/>
              <a:t>	width</a:t>
            </a:r>
            <a:r>
              <a:rPr lang="en-US" smtClean="0"/>
              <a:t> is the width of each array element.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smtClean="0"/>
              <a:t>	low</a:t>
            </a:r>
            <a:r>
              <a:rPr lang="en-US" smtClean="0"/>
              <a:t> is the index of the first array element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	location of A[i]  </a:t>
            </a:r>
            <a:r>
              <a:rPr lang="en-US" smtClean="0">
                <a:sym typeface="Wingdings" pitchFamily="2" charset="2"/>
              </a:rPr>
              <a:t> </a:t>
            </a:r>
            <a:r>
              <a:rPr lang="en-US" smtClean="0"/>
              <a:t> base</a:t>
            </a:r>
            <a:r>
              <a:rPr lang="en-US" baseline="-25000" smtClean="0"/>
              <a:t>A</a:t>
            </a:r>
            <a:r>
              <a:rPr lang="en-US" smtClean="0"/>
              <a:t>+(i-low)*width</a:t>
            </a:r>
          </a:p>
        </p:txBody>
      </p:sp>
      <p:graphicFrame>
        <p:nvGraphicFramePr>
          <p:cNvPr id="52228" name="Group 4"/>
          <p:cNvGraphicFramePr>
            <a:graphicFrameLocks noGrp="1"/>
          </p:cNvGraphicFramePr>
          <p:nvPr>
            <p:ph sz="half" idx="2"/>
          </p:nvPr>
        </p:nvGraphicFramePr>
        <p:xfrm>
          <a:off x="2547937" y="2741613"/>
          <a:ext cx="4081463" cy="518160"/>
        </p:xfrm>
        <a:graphic>
          <a:graphicData uri="http://schemas.openxmlformats.org/drawingml/2006/table">
            <a:tbl>
              <a:tblPr/>
              <a:tblGrid>
                <a:gridCol w="534988"/>
                <a:gridCol w="1271587"/>
                <a:gridCol w="468313"/>
                <a:gridCol w="1271587"/>
                <a:gridCol w="534988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27" name="Date Placeholder 3"/>
          <p:cNvSpPr txBox="1">
            <a:spLocks/>
          </p:cNvSpPr>
          <p:nvPr/>
        </p:nvSpPr>
        <p:spPr bwMode="auto">
          <a:xfrm>
            <a:off x="312738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900">
                <a:latin typeface="Interstate" charset="0"/>
              </a:rPr>
              <a:t>Bina Nusantara University</a:t>
            </a:r>
          </a:p>
        </p:txBody>
      </p:sp>
      <p:sp>
        <p:nvSpPr>
          <p:cNvPr id="2152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86550" y="6237288"/>
            <a:ext cx="2133600" cy="476250"/>
          </a:xfrm>
          <a:noFill/>
        </p:spPr>
        <p:txBody>
          <a:bodyPr/>
          <a:lstStyle/>
          <a:p>
            <a:fld id="{6C580403-41CC-457A-8EDA-3AC670ECA9F1}" type="slidenum">
              <a:rPr lang="en-US" smtClean="0"/>
              <a:pPr/>
              <a:t>26</a:t>
            </a:fld>
            <a:endParaRPr lang="en-US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1752600" y="3352800"/>
            <a:ext cx="5486400" cy="933510"/>
            <a:chOff x="1752600" y="3352800"/>
            <a:chExt cx="5486400" cy="933510"/>
          </a:xfrm>
        </p:grpSpPr>
        <p:sp>
          <p:nvSpPr>
            <p:cNvPr id="21522" name="Line 18"/>
            <p:cNvSpPr>
              <a:spLocks noChangeShapeType="1"/>
            </p:cNvSpPr>
            <p:nvPr/>
          </p:nvSpPr>
          <p:spPr bwMode="auto">
            <a:xfrm flipV="1">
              <a:off x="2209800" y="3352800"/>
              <a:ext cx="352425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Line 19"/>
            <p:cNvSpPr>
              <a:spLocks noChangeShapeType="1"/>
            </p:cNvSpPr>
            <p:nvPr/>
          </p:nvSpPr>
          <p:spPr bwMode="auto">
            <a:xfrm flipV="1">
              <a:off x="4572000" y="3352800"/>
              <a:ext cx="76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AutoShape 20"/>
            <p:cNvSpPr>
              <a:spLocks/>
            </p:cNvSpPr>
            <p:nvPr/>
          </p:nvSpPr>
          <p:spPr bwMode="auto">
            <a:xfrm rot="16200000" flipV="1">
              <a:off x="6272212" y="3148012"/>
              <a:ext cx="152400" cy="561975"/>
            </a:xfrm>
            <a:prstGeom prst="leftBrace">
              <a:avLst>
                <a:gd name="adj1" fmla="val 3072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5" name="Line 21"/>
            <p:cNvSpPr>
              <a:spLocks noChangeShapeType="1"/>
            </p:cNvSpPr>
            <p:nvPr/>
          </p:nvSpPr>
          <p:spPr bwMode="auto">
            <a:xfrm flipV="1">
              <a:off x="6400800" y="3581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Line 22"/>
            <p:cNvSpPr>
              <a:spLocks noChangeShapeType="1"/>
            </p:cNvSpPr>
            <p:nvPr/>
          </p:nvSpPr>
          <p:spPr bwMode="auto">
            <a:xfrm flipV="1">
              <a:off x="3048000" y="33528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52600" y="3886200"/>
              <a:ext cx="5486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>
                  <a:latin typeface="Open Sans"/>
                </a:rPr>
                <a:t>base</a:t>
              </a:r>
              <a:r>
                <a:rPr lang="en-US" sz="2000" baseline="-25000" smtClean="0">
                  <a:latin typeface="Open Sans"/>
                </a:rPr>
                <a:t>A </a:t>
              </a:r>
              <a:r>
                <a:rPr lang="en-US" sz="2000" smtClean="0">
                  <a:latin typeface="Open Sans"/>
                </a:rPr>
                <a:t>     low		i	         width</a:t>
              </a:r>
              <a:endParaRPr lang="en-US" sz="2000">
                <a:latin typeface="Open Sans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733800" y="113184"/>
            <a:ext cx="5314528" cy="725016"/>
          </a:xfrm>
        </p:spPr>
        <p:txBody>
          <a:bodyPr/>
          <a:lstStyle/>
          <a:p>
            <a:r>
              <a:rPr lang="en-US" smtClean="0"/>
              <a:t>Arrays (cont.)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524000"/>
            <a:ext cx="7467600" cy="5105400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en-US" smtClean="0"/>
              <a:t>base</a:t>
            </a:r>
            <a:r>
              <a:rPr lang="en-US" baseline="-25000" smtClean="0"/>
              <a:t>A</a:t>
            </a:r>
            <a:r>
              <a:rPr lang="en-US" smtClean="0"/>
              <a:t>+(i-low)*width   </a:t>
            </a:r>
          </a:p>
          <a:p>
            <a:pPr algn="just">
              <a:buFontTx/>
              <a:buNone/>
            </a:pPr>
            <a:r>
              <a:rPr lang="en-US" smtClean="0"/>
              <a:t>can be re-written as   </a:t>
            </a:r>
            <a:r>
              <a:rPr lang="en-US" smtClean="0">
                <a:solidFill>
                  <a:srgbClr val="CC0000"/>
                </a:solidFill>
              </a:rPr>
              <a:t>i*width</a:t>
            </a:r>
            <a:r>
              <a:rPr lang="en-US" smtClean="0"/>
              <a:t> + </a:t>
            </a:r>
            <a:r>
              <a:rPr lang="en-US" smtClean="0">
                <a:solidFill>
                  <a:schemeClr val="accent2"/>
                </a:solidFill>
              </a:rPr>
              <a:t>(base</a:t>
            </a:r>
            <a:r>
              <a:rPr lang="en-US" baseline="-25000" smtClean="0">
                <a:solidFill>
                  <a:schemeClr val="accent2"/>
                </a:solidFill>
              </a:rPr>
              <a:t>A</a:t>
            </a:r>
            <a:r>
              <a:rPr lang="en-US" smtClean="0">
                <a:solidFill>
                  <a:schemeClr val="accent2"/>
                </a:solidFill>
              </a:rPr>
              <a:t>-low*width)</a:t>
            </a:r>
          </a:p>
          <a:p>
            <a:pPr algn="just">
              <a:buFontTx/>
              <a:buNone/>
            </a:pPr>
            <a:endParaRPr lang="en-US" smtClean="0">
              <a:solidFill>
                <a:schemeClr val="accent2"/>
              </a:solidFill>
            </a:endParaRPr>
          </a:p>
          <a:p>
            <a:pPr algn="just">
              <a:buFontTx/>
              <a:buNone/>
            </a:pPr>
            <a:endParaRPr lang="en-US" smtClean="0"/>
          </a:p>
          <a:p>
            <a:pPr algn="just">
              <a:buFontTx/>
              <a:buNone/>
            </a:pPr>
            <a:endParaRPr lang="en-US" smtClean="0"/>
          </a:p>
          <a:p>
            <a:pPr algn="just">
              <a:buFontTx/>
              <a:buNone/>
            </a:pPr>
            <a:r>
              <a:rPr lang="en-US" smtClean="0"/>
              <a:t>					</a:t>
            </a:r>
          </a:p>
          <a:p>
            <a:pPr algn="just">
              <a:buFontTx/>
              <a:buNone/>
            </a:pPr>
            <a:endParaRPr lang="en-US" smtClean="0"/>
          </a:p>
          <a:p>
            <a:pPr algn="just"/>
            <a:r>
              <a:rPr lang="en-US" smtClean="0"/>
              <a:t>So, the location of A[i] can be computed at the run-time by evaluating the formula i*width+c  where c is (base</a:t>
            </a:r>
            <a:r>
              <a:rPr lang="en-US" baseline="-25000" smtClean="0"/>
              <a:t>A</a:t>
            </a:r>
            <a:r>
              <a:rPr lang="en-US" smtClean="0"/>
              <a:t>-low*width) which is evaluated at compile-time.</a:t>
            </a:r>
          </a:p>
          <a:p>
            <a:pPr algn="just"/>
            <a:endParaRPr lang="en-US" smtClean="0"/>
          </a:p>
          <a:p>
            <a:pPr algn="just"/>
            <a:r>
              <a:rPr lang="en-US" smtClean="0"/>
              <a:t>Intermediate code generator should produce the code to evaluate this formula i*width+c  (one multiplication and one addition operation).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25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82D231-2326-46DE-91D6-350158535DCE}" type="slidenum">
              <a:rPr lang="en-US" smtClean="0"/>
              <a:pPr/>
              <a:t>27</a:t>
            </a:fld>
            <a:endParaRPr lang="en-US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1676400" y="2286000"/>
            <a:ext cx="7391400" cy="1371600"/>
            <a:chOff x="1676400" y="2286000"/>
            <a:chExt cx="7391400" cy="1371600"/>
          </a:xfrm>
        </p:grpSpPr>
        <p:sp>
          <p:nvSpPr>
            <p:cNvPr id="22532" name="AutoShape 4"/>
            <p:cNvSpPr>
              <a:spLocks/>
            </p:cNvSpPr>
            <p:nvPr/>
          </p:nvSpPr>
          <p:spPr bwMode="auto">
            <a:xfrm rot="16200000" flipV="1">
              <a:off x="5749924" y="1406526"/>
              <a:ext cx="381001" cy="2139950"/>
            </a:xfrm>
            <a:prstGeom prst="leftBrace">
              <a:avLst>
                <a:gd name="adj1" fmla="val 7309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3" name="AutoShape 5"/>
            <p:cNvSpPr>
              <a:spLocks/>
            </p:cNvSpPr>
            <p:nvPr/>
          </p:nvSpPr>
          <p:spPr bwMode="auto">
            <a:xfrm rot="16200000" flipV="1">
              <a:off x="3971925" y="1914526"/>
              <a:ext cx="228600" cy="1123950"/>
            </a:xfrm>
            <a:prstGeom prst="leftBrace">
              <a:avLst>
                <a:gd name="adj1" fmla="val 409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4" name="Line 6"/>
            <p:cNvSpPr>
              <a:spLocks noChangeShapeType="1"/>
            </p:cNvSpPr>
            <p:nvPr/>
          </p:nvSpPr>
          <p:spPr bwMode="auto">
            <a:xfrm flipV="1">
              <a:off x="2601912" y="2590800"/>
              <a:ext cx="1055688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5" name="Line 7"/>
            <p:cNvSpPr>
              <a:spLocks noChangeShapeType="1"/>
            </p:cNvSpPr>
            <p:nvPr/>
          </p:nvSpPr>
          <p:spPr bwMode="auto">
            <a:xfrm flipH="1" flipV="1">
              <a:off x="6019800" y="2667000"/>
              <a:ext cx="1066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76400" y="2949714"/>
              <a:ext cx="3200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>
                  <a:latin typeface="Open Sans"/>
                </a:rPr>
                <a:t>should be computed at run-time</a:t>
              </a:r>
              <a:endParaRPr lang="en-US" sz="2000">
                <a:latin typeface="Open San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67400" y="2949714"/>
              <a:ext cx="3200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>
                  <a:latin typeface="Open Sans"/>
                </a:rPr>
                <a:t>can be computed at compile-time</a:t>
              </a:r>
              <a:endParaRPr lang="en-US" sz="2000">
                <a:latin typeface="Open Sans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76200"/>
            <a:ext cx="5943600" cy="504825"/>
          </a:xfrm>
        </p:spPr>
        <p:txBody>
          <a:bodyPr>
            <a:normAutofit fontScale="90000"/>
          </a:bodyPr>
          <a:lstStyle/>
          <a:p>
            <a:r>
              <a:rPr lang="en-US" smtClean="0"/>
              <a:t>Two-Dimensional Arrays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600200"/>
            <a:ext cx="7467600" cy="4953000"/>
          </a:xfrm>
        </p:spPr>
        <p:txBody>
          <a:bodyPr>
            <a:normAutofit/>
          </a:bodyPr>
          <a:lstStyle/>
          <a:p>
            <a:r>
              <a:rPr lang="en-US" smtClean="0"/>
              <a:t>A two-dimensional array can be stored in </a:t>
            </a:r>
          </a:p>
          <a:p>
            <a:pPr lvl="1"/>
            <a:r>
              <a:rPr lang="en-US" smtClean="0"/>
              <a:t>either </a:t>
            </a:r>
            <a:r>
              <a:rPr lang="en-US" b="1" smtClean="0"/>
              <a:t>row-major</a:t>
            </a:r>
            <a:r>
              <a:rPr lang="en-US" smtClean="0"/>
              <a:t> (</a:t>
            </a:r>
            <a:r>
              <a:rPr lang="en-US" i="1" smtClean="0"/>
              <a:t>row-by-row</a:t>
            </a:r>
            <a:r>
              <a:rPr lang="en-US" smtClean="0"/>
              <a:t>) or </a:t>
            </a:r>
          </a:p>
          <a:p>
            <a:pPr lvl="1"/>
            <a:r>
              <a:rPr lang="en-US" b="1" smtClean="0"/>
              <a:t>column-major</a:t>
            </a:r>
            <a:r>
              <a:rPr lang="en-US" smtClean="0"/>
              <a:t> (</a:t>
            </a:r>
            <a:r>
              <a:rPr lang="en-US" i="1" smtClean="0"/>
              <a:t>column-by-column</a:t>
            </a:r>
            <a:r>
              <a:rPr lang="en-US" smtClean="0"/>
              <a:t>).</a:t>
            </a:r>
          </a:p>
          <a:p>
            <a:r>
              <a:rPr lang="en-US" smtClean="0"/>
              <a:t>Most of the programming languages use </a:t>
            </a:r>
            <a:r>
              <a:rPr lang="en-US" b="1" smtClean="0"/>
              <a:t>row-major</a:t>
            </a:r>
            <a:r>
              <a:rPr lang="en-US" smtClean="0"/>
              <a:t> method.</a:t>
            </a:r>
          </a:p>
          <a:p>
            <a:endParaRPr lang="en-US" smtClean="0"/>
          </a:p>
          <a:p>
            <a:endParaRPr lang="en-US" smtClean="0"/>
          </a:p>
          <a:p>
            <a:pPr>
              <a:buFontTx/>
              <a:buNone/>
            </a:pP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z="2000" smtClean="0"/>
              <a:t>Row-major representation of a two-dimensional array:</a:t>
            </a:r>
          </a:p>
          <a:p>
            <a:pPr>
              <a:buFontTx/>
              <a:buNone/>
            </a:pPr>
            <a:r>
              <a:rPr lang="en-US" sz="1800" smtClean="0"/>
              <a:t>		 </a:t>
            </a:r>
          </a:p>
          <a:p>
            <a:endParaRPr lang="en-US" smtClean="0"/>
          </a:p>
        </p:txBody>
      </p:sp>
      <p:graphicFrame>
        <p:nvGraphicFramePr>
          <p:cNvPr id="54276" name="Group 4"/>
          <p:cNvGraphicFramePr>
            <a:graphicFrameLocks noGrp="1"/>
          </p:cNvGraphicFramePr>
          <p:nvPr>
            <p:ph sz="half" idx="2"/>
          </p:nvPr>
        </p:nvGraphicFramePr>
        <p:xfrm>
          <a:off x="2337118" y="3276600"/>
          <a:ext cx="4292282" cy="518160"/>
        </p:xfrm>
        <a:graphic>
          <a:graphicData uri="http://schemas.openxmlformats.org/drawingml/2006/table">
            <a:tbl>
              <a:tblPr/>
              <a:tblGrid>
                <a:gridCol w="208280"/>
                <a:gridCol w="444500"/>
                <a:gridCol w="208280"/>
                <a:gridCol w="209550"/>
                <a:gridCol w="506413"/>
                <a:gridCol w="209550"/>
                <a:gridCol w="1554162"/>
                <a:gridCol w="208280"/>
                <a:gridCol w="534987"/>
                <a:gridCol w="20828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86" name="Date Placeholder 3"/>
          <p:cNvSpPr txBox="1">
            <a:spLocks/>
          </p:cNvSpPr>
          <p:nvPr/>
        </p:nvSpPr>
        <p:spPr bwMode="auto">
          <a:xfrm>
            <a:off x="312738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900">
                <a:latin typeface="Interstate" charset="0"/>
              </a:rPr>
              <a:t>Bina Nusantara University</a:t>
            </a:r>
          </a:p>
        </p:txBody>
      </p:sp>
      <p:sp>
        <p:nvSpPr>
          <p:cNvPr id="2358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86550" y="6237288"/>
            <a:ext cx="2133600" cy="476250"/>
          </a:xfrm>
          <a:noFill/>
        </p:spPr>
        <p:txBody>
          <a:bodyPr/>
          <a:lstStyle/>
          <a:p>
            <a:fld id="{AA90D664-737C-4CA4-A36E-BAAFD9CDFD59}" type="slidenum">
              <a:rPr lang="en-US" smtClean="0"/>
              <a:pPr/>
              <a:t>28</a:t>
            </a:fld>
            <a:endParaRPr lang="en-US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2286000" y="3886201"/>
            <a:ext cx="4267200" cy="1158388"/>
            <a:chOff x="2286000" y="3886201"/>
            <a:chExt cx="4267200" cy="1158388"/>
          </a:xfrm>
        </p:grpSpPr>
        <p:sp>
          <p:nvSpPr>
            <p:cNvPr id="23580" name="AutoShape 28"/>
            <p:cNvSpPr>
              <a:spLocks/>
            </p:cNvSpPr>
            <p:nvPr/>
          </p:nvSpPr>
          <p:spPr bwMode="auto">
            <a:xfrm rot="16200000" flipV="1">
              <a:off x="2679700" y="3540126"/>
              <a:ext cx="152400" cy="844550"/>
            </a:xfrm>
            <a:prstGeom prst="leftBrace">
              <a:avLst>
                <a:gd name="adj1" fmla="val 4618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1" name="AutoShape 29"/>
            <p:cNvSpPr>
              <a:spLocks/>
            </p:cNvSpPr>
            <p:nvPr/>
          </p:nvSpPr>
          <p:spPr bwMode="auto">
            <a:xfrm rot="16200000" flipV="1">
              <a:off x="3594100" y="3540126"/>
              <a:ext cx="152400" cy="844550"/>
            </a:xfrm>
            <a:prstGeom prst="leftBrace">
              <a:avLst>
                <a:gd name="adj1" fmla="val 4618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2" name="AutoShape 30"/>
            <p:cNvSpPr>
              <a:spLocks/>
            </p:cNvSpPr>
            <p:nvPr/>
          </p:nvSpPr>
          <p:spPr bwMode="auto">
            <a:xfrm rot="16200000" flipV="1">
              <a:off x="6055519" y="3540920"/>
              <a:ext cx="152400" cy="842962"/>
            </a:xfrm>
            <a:prstGeom prst="leftBrace">
              <a:avLst>
                <a:gd name="adj1" fmla="val 4609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3" name="Line 31"/>
            <p:cNvSpPr>
              <a:spLocks noChangeShapeType="1"/>
            </p:cNvSpPr>
            <p:nvPr/>
          </p:nvSpPr>
          <p:spPr bwMode="auto">
            <a:xfrm flipV="1">
              <a:off x="2544763" y="4114801"/>
              <a:ext cx="211137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4" name="Line 32"/>
            <p:cNvSpPr>
              <a:spLocks noChangeShapeType="1"/>
            </p:cNvSpPr>
            <p:nvPr/>
          </p:nvSpPr>
          <p:spPr bwMode="auto">
            <a:xfrm flipH="1" flipV="1">
              <a:off x="3670300" y="4114801"/>
              <a:ext cx="6985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Line 33"/>
            <p:cNvSpPr>
              <a:spLocks noChangeShapeType="1"/>
            </p:cNvSpPr>
            <p:nvPr/>
          </p:nvSpPr>
          <p:spPr bwMode="auto">
            <a:xfrm flipH="1" flipV="1">
              <a:off x="6130925" y="4114801"/>
              <a:ext cx="71438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86000" y="4659868"/>
              <a:ext cx="42672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smtClean="0">
                  <a:latin typeface="Open Sans"/>
                </a:rPr>
                <a:t>row</a:t>
              </a:r>
              <a:r>
                <a:rPr lang="en-US" sz="1900" baseline="-25000" smtClean="0">
                  <a:latin typeface="Open Sans"/>
                </a:rPr>
                <a:t>1</a:t>
              </a:r>
              <a:r>
                <a:rPr lang="en-US" sz="1900" smtClean="0">
                  <a:latin typeface="Open Sans"/>
                </a:rPr>
                <a:t>	    row</a:t>
              </a:r>
              <a:r>
                <a:rPr lang="en-US" sz="1900" baseline="-25000" smtClean="0">
                  <a:latin typeface="Open Sans"/>
                </a:rPr>
                <a:t>2</a:t>
              </a:r>
              <a:r>
                <a:rPr lang="en-US" sz="1900" smtClean="0">
                  <a:latin typeface="Open Sans"/>
                </a:rPr>
                <a:t> 		            row</a:t>
              </a:r>
              <a:r>
                <a:rPr lang="en-US" sz="1900" baseline="-25000" smtClean="0">
                  <a:latin typeface="Open Sans"/>
                </a:rPr>
                <a:t>n</a:t>
              </a:r>
              <a:endParaRPr lang="en-US" sz="1900" smtClean="0">
                <a:latin typeface="Open Sans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152400"/>
            <a:ext cx="6000328" cy="533400"/>
          </a:xfrm>
        </p:spPr>
        <p:txBody>
          <a:bodyPr/>
          <a:lstStyle/>
          <a:p>
            <a:r>
              <a:rPr lang="en-US" sz="2800" smtClean="0"/>
              <a:t>Two-Dimensional Arrays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772400" cy="5029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The location of  A[i</a:t>
            </a:r>
            <a:r>
              <a:rPr lang="en-US" baseline="-25000" smtClean="0"/>
              <a:t>1</a:t>
            </a:r>
            <a:r>
              <a:rPr lang="en-US" smtClean="0"/>
              <a:t>,i</a:t>
            </a:r>
            <a:r>
              <a:rPr lang="en-US" baseline="-25000" smtClean="0"/>
              <a:t>2</a:t>
            </a:r>
            <a:r>
              <a:rPr lang="en-US" smtClean="0"/>
              <a:t>]  is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		base</a:t>
            </a:r>
            <a:r>
              <a:rPr lang="en-US" baseline="-25000" smtClean="0"/>
              <a:t>A</a:t>
            </a:r>
            <a:r>
              <a:rPr lang="en-US" smtClean="0"/>
              <a:t>+ ((i</a:t>
            </a:r>
            <a:r>
              <a:rPr lang="en-US" baseline="-25000" smtClean="0"/>
              <a:t>1</a:t>
            </a:r>
            <a:r>
              <a:rPr lang="en-US" smtClean="0"/>
              <a:t>-low</a:t>
            </a:r>
            <a:r>
              <a:rPr lang="en-US" baseline="-25000" smtClean="0"/>
              <a:t>1</a:t>
            </a:r>
            <a:r>
              <a:rPr lang="en-US" smtClean="0"/>
              <a:t>)*n</a:t>
            </a:r>
            <a:r>
              <a:rPr lang="en-US" baseline="-25000" smtClean="0"/>
              <a:t>2</a:t>
            </a:r>
            <a:r>
              <a:rPr lang="en-US" smtClean="0"/>
              <a:t>+i</a:t>
            </a:r>
            <a:r>
              <a:rPr lang="en-US" baseline="-25000" smtClean="0"/>
              <a:t>2</a:t>
            </a:r>
            <a:r>
              <a:rPr lang="en-US" smtClean="0"/>
              <a:t>-low</a:t>
            </a:r>
            <a:r>
              <a:rPr lang="en-US" baseline="-25000" smtClean="0"/>
              <a:t>2</a:t>
            </a:r>
            <a:r>
              <a:rPr lang="en-US" smtClean="0"/>
              <a:t>)*width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b="1" smtClean="0"/>
              <a:t>	base</a:t>
            </a:r>
            <a:r>
              <a:rPr lang="en-US" b="1" baseline="-25000" smtClean="0"/>
              <a:t>A</a:t>
            </a:r>
            <a:r>
              <a:rPr lang="en-US" smtClean="0"/>
              <a:t>  is the location of  the array A.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smtClean="0"/>
              <a:t>	low</a:t>
            </a:r>
            <a:r>
              <a:rPr lang="en-US" b="1" baseline="-25000" smtClean="0"/>
              <a:t>1</a:t>
            </a:r>
            <a:r>
              <a:rPr lang="en-US" smtClean="0"/>
              <a:t>  is the index of the first row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smtClean="0"/>
              <a:t>	low</a:t>
            </a:r>
            <a:r>
              <a:rPr lang="en-US" b="1" baseline="-25000" smtClean="0"/>
              <a:t>2</a:t>
            </a:r>
            <a:r>
              <a:rPr lang="en-US" smtClean="0"/>
              <a:t>  is the index of the first column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smtClean="0"/>
              <a:t>	n</a:t>
            </a:r>
            <a:r>
              <a:rPr lang="en-US" b="1" baseline="-25000" smtClean="0"/>
              <a:t>2</a:t>
            </a:r>
            <a:r>
              <a:rPr lang="en-US" smtClean="0"/>
              <a:t>  is the number of elements in each row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smtClean="0"/>
              <a:t>	width </a:t>
            </a:r>
            <a:r>
              <a:rPr lang="en-US" smtClean="0"/>
              <a:t> is the width of each array element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Again, this formula can be re-written as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		</a:t>
            </a:r>
            <a:r>
              <a:rPr lang="en-US" smtClean="0">
                <a:solidFill>
                  <a:srgbClr val="CC0000"/>
                </a:solidFill>
              </a:rPr>
              <a:t>((i</a:t>
            </a:r>
            <a:r>
              <a:rPr lang="en-US" baseline="-25000" smtClean="0">
                <a:solidFill>
                  <a:srgbClr val="CC0000"/>
                </a:solidFill>
              </a:rPr>
              <a:t>1</a:t>
            </a:r>
            <a:r>
              <a:rPr lang="en-US" smtClean="0">
                <a:solidFill>
                  <a:srgbClr val="CC0000"/>
                </a:solidFill>
              </a:rPr>
              <a:t>*n</a:t>
            </a:r>
            <a:r>
              <a:rPr lang="en-US" baseline="-25000" smtClean="0">
                <a:solidFill>
                  <a:srgbClr val="CC0000"/>
                </a:solidFill>
              </a:rPr>
              <a:t>2</a:t>
            </a:r>
            <a:r>
              <a:rPr lang="en-US" smtClean="0">
                <a:solidFill>
                  <a:srgbClr val="CC0000"/>
                </a:solidFill>
              </a:rPr>
              <a:t>)+i</a:t>
            </a:r>
            <a:r>
              <a:rPr lang="en-US" baseline="-25000" smtClean="0">
                <a:solidFill>
                  <a:srgbClr val="CC0000"/>
                </a:solidFill>
              </a:rPr>
              <a:t>2</a:t>
            </a:r>
            <a:r>
              <a:rPr lang="en-US" smtClean="0">
                <a:solidFill>
                  <a:srgbClr val="CC0000"/>
                </a:solidFill>
              </a:rPr>
              <a:t>)*width</a:t>
            </a:r>
            <a:r>
              <a:rPr lang="en-US" smtClean="0"/>
              <a:t>  +  </a:t>
            </a:r>
            <a:r>
              <a:rPr lang="en-US" smtClean="0">
                <a:solidFill>
                  <a:schemeClr val="accent2"/>
                </a:solidFill>
              </a:rPr>
              <a:t>(base</a:t>
            </a:r>
            <a:r>
              <a:rPr lang="en-US" baseline="-25000" smtClean="0">
                <a:solidFill>
                  <a:schemeClr val="accent2"/>
                </a:solidFill>
              </a:rPr>
              <a:t>A</a:t>
            </a:r>
            <a:r>
              <a:rPr lang="en-US" smtClean="0">
                <a:solidFill>
                  <a:schemeClr val="accent2"/>
                </a:solidFill>
              </a:rPr>
              <a:t>-((low</a:t>
            </a:r>
            <a:r>
              <a:rPr lang="en-US" baseline="-25000" smtClean="0">
                <a:solidFill>
                  <a:schemeClr val="accent2"/>
                </a:solidFill>
              </a:rPr>
              <a:t>1</a:t>
            </a:r>
            <a:r>
              <a:rPr lang="en-US" smtClean="0">
                <a:solidFill>
                  <a:schemeClr val="accent2"/>
                </a:solidFill>
              </a:rPr>
              <a:t>*n</a:t>
            </a:r>
            <a:r>
              <a:rPr lang="en-US" baseline="-25000" smtClean="0">
                <a:solidFill>
                  <a:schemeClr val="accent2"/>
                </a:solidFill>
              </a:rPr>
              <a:t>1</a:t>
            </a:r>
            <a:r>
              <a:rPr lang="en-US" smtClean="0">
                <a:solidFill>
                  <a:schemeClr val="accent2"/>
                </a:solidFill>
              </a:rPr>
              <a:t>)+low</a:t>
            </a:r>
            <a:r>
              <a:rPr lang="en-US" baseline="-25000" smtClean="0">
                <a:solidFill>
                  <a:schemeClr val="accent2"/>
                </a:solidFill>
              </a:rPr>
              <a:t>2</a:t>
            </a:r>
            <a:r>
              <a:rPr lang="en-US" smtClean="0">
                <a:solidFill>
                  <a:schemeClr val="accent2"/>
                </a:solidFill>
              </a:rPr>
              <a:t>)*width)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	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45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C4160B-263A-4447-B0C4-115CDED30842}" type="slidenum">
              <a:rPr lang="en-US" smtClean="0"/>
              <a:pPr/>
              <a:t>29</a:t>
            </a:fld>
            <a:endParaRPr lang="en-US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1600200" y="5257800"/>
            <a:ext cx="7239000" cy="1295400"/>
            <a:chOff x="1600200" y="5257800"/>
            <a:chExt cx="7239000" cy="1295400"/>
          </a:xfrm>
        </p:grpSpPr>
        <p:sp>
          <p:nvSpPr>
            <p:cNvPr id="24580" name="Line 4"/>
            <p:cNvSpPr>
              <a:spLocks noChangeShapeType="1"/>
            </p:cNvSpPr>
            <p:nvPr/>
          </p:nvSpPr>
          <p:spPr bwMode="auto">
            <a:xfrm flipV="1">
              <a:off x="2438400" y="5562600"/>
              <a:ext cx="422275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1" name="AutoShape 5"/>
            <p:cNvSpPr>
              <a:spLocks/>
            </p:cNvSpPr>
            <p:nvPr/>
          </p:nvSpPr>
          <p:spPr bwMode="auto">
            <a:xfrm rot="16200000" flipV="1">
              <a:off x="2803525" y="4352925"/>
              <a:ext cx="228600" cy="2038350"/>
            </a:xfrm>
            <a:prstGeom prst="leftBrace">
              <a:avLst>
                <a:gd name="adj1" fmla="val 74306"/>
                <a:gd name="adj2" fmla="val 50000"/>
              </a:avLst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2" name="AutoShape 6"/>
            <p:cNvSpPr>
              <a:spLocks/>
            </p:cNvSpPr>
            <p:nvPr/>
          </p:nvSpPr>
          <p:spPr bwMode="auto">
            <a:xfrm rot="16200000" flipV="1">
              <a:off x="5978524" y="3768726"/>
              <a:ext cx="152401" cy="3282950"/>
            </a:xfrm>
            <a:prstGeom prst="leftBrace">
              <a:avLst>
                <a:gd name="adj1" fmla="val 196181"/>
                <a:gd name="adj2" fmla="val 50000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 flipH="1" flipV="1">
              <a:off x="6289675" y="5562600"/>
              <a:ext cx="568325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00200" y="5845314"/>
              <a:ext cx="2743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>
                  <a:latin typeface="Open Sans"/>
                </a:rPr>
                <a:t>should be computed at run-time</a:t>
              </a:r>
              <a:endParaRPr lang="en-US" sz="2000">
                <a:latin typeface="Open San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81600" y="5791200"/>
              <a:ext cx="3657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FontTx/>
                <a:buNone/>
              </a:pPr>
              <a:r>
                <a:rPr lang="en-US" sz="2000" smtClean="0">
                  <a:latin typeface="Open Sans"/>
                </a:rPr>
                <a:t>can be computed at compile-time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152400"/>
            <a:ext cx="5162128" cy="685800"/>
          </a:xfrm>
        </p:spPr>
        <p:txBody>
          <a:bodyPr/>
          <a:lstStyle/>
          <a:p>
            <a:r>
              <a:rPr lang="en-US" sz="2800" smtClean="0"/>
              <a:t>Outline Materi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828800"/>
            <a:ext cx="7315200" cy="4419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smtClean="0"/>
              <a:t>Directed Acyclic Graph (DAG)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Usefulness of intermediate code Genarator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Intermediate languages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Syntax tree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Postfix notation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Three address code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Implementation of three-address statement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Quadruple representation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Triple representation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Triple indirect representation</a:t>
            </a:r>
            <a:endParaRPr lang="en-AU" sz="2200" smtClean="0">
              <a:cs typeface="Arial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411E4C-B44E-4EF3-BE01-63A5E3DA530B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152400"/>
            <a:ext cx="5562600" cy="609600"/>
          </a:xfrm>
        </p:spPr>
        <p:txBody>
          <a:bodyPr/>
          <a:lstStyle/>
          <a:p>
            <a:r>
              <a:rPr lang="en-US" smtClean="0"/>
              <a:t>Multi-Dimensional Arrays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599" y="1600200"/>
            <a:ext cx="7391401" cy="480060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200" smtClean="0"/>
              <a:t>In general, the location of  A[i</a:t>
            </a:r>
            <a:r>
              <a:rPr lang="en-US" sz="2200" baseline="-25000" smtClean="0"/>
              <a:t>1</a:t>
            </a:r>
            <a:r>
              <a:rPr lang="en-US" sz="2200" smtClean="0"/>
              <a:t>,i</a:t>
            </a:r>
            <a:r>
              <a:rPr lang="en-US" sz="2200" baseline="-25000" smtClean="0"/>
              <a:t>2</a:t>
            </a:r>
            <a:r>
              <a:rPr lang="en-US" sz="2200" smtClean="0"/>
              <a:t>,...,i</a:t>
            </a:r>
            <a:r>
              <a:rPr lang="en-US" sz="2200" baseline="-25000" smtClean="0"/>
              <a:t>k</a:t>
            </a:r>
            <a:r>
              <a:rPr lang="en-US" sz="2200" smtClean="0"/>
              <a:t>]  is</a:t>
            </a:r>
            <a:endParaRPr lang="en-US" sz="2200" smtClean="0">
              <a:solidFill>
                <a:srgbClr val="CC0000"/>
              </a:solidFill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 smtClean="0">
                <a:solidFill>
                  <a:srgbClr val="CC0000"/>
                </a:solidFill>
              </a:rPr>
              <a:t>	(( ... ((i</a:t>
            </a:r>
            <a:r>
              <a:rPr lang="en-US" sz="2200" baseline="-25000" smtClean="0">
                <a:solidFill>
                  <a:srgbClr val="CC0000"/>
                </a:solidFill>
              </a:rPr>
              <a:t>1</a:t>
            </a:r>
            <a:r>
              <a:rPr lang="en-US" sz="2200" smtClean="0">
                <a:solidFill>
                  <a:srgbClr val="CC0000"/>
                </a:solidFill>
              </a:rPr>
              <a:t>*n</a:t>
            </a:r>
            <a:r>
              <a:rPr lang="en-US" sz="2200" baseline="-25000" smtClean="0">
                <a:solidFill>
                  <a:srgbClr val="CC0000"/>
                </a:solidFill>
              </a:rPr>
              <a:t>2</a:t>
            </a:r>
            <a:r>
              <a:rPr lang="en-US" sz="2200" smtClean="0">
                <a:solidFill>
                  <a:srgbClr val="CC0000"/>
                </a:solidFill>
              </a:rPr>
              <a:t>)+i</a:t>
            </a:r>
            <a:r>
              <a:rPr lang="en-US" sz="2200" baseline="-25000" smtClean="0">
                <a:solidFill>
                  <a:srgbClr val="CC0000"/>
                </a:solidFill>
              </a:rPr>
              <a:t>2</a:t>
            </a:r>
            <a:r>
              <a:rPr lang="en-US" sz="2200" smtClean="0">
                <a:solidFill>
                  <a:srgbClr val="CC0000"/>
                </a:solidFill>
              </a:rPr>
              <a:t>) ...)*n</a:t>
            </a:r>
            <a:r>
              <a:rPr lang="en-US" sz="2200" baseline="-25000" smtClean="0">
                <a:solidFill>
                  <a:srgbClr val="CC0000"/>
                </a:solidFill>
              </a:rPr>
              <a:t>k</a:t>
            </a:r>
            <a:r>
              <a:rPr lang="en-US" sz="2200" smtClean="0">
                <a:solidFill>
                  <a:srgbClr val="CC0000"/>
                </a:solidFill>
              </a:rPr>
              <a:t>+i</a:t>
            </a:r>
            <a:r>
              <a:rPr lang="en-US" sz="2200" baseline="-25000" smtClean="0">
                <a:solidFill>
                  <a:srgbClr val="CC0000"/>
                </a:solidFill>
              </a:rPr>
              <a:t>k</a:t>
            </a:r>
            <a:r>
              <a:rPr lang="en-US" sz="2200" smtClean="0">
                <a:solidFill>
                  <a:srgbClr val="CC0000"/>
                </a:solidFill>
              </a:rPr>
              <a:t>)*width</a:t>
            </a:r>
            <a:r>
              <a:rPr lang="en-US" sz="2200" smtClean="0"/>
              <a:t>  +  </a:t>
            </a:r>
            <a:r>
              <a:rPr lang="en-US" sz="2200" smtClean="0">
                <a:solidFill>
                  <a:schemeClr val="accent2"/>
                </a:solidFill>
              </a:rPr>
              <a:t>(base</a:t>
            </a:r>
            <a:r>
              <a:rPr lang="en-US" sz="2200" baseline="-25000" smtClean="0">
                <a:solidFill>
                  <a:schemeClr val="accent2"/>
                </a:solidFill>
              </a:rPr>
              <a:t>A</a:t>
            </a:r>
            <a:r>
              <a:rPr lang="en-US" sz="2200" smtClean="0">
                <a:solidFill>
                  <a:schemeClr val="accent2"/>
                </a:solidFill>
              </a:rPr>
              <a:t>-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 smtClean="0">
                <a:solidFill>
                  <a:schemeClr val="accent2"/>
                </a:solidFill>
              </a:rPr>
              <a:t>			((...((low</a:t>
            </a:r>
            <a:r>
              <a:rPr lang="en-US" sz="2200" baseline="-25000" smtClean="0">
                <a:solidFill>
                  <a:schemeClr val="accent2"/>
                </a:solidFill>
              </a:rPr>
              <a:t>1</a:t>
            </a:r>
            <a:r>
              <a:rPr lang="en-US" sz="2200" smtClean="0">
                <a:solidFill>
                  <a:schemeClr val="accent2"/>
                </a:solidFill>
              </a:rPr>
              <a:t>*n</a:t>
            </a:r>
            <a:r>
              <a:rPr lang="en-US" sz="2200" baseline="-25000" smtClean="0">
                <a:solidFill>
                  <a:schemeClr val="accent2"/>
                </a:solidFill>
              </a:rPr>
              <a:t>1</a:t>
            </a:r>
            <a:r>
              <a:rPr lang="en-US" sz="2200" smtClean="0">
                <a:solidFill>
                  <a:schemeClr val="accent2"/>
                </a:solidFill>
              </a:rPr>
              <a:t>)+low</a:t>
            </a:r>
            <a:r>
              <a:rPr lang="en-US" sz="2200" baseline="-25000" smtClean="0">
                <a:solidFill>
                  <a:schemeClr val="accent2"/>
                </a:solidFill>
              </a:rPr>
              <a:t>2</a:t>
            </a:r>
            <a:r>
              <a:rPr lang="en-US" sz="2200" smtClean="0">
                <a:solidFill>
                  <a:schemeClr val="accent2"/>
                </a:solidFill>
              </a:rPr>
              <a:t>)...)*n</a:t>
            </a:r>
            <a:r>
              <a:rPr lang="en-US" sz="2200" baseline="-25000" smtClean="0">
                <a:solidFill>
                  <a:schemeClr val="accent2"/>
                </a:solidFill>
              </a:rPr>
              <a:t>k</a:t>
            </a:r>
            <a:r>
              <a:rPr lang="en-US" sz="2200" smtClean="0">
                <a:solidFill>
                  <a:schemeClr val="accent2"/>
                </a:solidFill>
              </a:rPr>
              <a:t>+low</a:t>
            </a:r>
            <a:r>
              <a:rPr lang="en-US" sz="2200" baseline="-25000" smtClean="0">
                <a:solidFill>
                  <a:schemeClr val="accent2"/>
                </a:solidFill>
              </a:rPr>
              <a:t>k</a:t>
            </a:r>
            <a:r>
              <a:rPr lang="en-US" sz="2200" smtClean="0">
                <a:solidFill>
                  <a:schemeClr val="accent2"/>
                </a:solidFill>
              </a:rPr>
              <a:t>)*width)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sz="2200" smtClean="0">
              <a:solidFill>
                <a:schemeClr val="accent2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sz="2200" smtClean="0"/>
              <a:t>So, the intermediate code generator should produce the codes to evaluate the following formula (to find the location of A[i</a:t>
            </a:r>
            <a:r>
              <a:rPr lang="en-US" sz="2200" baseline="-25000" smtClean="0"/>
              <a:t>1</a:t>
            </a:r>
            <a:r>
              <a:rPr lang="en-US" sz="2200" smtClean="0"/>
              <a:t>,i</a:t>
            </a:r>
            <a:r>
              <a:rPr lang="en-US" sz="2200" baseline="-25000" smtClean="0"/>
              <a:t>2</a:t>
            </a:r>
            <a:r>
              <a:rPr lang="en-US" sz="2200" smtClean="0"/>
              <a:t>,...,i</a:t>
            </a:r>
            <a:r>
              <a:rPr lang="en-US" sz="2200" baseline="-25000" smtClean="0"/>
              <a:t>k</a:t>
            </a:r>
            <a:r>
              <a:rPr lang="en-US" sz="2200" smtClean="0"/>
              <a:t>]) :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 smtClean="0"/>
              <a:t>		 </a:t>
            </a:r>
            <a:r>
              <a:rPr lang="en-US" sz="2200" smtClean="0">
                <a:solidFill>
                  <a:srgbClr val="CC0000"/>
                </a:solidFill>
              </a:rPr>
              <a:t>(( ... ((i</a:t>
            </a:r>
            <a:r>
              <a:rPr lang="en-US" sz="2200" baseline="-25000" smtClean="0">
                <a:solidFill>
                  <a:srgbClr val="CC0000"/>
                </a:solidFill>
              </a:rPr>
              <a:t>1</a:t>
            </a:r>
            <a:r>
              <a:rPr lang="en-US" sz="2200" smtClean="0">
                <a:solidFill>
                  <a:srgbClr val="CC0000"/>
                </a:solidFill>
              </a:rPr>
              <a:t>*n</a:t>
            </a:r>
            <a:r>
              <a:rPr lang="en-US" sz="2200" baseline="-25000" smtClean="0">
                <a:solidFill>
                  <a:srgbClr val="CC0000"/>
                </a:solidFill>
              </a:rPr>
              <a:t>2</a:t>
            </a:r>
            <a:r>
              <a:rPr lang="en-US" sz="2200" smtClean="0">
                <a:solidFill>
                  <a:srgbClr val="CC0000"/>
                </a:solidFill>
              </a:rPr>
              <a:t>)+i</a:t>
            </a:r>
            <a:r>
              <a:rPr lang="en-US" sz="2200" baseline="-25000" smtClean="0">
                <a:solidFill>
                  <a:srgbClr val="CC0000"/>
                </a:solidFill>
              </a:rPr>
              <a:t>2</a:t>
            </a:r>
            <a:r>
              <a:rPr lang="en-US" sz="2200" smtClean="0">
                <a:solidFill>
                  <a:srgbClr val="CC0000"/>
                </a:solidFill>
              </a:rPr>
              <a:t>) ...)*n</a:t>
            </a:r>
            <a:r>
              <a:rPr lang="en-US" sz="2200" baseline="-25000" smtClean="0">
                <a:solidFill>
                  <a:srgbClr val="CC0000"/>
                </a:solidFill>
              </a:rPr>
              <a:t>k</a:t>
            </a:r>
            <a:r>
              <a:rPr lang="en-US" sz="2200" smtClean="0">
                <a:solidFill>
                  <a:srgbClr val="CC0000"/>
                </a:solidFill>
              </a:rPr>
              <a:t>+i</a:t>
            </a:r>
            <a:r>
              <a:rPr lang="en-US" sz="2200" baseline="-25000" smtClean="0">
                <a:solidFill>
                  <a:srgbClr val="CC0000"/>
                </a:solidFill>
              </a:rPr>
              <a:t>k</a:t>
            </a:r>
            <a:r>
              <a:rPr lang="en-US" sz="2200" smtClean="0">
                <a:solidFill>
                  <a:srgbClr val="CC0000"/>
                </a:solidFill>
              </a:rPr>
              <a:t>)*width</a:t>
            </a:r>
            <a:r>
              <a:rPr lang="en-US" sz="2200" smtClean="0"/>
              <a:t>  </a:t>
            </a:r>
            <a:r>
              <a:rPr lang="en-US" sz="2200" smtClean="0">
                <a:solidFill>
                  <a:srgbClr val="CC0000"/>
                </a:solidFill>
              </a:rPr>
              <a:t>+ c</a:t>
            </a:r>
          </a:p>
          <a:p>
            <a:pPr algn="just">
              <a:lnSpc>
                <a:spcPct val="90000"/>
              </a:lnSpc>
            </a:pPr>
            <a:endParaRPr lang="en-US" sz="2200" smtClean="0"/>
          </a:p>
          <a:p>
            <a:pPr algn="just">
              <a:lnSpc>
                <a:spcPct val="90000"/>
              </a:lnSpc>
            </a:pPr>
            <a:r>
              <a:rPr lang="en-US" sz="2200" smtClean="0"/>
              <a:t>To evaluate the </a:t>
            </a:r>
            <a:r>
              <a:rPr lang="en-US" sz="2200" smtClean="0">
                <a:solidFill>
                  <a:srgbClr val="CC0000"/>
                </a:solidFill>
              </a:rPr>
              <a:t>(( ... ((i</a:t>
            </a:r>
            <a:r>
              <a:rPr lang="en-US" sz="2200" baseline="-25000" smtClean="0">
                <a:solidFill>
                  <a:srgbClr val="CC0000"/>
                </a:solidFill>
              </a:rPr>
              <a:t>1</a:t>
            </a:r>
            <a:r>
              <a:rPr lang="en-US" sz="2200" smtClean="0">
                <a:solidFill>
                  <a:srgbClr val="CC0000"/>
                </a:solidFill>
              </a:rPr>
              <a:t>*n</a:t>
            </a:r>
            <a:r>
              <a:rPr lang="en-US" sz="2200" baseline="-25000" smtClean="0">
                <a:solidFill>
                  <a:srgbClr val="CC0000"/>
                </a:solidFill>
              </a:rPr>
              <a:t>2</a:t>
            </a:r>
            <a:r>
              <a:rPr lang="en-US" sz="2200" smtClean="0">
                <a:solidFill>
                  <a:srgbClr val="CC0000"/>
                </a:solidFill>
              </a:rPr>
              <a:t>)+i</a:t>
            </a:r>
            <a:r>
              <a:rPr lang="en-US" sz="2200" baseline="-25000" smtClean="0">
                <a:solidFill>
                  <a:srgbClr val="CC0000"/>
                </a:solidFill>
              </a:rPr>
              <a:t>2</a:t>
            </a:r>
            <a:r>
              <a:rPr lang="en-US" sz="2200" smtClean="0">
                <a:solidFill>
                  <a:srgbClr val="CC0000"/>
                </a:solidFill>
              </a:rPr>
              <a:t>) ...)*n</a:t>
            </a:r>
            <a:r>
              <a:rPr lang="en-US" sz="2200" baseline="-25000" smtClean="0">
                <a:solidFill>
                  <a:srgbClr val="CC0000"/>
                </a:solidFill>
              </a:rPr>
              <a:t>k</a:t>
            </a:r>
            <a:r>
              <a:rPr lang="en-US" sz="2200" smtClean="0">
                <a:solidFill>
                  <a:srgbClr val="CC0000"/>
                </a:solidFill>
              </a:rPr>
              <a:t>+i</a:t>
            </a:r>
            <a:r>
              <a:rPr lang="en-US" sz="2200" baseline="-25000" smtClean="0">
                <a:solidFill>
                  <a:srgbClr val="CC0000"/>
                </a:solidFill>
              </a:rPr>
              <a:t>k</a:t>
            </a:r>
            <a:r>
              <a:rPr lang="en-US" sz="2200" smtClean="0"/>
              <a:t>  portion of this formula, we can use the recurrence equation: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 smtClean="0"/>
              <a:t>	e</a:t>
            </a:r>
            <a:r>
              <a:rPr lang="en-US" sz="2200" baseline="-25000" smtClean="0"/>
              <a:t>1</a:t>
            </a:r>
            <a:r>
              <a:rPr lang="en-US" sz="2200" smtClean="0"/>
              <a:t> = i</a:t>
            </a:r>
            <a:r>
              <a:rPr lang="en-US" sz="2200" baseline="-25000" smtClean="0"/>
              <a:t>1</a:t>
            </a:r>
            <a:endParaRPr lang="en-US" sz="2200" smtClean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 smtClean="0"/>
              <a:t>	e</a:t>
            </a:r>
            <a:r>
              <a:rPr lang="en-US" sz="2200" baseline="-25000" smtClean="0"/>
              <a:t>m</a:t>
            </a:r>
            <a:r>
              <a:rPr lang="en-US" sz="2200" smtClean="0"/>
              <a:t> = e</a:t>
            </a:r>
            <a:r>
              <a:rPr lang="en-US" sz="2200" baseline="-25000" smtClean="0"/>
              <a:t>m-1</a:t>
            </a:r>
            <a:r>
              <a:rPr lang="en-US" sz="2200" smtClean="0"/>
              <a:t> * n</a:t>
            </a:r>
            <a:r>
              <a:rPr lang="en-US" sz="2200" baseline="-25000" smtClean="0"/>
              <a:t>m</a:t>
            </a:r>
            <a:r>
              <a:rPr lang="en-US" sz="2200" smtClean="0"/>
              <a:t> + i</a:t>
            </a:r>
            <a:r>
              <a:rPr lang="en-US" sz="2200" baseline="-25000" smtClean="0"/>
              <a:t>m</a:t>
            </a:r>
            <a:endParaRPr lang="en-US" sz="220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10EB28-CD7E-4D3E-9476-7D43DA9131A9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5771728" cy="533400"/>
          </a:xfrm>
        </p:spPr>
        <p:txBody>
          <a:bodyPr>
            <a:normAutofit fontScale="90000"/>
          </a:bodyPr>
          <a:lstStyle/>
          <a:p>
            <a:r>
              <a:rPr lang="en-US" smtClean="0"/>
              <a:t>Translation Scheme for Arrays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76400"/>
            <a:ext cx="7391400" cy="47244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200" smtClean="0"/>
              <a:t>If we use the following grammar to calculate addresses of array elements, we need inherited attributes.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 smtClean="0"/>
              <a:t>	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 smtClean="0"/>
              <a:t>		L </a:t>
            </a:r>
            <a:r>
              <a:rPr lang="en-US" sz="2200" smtClean="0">
                <a:sym typeface="Symbol" pitchFamily="18" charset="2"/>
              </a:rPr>
              <a:t> </a:t>
            </a:r>
            <a:r>
              <a:rPr lang="en-US" sz="2200" b="1" smtClean="0">
                <a:sym typeface="Symbol" pitchFamily="18" charset="2"/>
              </a:rPr>
              <a:t>id</a:t>
            </a:r>
            <a:r>
              <a:rPr lang="en-US" sz="2200" smtClean="0">
                <a:sym typeface="Symbol" pitchFamily="18" charset="2"/>
              </a:rPr>
              <a:t>   |   </a:t>
            </a:r>
            <a:r>
              <a:rPr lang="en-US" sz="2200" b="1" smtClean="0">
                <a:sym typeface="Symbol" pitchFamily="18" charset="2"/>
              </a:rPr>
              <a:t>id</a:t>
            </a:r>
            <a:r>
              <a:rPr lang="en-US" sz="2200" smtClean="0">
                <a:sym typeface="Symbol" pitchFamily="18" charset="2"/>
              </a:rPr>
              <a:t> [ Elist ]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 smtClean="0">
                <a:sym typeface="Symbol" pitchFamily="18" charset="2"/>
              </a:rPr>
              <a:t>		Elist  Elist , E   |   E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sz="2200" smtClean="0">
              <a:sym typeface="Symbol" pitchFamily="18" charset="2"/>
            </a:endParaRPr>
          </a:p>
          <a:p>
            <a:pPr algn="just">
              <a:lnSpc>
                <a:spcPct val="90000"/>
              </a:lnSpc>
            </a:pPr>
            <a:r>
              <a:rPr lang="en-US" sz="2200" smtClean="0">
                <a:sym typeface="Symbol" pitchFamily="18" charset="2"/>
              </a:rPr>
              <a:t>Instead of this grammar, we will use the following grammar to calculate addresses of array elements so that we do not need inherited attributes (we will use only synthesized attributes).</a:t>
            </a:r>
          </a:p>
          <a:p>
            <a:pPr algn="just">
              <a:lnSpc>
                <a:spcPct val="90000"/>
              </a:lnSpc>
            </a:pPr>
            <a:endParaRPr lang="en-US" sz="2200" smtClean="0">
              <a:sym typeface="Symbol" pitchFamily="18" charset="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 smtClean="0"/>
              <a:t>		L </a:t>
            </a:r>
            <a:r>
              <a:rPr lang="en-US" sz="2200" smtClean="0">
                <a:sym typeface="Symbol" pitchFamily="18" charset="2"/>
              </a:rPr>
              <a:t> </a:t>
            </a:r>
            <a:r>
              <a:rPr lang="en-US" sz="2200" b="1" smtClean="0">
                <a:sym typeface="Symbol" pitchFamily="18" charset="2"/>
              </a:rPr>
              <a:t>id</a:t>
            </a:r>
            <a:r>
              <a:rPr lang="en-US" sz="2200" smtClean="0">
                <a:sym typeface="Symbol" pitchFamily="18" charset="2"/>
              </a:rPr>
              <a:t>   |   Elist ]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200" smtClean="0">
                <a:sym typeface="Symbol" pitchFamily="18" charset="2"/>
              </a:rPr>
              <a:t>		Elist  Elist , E   | </a:t>
            </a:r>
            <a:r>
              <a:rPr lang="en-US" sz="2200" b="1" smtClean="0">
                <a:sym typeface="Symbol" pitchFamily="18" charset="2"/>
              </a:rPr>
              <a:t>id</a:t>
            </a:r>
            <a:r>
              <a:rPr lang="en-US" sz="2200" smtClean="0">
                <a:sym typeface="Symbol" pitchFamily="18" charset="2"/>
              </a:rPr>
              <a:t> [ E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sz="2200" smtClean="0">
              <a:sym typeface="Symbol" pitchFamily="18" charset="2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6919AB-014D-48D8-A3F4-300399A2E5FE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228600"/>
            <a:ext cx="6000328" cy="533400"/>
          </a:xfrm>
        </p:spPr>
        <p:txBody>
          <a:bodyPr/>
          <a:lstStyle/>
          <a:p>
            <a:r>
              <a:rPr lang="en-US" sz="2400" smtClean="0"/>
              <a:t>Translation Scheme for Arrays (cont.)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133600"/>
            <a:ext cx="7162800" cy="4548188"/>
          </a:xfrm>
        </p:spPr>
        <p:txBody>
          <a:bodyPr>
            <a:normAutofit/>
          </a:bodyPr>
          <a:lstStyle/>
          <a:p>
            <a:pPr marL="1828800" indent="-1828800" algn="just">
              <a:buFontTx/>
              <a:buNone/>
              <a:tabLst>
                <a:tab pos="1828800" algn="l"/>
              </a:tabLst>
            </a:pPr>
            <a:r>
              <a:rPr lang="en-US" sz="2200" smtClean="0"/>
              <a:t>S </a:t>
            </a:r>
            <a:r>
              <a:rPr lang="en-US" sz="2200" smtClean="0">
                <a:sym typeface="Symbol" pitchFamily="18" charset="2"/>
              </a:rPr>
              <a:t> L := E	{ if (L.offset is null)  emit(‘mov’ E.place ‘,,’ L.place) else emit(‘mov’ E.place ‘,,’ L.place ‘[‘ L.offset ‘]’) }</a:t>
            </a:r>
          </a:p>
          <a:p>
            <a:pPr marL="1828800" indent="-1828800" algn="just">
              <a:buFontTx/>
              <a:buNone/>
              <a:tabLst>
                <a:tab pos="1828800" algn="l"/>
              </a:tabLst>
            </a:pPr>
            <a:r>
              <a:rPr lang="en-US" sz="2200" smtClean="0"/>
              <a:t>E </a:t>
            </a:r>
            <a:r>
              <a:rPr lang="en-US" sz="2200" smtClean="0">
                <a:sym typeface="Symbol" pitchFamily="18" charset="2"/>
              </a:rPr>
              <a:t> E</a:t>
            </a:r>
            <a:r>
              <a:rPr lang="en-US" sz="2200" baseline="-25000" smtClean="0">
                <a:sym typeface="Symbol" pitchFamily="18" charset="2"/>
              </a:rPr>
              <a:t>1</a:t>
            </a:r>
            <a:r>
              <a:rPr lang="en-US" sz="2200" smtClean="0">
                <a:sym typeface="Symbol" pitchFamily="18" charset="2"/>
              </a:rPr>
              <a:t> + E</a:t>
            </a:r>
            <a:r>
              <a:rPr lang="en-US" sz="2200" baseline="-25000" smtClean="0">
                <a:sym typeface="Symbol" pitchFamily="18" charset="2"/>
              </a:rPr>
              <a:t>2</a:t>
            </a:r>
            <a:r>
              <a:rPr lang="en-US" sz="2200" smtClean="0">
                <a:sym typeface="Symbol" pitchFamily="18" charset="2"/>
              </a:rPr>
              <a:t>	{ E.place = newtemp();</a:t>
            </a:r>
          </a:p>
          <a:p>
            <a:pPr marL="1828800" indent="-1828800" algn="just">
              <a:buFontTx/>
              <a:buNone/>
              <a:tabLst>
                <a:tab pos="1828800" algn="l"/>
              </a:tabLst>
            </a:pPr>
            <a:r>
              <a:rPr lang="en-US" sz="2200" smtClean="0">
                <a:sym typeface="Symbol" pitchFamily="18" charset="2"/>
              </a:rPr>
              <a:t>	emit(‘add’ E</a:t>
            </a:r>
            <a:r>
              <a:rPr lang="en-US" sz="2200" baseline="-25000" smtClean="0">
                <a:sym typeface="Symbol" pitchFamily="18" charset="2"/>
              </a:rPr>
              <a:t>1</a:t>
            </a:r>
            <a:r>
              <a:rPr lang="en-US" sz="2200" smtClean="0">
                <a:sym typeface="Symbol" pitchFamily="18" charset="2"/>
              </a:rPr>
              <a:t>.place ‘,’ E</a:t>
            </a:r>
            <a:r>
              <a:rPr lang="en-US" sz="2200" baseline="-25000" smtClean="0">
                <a:sym typeface="Symbol" pitchFamily="18" charset="2"/>
              </a:rPr>
              <a:t>2</a:t>
            </a:r>
            <a:r>
              <a:rPr lang="en-US" sz="2200" smtClean="0">
                <a:sym typeface="Symbol" pitchFamily="18" charset="2"/>
              </a:rPr>
              <a:t>.place ‘,’ E.place) }</a:t>
            </a:r>
          </a:p>
          <a:p>
            <a:pPr marL="1828800" indent="-1828800" algn="just">
              <a:buFontTx/>
              <a:buNone/>
              <a:tabLst>
                <a:tab pos="1828800" algn="l"/>
              </a:tabLst>
            </a:pPr>
            <a:r>
              <a:rPr lang="en-US" sz="2200" smtClean="0"/>
              <a:t>E </a:t>
            </a:r>
            <a:r>
              <a:rPr lang="en-US" sz="2200" smtClean="0">
                <a:sym typeface="Symbol" pitchFamily="18" charset="2"/>
              </a:rPr>
              <a:t> ( E</a:t>
            </a:r>
            <a:r>
              <a:rPr lang="en-US" sz="2200" baseline="-25000" smtClean="0">
                <a:sym typeface="Symbol" pitchFamily="18" charset="2"/>
              </a:rPr>
              <a:t>1</a:t>
            </a:r>
            <a:r>
              <a:rPr lang="en-US" sz="2200" smtClean="0">
                <a:sym typeface="Symbol" pitchFamily="18" charset="2"/>
              </a:rPr>
              <a:t> )	{ E.place = E</a:t>
            </a:r>
            <a:r>
              <a:rPr lang="en-US" sz="2200" baseline="-25000" smtClean="0">
                <a:sym typeface="Symbol" pitchFamily="18" charset="2"/>
              </a:rPr>
              <a:t>1</a:t>
            </a:r>
            <a:r>
              <a:rPr lang="en-US" sz="2200" smtClean="0">
                <a:sym typeface="Symbol" pitchFamily="18" charset="2"/>
              </a:rPr>
              <a:t>.place; }</a:t>
            </a:r>
          </a:p>
          <a:p>
            <a:pPr marL="1828800" indent="-1828800" algn="just">
              <a:buFontTx/>
              <a:buNone/>
              <a:tabLst>
                <a:tab pos="1828800" algn="l"/>
              </a:tabLst>
            </a:pPr>
            <a:r>
              <a:rPr lang="en-US" sz="2200" smtClean="0"/>
              <a:t>E </a:t>
            </a:r>
            <a:r>
              <a:rPr lang="en-US" sz="2200" smtClean="0">
                <a:sym typeface="Symbol" pitchFamily="18" charset="2"/>
              </a:rPr>
              <a:t> L	{ if (L.offset is null)  E.place = L.place)</a:t>
            </a:r>
          </a:p>
          <a:p>
            <a:pPr marL="1828800" indent="-1828800" algn="just">
              <a:buFontTx/>
              <a:buNone/>
              <a:tabLst>
                <a:tab pos="1828800" algn="l"/>
              </a:tabLst>
            </a:pPr>
            <a:r>
              <a:rPr lang="en-US" sz="2200" smtClean="0">
                <a:sym typeface="Symbol" pitchFamily="18" charset="2"/>
              </a:rPr>
              <a:t>	else { E.place = newtemp();</a:t>
            </a:r>
          </a:p>
          <a:p>
            <a:pPr marL="1828800" indent="-1828800" algn="just">
              <a:buFontTx/>
              <a:buNone/>
              <a:tabLst>
                <a:tab pos="1828800" algn="l"/>
              </a:tabLst>
            </a:pPr>
            <a:r>
              <a:rPr lang="en-US" sz="2200" smtClean="0">
                <a:sym typeface="Symbol" pitchFamily="18" charset="2"/>
              </a:rPr>
              <a:t>	emit(‘mov’ L.place ‘[‘ L.offset ‘]’ ‘,,’ E.place) } }</a:t>
            </a:r>
          </a:p>
          <a:p>
            <a:pPr algn="just">
              <a:buFontTx/>
              <a:buNone/>
            </a:pPr>
            <a:endParaRPr lang="en-US" sz="2200" smtClean="0">
              <a:sym typeface="Symbol" pitchFamily="18" charset="2"/>
            </a:endParaRPr>
          </a:p>
          <a:p>
            <a:pPr algn="just">
              <a:buFontTx/>
              <a:buNone/>
            </a:pPr>
            <a:endParaRPr lang="en-US" sz="220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384D1D-2BC5-4D80-B998-1E51E5FAEB5A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152400"/>
            <a:ext cx="6152728" cy="533400"/>
          </a:xfrm>
        </p:spPr>
        <p:txBody>
          <a:bodyPr/>
          <a:lstStyle/>
          <a:p>
            <a:r>
              <a:rPr lang="en-US" sz="2400" smtClean="0"/>
              <a:t>Translation Scheme for Arrays (cont.)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00200"/>
            <a:ext cx="7467600" cy="50292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90000"/>
              </a:lnSpc>
              <a:buFontTx/>
              <a:buNone/>
              <a:tabLst>
                <a:tab pos="1947863" algn="l"/>
              </a:tabLst>
            </a:pPr>
            <a:r>
              <a:rPr lang="en-US" smtClean="0"/>
              <a:t>L </a:t>
            </a:r>
            <a:r>
              <a:rPr lang="en-US" smtClean="0">
                <a:sym typeface="Symbol" pitchFamily="18" charset="2"/>
              </a:rPr>
              <a:t> </a:t>
            </a:r>
            <a:r>
              <a:rPr lang="en-US" b="1" smtClean="0">
                <a:sym typeface="Symbol" pitchFamily="18" charset="2"/>
              </a:rPr>
              <a:t>id	</a:t>
            </a:r>
            <a:r>
              <a:rPr lang="en-US" smtClean="0">
                <a:sym typeface="Symbol" pitchFamily="18" charset="2"/>
              </a:rPr>
              <a:t>{ L.place = </a:t>
            </a:r>
            <a:r>
              <a:rPr lang="en-US" b="1" smtClean="0">
                <a:sym typeface="Symbol" pitchFamily="18" charset="2"/>
              </a:rPr>
              <a:t>id</a:t>
            </a:r>
            <a:r>
              <a:rPr lang="en-US" smtClean="0">
                <a:sym typeface="Symbol" pitchFamily="18" charset="2"/>
              </a:rPr>
              <a:t>.place;  L.offset = null; }</a:t>
            </a:r>
          </a:p>
          <a:p>
            <a:pPr marL="0" indent="0" algn="just">
              <a:lnSpc>
                <a:spcPct val="90000"/>
              </a:lnSpc>
              <a:buFontTx/>
              <a:buNone/>
              <a:tabLst>
                <a:tab pos="1947863" algn="l"/>
              </a:tabLst>
            </a:pPr>
            <a:endParaRPr lang="en-US" smtClean="0">
              <a:sym typeface="Symbol" pitchFamily="18" charset="2"/>
            </a:endParaRPr>
          </a:p>
          <a:p>
            <a:pPr marL="0" indent="0" algn="just">
              <a:lnSpc>
                <a:spcPct val="90000"/>
              </a:lnSpc>
              <a:buFontTx/>
              <a:buNone/>
              <a:tabLst>
                <a:tab pos="1947863" algn="l"/>
              </a:tabLst>
            </a:pPr>
            <a:r>
              <a:rPr lang="en-US" smtClean="0"/>
              <a:t>L </a:t>
            </a:r>
            <a:r>
              <a:rPr lang="en-US" smtClean="0">
                <a:sym typeface="Symbol" pitchFamily="18" charset="2"/>
              </a:rPr>
              <a:t> Elist ]	{ L.place = newtemp();  L.offset = newtemp();</a:t>
            </a:r>
          </a:p>
          <a:p>
            <a:pPr marL="0" indent="0" algn="just">
              <a:lnSpc>
                <a:spcPct val="90000"/>
              </a:lnSpc>
              <a:buFontTx/>
              <a:buNone/>
              <a:tabLst>
                <a:tab pos="1947863" algn="l"/>
              </a:tabLst>
            </a:pPr>
            <a:r>
              <a:rPr lang="en-US" smtClean="0">
                <a:sym typeface="Symbol" pitchFamily="18" charset="2"/>
              </a:rPr>
              <a:t>	emit(‘mo v’ c(Elist.array) ‘,,’ L.place); emit(‘mult’ </a:t>
            </a:r>
          </a:p>
          <a:p>
            <a:pPr marL="0" indent="0" algn="just">
              <a:lnSpc>
                <a:spcPct val="90000"/>
              </a:lnSpc>
              <a:buFontTx/>
              <a:buNone/>
              <a:tabLst>
                <a:tab pos="1947863" algn="l"/>
              </a:tabLst>
            </a:pPr>
            <a:r>
              <a:rPr lang="en-US" smtClean="0">
                <a:sym typeface="Symbol" pitchFamily="18" charset="2"/>
              </a:rPr>
              <a:t>	Elist.place ‘,’ width(Elist.array) ‘,’ .offset) }</a:t>
            </a:r>
          </a:p>
          <a:p>
            <a:pPr marL="0" indent="0" algn="just">
              <a:lnSpc>
                <a:spcPct val="90000"/>
              </a:lnSpc>
              <a:buFontTx/>
              <a:buNone/>
              <a:tabLst>
                <a:tab pos="1947863" algn="l"/>
              </a:tabLst>
            </a:pPr>
            <a:endParaRPr lang="en-US" smtClean="0">
              <a:sym typeface="Symbol" pitchFamily="18" charset="2"/>
            </a:endParaRPr>
          </a:p>
          <a:p>
            <a:pPr marL="0" indent="0" algn="just">
              <a:lnSpc>
                <a:spcPct val="90000"/>
              </a:lnSpc>
              <a:buFontTx/>
              <a:buNone/>
              <a:tabLst>
                <a:tab pos="1947863" algn="l"/>
              </a:tabLst>
            </a:pPr>
            <a:r>
              <a:rPr lang="en-US" smtClean="0">
                <a:sym typeface="Symbol" pitchFamily="18" charset="2"/>
              </a:rPr>
              <a:t>Elist  Elist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 , E  { Elist.array = Elist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.array ; </a:t>
            </a:r>
          </a:p>
          <a:p>
            <a:pPr marL="0" indent="0" algn="just">
              <a:lnSpc>
                <a:spcPct val="90000"/>
              </a:lnSpc>
              <a:buFontTx/>
              <a:buNone/>
              <a:tabLst>
                <a:tab pos="1947863" algn="l"/>
              </a:tabLst>
            </a:pPr>
            <a:r>
              <a:rPr lang="en-US" smtClean="0">
                <a:sym typeface="Symbol" pitchFamily="18" charset="2"/>
              </a:rPr>
              <a:t>	Elist.place = newtemp();  </a:t>
            </a:r>
          </a:p>
          <a:p>
            <a:pPr marL="0" indent="0" algn="just">
              <a:lnSpc>
                <a:spcPct val="90000"/>
              </a:lnSpc>
              <a:buFontTx/>
              <a:buNone/>
              <a:tabLst>
                <a:tab pos="1947863" algn="l"/>
              </a:tabLst>
            </a:pPr>
            <a:r>
              <a:rPr lang="en-US" smtClean="0">
                <a:sym typeface="Symbol" pitchFamily="18" charset="2"/>
              </a:rPr>
              <a:t>	Elist.ndim = Elist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.ndim + 1; emit(‘mult’ </a:t>
            </a:r>
          </a:p>
          <a:p>
            <a:pPr marL="0" indent="0" algn="just">
              <a:lnSpc>
                <a:spcPct val="90000"/>
              </a:lnSpc>
              <a:buFontTx/>
              <a:buNone/>
              <a:tabLst>
                <a:tab pos="1947863" algn="l"/>
              </a:tabLst>
            </a:pPr>
            <a:r>
              <a:rPr lang="en-US" smtClean="0">
                <a:sym typeface="Symbol" pitchFamily="18" charset="2"/>
              </a:rPr>
              <a:t>	Elist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.place ‘,’ limit(Elist.array,Elist.ndim) ‘,’ </a:t>
            </a:r>
          </a:p>
          <a:p>
            <a:pPr marL="0" indent="0" algn="just">
              <a:lnSpc>
                <a:spcPct val="90000"/>
              </a:lnSpc>
              <a:buFontTx/>
              <a:buNone/>
              <a:tabLst>
                <a:tab pos="1947863" algn="l"/>
              </a:tabLst>
            </a:pPr>
            <a:r>
              <a:rPr lang="en-US" smtClean="0">
                <a:sym typeface="Symbol" pitchFamily="18" charset="2"/>
              </a:rPr>
              <a:t>	Elist.place); emit(‘add’ Elist.place ‘,’ E.place ‘,’ </a:t>
            </a:r>
          </a:p>
          <a:p>
            <a:pPr marL="0" indent="0" algn="just">
              <a:lnSpc>
                <a:spcPct val="90000"/>
              </a:lnSpc>
              <a:buFontTx/>
              <a:buNone/>
              <a:tabLst>
                <a:tab pos="1947863" algn="l"/>
              </a:tabLst>
            </a:pPr>
            <a:r>
              <a:rPr lang="en-US" smtClean="0">
                <a:sym typeface="Symbol" pitchFamily="18" charset="2"/>
              </a:rPr>
              <a:t>	Elist.place); } </a:t>
            </a:r>
          </a:p>
          <a:p>
            <a:pPr marL="0" indent="0" algn="just">
              <a:lnSpc>
                <a:spcPct val="90000"/>
              </a:lnSpc>
              <a:buFontTx/>
              <a:buNone/>
              <a:tabLst>
                <a:tab pos="1947863" algn="l"/>
              </a:tabLst>
            </a:pPr>
            <a:endParaRPr lang="en-US" smtClean="0">
              <a:sym typeface="Symbol" pitchFamily="18" charset="2"/>
            </a:endParaRPr>
          </a:p>
          <a:p>
            <a:pPr marL="0" indent="0" algn="just">
              <a:lnSpc>
                <a:spcPct val="90000"/>
              </a:lnSpc>
              <a:buFontTx/>
              <a:buNone/>
              <a:tabLst>
                <a:tab pos="1947863" algn="l"/>
              </a:tabLst>
            </a:pPr>
            <a:r>
              <a:rPr lang="en-US" smtClean="0">
                <a:sym typeface="Symbol" pitchFamily="18" charset="2"/>
              </a:rPr>
              <a:t>Elist  </a:t>
            </a:r>
            <a:r>
              <a:rPr lang="en-US" b="1" smtClean="0">
                <a:sym typeface="Symbol" pitchFamily="18" charset="2"/>
              </a:rPr>
              <a:t>id</a:t>
            </a:r>
            <a:r>
              <a:rPr lang="en-US" smtClean="0">
                <a:sym typeface="Symbol" pitchFamily="18" charset="2"/>
              </a:rPr>
              <a:t> [ E 	{Elist.array = id.place ;  Elist.place = E.place;  </a:t>
            </a:r>
          </a:p>
          <a:p>
            <a:pPr marL="0" indent="0" algn="just">
              <a:lnSpc>
                <a:spcPct val="90000"/>
              </a:lnSpc>
              <a:buFontTx/>
              <a:buNone/>
              <a:tabLst>
                <a:tab pos="1947863" algn="l"/>
              </a:tabLst>
            </a:pPr>
            <a:r>
              <a:rPr lang="en-US" smtClean="0">
                <a:sym typeface="Symbol" pitchFamily="18" charset="2"/>
              </a:rPr>
              <a:t>	Elist.ndim = 1; }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700ED6-260B-4215-95DA-296664A1BCB2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76201"/>
            <a:ext cx="6400800" cy="457200"/>
          </a:xfrm>
        </p:spPr>
        <p:txBody>
          <a:bodyPr/>
          <a:lstStyle/>
          <a:p>
            <a:r>
              <a:rPr lang="en-US" sz="2400" smtClean="0"/>
              <a:t>Translation Scheme for Arrays – Example1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7391400" cy="4243388"/>
          </a:xfrm>
        </p:spPr>
        <p:txBody>
          <a:bodyPr>
            <a:normAutofit/>
          </a:bodyPr>
          <a:lstStyle/>
          <a:p>
            <a:pPr algn="just"/>
            <a:r>
              <a:rPr lang="en-US" sz="2200" smtClean="0"/>
              <a:t>A one-dimensional </a:t>
            </a:r>
            <a:r>
              <a:rPr lang="en-US" sz="2200" smtClean="0">
                <a:latin typeface="Courier New" pitchFamily="49" charset="0"/>
              </a:rPr>
              <a:t>double</a:t>
            </a:r>
            <a:r>
              <a:rPr lang="en-US" sz="2200" smtClean="0"/>
              <a:t> array </a:t>
            </a:r>
            <a:r>
              <a:rPr lang="en-US" sz="2200" smtClean="0">
                <a:latin typeface="Courier New" pitchFamily="49" charset="0"/>
              </a:rPr>
              <a:t>A </a:t>
            </a:r>
            <a:r>
              <a:rPr lang="en-US" sz="2200" smtClean="0"/>
              <a:t>:  5..100 </a:t>
            </a:r>
          </a:p>
          <a:p>
            <a:pPr algn="just">
              <a:buFontTx/>
              <a:buNone/>
            </a:pPr>
            <a:r>
              <a:rPr lang="en-US" sz="2200" smtClean="0"/>
              <a:t>	</a:t>
            </a:r>
            <a:r>
              <a:rPr lang="en-US" sz="2200" smtClean="0">
                <a:sym typeface="Wingdings" pitchFamily="2" charset="2"/>
              </a:rPr>
              <a:t>  n</a:t>
            </a:r>
            <a:r>
              <a:rPr lang="en-US" sz="2200" baseline="-25000" smtClean="0">
                <a:sym typeface="Wingdings" pitchFamily="2" charset="2"/>
              </a:rPr>
              <a:t>1</a:t>
            </a:r>
            <a:r>
              <a:rPr lang="en-US" sz="2200" smtClean="0">
                <a:sym typeface="Wingdings" pitchFamily="2" charset="2"/>
              </a:rPr>
              <a:t>=95   width=8 (double)   low</a:t>
            </a:r>
            <a:r>
              <a:rPr lang="en-US" sz="2200" baseline="-25000" smtClean="0">
                <a:sym typeface="Wingdings" pitchFamily="2" charset="2"/>
              </a:rPr>
              <a:t>1</a:t>
            </a:r>
            <a:r>
              <a:rPr lang="en-US" sz="2200" smtClean="0">
                <a:sym typeface="Wingdings" pitchFamily="2" charset="2"/>
              </a:rPr>
              <a:t>=5</a:t>
            </a:r>
          </a:p>
          <a:p>
            <a:pPr algn="just">
              <a:buFontTx/>
              <a:buNone/>
            </a:pPr>
            <a:endParaRPr lang="en-US" sz="2200" smtClean="0">
              <a:sym typeface="Wingdings" pitchFamily="2" charset="2"/>
            </a:endParaRPr>
          </a:p>
          <a:p>
            <a:pPr algn="just"/>
            <a:r>
              <a:rPr lang="en-US" sz="2200" smtClean="0"/>
              <a:t>Intermediate codes corresponding to    </a:t>
            </a:r>
            <a:r>
              <a:rPr lang="en-US" sz="2200" smtClean="0">
                <a:latin typeface="Courier New" pitchFamily="49" charset="0"/>
              </a:rPr>
              <a:t>x := A[y]</a:t>
            </a:r>
          </a:p>
          <a:p>
            <a:pPr algn="just"/>
            <a:endParaRPr lang="en-US" sz="2200" smtClean="0">
              <a:latin typeface="Courier New" pitchFamily="49" charset="0"/>
            </a:endParaRPr>
          </a:p>
          <a:p>
            <a:pPr algn="just">
              <a:buFontTx/>
              <a:buNone/>
            </a:pPr>
            <a:r>
              <a:rPr lang="en-US" sz="2200" smtClean="0">
                <a:latin typeface="Courier New" pitchFamily="49" charset="0"/>
              </a:rPr>
              <a:t>	mov	   c,,t1		</a:t>
            </a:r>
            <a:r>
              <a:rPr lang="en-US" sz="2200" smtClean="0"/>
              <a:t>// where c=base</a:t>
            </a:r>
            <a:r>
              <a:rPr lang="en-US" sz="2200" baseline="-25000" smtClean="0"/>
              <a:t>A</a:t>
            </a:r>
            <a:r>
              <a:rPr lang="en-US" sz="2200" smtClean="0"/>
              <a:t>-(5)*8</a:t>
            </a:r>
          </a:p>
          <a:p>
            <a:pPr algn="just">
              <a:buFontTx/>
              <a:buNone/>
            </a:pPr>
            <a:r>
              <a:rPr lang="en-US" sz="2200" smtClean="0">
                <a:latin typeface="Courier New" pitchFamily="49" charset="0"/>
              </a:rPr>
              <a:t>	mult  y,8,t2</a:t>
            </a:r>
          </a:p>
          <a:p>
            <a:pPr algn="just">
              <a:buFontTx/>
              <a:buNone/>
            </a:pPr>
            <a:r>
              <a:rPr lang="en-US" sz="2200" smtClean="0">
                <a:latin typeface="Courier New" pitchFamily="49" charset="0"/>
              </a:rPr>
              <a:t>	mov   t1[t2],,t3</a:t>
            </a:r>
          </a:p>
          <a:p>
            <a:pPr algn="just">
              <a:buFontTx/>
              <a:buNone/>
            </a:pPr>
            <a:r>
              <a:rPr lang="en-US" sz="2200" smtClean="0">
                <a:latin typeface="Courier New" pitchFamily="49" charset="0"/>
              </a:rPr>
              <a:t>	mov   t3,,x</a:t>
            </a:r>
          </a:p>
          <a:p>
            <a:pPr algn="just"/>
            <a:endParaRPr lang="en-US" sz="220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21BEC3-DEE5-4EB0-B54C-242AB5CAAA9C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228600"/>
            <a:ext cx="6985000" cy="504825"/>
          </a:xfrm>
        </p:spPr>
        <p:txBody>
          <a:bodyPr/>
          <a:lstStyle/>
          <a:p>
            <a:r>
              <a:rPr lang="en-US" sz="2400" smtClean="0"/>
              <a:t>Translation Scheme for Arrays – Example2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76400"/>
            <a:ext cx="7391400" cy="4167188"/>
          </a:xfrm>
        </p:spPr>
        <p:txBody>
          <a:bodyPr>
            <a:noAutofit/>
          </a:bodyPr>
          <a:lstStyle/>
          <a:p>
            <a:pPr algn="just"/>
            <a:r>
              <a:rPr lang="en-US" sz="2200" smtClean="0"/>
              <a:t>A two-dimensional </a:t>
            </a:r>
            <a:r>
              <a:rPr lang="en-US" sz="2200" smtClean="0">
                <a:latin typeface="Courier New" pitchFamily="49" charset="0"/>
              </a:rPr>
              <a:t>int</a:t>
            </a:r>
            <a:r>
              <a:rPr lang="en-US" sz="2200" smtClean="0"/>
              <a:t> array </a:t>
            </a:r>
            <a:r>
              <a:rPr lang="en-US" sz="2200" smtClean="0">
                <a:latin typeface="Courier New" pitchFamily="49" charset="0"/>
              </a:rPr>
              <a:t>A </a:t>
            </a:r>
            <a:r>
              <a:rPr lang="en-US" sz="2200" smtClean="0"/>
              <a:t>:  1..10x1..20</a:t>
            </a:r>
          </a:p>
          <a:p>
            <a:pPr algn="just">
              <a:buFontTx/>
              <a:buNone/>
            </a:pPr>
            <a:r>
              <a:rPr lang="en-US" sz="2200" smtClean="0"/>
              <a:t>	</a:t>
            </a:r>
            <a:r>
              <a:rPr lang="en-US" sz="2200" smtClean="0">
                <a:sym typeface="Wingdings" pitchFamily="2" charset="2"/>
              </a:rPr>
              <a:t>  n</a:t>
            </a:r>
            <a:r>
              <a:rPr lang="en-US" sz="2200" baseline="-25000" smtClean="0">
                <a:sym typeface="Wingdings" pitchFamily="2" charset="2"/>
              </a:rPr>
              <a:t>1</a:t>
            </a:r>
            <a:r>
              <a:rPr lang="en-US" sz="2200" smtClean="0">
                <a:sym typeface="Wingdings" pitchFamily="2" charset="2"/>
              </a:rPr>
              <a:t>=10   n</a:t>
            </a:r>
            <a:r>
              <a:rPr lang="en-US" sz="2200" baseline="-25000" smtClean="0">
                <a:sym typeface="Wingdings" pitchFamily="2" charset="2"/>
              </a:rPr>
              <a:t>2</a:t>
            </a:r>
            <a:r>
              <a:rPr lang="en-US" sz="2200" smtClean="0">
                <a:sym typeface="Wingdings" pitchFamily="2" charset="2"/>
              </a:rPr>
              <a:t>=20   width=4 (integers)   low</a:t>
            </a:r>
            <a:r>
              <a:rPr lang="en-US" sz="2200" baseline="-25000" smtClean="0">
                <a:sym typeface="Wingdings" pitchFamily="2" charset="2"/>
              </a:rPr>
              <a:t>1</a:t>
            </a:r>
            <a:r>
              <a:rPr lang="en-US" sz="2200" smtClean="0">
                <a:sym typeface="Wingdings" pitchFamily="2" charset="2"/>
              </a:rPr>
              <a:t>=1   low</a:t>
            </a:r>
            <a:r>
              <a:rPr lang="en-US" sz="2200" baseline="-25000" smtClean="0">
                <a:sym typeface="Wingdings" pitchFamily="2" charset="2"/>
              </a:rPr>
              <a:t>2</a:t>
            </a:r>
            <a:r>
              <a:rPr lang="en-US" sz="2200" smtClean="0">
                <a:sym typeface="Wingdings" pitchFamily="2" charset="2"/>
              </a:rPr>
              <a:t>=1</a:t>
            </a:r>
          </a:p>
          <a:p>
            <a:pPr algn="just">
              <a:buFontTx/>
              <a:buNone/>
            </a:pPr>
            <a:endParaRPr lang="en-US" sz="2200" smtClean="0">
              <a:sym typeface="Wingdings" pitchFamily="2" charset="2"/>
            </a:endParaRPr>
          </a:p>
          <a:p>
            <a:pPr algn="just"/>
            <a:r>
              <a:rPr lang="en-US" sz="2200" smtClean="0"/>
              <a:t>Intermediate codes corresponding to    </a:t>
            </a:r>
            <a:r>
              <a:rPr lang="en-US" sz="2200" smtClean="0">
                <a:latin typeface="Courier New" pitchFamily="49" charset="0"/>
              </a:rPr>
              <a:t>x := A[y,z]</a:t>
            </a:r>
          </a:p>
          <a:p>
            <a:pPr algn="just"/>
            <a:endParaRPr lang="en-US" sz="2200" smtClean="0">
              <a:latin typeface="Courier New" pitchFamily="49" charset="0"/>
            </a:endParaRPr>
          </a:p>
          <a:p>
            <a:pPr algn="just">
              <a:buFontTx/>
              <a:buNone/>
            </a:pPr>
            <a:r>
              <a:rPr lang="en-US" sz="2200" smtClean="0">
                <a:latin typeface="Courier New" pitchFamily="49" charset="0"/>
              </a:rPr>
              <a:t>	mult  y,20,t1</a:t>
            </a:r>
          </a:p>
          <a:p>
            <a:pPr algn="just">
              <a:buFontTx/>
              <a:buNone/>
            </a:pPr>
            <a:r>
              <a:rPr lang="en-US" sz="2200" smtClean="0">
                <a:latin typeface="Courier New" pitchFamily="49" charset="0"/>
              </a:rPr>
              <a:t>	add   t1,z,t1</a:t>
            </a:r>
          </a:p>
          <a:p>
            <a:pPr algn="just">
              <a:buFontTx/>
              <a:buNone/>
            </a:pPr>
            <a:r>
              <a:rPr lang="en-US" sz="2200" smtClean="0">
                <a:latin typeface="Courier New" pitchFamily="49" charset="0"/>
              </a:rPr>
              <a:t>	mov	   c,,t2		</a:t>
            </a:r>
            <a:r>
              <a:rPr lang="en-US" sz="2200" smtClean="0"/>
              <a:t>// where c=base</a:t>
            </a:r>
            <a:r>
              <a:rPr lang="en-US" sz="2200" baseline="-25000" smtClean="0"/>
              <a:t>A</a:t>
            </a:r>
            <a:r>
              <a:rPr lang="en-US" sz="2200" smtClean="0"/>
              <a:t>-(1*20+1)*4</a:t>
            </a:r>
          </a:p>
          <a:p>
            <a:pPr algn="just">
              <a:buFontTx/>
              <a:buNone/>
            </a:pPr>
            <a:r>
              <a:rPr lang="en-US" sz="2200" smtClean="0">
                <a:latin typeface="Courier New" pitchFamily="49" charset="0"/>
              </a:rPr>
              <a:t>	mult  t1,4,t3</a:t>
            </a:r>
          </a:p>
          <a:p>
            <a:pPr algn="just">
              <a:buFontTx/>
              <a:buNone/>
            </a:pPr>
            <a:r>
              <a:rPr lang="en-US" sz="2200" smtClean="0">
                <a:latin typeface="Courier New" pitchFamily="49" charset="0"/>
              </a:rPr>
              <a:t>	mov   t2[t3],,t4</a:t>
            </a:r>
          </a:p>
          <a:p>
            <a:pPr algn="just">
              <a:buFontTx/>
              <a:buNone/>
            </a:pPr>
            <a:r>
              <a:rPr lang="en-US" sz="2200" smtClean="0">
                <a:latin typeface="Courier New" pitchFamily="49" charset="0"/>
              </a:rPr>
              <a:t>	mov   t4,,x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748631-E27E-414E-B4AB-3A53B5152634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6600" y="152400"/>
            <a:ext cx="6985000" cy="504825"/>
          </a:xfrm>
        </p:spPr>
        <p:txBody>
          <a:bodyPr/>
          <a:lstStyle/>
          <a:p>
            <a:r>
              <a:rPr lang="en-US" sz="2400" smtClean="0"/>
              <a:t>Translation Scheme for Arrays – Example3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772400" cy="4800600"/>
          </a:xfrm>
        </p:spPr>
        <p:txBody>
          <a:bodyPr>
            <a:noAutofit/>
          </a:bodyPr>
          <a:lstStyle/>
          <a:p>
            <a:pPr algn="just"/>
            <a:r>
              <a:rPr lang="en-US" smtClean="0"/>
              <a:t>A three-dimensional </a:t>
            </a:r>
            <a:r>
              <a:rPr lang="en-US" smtClean="0">
                <a:latin typeface="Courier New" pitchFamily="49" charset="0"/>
              </a:rPr>
              <a:t>int</a:t>
            </a:r>
            <a:r>
              <a:rPr lang="en-US" smtClean="0"/>
              <a:t> array </a:t>
            </a:r>
            <a:r>
              <a:rPr lang="en-US" smtClean="0">
                <a:latin typeface="Courier New" pitchFamily="49" charset="0"/>
              </a:rPr>
              <a:t>A </a:t>
            </a:r>
            <a:r>
              <a:rPr lang="en-US" smtClean="0"/>
              <a:t>:  0..9x0..19x0..29</a:t>
            </a:r>
          </a:p>
          <a:p>
            <a:pPr algn="just">
              <a:buFontTx/>
              <a:buNone/>
            </a:pPr>
            <a:r>
              <a:rPr lang="en-US" smtClean="0"/>
              <a:t>	</a:t>
            </a:r>
            <a:r>
              <a:rPr lang="en-US" smtClean="0">
                <a:sym typeface="Wingdings" pitchFamily="2" charset="2"/>
              </a:rPr>
              <a:t>  	n</a:t>
            </a:r>
            <a:r>
              <a:rPr lang="en-US" baseline="-25000" smtClean="0">
                <a:sym typeface="Wingdings" pitchFamily="2" charset="2"/>
              </a:rPr>
              <a:t>1</a:t>
            </a:r>
            <a:r>
              <a:rPr lang="en-US" smtClean="0">
                <a:sym typeface="Wingdings" pitchFamily="2" charset="2"/>
              </a:rPr>
              <a:t>=10   n</a:t>
            </a:r>
            <a:r>
              <a:rPr lang="en-US" baseline="-25000" smtClean="0">
                <a:sym typeface="Wingdings" pitchFamily="2" charset="2"/>
              </a:rPr>
              <a:t>2</a:t>
            </a:r>
            <a:r>
              <a:rPr lang="en-US" smtClean="0">
                <a:sym typeface="Wingdings" pitchFamily="2" charset="2"/>
              </a:rPr>
              <a:t>=20  n</a:t>
            </a:r>
            <a:r>
              <a:rPr lang="en-US" baseline="-25000" smtClean="0">
                <a:sym typeface="Wingdings" pitchFamily="2" charset="2"/>
              </a:rPr>
              <a:t>3</a:t>
            </a:r>
            <a:r>
              <a:rPr lang="en-US" smtClean="0">
                <a:sym typeface="Wingdings" pitchFamily="2" charset="2"/>
              </a:rPr>
              <a:t>=30  width=4 (integers)   </a:t>
            </a:r>
          </a:p>
          <a:p>
            <a:pPr algn="just">
              <a:buFontTx/>
              <a:buNone/>
            </a:pPr>
            <a:r>
              <a:rPr lang="en-US" smtClean="0">
                <a:sym typeface="Wingdings" pitchFamily="2" charset="2"/>
              </a:rPr>
              <a:t>		low</a:t>
            </a:r>
            <a:r>
              <a:rPr lang="en-US" baseline="-25000" smtClean="0">
                <a:sym typeface="Wingdings" pitchFamily="2" charset="2"/>
              </a:rPr>
              <a:t>1</a:t>
            </a:r>
            <a:r>
              <a:rPr lang="en-US" smtClean="0">
                <a:sym typeface="Wingdings" pitchFamily="2" charset="2"/>
              </a:rPr>
              <a:t>=0   low</a:t>
            </a:r>
            <a:r>
              <a:rPr lang="en-US" baseline="-25000" smtClean="0">
                <a:sym typeface="Wingdings" pitchFamily="2" charset="2"/>
              </a:rPr>
              <a:t>2</a:t>
            </a:r>
            <a:r>
              <a:rPr lang="en-US" smtClean="0">
                <a:sym typeface="Wingdings" pitchFamily="2" charset="2"/>
              </a:rPr>
              <a:t>=0  low</a:t>
            </a:r>
            <a:r>
              <a:rPr lang="en-US" baseline="-25000" smtClean="0">
                <a:sym typeface="Wingdings" pitchFamily="2" charset="2"/>
              </a:rPr>
              <a:t>3</a:t>
            </a:r>
            <a:r>
              <a:rPr lang="en-US" smtClean="0">
                <a:sym typeface="Wingdings" pitchFamily="2" charset="2"/>
              </a:rPr>
              <a:t>=0</a:t>
            </a:r>
          </a:p>
          <a:p>
            <a:pPr algn="just">
              <a:buFontTx/>
              <a:buNone/>
            </a:pPr>
            <a:endParaRPr lang="en-US" smtClean="0">
              <a:sym typeface="Wingdings" pitchFamily="2" charset="2"/>
            </a:endParaRPr>
          </a:p>
          <a:p>
            <a:pPr algn="just"/>
            <a:r>
              <a:rPr lang="en-US" smtClean="0"/>
              <a:t>Intermediate codes corresponding to    </a:t>
            </a:r>
            <a:r>
              <a:rPr lang="en-US" smtClean="0">
                <a:latin typeface="Courier New" pitchFamily="49" charset="0"/>
              </a:rPr>
              <a:t>x := A[w,y,z]</a:t>
            </a:r>
          </a:p>
          <a:p>
            <a:pPr algn="just">
              <a:buFontTx/>
              <a:buNone/>
            </a:pPr>
            <a:r>
              <a:rPr lang="en-US" smtClean="0">
                <a:latin typeface="Courier New" pitchFamily="49" charset="0"/>
              </a:rPr>
              <a:t>	mult  w,20,t1</a:t>
            </a:r>
          </a:p>
          <a:p>
            <a:pPr algn="just">
              <a:buFontTx/>
              <a:buNone/>
            </a:pPr>
            <a:r>
              <a:rPr lang="en-US" smtClean="0">
                <a:latin typeface="Courier New" pitchFamily="49" charset="0"/>
              </a:rPr>
              <a:t>	add   t1,y,t1</a:t>
            </a:r>
          </a:p>
          <a:p>
            <a:pPr algn="just">
              <a:buFontTx/>
              <a:buNone/>
            </a:pPr>
            <a:r>
              <a:rPr lang="en-US" smtClean="0">
                <a:latin typeface="Courier New" pitchFamily="49" charset="0"/>
              </a:rPr>
              <a:t>	mult  t1,30,t2</a:t>
            </a:r>
          </a:p>
          <a:p>
            <a:pPr algn="just">
              <a:buFontTx/>
              <a:buNone/>
            </a:pPr>
            <a:r>
              <a:rPr lang="en-US" smtClean="0">
                <a:latin typeface="Courier New" pitchFamily="49" charset="0"/>
              </a:rPr>
              <a:t>	add   t2,z,t2</a:t>
            </a:r>
          </a:p>
          <a:p>
            <a:pPr algn="just">
              <a:buFontTx/>
              <a:buNone/>
            </a:pPr>
            <a:r>
              <a:rPr lang="en-US" smtClean="0">
                <a:latin typeface="Courier New" pitchFamily="49" charset="0"/>
              </a:rPr>
              <a:t>	mov	   c,,t3	</a:t>
            </a:r>
            <a:r>
              <a:rPr lang="en-US" smtClean="0"/>
              <a:t>// where c=base</a:t>
            </a:r>
            <a:r>
              <a:rPr lang="en-US" baseline="-25000" smtClean="0"/>
              <a:t>A</a:t>
            </a:r>
            <a:r>
              <a:rPr lang="en-US" smtClean="0"/>
              <a:t>-((0*20+0)*30+0)*4</a:t>
            </a:r>
          </a:p>
          <a:p>
            <a:pPr algn="just">
              <a:buFontTx/>
              <a:buNone/>
            </a:pPr>
            <a:r>
              <a:rPr lang="en-US" smtClean="0">
                <a:latin typeface="Courier New" pitchFamily="49" charset="0"/>
              </a:rPr>
              <a:t>	mult  t2,4,t4</a:t>
            </a:r>
          </a:p>
          <a:p>
            <a:pPr algn="just">
              <a:buFontTx/>
              <a:buNone/>
            </a:pPr>
            <a:r>
              <a:rPr lang="en-US" smtClean="0">
                <a:latin typeface="Courier New" pitchFamily="49" charset="0"/>
              </a:rPr>
              <a:t>	mov   t3[t4],,t5</a:t>
            </a:r>
          </a:p>
          <a:p>
            <a:pPr algn="just">
              <a:buFontTx/>
              <a:buNone/>
            </a:pPr>
            <a:r>
              <a:rPr lang="en-US" smtClean="0">
                <a:latin typeface="Courier New" pitchFamily="49" charset="0"/>
              </a:rPr>
              <a:t>	mov   t5,,x</a:t>
            </a:r>
          </a:p>
          <a:p>
            <a:pPr algn="just"/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56E632-DE03-4FCF-A79C-D11FBDF5A78E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228600"/>
            <a:ext cx="5619328" cy="533400"/>
          </a:xfrm>
        </p:spPr>
        <p:txBody>
          <a:bodyPr>
            <a:normAutofit fontScale="90000"/>
          </a:bodyPr>
          <a:lstStyle/>
          <a:p>
            <a:r>
              <a:rPr lang="en-US" smtClean="0"/>
              <a:t>Declarations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676400"/>
            <a:ext cx="7391400" cy="4724400"/>
          </a:xfrm>
        </p:spPr>
        <p:txBody>
          <a:bodyPr>
            <a:normAutofit/>
          </a:bodyPr>
          <a:lstStyle/>
          <a:p>
            <a:pPr marL="0" indent="0" algn="just">
              <a:buFontTx/>
              <a:buNone/>
              <a:tabLst>
                <a:tab pos="2517775" algn="l"/>
              </a:tabLst>
            </a:pPr>
            <a:r>
              <a:rPr lang="en-US" sz="2000" smtClean="0"/>
              <a:t>P </a:t>
            </a:r>
            <a:r>
              <a:rPr lang="en-US" sz="2000" smtClean="0">
                <a:sym typeface="Symbol" pitchFamily="18" charset="2"/>
              </a:rPr>
              <a:t> M D	</a:t>
            </a:r>
          </a:p>
          <a:p>
            <a:pPr marL="0" indent="0" algn="just">
              <a:buFontTx/>
              <a:buNone/>
              <a:tabLst>
                <a:tab pos="2517775" algn="l"/>
              </a:tabLst>
            </a:pPr>
            <a:r>
              <a:rPr lang="en-US" sz="2000" smtClean="0"/>
              <a:t>M </a:t>
            </a:r>
            <a:r>
              <a:rPr lang="en-US" sz="2000" smtClean="0">
                <a:sym typeface="Symbol" pitchFamily="18" charset="2"/>
              </a:rPr>
              <a:t> </a:t>
            </a:r>
            <a:r>
              <a:rPr lang="en-US" sz="2000" smtClean="0">
                <a:cs typeface="Times New Roman" pitchFamily="18" charset="0"/>
                <a:sym typeface="Symbol" pitchFamily="18" charset="2"/>
              </a:rPr>
              <a:t>€	{ offset=0 }</a:t>
            </a:r>
          </a:p>
          <a:p>
            <a:pPr marL="0" indent="0" algn="just">
              <a:buFontTx/>
              <a:buNone/>
              <a:tabLst>
                <a:tab pos="2517775" algn="l"/>
              </a:tabLst>
            </a:pPr>
            <a:r>
              <a:rPr lang="en-US" sz="2000" smtClean="0">
                <a:cs typeface="Times New Roman" pitchFamily="18" charset="0"/>
                <a:sym typeface="Symbol" pitchFamily="18" charset="2"/>
              </a:rPr>
              <a:t>D </a:t>
            </a:r>
            <a:r>
              <a:rPr lang="en-US" sz="2000" smtClean="0">
                <a:sym typeface="Symbol" pitchFamily="18" charset="2"/>
              </a:rPr>
              <a:t> D ; D</a:t>
            </a:r>
          </a:p>
          <a:p>
            <a:pPr marL="0" indent="0" algn="just">
              <a:buFontTx/>
              <a:buNone/>
              <a:tabLst>
                <a:tab pos="2517775" algn="l"/>
              </a:tabLst>
            </a:pPr>
            <a:r>
              <a:rPr lang="en-US" sz="2000" smtClean="0">
                <a:sym typeface="Symbol" pitchFamily="18" charset="2"/>
              </a:rPr>
              <a:t>D   </a:t>
            </a:r>
            <a:r>
              <a:rPr lang="en-US" sz="2000" b="1" smtClean="0">
                <a:sym typeface="Symbol" pitchFamily="18" charset="2"/>
              </a:rPr>
              <a:t>id</a:t>
            </a:r>
            <a:r>
              <a:rPr lang="en-US" sz="2000" smtClean="0">
                <a:sym typeface="Symbol" pitchFamily="18" charset="2"/>
              </a:rPr>
              <a:t> : T	{ enter(</a:t>
            </a:r>
            <a:r>
              <a:rPr lang="en-US" sz="2000" b="1" smtClean="0">
                <a:sym typeface="Symbol" pitchFamily="18" charset="2"/>
              </a:rPr>
              <a:t>id</a:t>
            </a:r>
            <a:r>
              <a:rPr lang="en-US" sz="2000" smtClean="0">
                <a:sym typeface="Symbol" pitchFamily="18" charset="2"/>
              </a:rPr>
              <a:t>.name,T.type,offset);  </a:t>
            </a:r>
          </a:p>
          <a:p>
            <a:pPr marL="0" indent="0" algn="just">
              <a:buFontTx/>
              <a:buNone/>
              <a:tabLst>
                <a:tab pos="2517775" algn="l"/>
              </a:tabLst>
            </a:pPr>
            <a:r>
              <a:rPr lang="en-US" smtClean="0">
                <a:sym typeface="Symbol" pitchFamily="18" charset="2"/>
              </a:rPr>
              <a:t>	</a:t>
            </a:r>
            <a:r>
              <a:rPr lang="en-US" sz="2000" smtClean="0">
                <a:sym typeface="Symbol" pitchFamily="18" charset="2"/>
              </a:rPr>
              <a:t>offset=offset+T.width }</a:t>
            </a:r>
          </a:p>
          <a:p>
            <a:pPr marL="0" indent="0" algn="just">
              <a:buFontTx/>
              <a:buNone/>
              <a:tabLst>
                <a:tab pos="2517775" algn="l"/>
              </a:tabLst>
            </a:pPr>
            <a:r>
              <a:rPr lang="en-US" sz="2000" smtClean="0">
                <a:sym typeface="Symbol" pitchFamily="18" charset="2"/>
              </a:rPr>
              <a:t>T  int	{ T.type=int; T.width=4 }</a:t>
            </a:r>
          </a:p>
          <a:p>
            <a:pPr marL="0" indent="0" algn="just">
              <a:buFontTx/>
              <a:buNone/>
              <a:tabLst>
                <a:tab pos="2517775" algn="l"/>
              </a:tabLst>
            </a:pPr>
            <a:r>
              <a:rPr lang="en-US" sz="2000" smtClean="0">
                <a:sym typeface="Symbol" pitchFamily="18" charset="2"/>
              </a:rPr>
              <a:t>T  real	{ T.type=real; T.width=8 }</a:t>
            </a:r>
          </a:p>
          <a:p>
            <a:pPr marL="0" indent="0" algn="just">
              <a:buFontTx/>
              <a:buNone/>
              <a:tabLst>
                <a:tab pos="2517775" algn="l"/>
              </a:tabLst>
            </a:pPr>
            <a:r>
              <a:rPr lang="en-US" sz="2000" smtClean="0">
                <a:sym typeface="Symbol" pitchFamily="18" charset="2"/>
              </a:rPr>
              <a:t>T  array[num] of T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  { T.type=array(num.val,T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.type); </a:t>
            </a:r>
          </a:p>
          <a:p>
            <a:pPr marL="0" indent="0" algn="just">
              <a:buFontTx/>
              <a:buNone/>
              <a:tabLst>
                <a:tab pos="2517775" algn="l"/>
              </a:tabLst>
            </a:pPr>
            <a:r>
              <a:rPr lang="en-US" sz="2000" smtClean="0">
                <a:sym typeface="Symbol" pitchFamily="18" charset="2"/>
              </a:rPr>
              <a:t>	T.width=num.val*T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.width } </a:t>
            </a:r>
          </a:p>
          <a:p>
            <a:pPr marL="0" indent="0" algn="just">
              <a:buFontTx/>
              <a:buNone/>
              <a:tabLst>
                <a:tab pos="2517775" algn="l"/>
              </a:tabLst>
            </a:pPr>
            <a:r>
              <a:rPr lang="en-US" sz="2000" smtClean="0">
                <a:sym typeface="Symbol" pitchFamily="18" charset="2"/>
              </a:rPr>
              <a:t>T  ↑ T</a:t>
            </a:r>
            <a:r>
              <a:rPr lang="en-US" sz="2000" baseline="-25000" smtClean="0">
                <a:sym typeface="Symbol" pitchFamily="18" charset="2"/>
              </a:rPr>
              <a:t>1	 </a:t>
            </a:r>
            <a:r>
              <a:rPr lang="en-US" sz="2000" smtClean="0">
                <a:sym typeface="Symbol" pitchFamily="18" charset="2"/>
              </a:rPr>
              <a:t>{ T.type=pointer(T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.type); T.width=4 }</a:t>
            </a:r>
          </a:p>
          <a:p>
            <a:pPr algn="just">
              <a:buFontTx/>
              <a:buNone/>
            </a:pPr>
            <a:endParaRPr lang="en-US" sz="2000" smtClean="0">
              <a:sym typeface="Symbol" pitchFamily="18" charset="2"/>
            </a:endParaRPr>
          </a:p>
          <a:p>
            <a:pPr algn="just">
              <a:buFontTx/>
              <a:buNone/>
            </a:pPr>
            <a:r>
              <a:rPr lang="en-US" sz="2000" smtClean="0">
                <a:sym typeface="Symbol" pitchFamily="18" charset="2"/>
              </a:rPr>
              <a:t>where </a:t>
            </a:r>
            <a:r>
              <a:rPr lang="en-US" sz="2000" i="1" smtClean="0">
                <a:sym typeface="Symbol" pitchFamily="18" charset="2"/>
              </a:rPr>
              <a:t>enter</a:t>
            </a:r>
            <a:r>
              <a:rPr lang="en-US" sz="2000" smtClean="0">
                <a:sym typeface="Symbol" pitchFamily="18" charset="2"/>
              </a:rPr>
              <a:t> crates a symbol table entry with given values.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41ECEC-89A3-4B36-B051-9E0EA3A34EB8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772400" cy="487680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1800" smtClean="0"/>
              <a:t>For each procedure we should create a symbol table.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1800" b="1" smtClean="0"/>
              <a:t>mktable(previous)</a:t>
            </a:r>
            <a:r>
              <a:rPr lang="en-US" sz="1800" smtClean="0"/>
              <a:t> – create a new symbol table where previous is the parent symbol  table of this new symbol table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sz="1800" smtClean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1800" b="1" smtClean="0"/>
              <a:t>enter(symtable,name,type,offset)</a:t>
            </a:r>
            <a:r>
              <a:rPr lang="en-US" sz="1800" smtClean="0"/>
              <a:t> – create a new entry for a variable in the given  symbol table.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sz="1800" smtClean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1800" b="1" smtClean="0"/>
              <a:t>enterproc(symtable,name,newsymbtable)</a:t>
            </a:r>
            <a:r>
              <a:rPr lang="en-US" sz="1800" smtClean="0"/>
              <a:t> – create a new entry for the procedure in    the symbol table of its parent.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sz="1800" smtClean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1800" b="1" smtClean="0"/>
              <a:t>addwidth(symtable,width)</a:t>
            </a:r>
            <a:r>
              <a:rPr lang="en-US" sz="1800" smtClean="0"/>
              <a:t> – puts the total width of all entries in the symbol table       into the header of that table.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sz="1800" smtClean="0"/>
          </a:p>
          <a:p>
            <a:pPr algn="just">
              <a:lnSpc>
                <a:spcPct val="90000"/>
              </a:lnSpc>
            </a:pPr>
            <a:r>
              <a:rPr lang="en-US" sz="1800" smtClean="0"/>
              <a:t>We will have two stacks:</a:t>
            </a:r>
          </a:p>
          <a:p>
            <a:pPr lvl="1" algn="just">
              <a:lnSpc>
                <a:spcPct val="90000"/>
              </a:lnSpc>
            </a:pPr>
            <a:r>
              <a:rPr lang="en-US" sz="1800" b="1" smtClean="0"/>
              <a:t>tblptr</a:t>
            </a:r>
            <a:r>
              <a:rPr lang="en-US" sz="1800" smtClean="0"/>
              <a:t> – to hold the pointers to the symbol tables</a:t>
            </a:r>
          </a:p>
          <a:p>
            <a:pPr lvl="1" algn="just">
              <a:lnSpc>
                <a:spcPct val="90000"/>
              </a:lnSpc>
            </a:pPr>
            <a:r>
              <a:rPr lang="en-US" sz="1800" b="1" smtClean="0"/>
              <a:t>offset</a:t>
            </a:r>
            <a:r>
              <a:rPr lang="en-US" sz="1800" smtClean="0"/>
              <a:t> – to hold the current offsets in the symbol tables in </a:t>
            </a:r>
            <a:r>
              <a:rPr lang="en-US" sz="1800" b="1" smtClean="0"/>
              <a:t>tblptr</a:t>
            </a:r>
            <a:r>
              <a:rPr lang="en-US" sz="1800" smtClean="0"/>
              <a:t> stack.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1800" smtClean="0"/>
              <a:t>	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1D4732-BD46-4C20-8579-1D50EB9685E6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276600" y="228600"/>
            <a:ext cx="5619328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 algn="ctr">
              <a:spcBef>
                <a:spcPct val="0"/>
              </a:spcBef>
            </a:pPr>
            <a:r>
              <a:rPr lang="en-US" sz="3000" b="1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Nested Procedure Declarations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52400"/>
            <a:ext cx="5924128" cy="533400"/>
          </a:xfrm>
        </p:spPr>
        <p:txBody>
          <a:bodyPr/>
          <a:lstStyle/>
          <a:p>
            <a:r>
              <a:rPr lang="en-US" sz="2800" smtClean="0"/>
              <a:t>Nested Procedure Declarations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76400"/>
            <a:ext cx="7543800" cy="48768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90000"/>
              </a:lnSpc>
              <a:buFontTx/>
              <a:buNone/>
              <a:tabLst>
                <a:tab pos="2517775" algn="l"/>
              </a:tabLst>
            </a:pPr>
            <a:r>
              <a:rPr lang="en-US" smtClean="0"/>
              <a:t>P </a:t>
            </a:r>
            <a:r>
              <a:rPr lang="en-US" smtClean="0">
                <a:sym typeface="Symbol" pitchFamily="18" charset="2"/>
              </a:rPr>
              <a:t> M D  	{addwidth(top(tblptr),top(offset)); </a:t>
            </a:r>
          </a:p>
          <a:p>
            <a:pPr marL="0" indent="0" algn="just">
              <a:lnSpc>
                <a:spcPct val="90000"/>
              </a:lnSpc>
              <a:buFontTx/>
              <a:buNone/>
              <a:tabLst>
                <a:tab pos="2517775" algn="l"/>
              </a:tabLst>
            </a:pPr>
            <a:r>
              <a:rPr lang="en-US" smtClean="0">
                <a:sym typeface="Symbol" pitchFamily="18" charset="2"/>
              </a:rPr>
              <a:t>	pop(tblptr); pop(offset) }</a:t>
            </a:r>
          </a:p>
          <a:p>
            <a:pPr marL="0" indent="0" algn="just">
              <a:lnSpc>
                <a:spcPct val="90000"/>
              </a:lnSpc>
              <a:buFontTx/>
              <a:buNone/>
              <a:tabLst>
                <a:tab pos="2517775" algn="l"/>
              </a:tabLst>
            </a:pPr>
            <a:r>
              <a:rPr lang="en-US" smtClean="0"/>
              <a:t>M </a:t>
            </a:r>
            <a:r>
              <a:rPr lang="en-US" smtClean="0">
                <a:sym typeface="Symbol" pitchFamily="18" charset="2"/>
              </a:rPr>
              <a:t> </a:t>
            </a:r>
            <a:r>
              <a:rPr lang="en-US" smtClean="0">
                <a:cs typeface="Times New Roman" pitchFamily="18" charset="0"/>
                <a:sym typeface="Symbol" pitchFamily="18" charset="2"/>
              </a:rPr>
              <a:t>€	{ t=mktable(nil); push(t,tblptr); </a:t>
            </a:r>
          </a:p>
          <a:p>
            <a:pPr marL="0" indent="0" algn="just">
              <a:lnSpc>
                <a:spcPct val="90000"/>
              </a:lnSpc>
              <a:buFontTx/>
              <a:buNone/>
              <a:tabLst>
                <a:tab pos="2517775" algn="l"/>
              </a:tabLst>
            </a:pPr>
            <a:r>
              <a:rPr lang="en-US" smtClean="0">
                <a:cs typeface="Times New Roman" pitchFamily="18" charset="0"/>
                <a:sym typeface="Symbol" pitchFamily="18" charset="2"/>
              </a:rPr>
              <a:t>	push(0,offset) }</a:t>
            </a:r>
          </a:p>
          <a:p>
            <a:pPr marL="0" indent="0" algn="just">
              <a:lnSpc>
                <a:spcPct val="90000"/>
              </a:lnSpc>
              <a:buFontTx/>
              <a:buNone/>
              <a:tabLst>
                <a:tab pos="2517775" algn="l"/>
              </a:tabLst>
            </a:pPr>
            <a:r>
              <a:rPr lang="en-US" smtClean="0">
                <a:cs typeface="Times New Roman" pitchFamily="18" charset="0"/>
                <a:sym typeface="Symbol" pitchFamily="18" charset="2"/>
              </a:rPr>
              <a:t>D </a:t>
            </a:r>
            <a:r>
              <a:rPr lang="en-US" smtClean="0">
                <a:sym typeface="Symbol" pitchFamily="18" charset="2"/>
              </a:rPr>
              <a:t> D ; D</a:t>
            </a:r>
          </a:p>
          <a:p>
            <a:pPr marL="0" indent="0" algn="just">
              <a:lnSpc>
                <a:spcPct val="90000"/>
              </a:lnSpc>
              <a:buFontTx/>
              <a:buNone/>
              <a:tabLst>
                <a:tab pos="2517775" algn="l"/>
              </a:tabLst>
            </a:pPr>
            <a:r>
              <a:rPr lang="en-US" smtClean="0">
                <a:sym typeface="Symbol" pitchFamily="18" charset="2"/>
              </a:rPr>
              <a:t>D   proc </a:t>
            </a:r>
            <a:r>
              <a:rPr lang="en-US" b="1" smtClean="0">
                <a:sym typeface="Symbol" pitchFamily="18" charset="2"/>
              </a:rPr>
              <a:t>id</a:t>
            </a:r>
            <a:r>
              <a:rPr lang="en-US" smtClean="0">
                <a:sym typeface="Symbol" pitchFamily="18" charset="2"/>
              </a:rPr>
              <a:t> N D ; S	{ t=top(tblptr); addwidth(t,top(offset));</a:t>
            </a:r>
          </a:p>
          <a:p>
            <a:pPr marL="0" indent="0" algn="just">
              <a:lnSpc>
                <a:spcPct val="90000"/>
              </a:lnSpc>
              <a:buFontTx/>
              <a:buNone/>
              <a:tabLst>
                <a:tab pos="2517775" algn="l"/>
              </a:tabLst>
            </a:pPr>
            <a:r>
              <a:rPr lang="en-US" smtClean="0">
                <a:sym typeface="Symbol" pitchFamily="18" charset="2"/>
              </a:rPr>
              <a:t>	pop(tblptr); pop(offset);</a:t>
            </a:r>
          </a:p>
          <a:p>
            <a:pPr marL="0" indent="0" algn="just">
              <a:lnSpc>
                <a:spcPct val="90000"/>
              </a:lnSpc>
              <a:buFontTx/>
              <a:buNone/>
              <a:tabLst>
                <a:tab pos="2517775" algn="l"/>
              </a:tabLst>
            </a:pPr>
            <a:r>
              <a:rPr lang="en-US" smtClean="0">
                <a:sym typeface="Symbol" pitchFamily="18" charset="2"/>
              </a:rPr>
              <a:t>	enterproc(top(tblptr),id.name,t) }</a:t>
            </a:r>
          </a:p>
          <a:p>
            <a:pPr marL="0" indent="0" algn="just">
              <a:lnSpc>
                <a:spcPct val="90000"/>
              </a:lnSpc>
              <a:buFontTx/>
              <a:buNone/>
              <a:tabLst>
                <a:tab pos="2517775" algn="l"/>
              </a:tabLst>
            </a:pPr>
            <a:r>
              <a:rPr lang="en-US" smtClean="0">
                <a:sym typeface="Symbol" pitchFamily="18" charset="2"/>
              </a:rPr>
              <a:t>D   </a:t>
            </a:r>
            <a:r>
              <a:rPr lang="en-US" b="1" smtClean="0">
                <a:sym typeface="Symbol" pitchFamily="18" charset="2"/>
              </a:rPr>
              <a:t>id</a:t>
            </a:r>
            <a:r>
              <a:rPr lang="en-US" smtClean="0">
                <a:sym typeface="Symbol" pitchFamily="18" charset="2"/>
              </a:rPr>
              <a:t> : T 	{enter(top(tblptr),id.name,T.type,</a:t>
            </a:r>
          </a:p>
          <a:p>
            <a:pPr marL="0" indent="0" algn="just">
              <a:lnSpc>
                <a:spcPct val="90000"/>
              </a:lnSpc>
              <a:buFontTx/>
              <a:buNone/>
              <a:tabLst>
                <a:tab pos="2517775" algn="l"/>
              </a:tabLst>
            </a:pPr>
            <a:r>
              <a:rPr lang="en-US" smtClean="0">
                <a:sym typeface="Symbol" pitchFamily="18" charset="2"/>
              </a:rPr>
              <a:t>	top(offset)); </a:t>
            </a:r>
          </a:p>
          <a:p>
            <a:pPr marL="0" indent="0" algn="just">
              <a:lnSpc>
                <a:spcPct val="90000"/>
              </a:lnSpc>
              <a:buFontTx/>
              <a:buNone/>
              <a:tabLst>
                <a:tab pos="2517775" algn="l"/>
              </a:tabLst>
            </a:pPr>
            <a:r>
              <a:rPr lang="en-US" smtClean="0">
                <a:sym typeface="Symbol" pitchFamily="18" charset="2"/>
              </a:rPr>
              <a:t>	top(offset)=top(offset)+T.width }</a:t>
            </a:r>
          </a:p>
          <a:p>
            <a:pPr marL="0" indent="0" algn="just">
              <a:lnSpc>
                <a:spcPct val="90000"/>
              </a:lnSpc>
              <a:buFontTx/>
              <a:buNone/>
              <a:tabLst>
                <a:tab pos="2517775" algn="l"/>
              </a:tabLst>
            </a:pPr>
            <a:r>
              <a:rPr lang="en-US" smtClean="0">
                <a:sym typeface="Symbol" pitchFamily="18" charset="2"/>
              </a:rPr>
              <a:t>N   </a:t>
            </a:r>
            <a:r>
              <a:rPr lang="en-US" smtClean="0">
                <a:cs typeface="Times New Roman" pitchFamily="18" charset="0"/>
                <a:sym typeface="Symbol" pitchFamily="18" charset="2"/>
              </a:rPr>
              <a:t>€	</a:t>
            </a:r>
            <a:r>
              <a:rPr lang="en-US" smtClean="0">
                <a:sym typeface="Symbol" pitchFamily="18" charset="2"/>
              </a:rPr>
              <a:t>{ </a:t>
            </a:r>
            <a:r>
              <a:rPr lang="en-US" smtClean="0">
                <a:cs typeface="Times New Roman" pitchFamily="18" charset="0"/>
                <a:sym typeface="Symbol" pitchFamily="18" charset="2"/>
              </a:rPr>
              <a:t>t=mktable(top(tblptr)); </a:t>
            </a:r>
          </a:p>
          <a:p>
            <a:pPr marL="0" indent="0" algn="just">
              <a:lnSpc>
                <a:spcPct val="90000"/>
              </a:lnSpc>
              <a:buFontTx/>
              <a:buNone/>
              <a:tabLst>
                <a:tab pos="2517775" algn="l"/>
              </a:tabLst>
            </a:pPr>
            <a:r>
              <a:rPr lang="en-US" smtClean="0">
                <a:cs typeface="Times New Roman" pitchFamily="18" charset="0"/>
                <a:sym typeface="Symbol" pitchFamily="18" charset="2"/>
              </a:rPr>
              <a:t>	push(t,tblptr); push(0,offset) }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9ACF9D-65CB-41C9-9C0E-80058A8130CC}" type="slidenum">
              <a:rPr lang="en-US" smtClean="0"/>
              <a:pPr/>
              <a:t>39</a:t>
            </a:fld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152400"/>
            <a:ext cx="5715000" cy="838200"/>
          </a:xfrm>
        </p:spPr>
        <p:txBody>
          <a:bodyPr/>
          <a:lstStyle/>
          <a:p>
            <a:r>
              <a:rPr lang="en-US" smtClean="0"/>
              <a:t>Intermediate Code Generation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772400" cy="495300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200" i="1" smtClean="0"/>
              <a:t>Intermediate codes</a:t>
            </a:r>
            <a:r>
              <a:rPr lang="en-US" sz="2200" smtClean="0"/>
              <a:t> are machine independent codes, but they are close  to machine instructions.</a:t>
            </a:r>
          </a:p>
          <a:p>
            <a:pPr algn="just">
              <a:lnSpc>
                <a:spcPct val="90000"/>
              </a:lnSpc>
            </a:pPr>
            <a:r>
              <a:rPr lang="en-US" sz="2200" smtClean="0"/>
              <a:t>The given program in a source language is converted to an      equivalent program in an intermediate language by the intermediate code generator.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6E38E9-CBB5-4C31-9E88-CA37D05E8C81}" type="slidenum">
              <a:rPr lang="en-US" smtClean="0"/>
              <a:pPr/>
              <a:t>4</a:t>
            </a:fld>
            <a:endParaRPr lang="en-US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1066800" y="3886200"/>
            <a:ext cx="7467600" cy="1015663"/>
            <a:chOff x="1066800" y="3886200"/>
            <a:chExt cx="7467600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1066800" y="3886200"/>
              <a:ext cx="1143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Source</a:t>
              </a:r>
            </a:p>
            <a:p>
              <a:pPr algn="ctr"/>
              <a:r>
                <a:rPr lang="en-US" sz="2000" smtClean="0"/>
                <a:t>Program</a:t>
              </a:r>
              <a:endParaRPr lang="en-US" sz="20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90800" y="3886200"/>
              <a:ext cx="1905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High Level</a:t>
              </a:r>
            </a:p>
            <a:p>
              <a:pPr algn="ctr"/>
              <a:r>
                <a:rPr lang="en-US" sz="2000" smtClean="0"/>
                <a:t>Intermediate</a:t>
              </a:r>
            </a:p>
            <a:p>
              <a:pPr algn="ctr"/>
              <a:r>
                <a:rPr lang="en-US" sz="2000" smtClean="0"/>
                <a:t>Representation</a:t>
              </a:r>
              <a:endParaRPr lang="en-US" sz="20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00600" y="3886200"/>
              <a:ext cx="1905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Low Level</a:t>
              </a:r>
            </a:p>
            <a:p>
              <a:pPr algn="ctr"/>
              <a:r>
                <a:rPr lang="en-US" sz="2000" smtClean="0"/>
                <a:t>Intermediate</a:t>
              </a:r>
            </a:p>
            <a:p>
              <a:pPr algn="ctr"/>
              <a:r>
                <a:rPr lang="en-US" sz="2000" smtClean="0"/>
                <a:t>Representation</a:t>
              </a:r>
              <a:endParaRPr lang="en-US" sz="20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86600" y="3911263"/>
              <a:ext cx="1447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Target</a:t>
              </a:r>
            </a:p>
            <a:p>
              <a:pPr algn="ctr"/>
              <a:r>
                <a:rPr lang="en-US" sz="2000" smtClean="0"/>
                <a:t>Code</a:t>
              </a:r>
              <a:endParaRPr lang="en-US" sz="200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209800" y="4191000"/>
              <a:ext cx="533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4343400" y="4191000"/>
              <a:ext cx="533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6629400" y="4191000"/>
              <a:ext cx="533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AU" smtClean="0"/>
              <a:t>Aho, A.V., Ravi, S., &amp; Ullman, J.D. (2007). </a:t>
            </a:r>
            <a:r>
              <a:rPr lang="en-AU" b="1" i="1" smtClean="0"/>
              <a:t>Compiler : Principle, techniques and tools</a:t>
            </a:r>
            <a:r>
              <a:rPr lang="en-AU" smtClean="0"/>
              <a:t>. 2nd. Addison-Wesley. New York. ISBN : 0321491696, Chapter 6.1 and 6.2 (page 357-369)</a:t>
            </a:r>
          </a:p>
          <a:p>
            <a:pPr algn="just"/>
            <a:r>
              <a:rPr lang="en-AU" smtClean="0"/>
              <a:t>http://www.iis.ee.ic.ac.uk/yiannis/lp/LPLecture13bw.pdf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3FFAF2-7F6B-4510-BF13-454AB7C527A5}" type="slidenum">
              <a:rPr lang="en-US" smtClean="0"/>
              <a:pPr/>
              <a:t>40</a:t>
            </a:fld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152400"/>
            <a:ext cx="5715000" cy="838200"/>
          </a:xfrm>
        </p:spPr>
        <p:txBody>
          <a:bodyPr/>
          <a:lstStyle/>
          <a:p>
            <a:r>
              <a:rPr lang="en-US" smtClean="0"/>
              <a:t>Intermediate Code Generation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848600" cy="502920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mtClean="0"/>
              <a:t>Intermediate language can be many different languages, and the designer of the compiler decides this intermediate language.</a:t>
            </a:r>
          </a:p>
          <a:p>
            <a:pPr lvl="1" algn="just">
              <a:lnSpc>
                <a:spcPct val="90000"/>
              </a:lnSpc>
            </a:pPr>
            <a:r>
              <a:rPr lang="en-US" smtClean="0"/>
              <a:t>syntax trees can be used as an intermediate language.</a:t>
            </a:r>
          </a:p>
          <a:p>
            <a:pPr lvl="1" algn="just">
              <a:lnSpc>
                <a:spcPct val="90000"/>
              </a:lnSpc>
            </a:pPr>
            <a:r>
              <a:rPr lang="en-US" smtClean="0"/>
              <a:t>postfix notation can be used as an intermediate language.</a:t>
            </a:r>
          </a:p>
          <a:p>
            <a:pPr lvl="1" algn="just">
              <a:lnSpc>
                <a:spcPct val="90000"/>
              </a:lnSpc>
            </a:pPr>
            <a:r>
              <a:rPr lang="en-US" smtClean="0"/>
              <a:t>three-address code (Quadraples) can be used as an intermediate language</a:t>
            </a:r>
          </a:p>
          <a:p>
            <a:pPr lvl="2" algn="just">
              <a:lnSpc>
                <a:spcPct val="90000"/>
              </a:lnSpc>
            </a:pPr>
            <a:r>
              <a:rPr lang="en-US" smtClean="0"/>
              <a:t>we will use quadraples to discuss intermediate code generation</a:t>
            </a:r>
          </a:p>
          <a:p>
            <a:pPr lvl="2" algn="just">
              <a:lnSpc>
                <a:spcPct val="90000"/>
              </a:lnSpc>
            </a:pPr>
            <a:r>
              <a:rPr lang="en-US" smtClean="0"/>
              <a:t>quadraples are close to machine instructions, but they are not actual machine instructions.</a:t>
            </a:r>
          </a:p>
          <a:p>
            <a:pPr lvl="1" algn="just">
              <a:lnSpc>
                <a:spcPct val="90000"/>
              </a:lnSpc>
            </a:pPr>
            <a:r>
              <a:rPr lang="en-US" smtClean="0"/>
              <a:t>some programming languages have well defined intermediate languages.</a:t>
            </a:r>
          </a:p>
          <a:p>
            <a:pPr lvl="2" algn="just">
              <a:lnSpc>
                <a:spcPct val="90000"/>
              </a:lnSpc>
            </a:pPr>
            <a:r>
              <a:rPr lang="en-US" smtClean="0"/>
              <a:t>java – java virtual machine</a:t>
            </a:r>
          </a:p>
          <a:p>
            <a:pPr lvl="2" algn="just">
              <a:lnSpc>
                <a:spcPct val="90000"/>
              </a:lnSpc>
            </a:pPr>
            <a:r>
              <a:rPr lang="en-US" smtClean="0"/>
              <a:t>prolog – warren abstract machine</a:t>
            </a:r>
          </a:p>
          <a:p>
            <a:pPr lvl="2" algn="just">
              <a:lnSpc>
                <a:spcPct val="90000"/>
              </a:lnSpc>
            </a:pPr>
            <a:r>
              <a:rPr lang="en-US" smtClean="0"/>
              <a:t>In fact, there are byte-code emulators to execute instructions in these intermediate languages.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6E38E9-CBB5-4C31-9E88-CA37D05E8C81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52400"/>
            <a:ext cx="5943600" cy="914400"/>
          </a:xfrm>
        </p:spPr>
        <p:txBody>
          <a:bodyPr/>
          <a:lstStyle/>
          <a:p>
            <a:r>
              <a:rPr lang="en-US" smtClean="0"/>
              <a:t>Directed Acyclic Graph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7848600" cy="4876800"/>
          </a:xfrm>
        </p:spPr>
        <p:txBody>
          <a:bodyPr/>
          <a:lstStyle/>
          <a:p>
            <a:pPr algn="just"/>
            <a:r>
              <a:rPr lang="en-US" smtClean="0"/>
              <a:t>Like a syntax tree for an expression, a DAG has leaves corresponding to atomic operands and interior codes corresponding to operators.</a:t>
            </a:r>
          </a:p>
          <a:p>
            <a:pPr algn="just"/>
            <a:r>
              <a:rPr lang="en-US" smtClean="0"/>
              <a:t>The difference is that a node N in a DAG has more one parent if N represent a common subexpression.</a:t>
            </a:r>
          </a:p>
          <a:p>
            <a:pPr algn="just"/>
            <a:r>
              <a:rPr lang="en-US" smtClean="0"/>
              <a:t>Ex : DAG for an expression  a + a * (b - c) + (b - c) * d</a:t>
            </a:r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638287" y="3829110"/>
            <a:ext cx="3991113" cy="2571690"/>
            <a:chOff x="1905000" y="3752910"/>
            <a:chExt cx="3991113" cy="2571690"/>
          </a:xfrm>
        </p:grpSpPr>
        <p:sp>
          <p:nvSpPr>
            <p:cNvPr id="10" name="TextBox 9"/>
            <p:cNvSpPr txBox="1"/>
            <p:nvPr/>
          </p:nvSpPr>
          <p:spPr>
            <a:xfrm>
              <a:off x="3352800" y="5924490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latin typeface="Open Sans"/>
                </a:rPr>
                <a:t>b</a:t>
              </a:r>
              <a:endParaRPr lang="en-US" sz="2000">
                <a:latin typeface="Open San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19600" y="5924490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latin typeface="Open Sans"/>
                </a:rPr>
                <a:t>c</a:t>
              </a:r>
              <a:endParaRPr lang="en-US" sz="2000">
                <a:latin typeface="Open Sans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1905000" y="3752910"/>
              <a:ext cx="3991113" cy="2190690"/>
              <a:chOff x="1952487" y="3733800"/>
              <a:chExt cx="3991113" cy="219069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3733800" y="3733800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latin typeface="Open Sans"/>
                  </a:rPr>
                  <a:t>+</a:t>
                </a:r>
                <a:endParaRPr lang="en-US" sz="2000">
                  <a:latin typeface="Open Sans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352800" y="4781490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latin typeface="Open Sans"/>
                  </a:rPr>
                  <a:t>*</a:t>
                </a:r>
                <a:endParaRPr lang="en-US" sz="2000">
                  <a:latin typeface="Open Sans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819400" y="4191000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latin typeface="Open Sans"/>
                  </a:rPr>
                  <a:t>+</a:t>
                </a:r>
                <a:endParaRPr lang="en-US" sz="2000">
                  <a:latin typeface="Open Sans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819400" y="5238690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latin typeface="Open Sans"/>
                  </a:rPr>
                  <a:t>a</a:t>
                </a:r>
                <a:endParaRPr lang="en-US" sz="2000">
                  <a:latin typeface="Open Sans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48200" y="4191000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latin typeface="Open Sans"/>
                  </a:rPr>
                  <a:t>*</a:t>
                </a:r>
                <a:endParaRPr lang="en-US" sz="2000">
                  <a:latin typeface="Open Sans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886200" y="5238690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latin typeface="Open Sans"/>
                  </a:rPr>
                  <a:t>-</a:t>
                </a:r>
                <a:endParaRPr lang="en-US" sz="2000">
                  <a:latin typeface="Open Sans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562600" y="4705290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latin typeface="Open Sans"/>
                  </a:rPr>
                  <a:t>d</a:t>
                </a:r>
                <a:endParaRPr lang="en-US" sz="2000">
                  <a:latin typeface="Open Sans"/>
                </a:endParaRPr>
              </a:p>
            </p:txBody>
          </p:sp>
          <p:cxnSp>
            <p:nvCxnSpPr>
              <p:cNvPr id="14" name="Straight Connector 13"/>
              <p:cNvCxnSpPr>
                <a:stCxn id="9" idx="2"/>
                <a:endCxn id="10" idx="0"/>
              </p:cNvCxnSpPr>
              <p:nvPr/>
            </p:nvCxnSpPr>
            <p:spPr>
              <a:xfrm rot="5400000">
                <a:off x="3667155" y="5514945"/>
                <a:ext cx="285690" cy="533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9" idx="2"/>
                <a:endCxn id="12" idx="0"/>
              </p:cNvCxnSpPr>
              <p:nvPr/>
            </p:nvCxnSpPr>
            <p:spPr>
              <a:xfrm rot="16200000" flipH="1">
                <a:off x="4200555" y="5514945"/>
                <a:ext cx="285690" cy="533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5" idx="2"/>
                <a:endCxn id="9" idx="1"/>
              </p:cNvCxnSpPr>
              <p:nvPr/>
            </p:nvCxnSpPr>
            <p:spPr>
              <a:xfrm rot="16200000" flipH="1">
                <a:off x="3586178" y="5138722"/>
                <a:ext cx="257145" cy="342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5" idx="2"/>
                <a:endCxn id="7" idx="3"/>
              </p:cNvCxnSpPr>
              <p:nvPr/>
            </p:nvCxnSpPr>
            <p:spPr>
              <a:xfrm rot="5400000">
                <a:off x="3243278" y="5138722"/>
                <a:ext cx="257145" cy="342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8" idx="2"/>
                <a:endCxn id="9" idx="0"/>
              </p:cNvCxnSpPr>
              <p:nvPr/>
            </p:nvCxnSpPr>
            <p:spPr>
              <a:xfrm rot="5400000">
                <a:off x="4133910" y="4533900"/>
                <a:ext cx="647580" cy="76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8" idx="2"/>
                <a:endCxn id="11" idx="1"/>
              </p:cNvCxnSpPr>
              <p:nvPr/>
            </p:nvCxnSpPr>
            <p:spPr>
              <a:xfrm rot="16200000" flipH="1">
                <a:off x="5043533" y="4386277"/>
                <a:ext cx="314235" cy="723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4" idx="3"/>
                <a:endCxn id="8" idx="1"/>
              </p:cNvCxnSpPr>
              <p:nvPr/>
            </p:nvCxnSpPr>
            <p:spPr>
              <a:xfrm>
                <a:off x="4114800" y="3933855"/>
                <a:ext cx="53340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4" idx="1"/>
                <a:endCxn id="6" idx="3"/>
              </p:cNvCxnSpPr>
              <p:nvPr/>
            </p:nvCxnSpPr>
            <p:spPr>
              <a:xfrm rot="10800000" flipV="1">
                <a:off x="3200400" y="3933855"/>
                <a:ext cx="53340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6" idx="2"/>
                <a:endCxn id="5" idx="1"/>
              </p:cNvCxnSpPr>
              <p:nvPr/>
            </p:nvCxnSpPr>
            <p:spPr>
              <a:xfrm rot="16200000" flipH="1">
                <a:off x="2986133" y="4614877"/>
                <a:ext cx="390435" cy="342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reeform 44"/>
              <p:cNvSpPr/>
              <p:nvPr/>
            </p:nvSpPr>
            <p:spPr>
              <a:xfrm>
                <a:off x="1952487" y="4492487"/>
                <a:ext cx="896730" cy="967409"/>
              </a:xfrm>
              <a:custGeom>
                <a:avLst/>
                <a:gdLst>
                  <a:gd name="connsiteX0" fmla="*/ 843722 w 896730"/>
                  <a:gd name="connsiteY0" fmla="*/ 0 h 967409"/>
                  <a:gd name="connsiteX1" fmla="*/ 8835 w 896730"/>
                  <a:gd name="connsiteY1" fmla="*/ 410817 h 967409"/>
                  <a:gd name="connsiteX2" fmla="*/ 896730 w 896730"/>
                  <a:gd name="connsiteY2" fmla="*/ 967409 h 967409"/>
                  <a:gd name="connsiteX3" fmla="*/ 896730 w 896730"/>
                  <a:gd name="connsiteY3" fmla="*/ 967409 h 967409"/>
                  <a:gd name="connsiteX4" fmla="*/ 896730 w 896730"/>
                  <a:gd name="connsiteY4" fmla="*/ 967409 h 967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6730" h="967409">
                    <a:moveTo>
                      <a:pt x="843722" y="0"/>
                    </a:moveTo>
                    <a:cubicBezTo>
                      <a:pt x="421861" y="124791"/>
                      <a:pt x="0" y="249582"/>
                      <a:pt x="8835" y="410817"/>
                    </a:cubicBezTo>
                    <a:cubicBezTo>
                      <a:pt x="17670" y="572052"/>
                      <a:pt x="896730" y="967409"/>
                      <a:pt x="896730" y="967409"/>
                    </a:cubicBezTo>
                    <a:lnTo>
                      <a:pt x="896730" y="967409"/>
                    </a:lnTo>
                    <a:lnTo>
                      <a:pt x="896730" y="967409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52400"/>
            <a:ext cx="5943600" cy="914400"/>
          </a:xfrm>
        </p:spPr>
        <p:txBody>
          <a:bodyPr/>
          <a:lstStyle/>
          <a:p>
            <a:r>
              <a:rPr lang="en-US" smtClean="0"/>
              <a:t>Directed Acyclic Graph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7848600" cy="50292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mtClean="0"/>
              <a:t>Syntax directed definition to produce syntax tree or DAG for an expression  a + a * (b - c) + (b - c) * d :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mtClean="0"/>
              <a:t>P1 = Leaf (id, entry – a)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mtClean="0"/>
              <a:t>P2 = Leaf (id, entry – a) = p1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mtClean="0"/>
              <a:t>P3 = Leaf (id, entry – b)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mtClean="0"/>
              <a:t>P4 = Leaf (id, entry – c)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mtClean="0"/>
              <a:t>P5 = Node (‘–’, p3,  p4)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mtClean="0"/>
              <a:t>P6 = Node (‘*’, p1,  p5)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mtClean="0"/>
              <a:t>P7 = Node (‘+’, p1,  p6)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mtClean="0"/>
              <a:t>P8 = Leaf (id, entry – b) = p3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mtClean="0"/>
              <a:t>P9 = Leaf (id, entry – c) = p4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mtClean="0"/>
              <a:t>P10 = Node (‘–’, p3,  p4) = P5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mtClean="0"/>
              <a:t>P11 = Leaf (id, entry – d) 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mtClean="0"/>
              <a:t>P12 = Node (‘*’, p5,  p11)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mtClean="0"/>
              <a:t>P13 = Node (‘+’, p7,  p12)</a:t>
            </a:r>
          </a:p>
          <a:p>
            <a:pPr marL="457200" indent="-457200" algn="just">
              <a:buFont typeface="+mj-lt"/>
              <a:buAutoNum type="arabicParenR"/>
            </a:pPr>
            <a:endParaRPr lang="en-US" smtClean="0"/>
          </a:p>
          <a:p>
            <a:pPr marL="457200" indent="-457200" algn="just">
              <a:buFont typeface="+mj-lt"/>
              <a:buAutoNum type="arabicParenR"/>
            </a:pPr>
            <a:endParaRPr lang="en-US" smtClean="0"/>
          </a:p>
          <a:p>
            <a:pPr marL="457200" indent="-457200" algn="just">
              <a:buFont typeface="+mj-lt"/>
              <a:buAutoNum type="arabicParenR"/>
            </a:pPr>
            <a:endParaRPr lang="en-US" smtClean="0"/>
          </a:p>
          <a:p>
            <a:pPr marL="457200" indent="-457200" algn="just">
              <a:buFont typeface="+mj-lt"/>
              <a:buAutoNum type="arabicParenR"/>
            </a:pPr>
            <a:endParaRPr lang="en-US"/>
          </a:p>
        </p:txBody>
      </p:sp>
      <p:grpSp>
        <p:nvGrpSpPr>
          <p:cNvPr id="13" name="Group 24"/>
          <p:cNvGrpSpPr/>
          <p:nvPr/>
        </p:nvGrpSpPr>
        <p:grpSpPr>
          <a:xfrm>
            <a:off x="5076687" y="2438400"/>
            <a:ext cx="3991113" cy="2571690"/>
            <a:chOff x="1905000" y="3752910"/>
            <a:chExt cx="3991113" cy="2571690"/>
          </a:xfrm>
        </p:grpSpPr>
        <p:sp>
          <p:nvSpPr>
            <p:cNvPr id="10" name="TextBox 9"/>
            <p:cNvSpPr txBox="1"/>
            <p:nvPr/>
          </p:nvSpPr>
          <p:spPr>
            <a:xfrm>
              <a:off x="3352800" y="5924490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latin typeface="Open Sans"/>
                </a:rPr>
                <a:t>b</a:t>
              </a:r>
              <a:endParaRPr lang="en-US" sz="2000">
                <a:latin typeface="Open San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19600" y="5924490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latin typeface="Open Sans"/>
                </a:rPr>
                <a:t>c</a:t>
              </a:r>
              <a:endParaRPr lang="en-US" sz="2000">
                <a:latin typeface="Open Sans"/>
              </a:endParaRPr>
            </a:p>
          </p:txBody>
        </p:sp>
        <p:grpSp>
          <p:nvGrpSpPr>
            <p:cNvPr id="16" name="Group 45"/>
            <p:cNvGrpSpPr/>
            <p:nvPr/>
          </p:nvGrpSpPr>
          <p:grpSpPr>
            <a:xfrm>
              <a:off x="1905000" y="3752910"/>
              <a:ext cx="3991113" cy="2190690"/>
              <a:chOff x="1952487" y="3733800"/>
              <a:chExt cx="3991113" cy="219069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3733800" y="3733800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latin typeface="Open Sans"/>
                  </a:rPr>
                  <a:t>+</a:t>
                </a:r>
                <a:endParaRPr lang="en-US" sz="2000">
                  <a:latin typeface="Open Sans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352800" y="4781490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latin typeface="Open Sans"/>
                  </a:rPr>
                  <a:t>*</a:t>
                </a:r>
                <a:endParaRPr lang="en-US" sz="2000">
                  <a:latin typeface="Open Sans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819400" y="4191000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latin typeface="Open Sans"/>
                  </a:rPr>
                  <a:t>+</a:t>
                </a:r>
                <a:endParaRPr lang="en-US" sz="2000">
                  <a:latin typeface="Open Sans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819400" y="5238690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latin typeface="Open Sans"/>
                  </a:rPr>
                  <a:t>a</a:t>
                </a:r>
                <a:endParaRPr lang="en-US" sz="2000">
                  <a:latin typeface="Open Sans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48200" y="4191000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latin typeface="Open Sans"/>
                  </a:rPr>
                  <a:t>*</a:t>
                </a:r>
                <a:endParaRPr lang="en-US" sz="2000">
                  <a:latin typeface="Open Sans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886200" y="5238690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latin typeface="Open Sans"/>
                  </a:rPr>
                  <a:t>-</a:t>
                </a:r>
                <a:endParaRPr lang="en-US" sz="2000">
                  <a:latin typeface="Open Sans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562600" y="4705290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latin typeface="Open Sans"/>
                  </a:rPr>
                  <a:t>d</a:t>
                </a:r>
                <a:endParaRPr lang="en-US" sz="2000">
                  <a:latin typeface="Open Sans"/>
                </a:endParaRPr>
              </a:p>
            </p:txBody>
          </p:sp>
          <p:cxnSp>
            <p:nvCxnSpPr>
              <p:cNvPr id="14" name="Straight Connector 13"/>
              <p:cNvCxnSpPr>
                <a:stCxn id="9" idx="2"/>
                <a:endCxn id="10" idx="0"/>
              </p:cNvCxnSpPr>
              <p:nvPr/>
            </p:nvCxnSpPr>
            <p:spPr>
              <a:xfrm rot="5400000">
                <a:off x="3667155" y="5514945"/>
                <a:ext cx="285690" cy="533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9" idx="2"/>
                <a:endCxn id="12" idx="0"/>
              </p:cNvCxnSpPr>
              <p:nvPr/>
            </p:nvCxnSpPr>
            <p:spPr>
              <a:xfrm rot="16200000" flipH="1">
                <a:off x="4200555" y="5514945"/>
                <a:ext cx="285690" cy="533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5" idx="2"/>
                <a:endCxn id="9" idx="1"/>
              </p:cNvCxnSpPr>
              <p:nvPr/>
            </p:nvCxnSpPr>
            <p:spPr>
              <a:xfrm rot="16200000" flipH="1">
                <a:off x="3586178" y="5138722"/>
                <a:ext cx="257145" cy="342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5" idx="2"/>
                <a:endCxn id="7" idx="3"/>
              </p:cNvCxnSpPr>
              <p:nvPr/>
            </p:nvCxnSpPr>
            <p:spPr>
              <a:xfrm rot="5400000">
                <a:off x="3243278" y="5138722"/>
                <a:ext cx="257145" cy="342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8" idx="2"/>
                <a:endCxn id="9" idx="0"/>
              </p:cNvCxnSpPr>
              <p:nvPr/>
            </p:nvCxnSpPr>
            <p:spPr>
              <a:xfrm rot="5400000">
                <a:off x="4133910" y="4533900"/>
                <a:ext cx="647580" cy="76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8" idx="2"/>
                <a:endCxn id="11" idx="1"/>
              </p:cNvCxnSpPr>
              <p:nvPr/>
            </p:nvCxnSpPr>
            <p:spPr>
              <a:xfrm rot="16200000" flipH="1">
                <a:off x="5043533" y="4386277"/>
                <a:ext cx="314235" cy="723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4" idx="3"/>
                <a:endCxn id="8" idx="1"/>
              </p:cNvCxnSpPr>
              <p:nvPr/>
            </p:nvCxnSpPr>
            <p:spPr>
              <a:xfrm>
                <a:off x="4114800" y="3933855"/>
                <a:ext cx="53340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4" idx="1"/>
                <a:endCxn id="6" idx="3"/>
              </p:cNvCxnSpPr>
              <p:nvPr/>
            </p:nvCxnSpPr>
            <p:spPr>
              <a:xfrm rot="10800000" flipV="1">
                <a:off x="3200400" y="3933855"/>
                <a:ext cx="53340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6" idx="2"/>
                <a:endCxn id="5" idx="1"/>
              </p:cNvCxnSpPr>
              <p:nvPr/>
            </p:nvCxnSpPr>
            <p:spPr>
              <a:xfrm rot="16200000" flipH="1">
                <a:off x="2986133" y="4614877"/>
                <a:ext cx="390435" cy="342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reeform 44"/>
              <p:cNvSpPr/>
              <p:nvPr/>
            </p:nvSpPr>
            <p:spPr>
              <a:xfrm>
                <a:off x="1952487" y="4492487"/>
                <a:ext cx="896730" cy="967409"/>
              </a:xfrm>
              <a:custGeom>
                <a:avLst/>
                <a:gdLst>
                  <a:gd name="connsiteX0" fmla="*/ 843722 w 896730"/>
                  <a:gd name="connsiteY0" fmla="*/ 0 h 967409"/>
                  <a:gd name="connsiteX1" fmla="*/ 8835 w 896730"/>
                  <a:gd name="connsiteY1" fmla="*/ 410817 h 967409"/>
                  <a:gd name="connsiteX2" fmla="*/ 896730 w 896730"/>
                  <a:gd name="connsiteY2" fmla="*/ 967409 h 967409"/>
                  <a:gd name="connsiteX3" fmla="*/ 896730 w 896730"/>
                  <a:gd name="connsiteY3" fmla="*/ 967409 h 967409"/>
                  <a:gd name="connsiteX4" fmla="*/ 896730 w 896730"/>
                  <a:gd name="connsiteY4" fmla="*/ 967409 h 967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6730" h="967409">
                    <a:moveTo>
                      <a:pt x="843722" y="0"/>
                    </a:moveTo>
                    <a:cubicBezTo>
                      <a:pt x="421861" y="124791"/>
                      <a:pt x="0" y="249582"/>
                      <a:pt x="8835" y="410817"/>
                    </a:cubicBezTo>
                    <a:cubicBezTo>
                      <a:pt x="17670" y="572052"/>
                      <a:pt x="896730" y="967409"/>
                      <a:pt x="896730" y="967409"/>
                    </a:cubicBezTo>
                    <a:lnTo>
                      <a:pt x="896730" y="967409"/>
                    </a:lnTo>
                    <a:lnTo>
                      <a:pt x="896730" y="967409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228600"/>
            <a:ext cx="5771728" cy="762000"/>
          </a:xfrm>
        </p:spPr>
        <p:txBody>
          <a:bodyPr>
            <a:normAutofit/>
          </a:bodyPr>
          <a:lstStyle/>
          <a:p>
            <a:r>
              <a:rPr lang="en-US" sz="2800" smtClean="0"/>
              <a:t>Three-Address Code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848600" cy="50292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200" smtClean="0"/>
              <a:t>Three address code is a linearized representation  of a syntax tree or DAG in which names correspond to the interior nodes of the graph</a:t>
            </a:r>
          </a:p>
          <a:p>
            <a:pPr algn="just">
              <a:lnSpc>
                <a:spcPct val="90000"/>
              </a:lnSpc>
            </a:pPr>
            <a:r>
              <a:rPr lang="en-US" sz="2200" smtClean="0"/>
              <a:t>See the DAG with a corresponding three address codes in sequence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E22F15-CCC7-4DBD-AA18-FFC6355A45DE}" type="slidenum">
              <a:rPr lang="en-US" smtClean="0"/>
              <a:pPr/>
              <a:t>8</a:t>
            </a:fld>
            <a:endParaRPr lang="en-US" smtClean="0"/>
          </a:p>
        </p:txBody>
      </p:sp>
      <p:grpSp>
        <p:nvGrpSpPr>
          <p:cNvPr id="6" name="Group 24"/>
          <p:cNvGrpSpPr/>
          <p:nvPr/>
        </p:nvGrpSpPr>
        <p:grpSpPr>
          <a:xfrm>
            <a:off x="1647687" y="3200400"/>
            <a:ext cx="3991113" cy="2571690"/>
            <a:chOff x="1905000" y="3752910"/>
            <a:chExt cx="3991113" cy="2571690"/>
          </a:xfrm>
        </p:grpSpPr>
        <p:sp>
          <p:nvSpPr>
            <p:cNvPr id="7" name="TextBox 6"/>
            <p:cNvSpPr txBox="1"/>
            <p:nvPr/>
          </p:nvSpPr>
          <p:spPr>
            <a:xfrm>
              <a:off x="3352800" y="5924490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latin typeface="Open Sans"/>
                </a:rPr>
                <a:t>b</a:t>
              </a:r>
              <a:endParaRPr lang="en-US" sz="2000">
                <a:latin typeface="Open San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19600" y="5924490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latin typeface="Open Sans"/>
                </a:rPr>
                <a:t>c</a:t>
              </a:r>
              <a:endParaRPr lang="en-US" sz="2000">
                <a:latin typeface="Open Sans"/>
              </a:endParaRPr>
            </a:p>
          </p:txBody>
        </p:sp>
        <p:grpSp>
          <p:nvGrpSpPr>
            <p:cNvPr id="9" name="Group 45"/>
            <p:cNvGrpSpPr/>
            <p:nvPr/>
          </p:nvGrpSpPr>
          <p:grpSpPr>
            <a:xfrm>
              <a:off x="1905000" y="3752910"/>
              <a:ext cx="3991113" cy="2190690"/>
              <a:chOff x="1952487" y="3733800"/>
              <a:chExt cx="3991113" cy="219069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733800" y="3733800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latin typeface="Open Sans"/>
                  </a:rPr>
                  <a:t>+</a:t>
                </a:r>
                <a:endParaRPr lang="en-US" sz="2000">
                  <a:latin typeface="Open Sans"/>
                </a:endParaRPr>
              </a:p>
            </p:txBody>
          </p:sp>
          <p:sp>
            <p:nvSpPr>
              <p:cNvPr id="11" name="TextBox 4"/>
              <p:cNvSpPr txBox="1"/>
              <p:nvPr/>
            </p:nvSpPr>
            <p:spPr>
              <a:xfrm>
                <a:off x="3352800" y="4781490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latin typeface="Open Sans"/>
                  </a:rPr>
                  <a:t>*</a:t>
                </a:r>
                <a:endParaRPr lang="en-US" sz="2000">
                  <a:latin typeface="Open Sans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819400" y="4191000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latin typeface="Open Sans"/>
                  </a:rPr>
                  <a:t>+</a:t>
                </a:r>
                <a:endParaRPr lang="en-US" sz="2000">
                  <a:latin typeface="Open Sans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819400" y="5238690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latin typeface="Open Sans"/>
                  </a:rPr>
                  <a:t>a</a:t>
                </a:r>
                <a:endParaRPr lang="en-US" sz="2000">
                  <a:latin typeface="Open Sans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648200" y="4191000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latin typeface="Open Sans"/>
                  </a:rPr>
                  <a:t>*</a:t>
                </a:r>
                <a:endParaRPr lang="en-US" sz="2000">
                  <a:latin typeface="Open Sans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886200" y="5238690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latin typeface="Open Sans"/>
                  </a:rPr>
                  <a:t>-</a:t>
                </a:r>
                <a:endParaRPr lang="en-US" sz="2000">
                  <a:latin typeface="Open Sans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562600" y="4705290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latin typeface="Open Sans"/>
                  </a:rPr>
                  <a:t>d</a:t>
                </a:r>
                <a:endParaRPr lang="en-US" sz="2000">
                  <a:latin typeface="Open Sans"/>
                </a:endParaRPr>
              </a:p>
            </p:txBody>
          </p:sp>
          <p:cxnSp>
            <p:nvCxnSpPr>
              <p:cNvPr id="17" name="Straight Connector 16"/>
              <p:cNvCxnSpPr>
                <a:stCxn id="15" idx="2"/>
                <a:endCxn id="7" idx="0"/>
              </p:cNvCxnSpPr>
              <p:nvPr/>
            </p:nvCxnSpPr>
            <p:spPr>
              <a:xfrm rot="5400000">
                <a:off x="3667155" y="5514945"/>
                <a:ext cx="285690" cy="533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5" idx="2"/>
                <a:endCxn id="8" idx="0"/>
              </p:cNvCxnSpPr>
              <p:nvPr/>
            </p:nvCxnSpPr>
            <p:spPr>
              <a:xfrm rot="16200000" flipH="1">
                <a:off x="4200555" y="5514945"/>
                <a:ext cx="285690" cy="533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endCxn id="15" idx="1"/>
              </p:cNvCxnSpPr>
              <p:nvPr/>
            </p:nvCxnSpPr>
            <p:spPr>
              <a:xfrm rot="16200000" flipH="1">
                <a:off x="3586178" y="5138722"/>
                <a:ext cx="257145" cy="342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endCxn id="13" idx="3"/>
              </p:cNvCxnSpPr>
              <p:nvPr/>
            </p:nvCxnSpPr>
            <p:spPr>
              <a:xfrm rot="5400000">
                <a:off x="3243278" y="5138722"/>
                <a:ext cx="257145" cy="342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4" idx="2"/>
                <a:endCxn id="15" idx="0"/>
              </p:cNvCxnSpPr>
              <p:nvPr/>
            </p:nvCxnSpPr>
            <p:spPr>
              <a:xfrm rot="5400000">
                <a:off x="4133910" y="4533900"/>
                <a:ext cx="647580" cy="76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4" idx="2"/>
                <a:endCxn id="16" idx="1"/>
              </p:cNvCxnSpPr>
              <p:nvPr/>
            </p:nvCxnSpPr>
            <p:spPr>
              <a:xfrm rot="16200000" flipH="1">
                <a:off x="5043533" y="4386277"/>
                <a:ext cx="314235" cy="723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10" idx="3"/>
                <a:endCxn id="14" idx="1"/>
              </p:cNvCxnSpPr>
              <p:nvPr/>
            </p:nvCxnSpPr>
            <p:spPr>
              <a:xfrm>
                <a:off x="4114800" y="3933855"/>
                <a:ext cx="53340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0" idx="1"/>
                <a:endCxn id="12" idx="3"/>
              </p:cNvCxnSpPr>
              <p:nvPr/>
            </p:nvCxnSpPr>
            <p:spPr>
              <a:xfrm rot="10800000" flipV="1">
                <a:off x="3200400" y="3933855"/>
                <a:ext cx="53340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2" idx="2"/>
              </p:cNvCxnSpPr>
              <p:nvPr/>
            </p:nvCxnSpPr>
            <p:spPr>
              <a:xfrm rot="16200000" flipH="1">
                <a:off x="2986133" y="4614877"/>
                <a:ext cx="390435" cy="342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Freeform 25"/>
              <p:cNvSpPr/>
              <p:nvPr/>
            </p:nvSpPr>
            <p:spPr>
              <a:xfrm>
                <a:off x="1952487" y="4492487"/>
                <a:ext cx="896730" cy="967409"/>
              </a:xfrm>
              <a:custGeom>
                <a:avLst/>
                <a:gdLst>
                  <a:gd name="connsiteX0" fmla="*/ 843722 w 896730"/>
                  <a:gd name="connsiteY0" fmla="*/ 0 h 967409"/>
                  <a:gd name="connsiteX1" fmla="*/ 8835 w 896730"/>
                  <a:gd name="connsiteY1" fmla="*/ 410817 h 967409"/>
                  <a:gd name="connsiteX2" fmla="*/ 896730 w 896730"/>
                  <a:gd name="connsiteY2" fmla="*/ 967409 h 967409"/>
                  <a:gd name="connsiteX3" fmla="*/ 896730 w 896730"/>
                  <a:gd name="connsiteY3" fmla="*/ 967409 h 967409"/>
                  <a:gd name="connsiteX4" fmla="*/ 896730 w 896730"/>
                  <a:gd name="connsiteY4" fmla="*/ 967409 h 967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6730" h="967409">
                    <a:moveTo>
                      <a:pt x="843722" y="0"/>
                    </a:moveTo>
                    <a:cubicBezTo>
                      <a:pt x="421861" y="124791"/>
                      <a:pt x="0" y="249582"/>
                      <a:pt x="8835" y="410817"/>
                    </a:cubicBezTo>
                    <a:cubicBezTo>
                      <a:pt x="17670" y="572052"/>
                      <a:pt x="896730" y="967409"/>
                      <a:pt x="896730" y="967409"/>
                    </a:cubicBezTo>
                    <a:lnTo>
                      <a:pt x="896730" y="967409"/>
                    </a:lnTo>
                    <a:lnTo>
                      <a:pt x="896730" y="967409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6019800" y="3626584"/>
            <a:ext cx="289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Open Sans"/>
              </a:rPr>
              <a:t>t1 = b – a</a:t>
            </a:r>
          </a:p>
          <a:p>
            <a:r>
              <a:rPr lang="en-US" sz="2000" smtClean="0">
                <a:latin typeface="Open Sans"/>
              </a:rPr>
              <a:t>t2 = a * t1 </a:t>
            </a:r>
          </a:p>
          <a:p>
            <a:r>
              <a:rPr lang="en-US" sz="2000" smtClean="0">
                <a:latin typeface="Open Sans"/>
              </a:rPr>
              <a:t>t3 = a + t2</a:t>
            </a:r>
          </a:p>
          <a:p>
            <a:r>
              <a:rPr lang="en-US" sz="2000" smtClean="0">
                <a:latin typeface="Open Sans"/>
              </a:rPr>
              <a:t>t4 = t1 * d</a:t>
            </a:r>
          </a:p>
          <a:p>
            <a:r>
              <a:rPr lang="en-US" sz="2000" smtClean="0">
                <a:latin typeface="Open Sans"/>
              </a:rPr>
              <a:t>t5 = t3 + t4</a:t>
            </a:r>
          </a:p>
          <a:p>
            <a:endParaRPr lang="en-US" sz="2000" smtClean="0">
              <a:latin typeface="Open Sans"/>
            </a:endParaRPr>
          </a:p>
          <a:p>
            <a:r>
              <a:rPr lang="en-US" sz="2000" smtClean="0">
                <a:latin typeface="Open Sans"/>
              </a:rPr>
              <a:t>(b) Three Address Code</a:t>
            </a:r>
            <a:endParaRPr lang="en-US" sz="2000">
              <a:latin typeface="Open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67000" y="59436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Open Sans"/>
              </a:rPr>
              <a:t>DAG</a:t>
            </a:r>
            <a:endParaRPr lang="en-US" sz="2000">
              <a:latin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228600"/>
            <a:ext cx="5771728" cy="762000"/>
          </a:xfrm>
        </p:spPr>
        <p:txBody>
          <a:bodyPr>
            <a:normAutofit fontScale="90000"/>
          </a:bodyPr>
          <a:lstStyle/>
          <a:p>
            <a:r>
              <a:rPr lang="en-US" sz="2800" smtClean="0"/>
              <a:t>Three-Address Code (Quadraples)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848600" cy="50292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200" smtClean="0"/>
              <a:t>A quadraple (or just “quad”) has four fields which we call </a:t>
            </a:r>
            <a:r>
              <a:rPr lang="en-US" sz="2200" i="1" smtClean="0"/>
              <a:t>op, arg1, arg2 </a:t>
            </a:r>
            <a:r>
              <a:rPr lang="en-US" sz="2200" smtClean="0"/>
              <a:t>and</a:t>
            </a:r>
            <a:r>
              <a:rPr lang="en-US" sz="2200" i="1" smtClean="0"/>
              <a:t> result</a:t>
            </a:r>
          </a:p>
          <a:p>
            <a:pPr algn="just">
              <a:lnSpc>
                <a:spcPct val="90000"/>
              </a:lnSpc>
            </a:pPr>
            <a:r>
              <a:rPr lang="en-US" sz="2200" smtClean="0"/>
              <a:t>For instance, the three address instruction x = y + z is represented by placing + in </a:t>
            </a:r>
            <a:r>
              <a:rPr lang="en-US" sz="2200" i="1" smtClean="0"/>
              <a:t>op, </a:t>
            </a:r>
            <a:r>
              <a:rPr lang="en-US" sz="2200" smtClean="0"/>
              <a:t>y in </a:t>
            </a:r>
            <a:r>
              <a:rPr lang="en-US" sz="2200" i="1" smtClean="0"/>
              <a:t>arg1</a:t>
            </a:r>
            <a:r>
              <a:rPr lang="en-US" sz="2200" smtClean="0"/>
              <a:t>, z in </a:t>
            </a:r>
            <a:r>
              <a:rPr lang="en-US" sz="2200" i="1" smtClean="0"/>
              <a:t>arg2</a:t>
            </a:r>
            <a:r>
              <a:rPr lang="en-US" sz="2200" smtClean="0"/>
              <a:t> and x in </a:t>
            </a:r>
            <a:r>
              <a:rPr lang="en-US" sz="2200" i="1" smtClean="0"/>
              <a:t>result</a:t>
            </a:r>
            <a:endParaRPr lang="en-US" sz="2200" smtClean="0"/>
          </a:p>
          <a:p>
            <a:pPr algn="just">
              <a:lnSpc>
                <a:spcPct val="90000"/>
              </a:lnSpc>
            </a:pPr>
            <a:r>
              <a:rPr lang="en-US" sz="2200" smtClean="0"/>
              <a:t>The following are exceptions to this rule :</a:t>
            </a:r>
          </a:p>
          <a:p>
            <a:pPr marL="688975" lvl="1" indent="-350838" algn="just">
              <a:lnSpc>
                <a:spcPct val="90000"/>
              </a:lnSpc>
              <a:buFont typeface="+mj-lt"/>
              <a:buAutoNum type="arabicPeriod"/>
            </a:pPr>
            <a:r>
              <a:rPr lang="en-US" sz="2200" smtClean="0"/>
              <a:t>Instructions with unary operators like x = minus y, do not use </a:t>
            </a:r>
            <a:r>
              <a:rPr lang="en-US" sz="2200" i="1" smtClean="0"/>
              <a:t>arg2. </a:t>
            </a:r>
            <a:r>
              <a:rPr lang="en-US" sz="2200" smtClean="0"/>
              <a:t>Note  that for a copy statement like x = y, op is =, while for most other operations, the assignment operator is implied</a:t>
            </a:r>
          </a:p>
          <a:p>
            <a:pPr marL="688975" lvl="1" indent="-350838" algn="just">
              <a:lnSpc>
                <a:spcPct val="90000"/>
              </a:lnSpc>
              <a:buFont typeface="+mj-lt"/>
              <a:buAutoNum type="arabicPeriod"/>
            </a:pPr>
            <a:r>
              <a:rPr lang="en-US" sz="2200" smtClean="0"/>
              <a:t>Operatos like </a:t>
            </a:r>
            <a:r>
              <a:rPr lang="en-US" sz="2200" i="1" smtClean="0"/>
              <a:t>param</a:t>
            </a:r>
            <a:r>
              <a:rPr lang="en-US" sz="2200" smtClean="0"/>
              <a:t> use neither </a:t>
            </a:r>
            <a:r>
              <a:rPr lang="en-US" sz="2200" i="1" smtClean="0"/>
              <a:t>arg2 </a:t>
            </a:r>
            <a:r>
              <a:rPr lang="en-US" sz="2200" smtClean="0"/>
              <a:t>nor </a:t>
            </a:r>
            <a:r>
              <a:rPr lang="en-US" sz="2200" i="1" smtClean="0"/>
              <a:t>result</a:t>
            </a:r>
          </a:p>
          <a:p>
            <a:pPr marL="688975" lvl="1" indent="-350838" algn="just">
              <a:lnSpc>
                <a:spcPct val="90000"/>
              </a:lnSpc>
              <a:buFont typeface="+mj-lt"/>
              <a:buAutoNum type="arabicPeriod"/>
            </a:pPr>
            <a:r>
              <a:rPr lang="en-US" sz="2200" smtClean="0"/>
              <a:t>Conditional and unconditional jumps put the targer label in </a:t>
            </a:r>
            <a:r>
              <a:rPr lang="en-US" sz="2200" i="1" smtClean="0"/>
              <a:t>result</a:t>
            </a:r>
            <a:endParaRPr lang="en-US" sz="220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E22F15-CCC7-4DBD-AA18-FFC6355A45DE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636</TotalTime>
  <Words>1530</Words>
  <Application>Microsoft Office PowerPoint</Application>
  <PresentationFormat>On-screen Show (4:3)</PresentationFormat>
  <Paragraphs>638</Paragraphs>
  <Slides>40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Template PPT 2015</vt:lpstr>
      <vt:lpstr>Intermediate Code Generator  Session  21 - 22</vt:lpstr>
      <vt:lpstr>Learning Outcomes</vt:lpstr>
      <vt:lpstr>Outline Materi</vt:lpstr>
      <vt:lpstr>Intermediate Code Generation</vt:lpstr>
      <vt:lpstr>Intermediate Code Generation</vt:lpstr>
      <vt:lpstr>Directed Acyclic Graph</vt:lpstr>
      <vt:lpstr>Directed Acyclic Graph</vt:lpstr>
      <vt:lpstr>Three-Address Code</vt:lpstr>
      <vt:lpstr>Three-Address Code (Quadraples)</vt:lpstr>
      <vt:lpstr>Quadraples - Example</vt:lpstr>
      <vt:lpstr>Three-Address Code (Triples)</vt:lpstr>
      <vt:lpstr>Three-Address Statements</vt:lpstr>
      <vt:lpstr>Three-Address Statements (cont.)</vt:lpstr>
      <vt:lpstr>Three-Address Statements (cont.)</vt:lpstr>
      <vt:lpstr>Three-Address Statements (cont.)</vt:lpstr>
      <vt:lpstr>Three-Address Statements</vt:lpstr>
      <vt:lpstr>Syntax-Directed Translation into Three-Address Code</vt:lpstr>
      <vt:lpstr>Slide 18</vt:lpstr>
      <vt:lpstr>Translation Scheme to Produce Three-Address Code</vt:lpstr>
      <vt:lpstr>Translation Scheme with Locations</vt:lpstr>
      <vt:lpstr>Translation Scheme with Locations</vt:lpstr>
      <vt:lpstr>Boolean Expressions</vt:lpstr>
      <vt:lpstr>Boolean Expressions</vt:lpstr>
      <vt:lpstr>Translation Scheme(cont.)</vt:lpstr>
      <vt:lpstr>Three Address Codes - Example</vt:lpstr>
      <vt:lpstr>Arrays</vt:lpstr>
      <vt:lpstr>Arrays (cont.)</vt:lpstr>
      <vt:lpstr>Two-Dimensional Arrays</vt:lpstr>
      <vt:lpstr>Two-Dimensional Arrays (cont.)</vt:lpstr>
      <vt:lpstr>Multi-Dimensional Arrays</vt:lpstr>
      <vt:lpstr>Translation Scheme for Arrays</vt:lpstr>
      <vt:lpstr>Translation Scheme for Arrays (cont.)</vt:lpstr>
      <vt:lpstr>Translation Scheme for Arrays (cont.)</vt:lpstr>
      <vt:lpstr>Translation Scheme for Arrays – Example1</vt:lpstr>
      <vt:lpstr>Translation Scheme for Arrays – Example2</vt:lpstr>
      <vt:lpstr>Translation Scheme for Arrays – Example3</vt:lpstr>
      <vt:lpstr>Declarations</vt:lpstr>
      <vt:lpstr>Slide 38</vt:lpstr>
      <vt:lpstr>Nested Procedure Declarations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User</cp:lastModifiedBy>
  <cp:revision>107</cp:revision>
  <dcterms:created xsi:type="dcterms:W3CDTF">2015-05-04T03:33:03Z</dcterms:created>
  <dcterms:modified xsi:type="dcterms:W3CDTF">2009-03-04T17:30:47Z</dcterms:modified>
</cp:coreProperties>
</file>