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367" r:id="rId6"/>
    <p:sldId id="309" r:id="rId7"/>
    <p:sldId id="365" r:id="rId8"/>
    <p:sldId id="366" r:id="rId9"/>
    <p:sldId id="368" r:id="rId10"/>
    <p:sldId id="364" r:id="rId11"/>
    <p:sldId id="369" r:id="rId12"/>
    <p:sldId id="370" r:id="rId13"/>
    <p:sldId id="371" r:id="rId14"/>
    <p:sldId id="336" r:id="rId15"/>
    <p:sldId id="372" r:id="rId16"/>
    <p:sldId id="373" r:id="rId17"/>
    <p:sldId id="374" r:id="rId18"/>
    <p:sldId id="375" r:id="rId19"/>
    <p:sldId id="337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262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367"/>
            <p14:sldId id="309"/>
            <p14:sldId id="365"/>
            <p14:sldId id="366"/>
            <p14:sldId id="368"/>
            <p14:sldId id="364"/>
            <p14:sldId id="369"/>
            <p14:sldId id="370"/>
            <p14:sldId id="371"/>
            <p14:sldId id="336"/>
            <p14:sldId id="372"/>
            <p14:sldId id="373"/>
            <p14:sldId id="374"/>
            <p14:sldId id="375"/>
            <p14:sldId id="337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4578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Course		: COMP6153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id-ID" sz="4000" dirty="0" smtClean="0">
                <a:solidFill>
                  <a:schemeClr val="bg1"/>
                </a:solidFill>
              </a:rPr>
              <a:t>Case Study </a:t>
            </a:r>
            <a:br>
              <a:rPr lang="id-ID" sz="4000" dirty="0" smtClean="0">
                <a:solidFill>
                  <a:schemeClr val="bg1"/>
                </a:solidFill>
              </a:rPr>
            </a:br>
            <a:r>
              <a:rPr lang="en-US" sz="2800" dirty="0" err="1" smtClean="0">
                <a:solidFill>
                  <a:schemeClr val="bg1"/>
                </a:solidFill>
              </a:rPr>
              <a:t>Sessio</a:t>
            </a:r>
            <a:r>
              <a:rPr lang="id-ID" sz="2800" dirty="0"/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id-ID" sz="2800" dirty="0" smtClean="0">
                <a:solidFill>
                  <a:schemeClr val="bg1"/>
                </a:solidFill>
              </a:rPr>
              <a:t>1</a:t>
            </a:r>
            <a:r>
              <a:rPr lang="en-US" sz="2800" dirty="0"/>
              <a:t>3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UNIX</a:t>
            </a:r>
            <a:r>
              <a:rPr lang="id-ID" dirty="0" smtClean="0"/>
              <a:t> Process State Transition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1471613"/>
            <a:ext cx="5989393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0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Windows Thread State Transition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973" y="1790182"/>
            <a:ext cx="6620300" cy="4409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3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2423" y="70549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Android State Transition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7237"/>
            <a:ext cx="4614863" cy="5950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7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886" y="2590800"/>
            <a:ext cx="6837114" cy="792088"/>
          </a:xfrm>
        </p:spPr>
        <p:txBody>
          <a:bodyPr/>
          <a:lstStyle/>
          <a:p>
            <a:r>
              <a:rPr lang="id-ID" dirty="0" smtClean="0"/>
              <a:t>Concurrency Mechanism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42297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Unix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Pipes</a:t>
            </a:r>
            <a:endParaRPr lang="pt-B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Messages</a:t>
            </a:r>
            <a:endParaRPr lang="pt-B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Shared </a:t>
            </a:r>
            <a:r>
              <a:rPr lang="pt-BR" sz="2400" dirty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Semaphores</a:t>
            </a:r>
            <a:endParaRPr lang="pt-B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Signals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98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4572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Windows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43" y="1524000"/>
            <a:ext cx="7162800" cy="471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4572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Android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6628" y="1752600"/>
            <a:ext cx="73877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Android </a:t>
            </a:r>
            <a:r>
              <a:rPr lang="en-US" sz="2000" dirty="0" smtClean="0"/>
              <a:t>adds to </a:t>
            </a:r>
            <a:r>
              <a:rPr lang="en-US" sz="2000" dirty="0"/>
              <a:t>the kernel a new capability known as Binder. </a:t>
            </a:r>
            <a:endParaRPr lang="id-ID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Binder </a:t>
            </a:r>
            <a:r>
              <a:rPr lang="en-US" sz="2000" dirty="0"/>
              <a:t>provides a lightweight remote procedure call (RPC) capability that is efficient in terms of both memory and </a:t>
            </a:r>
            <a:r>
              <a:rPr lang="id-ID" sz="2000" dirty="0" smtClean="0"/>
              <a:t> </a:t>
            </a:r>
            <a:r>
              <a:rPr lang="en-US" sz="2000" dirty="0" smtClean="0"/>
              <a:t>processing </a:t>
            </a:r>
            <a:r>
              <a:rPr lang="en-US" sz="2000" dirty="0"/>
              <a:t>requirements, and is well suited to the requirements of an embedded </a:t>
            </a:r>
            <a:r>
              <a:rPr lang="en-US" sz="2000" dirty="0" smtClean="0"/>
              <a:t>system</a:t>
            </a:r>
            <a:r>
              <a:rPr lang="en-US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The Binder is used to mediate all interaction between two processes. </a:t>
            </a:r>
            <a:endParaRPr lang="id-ID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component in one process (the client) issues a call. This call is directed to the Binder in </a:t>
            </a:r>
            <a:r>
              <a:rPr lang="en-US" sz="2000" dirty="0" smtClean="0"/>
              <a:t>the </a:t>
            </a:r>
            <a:r>
              <a:rPr lang="en-US" sz="2000" dirty="0"/>
              <a:t>kernel, which passes the call on to the destination component in the destination </a:t>
            </a:r>
            <a:r>
              <a:rPr lang="en-US" sz="2000" dirty="0" smtClean="0"/>
              <a:t>process </a:t>
            </a:r>
            <a:r>
              <a:rPr lang="en-US" sz="2000" dirty="0"/>
              <a:t>(the service). </a:t>
            </a:r>
            <a:endParaRPr lang="id-ID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return from the destination goes through the Binder and </a:t>
            </a:r>
            <a:r>
              <a:rPr lang="id-ID" sz="2000" dirty="0" smtClean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delivered to the calling component in the calling process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4910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4572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Android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26854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1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886" y="2590800"/>
            <a:ext cx="6837114" cy="792088"/>
          </a:xfrm>
        </p:spPr>
        <p:txBody>
          <a:bodyPr/>
          <a:lstStyle/>
          <a:p>
            <a:r>
              <a:rPr lang="id-ID" dirty="0" smtClean="0"/>
              <a:t>Scheduling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301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Unix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23" y="1746476"/>
            <a:ext cx="6837114" cy="3040422"/>
          </a:xfrm>
        </p:spPr>
        <p:txBody>
          <a:bodyPr/>
          <a:lstStyle/>
          <a:p>
            <a:r>
              <a:rPr lang="id-ID" dirty="0" smtClean="0"/>
              <a:t>Priority Classes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11726"/>
            <a:ext cx="3734444" cy="400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170870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Real time (159-100</a:t>
            </a:r>
            <a:r>
              <a:rPr lang="en-US" b="1" dirty="0" smtClean="0"/>
              <a:t>): </a:t>
            </a:r>
            <a:r>
              <a:rPr lang="en-US" dirty="0"/>
              <a:t>guaranteed to be selected to run before any kernel or time-sharing process. In addition, </a:t>
            </a:r>
            <a:r>
              <a:rPr lang="en-US" dirty="0" smtClean="0"/>
              <a:t>real-time</a:t>
            </a:r>
            <a:r>
              <a:rPr lang="id-ID" dirty="0" smtClean="0"/>
              <a:t> </a:t>
            </a:r>
            <a:r>
              <a:rPr lang="en-US" dirty="0" smtClean="0"/>
              <a:t>processes </a:t>
            </a:r>
            <a:r>
              <a:rPr lang="en-US" dirty="0"/>
              <a:t>can make use of preemption points to preempt kernel processes </a:t>
            </a:r>
            <a:r>
              <a:rPr lang="en-US" dirty="0" smtClean="0"/>
              <a:t>and</a:t>
            </a:r>
            <a:r>
              <a:rPr lang="id-ID" dirty="0" smtClean="0"/>
              <a:t> </a:t>
            </a:r>
            <a:r>
              <a:rPr lang="en-US" dirty="0" smtClean="0"/>
              <a:t>user </a:t>
            </a:r>
            <a:r>
              <a:rPr lang="en-US" dirty="0"/>
              <a:t>processes.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4419600" y="344206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Kernel (</a:t>
            </a:r>
            <a:r>
              <a:rPr lang="en-US" b="1" dirty="0" smtClean="0"/>
              <a:t>99-60</a:t>
            </a:r>
            <a:r>
              <a:rPr lang="id-ID" dirty="0" smtClean="0"/>
              <a:t>: guaranteed </a:t>
            </a:r>
            <a:r>
              <a:rPr lang="en-US" dirty="0" smtClean="0"/>
              <a:t>to </a:t>
            </a:r>
            <a:r>
              <a:rPr lang="en-US" dirty="0"/>
              <a:t>be selected </a:t>
            </a:r>
          </a:p>
          <a:p>
            <a:r>
              <a:rPr lang="en-US" dirty="0"/>
              <a:t>to run before any time-sharing process but must defer to real-time processes.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4397829" y="4648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Time-shared (59-0):</a:t>
            </a:r>
            <a:r>
              <a:rPr lang="en-US" dirty="0"/>
              <a:t>The lowest-priority processes, intended for user applications other than real-time applications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86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 smtClean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1087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d-ID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911087" y="1375879"/>
            <a:ext cx="7467600" cy="248381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Open Sans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id-ID" sz="2000" dirty="0" smtClean="0"/>
              <a:t>Architecture</a:t>
            </a:r>
            <a:endParaRPr lang="en-US" sz="2000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000" dirty="0" smtClean="0"/>
              <a:t>Process and Threads</a:t>
            </a:r>
            <a:endParaRPr lang="en-US" sz="2000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000" dirty="0" smtClean="0"/>
              <a:t>Concurrency Mechanism</a:t>
            </a:r>
            <a:endParaRPr lang="en-US" sz="2000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/>
              <a:t>Scheduling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/>
              <a:t>Memory Management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/>
              <a:t>File Systems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itchFamily="34" charset="0"/>
              <a:buChar char="•"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Windows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23" y="1746476"/>
            <a:ext cx="6837114" cy="3040422"/>
          </a:xfrm>
        </p:spPr>
        <p:txBody>
          <a:bodyPr/>
          <a:lstStyle/>
          <a:p>
            <a:r>
              <a:rPr lang="id-ID" dirty="0" smtClean="0"/>
              <a:t>Priority Classes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5486400" cy="417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886" y="2590800"/>
            <a:ext cx="6837114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Virtual </a:t>
            </a:r>
            <a:r>
              <a:rPr lang="id-ID" dirty="0"/>
              <a:t>M</a:t>
            </a:r>
            <a:r>
              <a:rPr lang="id-ID" dirty="0" smtClean="0"/>
              <a:t>emory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6647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Unix Page Replacement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6837114" cy="3040422"/>
          </a:xfrm>
        </p:spPr>
        <p:txBody>
          <a:bodyPr/>
          <a:lstStyle/>
          <a:p>
            <a:r>
              <a:rPr lang="id-ID" dirty="0" smtClean="0"/>
              <a:t>Two-handed  clock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37709"/>
            <a:ext cx="5334000" cy="444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8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Windows Virtual Memory Manager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6837114" cy="3040422"/>
          </a:xfrm>
        </p:spPr>
        <p:txBody>
          <a:bodyPr>
            <a:normAutofit/>
          </a:bodyPr>
          <a:lstStyle/>
          <a:p>
            <a:r>
              <a:rPr lang="en-US" dirty="0"/>
              <a:t>The  Windows  virtual  memory  manager  controls  how  memory  is  allocated  and </a:t>
            </a:r>
            <a:r>
              <a:rPr lang="id-ID" dirty="0" smtClean="0"/>
              <a:t> </a:t>
            </a:r>
            <a:r>
              <a:rPr lang="en-US" dirty="0" smtClean="0"/>
              <a:t>how </a:t>
            </a:r>
            <a:r>
              <a:rPr lang="en-US" dirty="0"/>
              <a:t>paging is performed. </a:t>
            </a:r>
            <a:endParaRPr lang="id-ID" dirty="0" smtClean="0"/>
          </a:p>
          <a:p>
            <a:r>
              <a:rPr lang="en-US" dirty="0" smtClean="0"/>
              <a:t>The </a:t>
            </a:r>
            <a:r>
              <a:rPr lang="en-US" dirty="0"/>
              <a:t>memory manager is designed to operate over a variety of platforms and to use page sizes ranging from 4 Kbytes to 64 Kbytes. </a:t>
            </a:r>
            <a:endParaRPr lang="id-ID" dirty="0" smtClean="0"/>
          </a:p>
          <a:p>
            <a:r>
              <a:rPr lang="en-US" dirty="0" smtClean="0"/>
              <a:t>Intel and </a:t>
            </a:r>
            <a:r>
              <a:rPr lang="en-US" dirty="0"/>
              <a:t>AMD64 platforms have 4 Kbytes per page and Intel Itanium platforms have </a:t>
            </a:r>
            <a:r>
              <a:rPr lang="en-US" dirty="0" smtClean="0"/>
              <a:t>8 </a:t>
            </a:r>
            <a:r>
              <a:rPr lang="en-US" dirty="0"/>
              <a:t>Kbytes per page</a:t>
            </a:r>
          </a:p>
        </p:txBody>
      </p:sp>
    </p:spTree>
    <p:extLst>
      <p:ext uri="{BB962C8B-B14F-4D97-AF65-F5344CB8AC3E}">
        <p14:creationId xmlns:p14="http://schemas.microsoft.com/office/powerpoint/2010/main" val="20226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Windows Virtual Memory Manager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399"/>
            <a:ext cx="7162800" cy="366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</a:t>
            </a:r>
            <a:r>
              <a:rPr lang="id-ID" dirty="0"/>
              <a:t>s</a:t>
            </a:r>
            <a:r>
              <a:rPr lang="id-ID" dirty="0" smtClean="0"/>
              <a:t>ing Working Set </a:t>
            </a:r>
          </a:p>
          <a:p>
            <a:r>
              <a:rPr lang="en-US" dirty="0"/>
              <a:t>When main memory is plentiful, the virtual memory manager allows the resident sets of active processes to grow. To do this, when a page fault occurs, a </a:t>
            </a:r>
            <a:r>
              <a:rPr lang="en-US" dirty="0" smtClean="0"/>
              <a:t>new </a:t>
            </a:r>
            <a:r>
              <a:rPr lang="en-US" dirty="0"/>
              <a:t>physical page is added to the process but no older page is swapped out</a:t>
            </a:r>
            <a:r>
              <a:rPr lang="en-US" dirty="0" smtClean="0"/>
              <a:t>,</a:t>
            </a:r>
            <a:r>
              <a:rPr lang="id-ID" dirty="0"/>
              <a:t> </a:t>
            </a:r>
            <a:r>
              <a:rPr lang="en-US" dirty="0" smtClean="0"/>
              <a:t>resulting </a:t>
            </a:r>
            <a:r>
              <a:rPr lang="en-US" dirty="0"/>
              <a:t>in an increase of the resident set of that process by one page.</a:t>
            </a:r>
          </a:p>
          <a:p>
            <a:r>
              <a:rPr lang="en-US" dirty="0" smtClean="0"/>
              <a:t>When </a:t>
            </a:r>
            <a:r>
              <a:rPr lang="en-US" dirty="0"/>
              <a:t>memory becomes scarce, the virtual memory manager recovers </a:t>
            </a:r>
            <a:r>
              <a:rPr lang="en-US" dirty="0" smtClean="0"/>
              <a:t>memory</a:t>
            </a:r>
            <a:r>
              <a:rPr lang="id-ID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the system by removing less recently used pages out of the working sets of </a:t>
            </a:r>
            <a:r>
              <a:rPr lang="id-ID" dirty="0" smtClean="0"/>
              <a:t> </a:t>
            </a:r>
            <a:r>
              <a:rPr lang="en-US" dirty="0" smtClean="0"/>
              <a:t>active </a:t>
            </a:r>
            <a:r>
              <a:rPr lang="en-US" dirty="0"/>
              <a:t>processes, reducing the size of those resident sets.</a:t>
            </a:r>
          </a:p>
        </p:txBody>
      </p:sp>
    </p:spTree>
    <p:extLst>
      <p:ext uri="{BB962C8B-B14F-4D97-AF65-F5344CB8AC3E}">
        <p14:creationId xmlns:p14="http://schemas.microsoft.com/office/powerpoint/2010/main" val="25893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Android Memory Management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399"/>
            <a:ext cx="7162800" cy="36671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ASHMem:This</a:t>
            </a:r>
            <a:r>
              <a:rPr lang="en-US" dirty="0" smtClean="0"/>
              <a:t> </a:t>
            </a:r>
            <a:r>
              <a:rPr lang="en-US" dirty="0"/>
              <a:t>feature provides anonymous shared memory, which abstracts </a:t>
            </a:r>
            <a:r>
              <a:rPr lang="id-ID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as file descriptors. A file descriptor can be passed to another process </a:t>
            </a:r>
            <a:r>
              <a:rPr lang="en-US" dirty="0" smtClean="0"/>
              <a:t>to </a:t>
            </a:r>
            <a:r>
              <a:rPr lang="en-US" dirty="0"/>
              <a:t>share memory.</a:t>
            </a:r>
          </a:p>
          <a:p>
            <a:r>
              <a:rPr lang="en-US" dirty="0" err="1" smtClean="0"/>
              <a:t>Pmem:This</a:t>
            </a:r>
            <a:r>
              <a:rPr lang="en-US" dirty="0" smtClean="0"/>
              <a:t> </a:t>
            </a:r>
            <a:r>
              <a:rPr lang="en-US" dirty="0"/>
              <a:t>feature allocates virtual memory so that it is physically contiguous. This feature is useful for hardware that does not support virtual memory.</a:t>
            </a:r>
          </a:p>
          <a:p>
            <a:r>
              <a:rPr lang="en-US" dirty="0" smtClean="0"/>
              <a:t>Low </a:t>
            </a:r>
            <a:r>
              <a:rPr lang="en-US" dirty="0"/>
              <a:t>Memory </a:t>
            </a:r>
            <a:r>
              <a:rPr lang="en-US" dirty="0" smtClean="0"/>
              <a:t>Killer</a:t>
            </a:r>
            <a:r>
              <a:rPr lang="id-ID" dirty="0" smtClean="0"/>
              <a:t> </a:t>
            </a:r>
            <a:r>
              <a:rPr lang="en-US" dirty="0" smtClean="0"/>
              <a:t>:</a:t>
            </a:r>
            <a:r>
              <a:rPr lang="id-ID" dirty="0" smtClean="0"/>
              <a:t> </a:t>
            </a:r>
            <a:r>
              <a:rPr lang="en-US" dirty="0" smtClean="0"/>
              <a:t>Most </a:t>
            </a:r>
            <a:r>
              <a:rPr lang="en-US" dirty="0"/>
              <a:t>mobile devices do not have a swap capability (because  of  flash  memory  lifetime  considerations).  When  main  memory  is  exhausted,  the  application  or  </a:t>
            </a:r>
            <a:r>
              <a:rPr lang="id-ID" dirty="0" smtClean="0"/>
              <a:t>a</a:t>
            </a:r>
            <a:r>
              <a:rPr lang="en-US" dirty="0" err="1" smtClean="0"/>
              <a:t>pplications</a:t>
            </a:r>
            <a:r>
              <a:rPr lang="en-US" dirty="0" smtClean="0"/>
              <a:t>  </a:t>
            </a:r>
            <a:r>
              <a:rPr lang="en-US" dirty="0"/>
              <a:t>using  the  most  memory  must  either </a:t>
            </a:r>
            <a:r>
              <a:rPr lang="en-US" dirty="0" smtClean="0"/>
              <a:t>back </a:t>
            </a:r>
            <a:r>
              <a:rPr lang="en-US" dirty="0"/>
              <a:t>off their use of memory or be terminated. This feature enables the system </a:t>
            </a:r>
            <a:r>
              <a:rPr lang="en-US" dirty="0" smtClean="0"/>
              <a:t>to </a:t>
            </a:r>
            <a:r>
              <a:rPr lang="en-US" dirty="0"/>
              <a:t>notify an app or apps that they need to free up memory. If an app does not </a:t>
            </a:r>
            <a:r>
              <a:rPr lang="en-US" dirty="0" smtClean="0"/>
              <a:t>cooperate</a:t>
            </a:r>
            <a:r>
              <a:rPr lang="en-US" dirty="0"/>
              <a:t>, it is terminated.</a:t>
            </a:r>
          </a:p>
        </p:txBody>
      </p:sp>
    </p:spTree>
    <p:extLst>
      <p:ext uri="{BB962C8B-B14F-4D97-AF65-F5344CB8AC3E}">
        <p14:creationId xmlns:p14="http://schemas.microsoft.com/office/powerpoint/2010/main" val="10882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886" y="2590800"/>
            <a:ext cx="5389314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File Management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7680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UNIX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775505"/>
            <a:ext cx="6837114" cy="3040422"/>
          </a:xfrm>
        </p:spPr>
        <p:txBody>
          <a:bodyPr/>
          <a:lstStyle/>
          <a:p>
            <a:r>
              <a:rPr lang="id-ID" dirty="0" smtClean="0"/>
              <a:t>6 file types</a:t>
            </a:r>
          </a:p>
          <a:p>
            <a:pPr lvl="1"/>
            <a:r>
              <a:rPr lang="id-ID" dirty="0" smtClean="0"/>
              <a:t>Regular</a:t>
            </a:r>
          </a:p>
          <a:p>
            <a:pPr lvl="1"/>
            <a:r>
              <a:rPr lang="id-ID" dirty="0" smtClean="0"/>
              <a:t>Directory</a:t>
            </a:r>
          </a:p>
          <a:p>
            <a:pPr lvl="1"/>
            <a:r>
              <a:rPr lang="id-ID" dirty="0" smtClean="0"/>
              <a:t>Special File</a:t>
            </a:r>
          </a:p>
          <a:p>
            <a:pPr lvl="1"/>
            <a:r>
              <a:rPr lang="id-ID" dirty="0" smtClean="0"/>
              <a:t>Named pipe</a:t>
            </a:r>
          </a:p>
          <a:p>
            <a:pPr lvl="1"/>
            <a:r>
              <a:rPr lang="id-ID" dirty="0" smtClean="0"/>
              <a:t>Link</a:t>
            </a:r>
          </a:p>
          <a:p>
            <a:pPr lvl="1"/>
            <a:r>
              <a:rPr lang="id-ID" dirty="0" smtClean="0"/>
              <a:t>Symbolic Link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26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UNIX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775505"/>
            <a:ext cx="6837114" cy="3040422"/>
          </a:xfrm>
        </p:spPr>
        <p:txBody>
          <a:bodyPr/>
          <a:lstStyle/>
          <a:p>
            <a:r>
              <a:rPr lang="id-ID" dirty="0" smtClean="0"/>
              <a:t>Inodes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904" y="1447799"/>
            <a:ext cx="5323696" cy="51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1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Windows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83359" y="990243"/>
            <a:ext cx="7642778" cy="533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775505"/>
            <a:ext cx="7543800" cy="3040422"/>
          </a:xfrm>
        </p:spPr>
        <p:txBody>
          <a:bodyPr>
            <a:noAutofit/>
          </a:bodyPr>
          <a:lstStyle/>
          <a:p>
            <a:r>
              <a:rPr lang="id-ID" sz="2400" dirty="0" smtClean="0">
                <a:latin typeface="+mj-lt"/>
              </a:rPr>
              <a:t>NTF</a:t>
            </a:r>
          </a:p>
          <a:p>
            <a:pPr lvl="1"/>
            <a:r>
              <a:rPr lang="en-US" dirty="0" smtClean="0">
                <a:latin typeface="+mj-lt"/>
              </a:rPr>
              <a:t>Sector:</a:t>
            </a:r>
            <a:r>
              <a:rPr lang="id-ID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smallest physical storage unit on </a:t>
            </a:r>
            <a:r>
              <a:rPr lang="id-ID" dirty="0" smtClean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he </a:t>
            </a:r>
            <a:r>
              <a:rPr lang="en-US" dirty="0">
                <a:latin typeface="+mj-lt"/>
              </a:rPr>
              <a:t>disk. The data size in bytes is </a:t>
            </a:r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power of 2 and is almost always 512 bytes.</a:t>
            </a:r>
          </a:p>
          <a:p>
            <a:pPr lvl="1"/>
            <a:r>
              <a:rPr lang="en-US" dirty="0" err="1" smtClean="0">
                <a:latin typeface="+mj-lt"/>
              </a:rPr>
              <a:t>Cluster:One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or more contiguous (next to each </a:t>
            </a:r>
            <a:r>
              <a:rPr lang="id-ID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other </a:t>
            </a:r>
            <a:r>
              <a:rPr lang="en-US" dirty="0">
                <a:latin typeface="+mj-lt"/>
              </a:rPr>
              <a:t>on the disk) sectors. The </a:t>
            </a:r>
            <a:r>
              <a:rPr lang="id-ID" dirty="0" smtClean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cluster </a:t>
            </a:r>
            <a:r>
              <a:rPr lang="en-US" dirty="0">
                <a:latin typeface="+mj-lt"/>
              </a:rPr>
              <a:t>size in sectors is a power of </a:t>
            </a:r>
            <a:r>
              <a:rPr lang="en-US" dirty="0" smtClean="0">
                <a:latin typeface="+mj-lt"/>
              </a:rPr>
              <a:t>2.</a:t>
            </a:r>
            <a:endParaRPr lang="id-ID" dirty="0" smtClean="0">
              <a:latin typeface="+mj-lt"/>
            </a:endParaRPr>
          </a:p>
          <a:p>
            <a:pPr lvl="1"/>
            <a:r>
              <a:rPr lang="id-ID" dirty="0" smtClean="0">
                <a:latin typeface="+mj-lt"/>
              </a:rPr>
              <a:t>V</a:t>
            </a:r>
            <a:r>
              <a:rPr lang="en-US" dirty="0" err="1" smtClean="0">
                <a:latin typeface="+mj-lt"/>
              </a:rPr>
              <a:t>olume</a:t>
            </a:r>
            <a:r>
              <a:rPr lang="en-US" dirty="0" smtClean="0">
                <a:latin typeface="+mj-lt"/>
              </a:rPr>
              <a:t>:</a:t>
            </a:r>
            <a:r>
              <a:rPr lang="id-ID" dirty="0" smtClean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logical partition on a disk, consisting of one or more clusters </a:t>
            </a:r>
            <a:r>
              <a:rPr lang="en-US" dirty="0" smtClean="0">
                <a:latin typeface="+mj-lt"/>
              </a:rPr>
              <a:t>and</a:t>
            </a:r>
            <a:r>
              <a:rPr lang="id-ID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used </a:t>
            </a:r>
            <a:r>
              <a:rPr lang="en-US" dirty="0">
                <a:latin typeface="+mj-lt"/>
              </a:rPr>
              <a:t>by a file system to allocate space. At any time, a volume consists of file </a:t>
            </a:r>
            <a:r>
              <a:rPr lang="en-US" dirty="0" smtClean="0">
                <a:latin typeface="+mj-lt"/>
              </a:rPr>
              <a:t>system </a:t>
            </a:r>
            <a:r>
              <a:rPr lang="en-US" dirty="0">
                <a:latin typeface="+mj-lt"/>
              </a:rPr>
              <a:t>information, a collection of files, and any additional unallocated </a:t>
            </a:r>
            <a:r>
              <a:rPr lang="en-US" dirty="0" smtClean="0">
                <a:latin typeface="+mj-lt"/>
              </a:rPr>
              <a:t>space</a:t>
            </a:r>
            <a:r>
              <a:rPr lang="id-ID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remaining </a:t>
            </a:r>
            <a:r>
              <a:rPr lang="en-US" dirty="0">
                <a:latin typeface="+mj-lt"/>
              </a:rPr>
              <a:t>on the volume that can be allocated to files. A volume can be all or </a:t>
            </a:r>
            <a:r>
              <a:rPr lang="id-ID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portion of a single disk or it can extend across multiple disks. If hardware </a:t>
            </a:r>
            <a:r>
              <a:rPr lang="en-US" dirty="0" smtClean="0">
                <a:latin typeface="+mj-lt"/>
              </a:rPr>
              <a:t>or</a:t>
            </a:r>
            <a:r>
              <a:rPr lang="id-ID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software </a:t>
            </a:r>
            <a:r>
              <a:rPr lang="en-US" dirty="0">
                <a:latin typeface="+mj-lt"/>
              </a:rPr>
              <a:t>RAID 5 is employed, a volume consists of stripes spanning </a:t>
            </a:r>
            <a:r>
              <a:rPr lang="en-US" dirty="0" smtClean="0">
                <a:latin typeface="+mj-lt"/>
              </a:rPr>
              <a:t>multiple</a:t>
            </a:r>
            <a:r>
              <a:rPr lang="id-ID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disks</a:t>
            </a:r>
            <a:r>
              <a:rPr lang="en-US" dirty="0">
                <a:latin typeface="+mj-lt"/>
              </a:rPr>
              <a:t>. The maximum volume size for NTFS is </a:t>
            </a:r>
            <a:r>
              <a:rPr lang="en-US" dirty="0" smtClean="0">
                <a:latin typeface="+mj-lt"/>
              </a:rPr>
              <a:t>2</a:t>
            </a:r>
            <a:r>
              <a:rPr lang="id-ID" dirty="0" smtClean="0">
                <a:latin typeface="+mj-lt"/>
              </a:rPr>
              <a:t>^64  c</a:t>
            </a:r>
            <a:r>
              <a:rPr lang="en-US" dirty="0" smtClean="0">
                <a:latin typeface="+mj-lt"/>
              </a:rPr>
              <a:t>lusters</a:t>
            </a:r>
            <a:r>
              <a:rPr lang="id-ID" dirty="0" smtClean="0">
                <a:latin typeface="+mj-lt"/>
              </a:rPr>
              <a:t> FS</a:t>
            </a:r>
          </a:p>
          <a:p>
            <a:pPr lvl="1"/>
            <a:endParaRPr lang="id-ID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64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These slides have been adapted from: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id-ID" sz="2400" dirty="0" smtClean="0"/>
              <a:t>Stallings</a:t>
            </a:r>
            <a:r>
              <a:rPr lang="en-US" sz="2400" dirty="0" smtClean="0"/>
              <a:t>, W. (201</a:t>
            </a:r>
            <a:r>
              <a:rPr lang="id-ID" sz="2400" dirty="0" smtClean="0"/>
              <a:t>1</a:t>
            </a:r>
            <a:r>
              <a:rPr lang="en-US" sz="2400" dirty="0" smtClean="0"/>
              <a:t>). </a:t>
            </a:r>
            <a:r>
              <a:rPr lang="id-ID" sz="2400" i="1" dirty="0"/>
              <a:t>Operating Systems: Internals and Design Principles</a:t>
            </a:r>
            <a:r>
              <a:rPr lang="id-ID" sz="2400" dirty="0"/>
              <a:t>. 8</a:t>
            </a:r>
            <a:r>
              <a:rPr lang="id-ID" sz="2400" baseline="30000" dirty="0" smtClean="0"/>
              <a:t>th. </a:t>
            </a:r>
            <a:br>
              <a:rPr lang="id-ID" sz="2400" baseline="30000" dirty="0" smtClean="0"/>
            </a:br>
            <a:r>
              <a:rPr lang="en-US" sz="2400" dirty="0" smtClean="0"/>
              <a:t>ISBN: </a:t>
            </a:r>
            <a:r>
              <a:rPr lang="id-ID" sz="2400" dirty="0"/>
              <a:t>978-0-13-380591-8</a:t>
            </a:r>
            <a:br>
              <a:rPr lang="id-ID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Windows volume layout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83359" y="990243"/>
            <a:ext cx="7642778" cy="533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08" y="2045823"/>
            <a:ext cx="7163492" cy="161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4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Android directory tree structure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83359" y="990243"/>
            <a:ext cx="7642778" cy="533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91" y="1828800"/>
            <a:ext cx="5252909" cy="457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6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/>
          <a:lstStyle/>
          <a:p>
            <a:r>
              <a:rPr lang="id-ID" dirty="0"/>
              <a:t>Stallings</a:t>
            </a:r>
            <a:r>
              <a:rPr lang="en-US" dirty="0"/>
              <a:t>, W. (</a:t>
            </a:r>
            <a:r>
              <a:rPr lang="en-US" dirty="0" smtClean="0"/>
              <a:t>201</a:t>
            </a:r>
            <a:r>
              <a:rPr lang="id-ID" smtClean="0"/>
              <a:t>4</a:t>
            </a:r>
            <a:r>
              <a:rPr lang="en-US" smtClean="0"/>
              <a:t>). </a:t>
            </a:r>
            <a:r>
              <a:rPr lang="id-ID" i="1" dirty="0"/>
              <a:t>Operating Systems: Internals and Design Principles</a:t>
            </a:r>
            <a:r>
              <a:rPr lang="id-ID" dirty="0"/>
              <a:t>. </a:t>
            </a:r>
            <a:r>
              <a:rPr lang="id-ID" dirty="0" smtClean="0"/>
              <a:t>8</a:t>
            </a:r>
            <a:r>
              <a:rPr lang="id-ID" baseline="30000" dirty="0" smtClean="0"/>
              <a:t>th</a:t>
            </a:r>
            <a:r>
              <a:rPr lang="id-ID" baseline="30000" dirty="0"/>
              <a:t>. </a:t>
            </a:r>
            <a:br>
              <a:rPr lang="id-ID" baseline="30000" dirty="0"/>
            </a:br>
            <a:r>
              <a:rPr lang="en-US" dirty="0"/>
              <a:t>ISBN: </a:t>
            </a:r>
            <a:r>
              <a:rPr lang="id-ID" dirty="0"/>
              <a:t> 978-0-13-380591-8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Learning Objectives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00200" y="1628775"/>
            <a:ext cx="7086600" cy="35179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At the end of this lecture, students are able to:</a:t>
            </a:r>
          </a:p>
          <a:p>
            <a:r>
              <a:rPr lang="id-ID" dirty="0" smtClean="0"/>
              <a:t>LO </a:t>
            </a:r>
            <a:r>
              <a:rPr lang="en-US" dirty="0" smtClean="0"/>
              <a:t>2</a:t>
            </a:r>
            <a:r>
              <a:rPr lang="id-ID" dirty="0" smtClean="0"/>
              <a:t>: Demonstrate different techniques used in designing UNIX / LINUX Operating System</a:t>
            </a:r>
          </a:p>
          <a:p>
            <a:r>
              <a:rPr lang="en-US" dirty="0" smtClean="0"/>
              <a:t>LO</a:t>
            </a:r>
            <a:r>
              <a:rPr lang="id-ID" dirty="0" smtClean="0"/>
              <a:t> 3</a:t>
            </a:r>
            <a:r>
              <a:rPr lang="en-US" dirty="0" smtClean="0"/>
              <a:t>: R</a:t>
            </a:r>
            <a:r>
              <a:rPr lang="id-ID" dirty="0" smtClean="0"/>
              <a:t>elate the design techniques principles with the current techniqes used in UNIX / LINUX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886" y="2590800"/>
            <a:ext cx="6837114" cy="792088"/>
          </a:xfrm>
        </p:spPr>
        <p:txBody>
          <a:bodyPr/>
          <a:lstStyle/>
          <a:p>
            <a:r>
              <a:rPr lang="id-ID" dirty="0" smtClean="0"/>
              <a:t>Architecture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4606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Windows Architecture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61052"/>
            <a:ext cx="8001000" cy="54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3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Modern Unix System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60057"/>
            <a:ext cx="5791200" cy="525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0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0" y="762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Android Architecture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5562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0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886" y="2590800"/>
            <a:ext cx="6837114" cy="792088"/>
          </a:xfrm>
        </p:spPr>
        <p:txBody>
          <a:bodyPr/>
          <a:lstStyle/>
          <a:p>
            <a:r>
              <a:rPr lang="id-ID" dirty="0" smtClean="0"/>
              <a:t>Process and Threads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57601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1479</TotalTime>
  <Words>818</Words>
  <Application>Microsoft Office PowerPoint</Application>
  <PresentationFormat>On-screen Show (4:3)</PresentationFormat>
  <Paragraphs>83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Template PPT 2015</vt:lpstr>
      <vt:lpstr>Case Study  Session  13</vt:lpstr>
      <vt:lpstr>Sub Topics</vt:lpstr>
      <vt:lpstr> These slides have been adapted from:  Stallings, W. (2011). Operating Systems: Internals and Design Principles. 8th.  ISBN: 978-0-13-380591-8    </vt:lpstr>
      <vt:lpstr>PowerPoint Presentation</vt:lpstr>
      <vt:lpstr>Architecture</vt:lpstr>
      <vt:lpstr>Windows Architecture</vt:lpstr>
      <vt:lpstr>Modern Unix System</vt:lpstr>
      <vt:lpstr>Android Architecture</vt:lpstr>
      <vt:lpstr>Process and Threads</vt:lpstr>
      <vt:lpstr>UNIX Process State Transition</vt:lpstr>
      <vt:lpstr>Windows Thread State Transition</vt:lpstr>
      <vt:lpstr>Android State Transition</vt:lpstr>
      <vt:lpstr>Concurrency Mechanism</vt:lpstr>
      <vt:lpstr>Unix</vt:lpstr>
      <vt:lpstr>Windows</vt:lpstr>
      <vt:lpstr>Android</vt:lpstr>
      <vt:lpstr>Android</vt:lpstr>
      <vt:lpstr>Scheduling</vt:lpstr>
      <vt:lpstr>Unix</vt:lpstr>
      <vt:lpstr>Windows</vt:lpstr>
      <vt:lpstr>Virtual Memory</vt:lpstr>
      <vt:lpstr>Unix Page Replacement</vt:lpstr>
      <vt:lpstr>Windows Virtual Memory Manager</vt:lpstr>
      <vt:lpstr>Windows Virtual Memory Manager</vt:lpstr>
      <vt:lpstr>Android Memory Management</vt:lpstr>
      <vt:lpstr>File Management</vt:lpstr>
      <vt:lpstr>UNIX</vt:lpstr>
      <vt:lpstr>UNIX</vt:lpstr>
      <vt:lpstr>Windows</vt:lpstr>
      <vt:lpstr>Windows volume layout</vt:lpstr>
      <vt:lpstr>Android directory tree structure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Admin</cp:lastModifiedBy>
  <cp:revision>139</cp:revision>
  <dcterms:created xsi:type="dcterms:W3CDTF">2015-05-04T03:33:03Z</dcterms:created>
  <dcterms:modified xsi:type="dcterms:W3CDTF">2018-07-22T13:55:04Z</dcterms:modified>
</cp:coreProperties>
</file>