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88" r:id="rId6"/>
    <p:sldId id="308" r:id="rId7"/>
    <p:sldId id="309" r:id="rId8"/>
    <p:sldId id="310" r:id="rId9"/>
    <p:sldId id="311" r:id="rId10"/>
    <p:sldId id="312" r:id="rId11"/>
    <p:sldId id="314" r:id="rId12"/>
    <p:sldId id="315" r:id="rId13"/>
    <p:sldId id="316" r:id="rId14"/>
    <p:sldId id="317" r:id="rId15"/>
    <p:sldId id="318" r:id="rId16"/>
    <p:sldId id="313" r:id="rId17"/>
    <p:sldId id="289" r:id="rId18"/>
    <p:sldId id="290" r:id="rId19"/>
    <p:sldId id="296" r:id="rId20"/>
    <p:sldId id="292" r:id="rId21"/>
    <p:sldId id="295" r:id="rId22"/>
    <p:sldId id="294" r:id="rId23"/>
    <p:sldId id="293" r:id="rId24"/>
    <p:sldId id="297" r:id="rId25"/>
    <p:sldId id="298" r:id="rId26"/>
    <p:sldId id="291" r:id="rId27"/>
    <p:sldId id="299" r:id="rId28"/>
    <p:sldId id="300" r:id="rId29"/>
    <p:sldId id="301" r:id="rId30"/>
    <p:sldId id="302" r:id="rId31"/>
    <p:sldId id="303" r:id="rId32"/>
    <p:sldId id="305" r:id="rId33"/>
    <p:sldId id="304" r:id="rId34"/>
    <p:sldId id="307" r:id="rId35"/>
    <p:sldId id="306" r:id="rId36"/>
    <p:sldId id="262" r:id="rId3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88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3"/>
            <p14:sldId id="289"/>
            <p14:sldId id="290"/>
            <p14:sldId id="296"/>
            <p14:sldId id="292"/>
            <p14:sldId id="295"/>
            <p14:sldId id="294"/>
            <p14:sldId id="293"/>
            <p14:sldId id="297"/>
            <p14:sldId id="298"/>
            <p14:sldId id="291"/>
            <p14:sldId id="299"/>
            <p14:sldId id="300"/>
            <p14:sldId id="301"/>
            <p14:sldId id="302"/>
            <p14:sldId id="303"/>
            <p14:sldId id="305"/>
            <p14:sldId id="304"/>
            <p14:sldId id="307"/>
            <p14:sldId id="30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Course		: COMP6153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id-ID" sz="4000" dirty="0" smtClean="0">
                <a:solidFill>
                  <a:schemeClr val="bg1"/>
                </a:solidFill>
              </a:rPr>
              <a:t>File Management</a:t>
            </a:r>
            <a:br>
              <a:rPr lang="id-ID" sz="4000" dirty="0" smtClean="0">
                <a:solidFill>
                  <a:schemeClr val="bg1"/>
                </a:solidFill>
              </a:rPr>
            </a:br>
            <a:r>
              <a:rPr lang="en-US" sz="2800" dirty="0" err="1" smtClean="0">
                <a:solidFill>
                  <a:schemeClr val="bg1"/>
                </a:solidFill>
              </a:rPr>
              <a:t>Sessio</a:t>
            </a:r>
            <a:r>
              <a:rPr lang="id-ID" sz="2800" dirty="0"/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id-ID" sz="2800" dirty="0" smtClean="0"/>
              <a:t>8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File Management Layers</a:t>
            </a:r>
            <a:endParaRPr lang="en-US" dirty="0"/>
          </a:p>
        </p:txBody>
      </p:sp>
      <p:pic>
        <p:nvPicPr>
          <p:cNvPr id="5" name="Picture 4" descr="D:\TransMac\Illustrator Files\12-File\12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87513"/>
            <a:ext cx="6192837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Pile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37147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0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Sequential File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36195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1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Indexed Sequential File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39147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Indexed File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406717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1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The Direct File (Hash)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1650132"/>
            <a:ext cx="662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 smtClean="0"/>
              <a:t>Hashing </a:t>
            </a:r>
            <a:r>
              <a:rPr lang="en-GB" sz="3200" dirty="0"/>
              <a:t>on the key value</a:t>
            </a:r>
          </a:p>
        </p:txBody>
      </p:sp>
    </p:spTree>
    <p:extLst>
      <p:ext uri="{BB962C8B-B14F-4D97-AF65-F5344CB8AC3E}">
        <p14:creationId xmlns:p14="http://schemas.microsoft.com/office/powerpoint/2010/main" val="22787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Basic File System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9199" y="2000250"/>
            <a:ext cx="68056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Physical I/O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Deals with exchanging blocks of data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Concerned with the placement of blocks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Concerned with buffering blocks in main memory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51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Long-Term Storage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Requirements for long-term  storage:</a:t>
            </a:r>
          </a:p>
          <a:p>
            <a:pPr>
              <a:buFontTx/>
              <a:buAutoNum type="arabicPeriod"/>
            </a:pPr>
            <a:r>
              <a:rPr lang="en-US" sz="2400" dirty="0"/>
              <a:t>It must be possible to store a very large amount of information.</a:t>
            </a:r>
          </a:p>
          <a:p>
            <a:pPr>
              <a:buFontTx/>
              <a:buAutoNum type="arabicPeriod"/>
            </a:pPr>
            <a:r>
              <a:rPr lang="en-US" sz="2400" dirty="0"/>
              <a:t>The information must survive the termination of the process using it.</a:t>
            </a:r>
          </a:p>
          <a:p>
            <a:pPr>
              <a:buFontTx/>
              <a:buAutoNum type="arabicPeriod"/>
            </a:pPr>
            <a:r>
              <a:rPr lang="en-US" sz="2400" dirty="0"/>
              <a:t>Multiple processes must be able to access the information concurrently.</a:t>
            </a:r>
          </a:p>
        </p:txBody>
      </p:sp>
    </p:spTree>
    <p:extLst>
      <p:ext uri="{BB962C8B-B14F-4D97-AF65-F5344CB8AC3E}">
        <p14:creationId xmlns:p14="http://schemas.microsoft.com/office/powerpoint/2010/main" val="30236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File Naming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400" kern="0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43062"/>
            <a:ext cx="661987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7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File </a:t>
            </a:r>
            <a:r>
              <a:rPr lang="id-ID" dirty="0" smtClean="0"/>
              <a:t>Structure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400" kern="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37579" y="1494344"/>
            <a:ext cx="7590609" cy="4328040"/>
            <a:chOff x="223409" y="1494343"/>
            <a:chExt cx="8304779" cy="4942107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189" y="1494343"/>
              <a:ext cx="7238999" cy="401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2018191" y="5780593"/>
              <a:ext cx="1542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Record Sequence</a:t>
              </a:r>
            </a:p>
          </p:txBody>
        </p:sp>
        <p:sp>
          <p:nvSpPr>
            <p:cNvPr id="6" name="TextBox 7"/>
            <p:cNvSpPr txBox="1">
              <a:spLocks noChangeArrowheads="1"/>
            </p:cNvSpPr>
            <p:nvPr/>
          </p:nvSpPr>
          <p:spPr bwMode="auto">
            <a:xfrm>
              <a:off x="223409" y="5790119"/>
              <a:ext cx="142834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Byte Sequence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4928759" y="5637717"/>
              <a:ext cx="14283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Hierarchy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7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 smtClean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1087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The File Management System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File Concepts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File Structures, Attributes and Operations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Directories </a:t>
            </a: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Mounting and Sharing</a:t>
            </a:r>
            <a:endParaRPr 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File Allocation Methods</a:t>
            </a:r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File </a:t>
            </a:r>
            <a:r>
              <a:rPr lang="id-ID" dirty="0" smtClean="0"/>
              <a:t>Types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400" kern="0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88" y="1510127"/>
            <a:ext cx="4997312" cy="412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879090" y="4296190"/>
            <a:ext cx="3264910" cy="1074749"/>
          </a:xfrm>
        </p:spPr>
        <p:txBody>
          <a:bodyPr/>
          <a:lstStyle/>
          <a:p>
            <a:pPr marL="457200" indent="-457200">
              <a:buFontTx/>
              <a:buAutoNum type="alphaLcParenBoth"/>
            </a:pPr>
            <a:r>
              <a:rPr lang="en-US" smtClean="0"/>
              <a:t>An executable file.</a:t>
            </a:r>
          </a:p>
          <a:p>
            <a:pPr marL="457200" indent="-457200">
              <a:buFontTx/>
              <a:buAutoNum type="alphaLcParenBoth"/>
            </a:pPr>
            <a:r>
              <a:rPr lang="en-US" smtClean="0"/>
              <a:t>An archive.</a:t>
            </a:r>
          </a:p>
        </p:txBody>
      </p:sp>
    </p:spTree>
    <p:extLst>
      <p:ext uri="{BB962C8B-B14F-4D97-AF65-F5344CB8AC3E}">
        <p14:creationId xmlns:p14="http://schemas.microsoft.com/office/powerpoint/2010/main" val="41442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File </a:t>
            </a:r>
            <a:r>
              <a:rPr lang="id-ID" dirty="0" smtClean="0"/>
              <a:t>Attributes (1)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400" kern="0" dirty="0">
              <a:latin typeface="+mn-lt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07"/>
          <a:stretch>
            <a:fillRect/>
          </a:stretch>
        </p:blipFill>
        <p:spPr>
          <a:xfrm>
            <a:off x="1917838" y="1676399"/>
            <a:ext cx="5981700" cy="3667125"/>
          </a:xfrm>
          <a:noFill/>
        </p:spPr>
      </p:pic>
    </p:spTree>
    <p:extLst>
      <p:ext uri="{BB962C8B-B14F-4D97-AF65-F5344CB8AC3E}">
        <p14:creationId xmlns:p14="http://schemas.microsoft.com/office/powerpoint/2010/main" val="42635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File Attributes(2)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400" kern="0" dirty="0">
              <a:latin typeface="+mn-lt"/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787663" y="1819068"/>
            <a:ext cx="6740525" cy="3421062"/>
            <a:chOff x="1390081" y="1355385"/>
            <a:chExt cx="6621152" cy="325740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720"/>
            <a:stretch>
              <a:fillRect/>
            </a:stretch>
          </p:blipFill>
          <p:spPr bwMode="auto">
            <a:xfrm>
              <a:off x="1390081" y="1355385"/>
              <a:ext cx="6618880" cy="32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758"/>
            <a:stretch>
              <a:fillRect/>
            </a:stretch>
          </p:blipFill>
          <p:spPr bwMode="auto">
            <a:xfrm>
              <a:off x="1392353" y="1658629"/>
              <a:ext cx="6618880" cy="29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16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Directories (1)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53623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4572000"/>
            <a:ext cx="830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+mn-lt"/>
              </a:rPr>
              <a:t>A single level directory system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>
                <a:latin typeface="+mn-lt"/>
              </a:rPr>
              <a:t>contains 4 files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>
                <a:latin typeface="+mn-lt"/>
              </a:rPr>
              <a:t>owned by 3 different people, A, B, and C</a:t>
            </a:r>
          </a:p>
        </p:txBody>
      </p:sp>
      <p:pic>
        <p:nvPicPr>
          <p:cNvPr id="5" name="Picture 4" descr="C:\My Documents\AW\Education\JIBT\IT2308_Os\fig\slide16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90788"/>
            <a:ext cx="3781425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6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Directories (2)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53623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47800" y="1628775"/>
            <a:ext cx="7239000" cy="332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Two Level Directory System</a:t>
            </a:r>
          </a:p>
          <a:p>
            <a:endParaRPr lang="en-US" dirty="0" smtClean="0"/>
          </a:p>
        </p:txBody>
      </p:sp>
      <p:pic>
        <p:nvPicPr>
          <p:cNvPr id="10" name="Picture 4" descr="C:\My Documents\AW\Education\JIBT\IT2308_Os\fig\slide16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76463"/>
            <a:ext cx="38100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0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Directories (3)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53623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90600" y="1628775"/>
            <a:ext cx="7696200" cy="3517900"/>
          </a:xfrm>
        </p:spPr>
        <p:txBody>
          <a:bodyPr/>
          <a:lstStyle/>
          <a:p>
            <a:r>
              <a:rPr lang="en-US" smtClean="0"/>
              <a:t>Hierarchical Directory System</a:t>
            </a:r>
          </a:p>
          <a:p>
            <a:endParaRPr lang="en-US" smtClean="0"/>
          </a:p>
        </p:txBody>
      </p:sp>
      <p:pic>
        <p:nvPicPr>
          <p:cNvPr id="7" name="Picture 4" descr="C:\My Documents\AW\Education\JIBT\IT2308_Os\fig\slide16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368" y="2928938"/>
            <a:ext cx="4453819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7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Pathnames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47800" y="1628775"/>
            <a:ext cx="7239000" cy="3517900"/>
          </a:xfrm>
        </p:spPr>
        <p:txBody>
          <a:bodyPr/>
          <a:lstStyle/>
          <a:p>
            <a:r>
              <a:rPr lang="en-US" dirty="0" smtClean="0"/>
              <a:t>Absolute Pathname</a:t>
            </a:r>
          </a:p>
          <a:p>
            <a:r>
              <a:rPr lang="en-US" dirty="0" smtClean="0"/>
              <a:t>Relative Pathname</a:t>
            </a:r>
          </a:p>
        </p:txBody>
      </p:sp>
    </p:spTree>
    <p:extLst>
      <p:ext uri="{BB962C8B-B14F-4D97-AF65-F5344CB8AC3E}">
        <p14:creationId xmlns:p14="http://schemas.microsoft.com/office/powerpoint/2010/main" val="7808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File Allocation Method (1)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47800" y="1628775"/>
            <a:ext cx="7239000" cy="3517900"/>
          </a:xfrm>
        </p:spPr>
        <p:txBody>
          <a:bodyPr/>
          <a:lstStyle/>
          <a:p>
            <a:r>
              <a:rPr lang="en-US" dirty="0"/>
              <a:t>Contiguous allocation</a:t>
            </a:r>
          </a:p>
          <a:p>
            <a:r>
              <a:rPr lang="en-US" dirty="0"/>
              <a:t>Single set of blocks is allocated to a file at the time of creation</a:t>
            </a:r>
          </a:p>
          <a:p>
            <a:r>
              <a:rPr lang="en-US" dirty="0"/>
              <a:t>Only a single entry in the file allocation table</a:t>
            </a:r>
          </a:p>
          <a:p>
            <a:r>
              <a:rPr lang="en-US" dirty="0"/>
              <a:t>Starting block and length of the file</a:t>
            </a:r>
          </a:p>
          <a:p>
            <a:r>
              <a:rPr lang="en-US" dirty="0"/>
              <a:t>External fragmentation will occur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File Allocation Method (2)</a:t>
            </a:r>
            <a:endParaRPr lang="en-US" dirty="0"/>
          </a:p>
        </p:txBody>
      </p:sp>
      <p:pic>
        <p:nvPicPr>
          <p:cNvPr id="6" name="Picture 4" descr="D:\TransMac\Illustrator Files\12-File\12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8" y="1785938"/>
            <a:ext cx="5530850" cy="4629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39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File Allocation Method (3)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28775"/>
            <a:ext cx="7391400" cy="35179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Chained allocation</a:t>
            </a:r>
          </a:p>
          <a:p>
            <a:pPr lvl="1"/>
            <a:r>
              <a:rPr lang="en-US" sz="2400" dirty="0" smtClean="0"/>
              <a:t>Allocation on basis of individual block</a:t>
            </a:r>
          </a:p>
          <a:p>
            <a:pPr lvl="1"/>
            <a:r>
              <a:rPr lang="en-US" sz="2400" dirty="0" smtClean="0"/>
              <a:t>Each block contains a pointer to the next block in the chain</a:t>
            </a:r>
          </a:p>
          <a:p>
            <a:pPr lvl="1"/>
            <a:r>
              <a:rPr lang="en-US" sz="2400" dirty="0" smtClean="0"/>
              <a:t>Only single entry in the file allocation table</a:t>
            </a:r>
          </a:p>
          <a:p>
            <a:pPr lvl="2"/>
            <a:r>
              <a:rPr lang="en-US" sz="2000" dirty="0" smtClean="0"/>
              <a:t>Starting block and length of file</a:t>
            </a:r>
          </a:p>
          <a:p>
            <a:r>
              <a:rPr lang="en-US" sz="2800" dirty="0" smtClean="0"/>
              <a:t>No external fragmentation</a:t>
            </a:r>
          </a:p>
          <a:p>
            <a:r>
              <a:rPr lang="en-US" sz="2800" dirty="0" smtClean="0"/>
              <a:t>Best for sequential files</a:t>
            </a:r>
          </a:p>
          <a:p>
            <a:r>
              <a:rPr lang="en-US" sz="2800" dirty="0" smtClean="0"/>
              <a:t>No accommodation of the principle of locality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5960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These slides have been adapted from: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id-ID" sz="2400" dirty="0" smtClean="0"/>
              <a:t>Stallings</a:t>
            </a:r>
            <a:r>
              <a:rPr lang="en-US" sz="2400" dirty="0" smtClean="0"/>
              <a:t>, W. (201</a:t>
            </a:r>
            <a:r>
              <a:rPr lang="id-ID" sz="2400" dirty="0" smtClean="0"/>
              <a:t>1</a:t>
            </a:r>
            <a:r>
              <a:rPr lang="en-US" sz="2400" dirty="0" smtClean="0"/>
              <a:t>). </a:t>
            </a:r>
            <a:r>
              <a:rPr lang="id-ID" sz="2400" i="1" dirty="0"/>
              <a:t>Operating Systems: Internals and Design Principles</a:t>
            </a:r>
            <a:r>
              <a:rPr lang="id-ID" sz="2400" dirty="0"/>
              <a:t>. </a:t>
            </a:r>
            <a:r>
              <a:rPr lang="id-ID" sz="2400" dirty="0" smtClean="0"/>
              <a:t>8</a:t>
            </a:r>
            <a:r>
              <a:rPr lang="id-ID" sz="2400" baseline="30000" dirty="0" smtClean="0"/>
              <a:t>th. </a:t>
            </a:r>
            <a:br>
              <a:rPr lang="id-ID" sz="2400" baseline="30000" dirty="0" smtClean="0"/>
            </a:br>
            <a:r>
              <a:rPr lang="en-US" sz="2400" dirty="0" smtClean="0"/>
              <a:t>ISBN: </a:t>
            </a:r>
            <a:r>
              <a:rPr lang="id-ID" sz="2400" dirty="0"/>
              <a:t>978-0-13-380591-8</a:t>
            </a:r>
            <a:br>
              <a:rPr lang="id-ID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Chapter </a:t>
            </a:r>
            <a:r>
              <a:rPr lang="en-US" sz="2400" dirty="0" err="1" smtClean="0"/>
              <a:t>qw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File Allocation Method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:\TransMac\Illustrator Files\12-File\12_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3388" y="1628775"/>
            <a:ext cx="5648325" cy="4729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04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File Allocation Method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1605" y="1457325"/>
            <a:ext cx="7467600" cy="351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Linked List Allocation using Table</a:t>
            </a:r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4148667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File Allocation Method (6)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47800" y="1628775"/>
            <a:ext cx="7239000" cy="351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Indexed allocation</a:t>
            </a:r>
          </a:p>
          <a:p>
            <a:pPr lvl="1"/>
            <a:r>
              <a:rPr lang="en-US" smtClean="0"/>
              <a:t>File allocation table contains a separate one-level index for each file</a:t>
            </a:r>
          </a:p>
          <a:p>
            <a:pPr lvl="1"/>
            <a:r>
              <a:rPr lang="en-US" smtClean="0"/>
              <a:t>The index has one entry for each portion allocated to the file</a:t>
            </a:r>
          </a:p>
          <a:p>
            <a:pPr lvl="1"/>
            <a:r>
              <a:rPr lang="en-US" smtClean="0"/>
              <a:t>The file allocation table contains block number for the index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3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File Allocation Method (7)</a:t>
            </a:r>
            <a:endParaRPr lang="en-US" dirty="0"/>
          </a:p>
        </p:txBody>
      </p:sp>
      <p:pic>
        <p:nvPicPr>
          <p:cNvPr id="9" name="Picture 2" descr="D:\TransMac\Illustrator Files\12-File\12_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628775"/>
            <a:ext cx="5429250" cy="4364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46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Implementing Directories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939925"/>
            <a:ext cx="7239000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39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Implementing Directories (2)</a:t>
            </a:r>
            <a:endParaRPr 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990600" y="1628775"/>
            <a:ext cx="7696200" cy="3517900"/>
          </a:xfrm>
        </p:spPr>
        <p:txBody>
          <a:bodyPr/>
          <a:lstStyle/>
          <a:p>
            <a:r>
              <a:rPr lang="en-US" dirty="0" smtClean="0"/>
              <a:t>Handling Long Filenames</a:t>
            </a:r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40" y="2300288"/>
            <a:ext cx="5478198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2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/>
          <a:lstStyle/>
          <a:p>
            <a:r>
              <a:rPr lang="id-ID" dirty="0"/>
              <a:t>Stallings</a:t>
            </a:r>
            <a:r>
              <a:rPr lang="en-US" dirty="0"/>
              <a:t>, W. (</a:t>
            </a:r>
            <a:r>
              <a:rPr lang="en-US" dirty="0" smtClean="0"/>
              <a:t>201</a:t>
            </a:r>
            <a:r>
              <a:rPr lang="id-ID" smtClean="0"/>
              <a:t>4</a:t>
            </a:r>
            <a:r>
              <a:rPr lang="en-US" smtClean="0"/>
              <a:t>). </a:t>
            </a:r>
            <a:r>
              <a:rPr lang="id-ID" i="1" dirty="0"/>
              <a:t>Operating Systems: Internals and Design Principles</a:t>
            </a:r>
            <a:r>
              <a:rPr lang="id-ID" dirty="0"/>
              <a:t>. 8</a:t>
            </a:r>
            <a:r>
              <a:rPr lang="id-ID" baseline="30000" dirty="0"/>
              <a:t>th. </a:t>
            </a:r>
            <a:br>
              <a:rPr lang="id-ID" baseline="30000" dirty="0"/>
            </a:br>
            <a:r>
              <a:rPr lang="en-US" dirty="0"/>
              <a:t>ISBN: </a:t>
            </a:r>
            <a:r>
              <a:rPr lang="id-ID" dirty="0"/>
              <a:t> </a:t>
            </a:r>
            <a:r>
              <a:rPr lang="id-ID" dirty="0" smtClean="0"/>
              <a:t>978-0-13-380591-8</a:t>
            </a:r>
          </a:p>
          <a:p>
            <a:r>
              <a:rPr lang="id-ID" dirty="0"/>
              <a:t>A. Tanenbaum(2007), Modern Operating System, 3rd</a:t>
            </a:r>
          </a:p>
          <a:p>
            <a:pPr marL="0" indent="0">
              <a:buNone/>
            </a:pPr>
            <a:r>
              <a:rPr lang="id-ID" dirty="0"/>
              <a:t>     ISBN: 978-0136006633</a:t>
            </a:r>
            <a:endParaRPr lang="en-US" dirty="0"/>
          </a:p>
          <a:p>
            <a:endParaRPr lang="id-ID" dirty="0"/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Learning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752600"/>
            <a:ext cx="6837114" cy="3040422"/>
          </a:xfrm>
        </p:spPr>
        <p:txBody>
          <a:bodyPr/>
          <a:lstStyle/>
          <a:p>
            <a:r>
              <a:rPr lang="id-ID" dirty="0" smtClean="0"/>
              <a:t>LO1: Able to describe te concept of File Management</a:t>
            </a:r>
          </a:p>
          <a:p>
            <a:r>
              <a:rPr lang="en-US" dirty="0" smtClean="0"/>
              <a:t>LO2</a:t>
            </a:r>
            <a:r>
              <a:rPr lang="en-US" dirty="0"/>
              <a:t>: Relate the file </a:t>
            </a:r>
            <a:r>
              <a:rPr lang="id-ID" dirty="0" smtClean="0"/>
              <a:t>allocation </a:t>
            </a:r>
            <a:r>
              <a:rPr lang="en-US" dirty="0" smtClean="0"/>
              <a:t>techniques </a:t>
            </a:r>
            <a:r>
              <a:rPr lang="en-US" dirty="0"/>
              <a:t>with the current </a:t>
            </a:r>
            <a:r>
              <a:rPr lang="en-US" dirty="0" err="1" smtClean="0"/>
              <a:t>techniq</a:t>
            </a:r>
            <a:r>
              <a:rPr lang="id-ID" dirty="0" smtClean="0"/>
              <a:t>u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/>
              <a:t>used in O/S</a:t>
            </a:r>
          </a:p>
          <a:p>
            <a:r>
              <a:rPr lang="en-US" dirty="0"/>
              <a:t>LO 3: Demonstrate  different techniques of </a:t>
            </a:r>
            <a:r>
              <a:rPr lang="en-US" dirty="0" smtClean="0"/>
              <a:t>file </a:t>
            </a:r>
            <a:r>
              <a:rPr lang="en-US" dirty="0"/>
              <a:t>allocation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File Management System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File management system is considered part of the operating system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Input to applications is by means of a file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Output is saved in a file for long-term storage</a:t>
            </a:r>
          </a:p>
        </p:txBody>
      </p:sp>
    </p:spTree>
    <p:extLst>
      <p:ext uri="{BB962C8B-B14F-4D97-AF65-F5344CB8AC3E}">
        <p14:creationId xmlns:p14="http://schemas.microsoft.com/office/powerpoint/2010/main" val="36346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Objectives of </a:t>
            </a:r>
            <a:r>
              <a:rPr lang="en-US" dirty="0" smtClean="0"/>
              <a:t>File </a:t>
            </a:r>
            <a:r>
              <a:rPr lang="en-US" dirty="0"/>
              <a:t>Management </a:t>
            </a:r>
            <a:r>
              <a:rPr lang="en-US" dirty="0" smtClean="0"/>
              <a:t>System</a:t>
            </a:r>
            <a:r>
              <a:rPr lang="id-ID" dirty="0" smtClean="0"/>
              <a:t> (1)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Meet the data management needs and requirements of the user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Guarantee that the data in the file are valid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Optimize performance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Provide I/O support for a variety of storage device types</a:t>
            </a:r>
          </a:p>
        </p:txBody>
      </p:sp>
    </p:spTree>
    <p:extLst>
      <p:ext uri="{BB962C8B-B14F-4D97-AF65-F5344CB8AC3E}">
        <p14:creationId xmlns:p14="http://schemas.microsoft.com/office/powerpoint/2010/main" val="21473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Objectives of </a:t>
            </a:r>
            <a:r>
              <a:rPr lang="en-US" dirty="0" smtClean="0"/>
              <a:t>File </a:t>
            </a:r>
            <a:r>
              <a:rPr lang="en-US" dirty="0"/>
              <a:t>Management </a:t>
            </a:r>
            <a:r>
              <a:rPr lang="en-US" dirty="0" smtClean="0"/>
              <a:t>System</a:t>
            </a:r>
            <a:r>
              <a:rPr lang="id-ID" dirty="0" smtClean="0"/>
              <a:t> (2)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Minimize or eliminate the potential for lost or destroyed data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Provide a standardized set of I/O interface routines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Provide I/O support for multiple users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4296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Minimal set of requirements (1)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</a:rPr>
              <a:t>Each user should be able to create, delete, read, and change files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</a:rPr>
              <a:t>Each user may have controlled access to other users’ files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</a:rPr>
              <a:t>Each user may control what type of accesses are allowed to the users’ files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</a:rPr>
              <a:t>Each user should be able to restructure the user’s files in a form appropriate to the problem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53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Minimal set of requirements (2)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47800" y="1916113"/>
            <a:ext cx="7239000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</a:rPr>
              <a:t>Each user should be able to move data between files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</a:rPr>
              <a:t>Each user should be able to back up and recover the user’s files in case of damage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</a:rPr>
              <a:t>Each user should be able to access the user’s files by using symbolic names</a:t>
            </a:r>
          </a:p>
        </p:txBody>
      </p:sp>
    </p:spTree>
    <p:extLst>
      <p:ext uri="{BB962C8B-B14F-4D97-AF65-F5344CB8AC3E}">
        <p14:creationId xmlns:p14="http://schemas.microsoft.com/office/powerpoint/2010/main" val="8555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893</TotalTime>
  <Words>636</Words>
  <Application>Microsoft Office PowerPoint</Application>
  <PresentationFormat>On-screen Show (4:3)</PresentationFormat>
  <Paragraphs>108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Template PPT 2015</vt:lpstr>
      <vt:lpstr>File Management Session  8</vt:lpstr>
      <vt:lpstr>Sub Topics</vt:lpstr>
      <vt:lpstr> These slides have been adapted from:  Stallings, W. (2011). Operating Systems: Internals and Design Principles. 8th.  ISBN: 978-0-13-380591-8   Chapter qw </vt:lpstr>
      <vt:lpstr>PowerPoint Presentation</vt:lpstr>
      <vt:lpstr>File Management System</vt:lpstr>
      <vt:lpstr>Objectives of File Management System (1)</vt:lpstr>
      <vt:lpstr>Objectives of File Management System (2)</vt:lpstr>
      <vt:lpstr>Minimal set of requirements (1)</vt:lpstr>
      <vt:lpstr>Minimal set of requirements (2)</vt:lpstr>
      <vt:lpstr>File Management Layers</vt:lpstr>
      <vt:lpstr>Pile</vt:lpstr>
      <vt:lpstr>Sequential File</vt:lpstr>
      <vt:lpstr>Indexed Sequential File</vt:lpstr>
      <vt:lpstr>Indexed File</vt:lpstr>
      <vt:lpstr>The Direct File (Hash)</vt:lpstr>
      <vt:lpstr>Basic File System </vt:lpstr>
      <vt:lpstr>Long-Term Storage</vt:lpstr>
      <vt:lpstr>File Naming</vt:lpstr>
      <vt:lpstr>File Structure</vt:lpstr>
      <vt:lpstr>File Types</vt:lpstr>
      <vt:lpstr>File Attributes (1)</vt:lpstr>
      <vt:lpstr>File Attributes(2)</vt:lpstr>
      <vt:lpstr>Directories (1)</vt:lpstr>
      <vt:lpstr>Directories (2)</vt:lpstr>
      <vt:lpstr>Directories (3)</vt:lpstr>
      <vt:lpstr>Pathnames</vt:lpstr>
      <vt:lpstr>File Allocation Method (1)</vt:lpstr>
      <vt:lpstr>File Allocation Method (2)</vt:lpstr>
      <vt:lpstr>File Allocation Method (3)</vt:lpstr>
      <vt:lpstr>File Allocation Method (4)</vt:lpstr>
      <vt:lpstr>File Allocation Method (5)</vt:lpstr>
      <vt:lpstr>File Allocation Method (6)</vt:lpstr>
      <vt:lpstr>File Allocation Method (7)</vt:lpstr>
      <vt:lpstr>Implementing Directories (1)</vt:lpstr>
      <vt:lpstr>Implementing Directories (2)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Admin</cp:lastModifiedBy>
  <cp:revision>91</cp:revision>
  <dcterms:created xsi:type="dcterms:W3CDTF">2015-05-04T03:33:03Z</dcterms:created>
  <dcterms:modified xsi:type="dcterms:W3CDTF">2018-07-22T13:27:54Z</dcterms:modified>
</cp:coreProperties>
</file>