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3" r:id="rId4"/>
    <p:sldId id="257" r:id="rId5"/>
    <p:sldId id="309" r:id="rId6"/>
    <p:sldId id="318" r:id="rId7"/>
    <p:sldId id="345" r:id="rId8"/>
    <p:sldId id="346" r:id="rId9"/>
    <p:sldId id="356" r:id="rId10"/>
    <p:sldId id="357" r:id="rId11"/>
    <p:sldId id="358" r:id="rId12"/>
    <p:sldId id="359" r:id="rId13"/>
    <p:sldId id="360" r:id="rId14"/>
    <p:sldId id="361" r:id="rId15"/>
    <p:sldId id="362" r:id="rId16"/>
    <p:sldId id="363" r:id="rId17"/>
    <p:sldId id="364" r:id="rId18"/>
    <p:sldId id="365" r:id="rId19"/>
    <p:sldId id="366" r:id="rId20"/>
    <p:sldId id="347" r:id="rId21"/>
    <p:sldId id="341" r:id="rId22"/>
    <p:sldId id="342" r:id="rId23"/>
    <p:sldId id="343" r:id="rId24"/>
    <p:sldId id="367" r:id="rId25"/>
    <p:sldId id="355" r:id="rId26"/>
    <p:sldId id="348" r:id="rId27"/>
    <p:sldId id="344" r:id="rId28"/>
    <p:sldId id="350" r:id="rId29"/>
    <p:sldId id="351" r:id="rId30"/>
    <p:sldId id="349" r:id="rId31"/>
    <p:sldId id="352" r:id="rId32"/>
    <p:sldId id="353" r:id="rId33"/>
    <p:sldId id="354" r:id="rId34"/>
    <p:sldId id="262" r:id="rId35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" id="{727C0728-BFBA-4018-A895-7E45D940962F}">
          <p14:sldIdLst>
            <p14:sldId id="256"/>
          </p14:sldIdLst>
        </p14:section>
        <p14:section name="COURSE CONTENT" id="{F4927CBE-FA17-46D1-BAAE-887D0AF2CCBF}">
          <p14:sldIdLst>
            <p14:sldId id="261"/>
            <p14:sldId id="263"/>
            <p14:sldId id="257"/>
            <p14:sldId id="309"/>
            <p14:sldId id="318"/>
            <p14:sldId id="345"/>
            <p14:sldId id="346"/>
            <p14:sldId id="356"/>
            <p14:sldId id="357"/>
            <p14:sldId id="358"/>
            <p14:sldId id="359"/>
            <p14:sldId id="360"/>
            <p14:sldId id="361"/>
            <p14:sldId id="362"/>
            <p14:sldId id="363"/>
            <p14:sldId id="364"/>
            <p14:sldId id="365"/>
            <p14:sldId id="366"/>
            <p14:sldId id="347"/>
            <p14:sldId id="341"/>
            <p14:sldId id="342"/>
            <p14:sldId id="343"/>
            <p14:sldId id="367"/>
            <p14:sldId id="355"/>
            <p14:sldId id="348"/>
            <p14:sldId id="344"/>
            <p14:sldId id="350"/>
            <p14:sldId id="351"/>
            <p14:sldId id="349"/>
            <p14:sldId id="352"/>
            <p14:sldId id="353"/>
            <p14:sldId id="354"/>
            <p14:sldId id="26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7F7"/>
    <a:srgbClr val="008FD5"/>
    <a:srgbClr val="558FD5"/>
    <a:srgbClr val="0079B8"/>
    <a:srgbClr val="0081BD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02" autoAdjust="0"/>
    <p:restoredTop sz="94578" autoAdjust="0"/>
  </p:normalViewPr>
  <p:slideViewPr>
    <p:cSldViewPr>
      <p:cViewPr varScale="1">
        <p:scale>
          <a:sx n="70" d="100"/>
          <a:sy n="70" d="100"/>
        </p:scale>
        <p:origin x="-138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82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1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" y="4763"/>
            <a:ext cx="9139237" cy="6461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7"/>
          <p:cNvSpPr/>
          <p:nvPr userDrawn="1"/>
        </p:nvSpPr>
        <p:spPr>
          <a:xfrm>
            <a:off x="1691679" y="1628800"/>
            <a:ext cx="7452319" cy="5229200"/>
          </a:xfrm>
          <a:prstGeom prst="rect">
            <a:avLst/>
          </a:prstGeom>
          <a:solidFill>
            <a:srgbClr val="008F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35696" y="2708920"/>
            <a:ext cx="7128792" cy="1470025"/>
          </a:xfrm>
        </p:spPr>
        <p:txBody>
          <a:bodyPr/>
          <a:lstStyle>
            <a:lvl1pPr eaLnBrk="1" hangingPunct="1">
              <a:defRPr sz="4400">
                <a:solidFill>
                  <a:schemeClr val="bg1"/>
                </a:solidFill>
              </a:defRPr>
            </a:lvl1pPr>
          </a:lstStyle>
          <a:p>
            <a:pPr eaLnBrk="1" hangingPunct="1"/>
            <a:r>
              <a:rPr lang="en-US" sz="3200" b="1" dirty="0" smtClean="0">
                <a:solidFill>
                  <a:schemeClr val="bg1"/>
                </a:solidFill>
                <a:latin typeface="Open Sans" pitchFamily="-84" charset="0"/>
                <a:ea typeface="ＭＳ Ｐゴシック" pitchFamily="34" charset="-128"/>
              </a:rPr>
              <a:t>Headline Open Sans Bold 32pt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7744" y="4295527"/>
            <a:ext cx="6400800" cy="576064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Open San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fld id="{5EF9B71C-2D91-4D15-BAB7-ADA66F828B46}" type="datetimeFigureOut">
              <a:rPr lang="id-ID" smtClean="0"/>
              <a:pPr/>
              <a:t>22/07/2018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25141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22/07/2018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35969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84784"/>
            <a:ext cx="2057400" cy="464137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43608" y="1484784"/>
            <a:ext cx="5433392" cy="464137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22/07/2018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88760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2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3937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 userDrawn="1"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1350" y="2060848"/>
            <a:ext cx="6837114" cy="792088"/>
          </a:xfrm>
        </p:spPr>
        <p:txBody>
          <a:bodyPr>
            <a:normAutofit/>
          </a:bodyPr>
          <a:lstStyle>
            <a:lvl1pPr algn="l">
              <a:defRPr sz="3000" b="1">
                <a:solidFill>
                  <a:srgbClr val="0079B8"/>
                </a:solidFill>
                <a:latin typeface="Open Sans"/>
              </a:defRPr>
            </a:lvl1pPr>
          </a:lstStyle>
          <a:p>
            <a:r>
              <a:rPr lang="en-US" smtClean="0"/>
              <a:t>Click to edit Master title style</a:t>
            </a:r>
            <a:endParaRPr lang="id-ID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fld id="{5EF9B71C-2D91-4D15-BAB7-ADA66F828B46}" type="datetimeFigureOut">
              <a:rPr lang="id-ID" smtClean="0"/>
              <a:pPr/>
              <a:t>22/07/2018</a:t>
            </a:fld>
            <a:endParaRPr lang="id-ID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1911350" y="3429001"/>
            <a:ext cx="6837114" cy="3040422"/>
          </a:xfrm>
        </p:spPr>
        <p:txBody>
          <a:bodyPr/>
          <a:lstStyle>
            <a:lvl1pPr>
              <a:defRPr>
                <a:latin typeface="Open Sans"/>
              </a:defRPr>
            </a:lvl1pPr>
            <a:lvl2pPr>
              <a:defRPr>
                <a:latin typeface="Open Sans"/>
              </a:defRPr>
            </a:lvl2pPr>
            <a:lvl3pPr>
              <a:defRPr>
                <a:latin typeface="Open Sans"/>
              </a:defRPr>
            </a:lvl3pPr>
            <a:lvl4pPr>
              <a:defRPr>
                <a:latin typeface="Open Sans"/>
              </a:defRPr>
            </a:lvl4pPr>
            <a:lvl5pPr>
              <a:defRPr>
                <a:latin typeface="Open San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3"/>
          </p:nvPr>
        </p:nvSpPr>
        <p:spPr>
          <a:xfrm>
            <a:off x="1907704" y="2852936"/>
            <a:ext cx="6840760" cy="504056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id-ID" sz="2200" b="1" dirty="0">
                <a:solidFill>
                  <a:srgbClr val="0079B8"/>
                </a:solidFill>
                <a:latin typeface="Open Sans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  <a:buNone/>
            </a:pPr>
            <a:r>
              <a:rPr lang="en-US" smtClean="0"/>
              <a:t>Click to edit Master subtitle style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61869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640" y="4406901"/>
            <a:ext cx="7344816" cy="678284"/>
          </a:xfrm>
        </p:spPr>
        <p:txBody>
          <a:bodyPr anchor="t">
            <a:noAutofit/>
          </a:bodyPr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1640" y="2906713"/>
            <a:ext cx="7344816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22/07/2018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93648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19672" y="2636912"/>
            <a:ext cx="3456384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8064" y="2636912"/>
            <a:ext cx="3538736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22/07/2018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16327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00811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19672" y="2708920"/>
            <a:ext cx="3456384" cy="3456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0072" y="2708919"/>
            <a:ext cx="3466728" cy="345638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22/07/2018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0" name="Text Placeholder 2"/>
          <p:cNvSpPr>
            <a:spLocks noGrp="1"/>
          </p:cNvSpPr>
          <p:nvPr>
            <p:ph type="body" idx="13"/>
          </p:nvPr>
        </p:nvSpPr>
        <p:spPr>
          <a:xfrm>
            <a:off x="52200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59855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22/07/2018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35514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22/07/2018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pic>
        <p:nvPicPr>
          <p:cNvPr id="5" name="Picture 1" descr="Background 03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693629" cy="685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13250" y="2859881"/>
            <a:ext cx="7067128" cy="1143000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73697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7704" y="1628800"/>
            <a:ext cx="6768752" cy="802010"/>
          </a:xfrm>
        </p:spPr>
        <p:txBody>
          <a:bodyPr anchor="b">
            <a:normAutofit/>
          </a:bodyPr>
          <a:lstStyle>
            <a:lvl1pPr algn="l">
              <a:defRPr sz="3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7705" y="2564904"/>
            <a:ext cx="3168352" cy="367240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20072" y="2564904"/>
            <a:ext cx="3430017" cy="367216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22/07/2018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61704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688416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916832"/>
            <a:ext cx="6884168" cy="281074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688416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22/07/2018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93814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" descr="Background 02.jpg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4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636912"/>
            <a:ext cx="7067128" cy="3489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F9B71C-2D91-4D15-BAB7-ADA66F828B46}" type="datetimeFigureOut">
              <a:rPr lang="id-ID" smtClean="0"/>
              <a:pPr/>
              <a:t>22/07/2018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5333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18913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000" b="1" kern="1200">
          <a:solidFill>
            <a:srgbClr val="0079B8"/>
          </a:solidFill>
          <a:latin typeface="Open Sans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Open Sans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1766887" y="1676400"/>
            <a:ext cx="7072313" cy="935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tabLst>
                <a:tab pos="1320800" algn="l"/>
                <a:tab pos="2054225" algn="l"/>
              </a:tabLst>
            </a:pPr>
            <a:r>
              <a:rPr lang="en-US" sz="2400" dirty="0" smtClean="0">
                <a:solidFill>
                  <a:schemeClr val="bg1"/>
                </a:solidFill>
                <a:latin typeface="Open Sans"/>
              </a:rPr>
              <a:t>Course		: COMP6153</a:t>
            </a:r>
            <a:endParaRPr lang="en-US" sz="2400" dirty="0">
              <a:solidFill>
                <a:schemeClr val="bg1"/>
              </a:solidFill>
              <a:latin typeface="Open Sans"/>
            </a:endParaRPr>
          </a:p>
          <a:p>
            <a:pPr>
              <a:spcBef>
                <a:spcPct val="20000"/>
              </a:spcBef>
              <a:tabLst>
                <a:tab pos="1320800" algn="l"/>
                <a:tab pos="2054225" algn="l"/>
              </a:tabLst>
            </a:pPr>
            <a:r>
              <a:rPr lang="en-US" sz="2400" dirty="0" smtClean="0">
                <a:solidFill>
                  <a:schemeClr val="bg1"/>
                </a:solidFill>
                <a:latin typeface="Open Sans"/>
              </a:rPr>
              <a:t>Effective Period	: </a:t>
            </a:r>
            <a:r>
              <a:rPr lang="en-US" sz="2400" dirty="0" smtClean="0">
                <a:solidFill>
                  <a:schemeClr val="bg1"/>
                </a:solidFill>
                <a:latin typeface="Open Sans"/>
              </a:rPr>
              <a:t>September 2018</a:t>
            </a:r>
            <a:endParaRPr lang="en-US" sz="1400" dirty="0">
              <a:solidFill>
                <a:schemeClr val="bg1"/>
              </a:solidFill>
              <a:latin typeface="Open Sans"/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676400" y="3352800"/>
            <a:ext cx="7467600" cy="2384425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id-ID" sz="4000" dirty="0" smtClean="0">
                <a:solidFill>
                  <a:schemeClr val="bg1"/>
                </a:solidFill>
              </a:rPr>
              <a:t>Security</a:t>
            </a:r>
            <a:br>
              <a:rPr lang="id-ID" sz="4000" dirty="0" smtClean="0">
                <a:solidFill>
                  <a:schemeClr val="bg1"/>
                </a:solidFill>
              </a:rPr>
            </a:br>
            <a:r>
              <a:rPr lang="en-US" sz="2800" dirty="0" err="1" smtClean="0">
                <a:solidFill>
                  <a:schemeClr val="bg1"/>
                </a:solidFill>
              </a:rPr>
              <a:t>Sessio</a:t>
            </a:r>
            <a:r>
              <a:rPr lang="id-ID" sz="2800" dirty="0"/>
              <a:t>n</a:t>
            </a:r>
            <a:r>
              <a:rPr lang="en-US" sz="2800" dirty="0" smtClean="0">
                <a:solidFill>
                  <a:schemeClr val="bg1"/>
                </a:solidFill>
              </a:rPr>
              <a:t>  </a:t>
            </a:r>
            <a:r>
              <a:rPr lang="id-ID" sz="2800" dirty="0" smtClean="0">
                <a:solidFill>
                  <a:schemeClr val="bg1"/>
                </a:solidFill>
              </a:rPr>
              <a:t>12</a:t>
            </a:r>
            <a:endParaRPr lang="en-US" sz="28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4421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533400"/>
            <a:ext cx="5029200" cy="792088"/>
          </a:xfrm>
        </p:spPr>
        <p:txBody>
          <a:bodyPr>
            <a:normAutofit/>
          </a:bodyPr>
          <a:lstStyle/>
          <a:p>
            <a:r>
              <a:rPr lang="en-US" dirty="0"/>
              <a:t>Backdoor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289188" y="1676400"/>
            <a:ext cx="7239000" cy="366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endParaRPr lang="en-US" sz="2400" kern="0" dirty="0">
              <a:latin typeface="+mn-lt"/>
            </a:endParaRPr>
          </a:p>
        </p:txBody>
      </p:sp>
      <p:sp>
        <p:nvSpPr>
          <p:cNvPr id="4" name="Rectangle 1027"/>
          <p:cNvSpPr txBox="1">
            <a:spLocks noChangeArrowheads="1"/>
          </p:cNvSpPr>
          <p:nvPr/>
        </p:nvSpPr>
        <p:spPr bwMode="auto">
          <a:xfrm>
            <a:off x="1272623" y="1708702"/>
            <a:ext cx="7239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sz="240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990600" y="1600200"/>
            <a:ext cx="7696200" cy="4953000"/>
          </a:xfrm>
        </p:spPr>
        <p:txBody>
          <a:bodyPr/>
          <a:lstStyle/>
          <a:p>
            <a:r>
              <a:rPr lang="en-US" dirty="0" smtClean="0"/>
              <a:t>Trapdoor</a:t>
            </a:r>
          </a:p>
          <a:p>
            <a:r>
              <a:rPr lang="en-US" dirty="0" smtClean="0"/>
              <a:t>Secret entry point</a:t>
            </a:r>
          </a:p>
          <a:p>
            <a:r>
              <a:rPr lang="en-US" dirty="0" smtClean="0"/>
              <a:t>Useful for programmers debugging</a:t>
            </a:r>
          </a:p>
          <a:p>
            <a:pPr lvl="1"/>
            <a:r>
              <a:rPr lang="en-US" dirty="0" smtClean="0"/>
              <a:t>But allows </a:t>
            </a:r>
            <a:r>
              <a:rPr lang="en-NZ" dirty="0" smtClean="0"/>
              <a:t>unscrupulous programmers to gain unauthorized access.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636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533400"/>
            <a:ext cx="5029200" cy="792088"/>
          </a:xfrm>
        </p:spPr>
        <p:txBody>
          <a:bodyPr>
            <a:normAutofit/>
          </a:bodyPr>
          <a:lstStyle/>
          <a:p>
            <a:r>
              <a:rPr lang="en-US" dirty="0"/>
              <a:t>Logic Bomb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289188" y="1676400"/>
            <a:ext cx="7239000" cy="366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endParaRPr lang="en-US" sz="2400" kern="0" dirty="0">
              <a:latin typeface="+mn-lt"/>
            </a:endParaRPr>
          </a:p>
        </p:txBody>
      </p:sp>
      <p:sp>
        <p:nvSpPr>
          <p:cNvPr id="4" name="Rectangle 1027"/>
          <p:cNvSpPr txBox="1">
            <a:spLocks noChangeArrowheads="1"/>
          </p:cNvSpPr>
          <p:nvPr/>
        </p:nvSpPr>
        <p:spPr bwMode="auto">
          <a:xfrm>
            <a:off x="1272623" y="1708702"/>
            <a:ext cx="7239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sz="240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272623" y="1676400"/>
            <a:ext cx="5610367" cy="3200400"/>
          </a:xfrm>
        </p:spPr>
        <p:txBody>
          <a:bodyPr/>
          <a:lstStyle/>
          <a:p>
            <a:r>
              <a:rPr lang="en-US" dirty="0" smtClean="0"/>
              <a:t>Explodes when certain conditions are met</a:t>
            </a:r>
          </a:p>
          <a:p>
            <a:pPr lvl="1"/>
            <a:r>
              <a:rPr lang="en-US" dirty="0" smtClean="0"/>
              <a:t>Presence or absence of certain files</a:t>
            </a:r>
          </a:p>
          <a:p>
            <a:pPr lvl="1"/>
            <a:r>
              <a:rPr lang="en-US" dirty="0" smtClean="0"/>
              <a:t>Particular day of the week</a:t>
            </a:r>
          </a:p>
          <a:p>
            <a:pPr lvl="1"/>
            <a:r>
              <a:rPr lang="en-US" dirty="0" smtClean="0"/>
              <a:t>Particular user running application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795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533400"/>
            <a:ext cx="5029200" cy="792088"/>
          </a:xfrm>
        </p:spPr>
        <p:txBody>
          <a:bodyPr>
            <a:normAutofit/>
          </a:bodyPr>
          <a:lstStyle/>
          <a:p>
            <a:r>
              <a:rPr lang="en-US" dirty="0"/>
              <a:t>Trojan Horse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289188" y="1676400"/>
            <a:ext cx="7239000" cy="366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endParaRPr lang="en-US" sz="2400" kern="0" dirty="0">
              <a:latin typeface="+mn-lt"/>
            </a:endParaRPr>
          </a:p>
        </p:txBody>
      </p:sp>
      <p:sp>
        <p:nvSpPr>
          <p:cNvPr id="4" name="Rectangle 1027"/>
          <p:cNvSpPr txBox="1">
            <a:spLocks noChangeArrowheads="1"/>
          </p:cNvSpPr>
          <p:nvPr/>
        </p:nvSpPr>
        <p:spPr bwMode="auto">
          <a:xfrm>
            <a:off x="1272623" y="1708702"/>
            <a:ext cx="7239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sz="240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r>
              <a:rPr lang="en-US" dirty="0" smtClean="0"/>
              <a:t>Useful program that contains hidden code that when invoked performs some unwanted or harmful function</a:t>
            </a:r>
          </a:p>
          <a:p>
            <a:r>
              <a:rPr lang="en-US" dirty="0" smtClean="0"/>
              <a:t>Can be used to accomplish functions indirectly that an unauthorized user could not accomplish directly</a:t>
            </a:r>
          </a:p>
          <a:p>
            <a:pPr lvl="1"/>
            <a:r>
              <a:rPr lang="en-US" dirty="0" smtClean="0"/>
              <a:t>User may set file permission so everyone has access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725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533400"/>
            <a:ext cx="5029200" cy="792088"/>
          </a:xfrm>
        </p:spPr>
        <p:txBody>
          <a:bodyPr>
            <a:normAutofit/>
          </a:bodyPr>
          <a:lstStyle/>
          <a:p>
            <a:r>
              <a:rPr lang="en-US" dirty="0"/>
              <a:t>Parts of Virus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289188" y="1676400"/>
            <a:ext cx="7239000" cy="366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endParaRPr lang="en-US" sz="2400" kern="0" dirty="0">
              <a:latin typeface="+mn-lt"/>
            </a:endParaRPr>
          </a:p>
        </p:txBody>
      </p:sp>
      <p:sp>
        <p:nvSpPr>
          <p:cNvPr id="4" name="Rectangle 1027"/>
          <p:cNvSpPr txBox="1">
            <a:spLocks noChangeArrowheads="1"/>
          </p:cNvSpPr>
          <p:nvPr/>
        </p:nvSpPr>
        <p:spPr bwMode="auto">
          <a:xfrm>
            <a:off x="1272623" y="1708702"/>
            <a:ext cx="7239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sz="240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990600" y="1600200"/>
            <a:ext cx="7696200" cy="4953000"/>
          </a:xfrm>
        </p:spPr>
        <p:txBody>
          <a:bodyPr/>
          <a:lstStyle/>
          <a:p>
            <a:r>
              <a:rPr lang="en-US" dirty="0" smtClean="0"/>
              <a:t>Software that “infects” other software by modifying them</a:t>
            </a:r>
          </a:p>
          <a:p>
            <a:r>
              <a:rPr lang="en-US" dirty="0" smtClean="0"/>
              <a:t>Modification includes </a:t>
            </a:r>
          </a:p>
          <a:p>
            <a:pPr lvl="1"/>
            <a:r>
              <a:rPr lang="en-US" dirty="0" smtClean="0"/>
              <a:t>An infection mechanism</a:t>
            </a:r>
          </a:p>
          <a:p>
            <a:pPr lvl="1"/>
            <a:r>
              <a:rPr lang="en-US" dirty="0" smtClean="0"/>
              <a:t>Trigger</a:t>
            </a:r>
          </a:p>
          <a:p>
            <a:pPr lvl="1"/>
            <a:r>
              <a:rPr lang="en-US" dirty="0" smtClean="0"/>
              <a:t>Payload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381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533400"/>
            <a:ext cx="5029200" cy="792088"/>
          </a:xfrm>
        </p:spPr>
        <p:txBody>
          <a:bodyPr>
            <a:normAutofit/>
          </a:bodyPr>
          <a:lstStyle/>
          <a:p>
            <a:r>
              <a:rPr lang="en-US" dirty="0"/>
              <a:t>Virus Stages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289188" y="1676400"/>
            <a:ext cx="7239000" cy="366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endParaRPr lang="en-US" sz="2400" kern="0" dirty="0">
              <a:latin typeface="+mn-lt"/>
            </a:endParaRPr>
          </a:p>
        </p:txBody>
      </p:sp>
      <p:sp>
        <p:nvSpPr>
          <p:cNvPr id="4" name="Rectangle 1027"/>
          <p:cNvSpPr txBox="1">
            <a:spLocks noChangeArrowheads="1"/>
          </p:cNvSpPr>
          <p:nvPr/>
        </p:nvSpPr>
        <p:spPr bwMode="auto">
          <a:xfrm>
            <a:off x="1272623" y="1708702"/>
            <a:ext cx="7239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sz="2400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066800" y="1600200"/>
            <a:ext cx="7620000" cy="495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NZ" smtClean="0"/>
              <a:t>During its lifetime, a typical virus goes through the following four phases:</a:t>
            </a:r>
          </a:p>
          <a:p>
            <a:pPr lvl="1"/>
            <a:r>
              <a:rPr lang="en-US" smtClean="0"/>
              <a:t>Dormant phase</a:t>
            </a:r>
          </a:p>
          <a:p>
            <a:pPr lvl="1"/>
            <a:r>
              <a:rPr lang="en-US" smtClean="0"/>
              <a:t>Propagation phase</a:t>
            </a:r>
          </a:p>
          <a:p>
            <a:pPr lvl="1"/>
            <a:r>
              <a:rPr lang="en-US" smtClean="0"/>
              <a:t>Triggering phase</a:t>
            </a:r>
          </a:p>
          <a:p>
            <a:pPr lvl="1"/>
            <a:r>
              <a:rPr lang="en-US" smtClean="0"/>
              <a:t>Execution phase</a:t>
            </a:r>
          </a:p>
          <a:p>
            <a:pPr lvl="1">
              <a:buFont typeface="Arial" pitchFamily="34" charset="0"/>
              <a:buNone/>
            </a:pPr>
            <a:endParaRPr lang="en-US" smtClean="0"/>
          </a:p>
          <a:p>
            <a:pPr lvl="1"/>
            <a:endParaRPr lang="en-US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939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533400"/>
            <a:ext cx="5029200" cy="792088"/>
          </a:xfrm>
        </p:spPr>
        <p:txBody>
          <a:bodyPr>
            <a:normAutofit/>
          </a:bodyPr>
          <a:lstStyle/>
          <a:p>
            <a:r>
              <a:rPr lang="en-US" dirty="0"/>
              <a:t>Worms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289188" y="1676400"/>
            <a:ext cx="7239000" cy="366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endParaRPr lang="en-US" sz="2400" kern="0" dirty="0">
              <a:latin typeface="+mn-lt"/>
            </a:endParaRPr>
          </a:p>
        </p:txBody>
      </p:sp>
      <p:sp>
        <p:nvSpPr>
          <p:cNvPr id="4" name="Rectangle 1027"/>
          <p:cNvSpPr txBox="1">
            <a:spLocks noChangeArrowheads="1"/>
          </p:cNvSpPr>
          <p:nvPr/>
        </p:nvSpPr>
        <p:spPr bwMode="auto">
          <a:xfrm>
            <a:off x="1272623" y="1708702"/>
            <a:ext cx="7239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sz="2400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289188" y="1600200"/>
            <a:ext cx="7397612" cy="495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Replicates itself</a:t>
            </a:r>
          </a:p>
          <a:p>
            <a:r>
              <a:rPr lang="en-US" smtClean="0"/>
              <a:t>Use network connections to spread form system to system</a:t>
            </a:r>
          </a:p>
          <a:p>
            <a:r>
              <a:rPr lang="en-US" smtClean="0"/>
              <a:t>Email virus has elements of being a worm (self replicating)</a:t>
            </a:r>
          </a:p>
          <a:p>
            <a:pPr lvl="1"/>
            <a:r>
              <a:rPr lang="en-US" smtClean="0"/>
              <a:t>But normally requires some intervention to run, so classed as a virus rather than worm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520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533400"/>
            <a:ext cx="5029200" cy="792088"/>
          </a:xfrm>
        </p:spPr>
        <p:txBody>
          <a:bodyPr>
            <a:normAutofit/>
          </a:bodyPr>
          <a:lstStyle/>
          <a:p>
            <a:r>
              <a:rPr lang="en-US" dirty="0"/>
              <a:t>Bots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289188" y="1676400"/>
            <a:ext cx="7239000" cy="366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endParaRPr lang="en-US" sz="2400" kern="0" dirty="0">
              <a:latin typeface="+mn-lt"/>
            </a:endParaRPr>
          </a:p>
        </p:txBody>
      </p:sp>
      <p:sp>
        <p:nvSpPr>
          <p:cNvPr id="4" name="Rectangle 1027"/>
          <p:cNvSpPr txBox="1">
            <a:spLocks noChangeArrowheads="1"/>
          </p:cNvSpPr>
          <p:nvPr/>
        </p:nvSpPr>
        <p:spPr bwMode="auto">
          <a:xfrm>
            <a:off x="1272623" y="1708702"/>
            <a:ext cx="7239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sz="240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600200"/>
            <a:ext cx="7848600" cy="4953000"/>
          </a:xfrm>
        </p:spPr>
        <p:txBody>
          <a:bodyPr/>
          <a:lstStyle/>
          <a:p>
            <a:r>
              <a:rPr lang="en-US" dirty="0" smtClean="0"/>
              <a:t>From Ro</a:t>
            </a:r>
            <a:r>
              <a:rPr lang="en-US" u="sng" dirty="0" smtClean="0"/>
              <a:t>bot</a:t>
            </a:r>
          </a:p>
          <a:p>
            <a:pPr lvl="1"/>
            <a:r>
              <a:rPr lang="en-US" dirty="0" smtClean="0"/>
              <a:t>Also called Zombie or drone</a:t>
            </a:r>
          </a:p>
          <a:p>
            <a:r>
              <a:rPr lang="en-US" dirty="0" smtClean="0"/>
              <a:t>Program secretly takes of another Internet-attached computer</a:t>
            </a:r>
          </a:p>
          <a:p>
            <a:r>
              <a:rPr lang="en-US" dirty="0" smtClean="0"/>
              <a:t>Launch attacks that are difficult to trace to </a:t>
            </a:r>
            <a:r>
              <a:rPr lang="en-US" dirty="0" err="1" smtClean="0"/>
              <a:t>bot’s</a:t>
            </a:r>
            <a:r>
              <a:rPr lang="en-US" dirty="0" smtClean="0"/>
              <a:t> creator</a:t>
            </a:r>
          </a:p>
          <a:p>
            <a:r>
              <a:rPr lang="en-US" dirty="0" smtClean="0"/>
              <a:t>Collection of bots is a </a:t>
            </a:r>
            <a:r>
              <a:rPr lang="en-US" dirty="0" err="1" smtClean="0"/>
              <a:t>botnet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96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533400"/>
            <a:ext cx="5029200" cy="792088"/>
          </a:xfrm>
        </p:spPr>
        <p:txBody>
          <a:bodyPr>
            <a:normAutofit/>
          </a:bodyPr>
          <a:lstStyle/>
          <a:p>
            <a:r>
              <a:rPr lang="en-US" dirty="0"/>
              <a:t>Rootkit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289188" y="1676400"/>
            <a:ext cx="7239000" cy="366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endParaRPr lang="en-US" sz="2400" kern="0" dirty="0">
              <a:latin typeface="+mn-lt"/>
            </a:endParaRPr>
          </a:p>
        </p:txBody>
      </p:sp>
      <p:sp>
        <p:nvSpPr>
          <p:cNvPr id="4" name="Rectangle 1027"/>
          <p:cNvSpPr txBox="1">
            <a:spLocks noChangeArrowheads="1"/>
          </p:cNvSpPr>
          <p:nvPr/>
        </p:nvSpPr>
        <p:spPr bwMode="auto">
          <a:xfrm>
            <a:off x="1272623" y="1708702"/>
            <a:ext cx="7239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sz="240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066800" y="1600200"/>
            <a:ext cx="7620000" cy="4953000"/>
          </a:xfrm>
        </p:spPr>
        <p:txBody>
          <a:bodyPr/>
          <a:lstStyle/>
          <a:p>
            <a:r>
              <a:rPr lang="en-US" dirty="0" smtClean="0"/>
              <a:t>Set of programs installed on a system to maintain administrator (or root) access to that system</a:t>
            </a:r>
          </a:p>
          <a:p>
            <a:r>
              <a:rPr lang="en-US" dirty="0" smtClean="0"/>
              <a:t>Hides its existence</a:t>
            </a:r>
          </a:p>
          <a:p>
            <a:r>
              <a:rPr lang="en-US" dirty="0" smtClean="0"/>
              <a:t>Attacker has complete control of the system.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267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533400"/>
            <a:ext cx="5029200" cy="792088"/>
          </a:xfrm>
        </p:spPr>
        <p:txBody>
          <a:bodyPr>
            <a:normAutofit/>
          </a:bodyPr>
          <a:lstStyle/>
          <a:p>
            <a:r>
              <a:rPr lang="en-NZ" dirty="0"/>
              <a:t>Rootkit classification</a:t>
            </a:r>
            <a:endParaRPr lang="en-US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289188" y="1676400"/>
            <a:ext cx="7239000" cy="366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endParaRPr lang="en-US" sz="2400" kern="0" dirty="0">
              <a:latin typeface="+mn-lt"/>
            </a:endParaRPr>
          </a:p>
        </p:txBody>
      </p:sp>
      <p:sp>
        <p:nvSpPr>
          <p:cNvPr id="4" name="Rectangle 1027"/>
          <p:cNvSpPr txBox="1">
            <a:spLocks noChangeArrowheads="1"/>
          </p:cNvSpPr>
          <p:nvPr/>
        </p:nvSpPr>
        <p:spPr bwMode="auto">
          <a:xfrm>
            <a:off x="1272623" y="1708702"/>
            <a:ext cx="7239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sz="240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066800" y="1600200"/>
            <a:ext cx="7620000" cy="4953000"/>
          </a:xfrm>
        </p:spPr>
        <p:txBody>
          <a:bodyPr/>
          <a:lstStyle/>
          <a:p>
            <a:r>
              <a:rPr lang="en-NZ" dirty="0" err="1" smtClean="0"/>
              <a:t>Rootkits</a:t>
            </a:r>
            <a:r>
              <a:rPr lang="en-NZ" dirty="0" smtClean="0"/>
              <a:t> can be classified based on whether they can survive a reboot and execution mode.</a:t>
            </a:r>
          </a:p>
          <a:p>
            <a:pPr lvl="1"/>
            <a:r>
              <a:rPr lang="en-NZ" dirty="0" smtClean="0"/>
              <a:t>Persistent</a:t>
            </a:r>
          </a:p>
          <a:p>
            <a:pPr lvl="1"/>
            <a:r>
              <a:rPr lang="en-NZ" dirty="0" smtClean="0"/>
              <a:t>Memory based</a:t>
            </a:r>
          </a:p>
          <a:p>
            <a:pPr lvl="1"/>
            <a:r>
              <a:rPr lang="en-NZ" dirty="0" smtClean="0"/>
              <a:t>User mode</a:t>
            </a:r>
          </a:p>
          <a:p>
            <a:pPr lvl="1"/>
            <a:r>
              <a:rPr lang="en-NZ" dirty="0" smtClean="0"/>
              <a:t>Kernel mode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992981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533400"/>
            <a:ext cx="5029200" cy="792088"/>
          </a:xfrm>
        </p:spPr>
        <p:txBody>
          <a:bodyPr>
            <a:normAutofit/>
          </a:bodyPr>
          <a:lstStyle/>
          <a:p>
            <a:r>
              <a:rPr lang="en-NZ" dirty="0"/>
              <a:t>Rootkit installation</a:t>
            </a:r>
            <a:endParaRPr lang="en-US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289188" y="1676400"/>
            <a:ext cx="7239000" cy="366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endParaRPr lang="en-US" sz="2400" kern="0" dirty="0">
              <a:latin typeface="+mn-lt"/>
            </a:endParaRPr>
          </a:p>
        </p:txBody>
      </p:sp>
      <p:sp>
        <p:nvSpPr>
          <p:cNvPr id="4" name="Rectangle 1027"/>
          <p:cNvSpPr txBox="1">
            <a:spLocks noChangeArrowheads="1"/>
          </p:cNvSpPr>
          <p:nvPr/>
        </p:nvSpPr>
        <p:spPr bwMode="auto">
          <a:xfrm>
            <a:off x="1272623" y="1708702"/>
            <a:ext cx="7239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sz="240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113182" y="1600200"/>
            <a:ext cx="7573617" cy="4953000"/>
          </a:xfrm>
        </p:spPr>
        <p:txBody>
          <a:bodyPr/>
          <a:lstStyle/>
          <a:p>
            <a:r>
              <a:rPr lang="en-NZ" dirty="0" smtClean="0"/>
              <a:t>Often as a </a:t>
            </a:r>
            <a:r>
              <a:rPr lang="en-NZ" dirty="0" err="1" smtClean="0"/>
              <a:t>trojan</a:t>
            </a:r>
            <a:endParaRPr lang="en-NZ" dirty="0" smtClean="0"/>
          </a:p>
          <a:p>
            <a:pPr lvl="1"/>
            <a:r>
              <a:rPr lang="en-NZ" dirty="0" smtClean="0"/>
              <a:t>Commonly attached to pirated software</a:t>
            </a:r>
          </a:p>
          <a:p>
            <a:r>
              <a:rPr lang="en-NZ" dirty="0" smtClean="0"/>
              <a:t>Installed manually after a hacker has gained root access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666341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90600" y="76200"/>
            <a:ext cx="7067128" cy="1143000"/>
          </a:xfrm>
        </p:spPr>
        <p:txBody>
          <a:bodyPr/>
          <a:lstStyle/>
          <a:p>
            <a:r>
              <a:rPr lang="id-ID" dirty="0" smtClean="0"/>
              <a:t>Sub Topics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09600" y="1066800"/>
            <a:ext cx="8077200" cy="5638799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3200" dirty="0" smtClean="0">
              <a:solidFill>
                <a:schemeClr val="bg1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911087" y="1524000"/>
            <a:ext cx="8229600" cy="371475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id-ID" dirty="0" smtClean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 txBox="1">
            <a:spLocks noChangeArrowheads="1"/>
          </p:cNvSpPr>
          <p:nvPr/>
        </p:nvSpPr>
        <p:spPr>
          <a:xfrm>
            <a:off x="609600" y="1470991"/>
            <a:ext cx="7795591" cy="203420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bg1"/>
                </a:solidFill>
                <a:latin typeface="Open Sans"/>
                <a:ea typeface="+mj-ea"/>
                <a:cs typeface="+mj-cs"/>
              </a:defRPr>
            </a:lvl1pPr>
          </a:lstStyle>
          <a:p>
            <a:pPr marL="342900" indent="-342900" algn="l">
              <a:buFont typeface="Arial" pitchFamily="34" charset="0"/>
              <a:buChar char="•"/>
            </a:pPr>
            <a:r>
              <a:rPr lang="id-ID" sz="2400" dirty="0" smtClean="0"/>
              <a:t>System Access Threarts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id-ID" sz="2400" dirty="0" smtClean="0"/>
              <a:t>Inruders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id-ID" sz="2400" dirty="0" smtClean="0"/>
              <a:t>Malicious Program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id-ID" sz="2400" dirty="0" smtClean="0"/>
              <a:t>Authentication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id-ID" sz="2400" dirty="0" smtClean="0"/>
              <a:t>Access Control</a:t>
            </a:r>
          </a:p>
          <a:p>
            <a:pPr marL="342900" indent="-342900">
              <a:buFont typeface="Arial" pitchFamily="34" charset="0"/>
              <a:buChar char="•"/>
            </a:pPr>
            <a:endParaRPr lang="id-ID" sz="2400" dirty="0"/>
          </a:p>
        </p:txBody>
      </p:sp>
    </p:spTree>
    <p:extLst>
      <p:ext uri="{BB962C8B-B14F-4D97-AF65-F5344CB8AC3E}">
        <p14:creationId xmlns:p14="http://schemas.microsoft.com/office/powerpoint/2010/main" val="7581157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533400"/>
            <a:ext cx="5029200" cy="792088"/>
          </a:xfrm>
        </p:spPr>
        <p:txBody>
          <a:bodyPr>
            <a:normAutofit/>
          </a:bodyPr>
          <a:lstStyle/>
          <a:p>
            <a:r>
              <a:rPr lang="id-ID" dirty="0" smtClean="0"/>
              <a:t>Authentication</a:t>
            </a:r>
            <a:endParaRPr lang="en-US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289188" y="1676400"/>
            <a:ext cx="7239000" cy="366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endParaRPr lang="en-US" sz="2400" kern="0" dirty="0">
              <a:latin typeface="+mn-lt"/>
            </a:endParaRPr>
          </a:p>
        </p:txBody>
      </p:sp>
      <p:sp>
        <p:nvSpPr>
          <p:cNvPr id="4" name="Rectangle 1027"/>
          <p:cNvSpPr txBox="1">
            <a:spLocks noChangeArrowheads="1"/>
          </p:cNvSpPr>
          <p:nvPr/>
        </p:nvSpPr>
        <p:spPr bwMode="auto">
          <a:xfrm>
            <a:off x="1272623" y="1708702"/>
            <a:ext cx="7239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sz="2400" dirty="0"/>
          </a:p>
        </p:txBody>
      </p:sp>
      <p:sp>
        <p:nvSpPr>
          <p:cNvPr id="10" name="Content Placeholder 3"/>
          <p:cNvSpPr>
            <a:spLocks noGrp="1"/>
          </p:cNvSpPr>
          <p:nvPr>
            <p:ph idx="1"/>
          </p:nvPr>
        </p:nvSpPr>
        <p:spPr>
          <a:xfrm>
            <a:off x="1272622" y="1600200"/>
            <a:ext cx="7414177" cy="4953000"/>
          </a:xfrm>
        </p:spPr>
        <p:txBody>
          <a:bodyPr/>
          <a:lstStyle/>
          <a:p>
            <a:r>
              <a:rPr lang="en-US" dirty="0"/>
              <a:t>An authentication process consists of two steps:</a:t>
            </a:r>
          </a:p>
          <a:p>
            <a:pPr lvl="1"/>
            <a:r>
              <a:rPr lang="en-US" dirty="0" smtClean="0"/>
              <a:t>identification </a:t>
            </a:r>
            <a:r>
              <a:rPr lang="en-US" dirty="0" err="1" smtClean="0"/>
              <a:t>ste</a:t>
            </a:r>
            <a:r>
              <a:rPr lang="id-ID" dirty="0" smtClean="0"/>
              <a:t>p</a:t>
            </a:r>
          </a:p>
          <a:p>
            <a:pPr lvl="2"/>
            <a:r>
              <a:rPr lang="en-US" dirty="0" smtClean="0"/>
              <a:t>presenting </a:t>
            </a:r>
            <a:r>
              <a:rPr lang="en-US" dirty="0"/>
              <a:t>an identifier to the security </a:t>
            </a:r>
            <a:r>
              <a:rPr lang="en-US" dirty="0" err="1" smtClean="0"/>
              <a:t>syste</a:t>
            </a:r>
            <a:r>
              <a:rPr lang="id-ID" dirty="0" smtClean="0"/>
              <a:t>m</a:t>
            </a:r>
          </a:p>
          <a:p>
            <a:pPr lvl="1"/>
            <a:r>
              <a:rPr lang="id-ID" dirty="0" smtClean="0"/>
              <a:t> </a:t>
            </a:r>
            <a:r>
              <a:rPr lang="en-US" dirty="0" smtClean="0"/>
              <a:t>verification step</a:t>
            </a:r>
            <a:endParaRPr lang="id-ID" dirty="0"/>
          </a:p>
          <a:p>
            <a:pPr lvl="2"/>
            <a:r>
              <a:rPr lang="en-US" dirty="0" smtClean="0"/>
              <a:t>presenting </a:t>
            </a:r>
            <a:r>
              <a:rPr lang="en-US" dirty="0"/>
              <a:t>or generating authentication information that </a:t>
            </a:r>
            <a:r>
              <a:rPr lang="en-US" dirty="0" smtClean="0"/>
              <a:t>corroborates </a:t>
            </a:r>
            <a:r>
              <a:rPr lang="en-US" dirty="0"/>
              <a:t>the binding between the entity and the identifier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10859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533400"/>
            <a:ext cx="5029200" cy="792088"/>
          </a:xfrm>
        </p:spPr>
        <p:txBody>
          <a:bodyPr>
            <a:normAutofit/>
          </a:bodyPr>
          <a:lstStyle/>
          <a:p>
            <a:r>
              <a:rPr lang="id-ID" dirty="0"/>
              <a:t>Means of Authentication</a:t>
            </a:r>
            <a:endParaRPr lang="en-US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289188" y="1676400"/>
            <a:ext cx="7239000" cy="366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endParaRPr lang="en-US" sz="2400" kern="0" dirty="0">
              <a:latin typeface="+mn-lt"/>
            </a:endParaRPr>
          </a:p>
        </p:txBody>
      </p:sp>
      <p:sp>
        <p:nvSpPr>
          <p:cNvPr id="4" name="Rectangle 1027"/>
          <p:cNvSpPr txBox="1">
            <a:spLocks noChangeArrowheads="1"/>
          </p:cNvSpPr>
          <p:nvPr/>
        </p:nvSpPr>
        <p:spPr bwMode="auto">
          <a:xfrm>
            <a:off x="1272623" y="1708702"/>
            <a:ext cx="7239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sz="2400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273175" y="1600200"/>
            <a:ext cx="7413625" cy="4953000"/>
          </a:xfrm>
        </p:spPr>
        <p:txBody>
          <a:bodyPr/>
          <a:lstStyle/>
          <a:p>
            <a:r>
              <a:rPr lang="en-NZ" dirty="0" smtClean="0"/>
              <a:t>Traditionally listed as three factors</a:t>
            </a:r>
          </a:p>
          <a:p>
            <a:r>
              <a:rPr lang="en-NZ" dirty="0" smtClean="0"/>
              <a:t>Something you </a:t>
            </a:r>
            <a:r>
              <a:rPr lang="en-NZ" b="1" i="1" dirty="0" smtClean="0"/>
              <a:t>know</a:t>
            </a:r>
          </a:p>
          <a:p>
            <a:pPr lvl="1"/>
            <a:r>
              <a:rPr lang="en-NZ" dirty="0" smtClean="0"/>
              <a:t>Password, PIN</a:t>
            </a:r>
          </a:p>
          <a:p>
            <a:r>
              <a:rPr lang="en-NZ" dirty="0" smtClean="0"/>
              <a:t>Something you </a:t>
            </a:r>
            <a:r>
              <a:rPr lang="en-NZ" b="1" i="1" dirty="0" smtClean="0"/>
              <a:t>have</a:t>
            </a:r>
          </a:p>
          <a:p>
            <a:pPr lvl="1"/>
            <a:r>
              <a:rPr lang="en-NZ" dirty="0" smtClean="0"/>
              <a:t>Card, RFID badge</a:t>
            </a:r>
          </a:p>
          <a:p>
            <a:r>
              <a:rPr lang="en-NZ" dirty="0" smtClean="0"/>
              <a:t>Something you </a:t>
            </a:r>
            <a:r>
              <a:rPr lang="en-NZ" b="1" i="1" dirty="0" smtClean="0"/>
              <a:t>are</a:t>
            </a:r>
          </a:p>
          <a:p>
            <a:pPr lvl="1"/>
            <a:r>
              <a:rPr lang="en-NZ" dirty="0" smtClean="0"/>
              <a:t>Biometrics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54982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533400"/>
            <a:ext cx="5029200" cy="792088"/>
          </a:xfrm>
        </p:spPr>
        <p:txBody>
          <a:bodyPr>
            <a:normAutofit fontScale="90000"/>
          </a:bodyPr>
          <a:lstStyle/>
          <a:p>
            <a:r>
              <a:rPr lang="en-US" dirty="0"/>
              <a:t>Static Biometric </a:t>
            </a:r>
            <a:br>
              <a:rPr lang="en-US" dirty="0"/>
            </a:br>
            <a:r>
              <a:rPr lang="en-US" dirty="0"/>
              <a:t>Authentication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289188" y="1676400"/>
            <a:ext cx="7239000" cy="366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endParaRPr lang="en-US" sz="2400" kern="0" dirty="0">
              <a:latin typeface="+mn-lt"/>
            </a:endParaRPr>
          </a:p>
        </p:txBody>
      </p:sp>
      <p:sp>
        <p:nvSpPr>
          <p:cNvPr id="4" name="Rectangle 1027"/>
          <p:cNvSpPr txBox="1">
            <a:spLocks noChangeArrowheads="1"/>
          </p:cNvSpPr>
          <p:nvPr/>
        </p:nvSpPr>
        <p:spPr bwMode="auto">
          <a:xfrm>
            <a:off x="1272623" y="1708702"/>
            <a:ext cx="7239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sz="2400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273175" y="1600200"/>
            <a:ext cx="7413625" cy="4953000"/>
          </a:xfrm>
        </p:spPr>
        <p:txBody>
          <a:bodyPr/>
          <a:lstStyle/>
          <a:p>
            <a:r>
              <a:rPr lang="en-US" dirty="0" smtClean="0"/>
              <a:t>Includes</a:t>
            </a:r>
          </a:p>
          <a:p>
            <a:pPr lvl="1"/>
            <a:r>
              <a:rPr lang="en-US" dirty="0" smtClean="0"/>
              <a:t>Facial characteristics</a:t>
            </a:r>
          </a:p>
          <a:p>
            <a:pPr lvl="1"/>
            <a:r>
              <a:rPr lang="en-US" dirty="0" smtClean="0"/>
              <a:t>Fingerprints</a:t>
            </a:r>
          </a:p>
          <a:p>
            <a:pPr lvl="1"/>
            <a:r>
              <a:rPr lang="en-US" dirty="0" smtClean="0"/>
              <a:t>Hand geometry</a:t>
            </a:r>
          </a:p>
          <a:p>
            <a:pPr lvl="1"/>
            <a:r>
              <a:rPr lang="en-US" dirty="0" smtClean="0"/>
              <a:t>Retinal pattern</a:t>
            </a:r>
          </a:p>
          <a:p>
            <a:r>
              <a:rPr lang="en-NZ" dirty="0" smtClean="0"/>
              <a:t>Based on pattern recognition,</a:t>
            </a:r>
          </a:p>
          <a:p>
            <a:pPr lvl="1"/>
            <a:r>
              <a:rPr lang="en-NZ" dirty="0" smtClean="0"/>
              <a:t>technically complex and expensive.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446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533400"/>
            <a:ext cx="5029200" cy="792088"/>
          </a:xfrm>
        </p:spPr>
        <p:txBody>
          <a:bodyPr>
            <a:normAutofit fontScale="90000"/>
          </a:bodyPr>
          <a:lstStyle/>
          <a:p>
            <a:r>
              <a:rPr lang="en-US" dirty="0"/>
              <a:t>Dynamic Biometric Authentication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289188" y="1676400"/>
            <a:ext cx="7239000" cy="366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endParaRPr lang="en-US" sz="2400" kern="0" dirty="0">
              <a:latin typeface="+mn-lt"/>
            </a:endParaRPr>
          </a:p>
        </p:txBody>
      </p:sp>
      <p:sp>
        <p:nvSpPr>
          <p:cNvPr id="4" name="Rectangle 1027"/>
          <p:cNvSpPr txBox="1">
            <a:spLocks noChangeArrowheads="1"/>
          </p:cNvSpPr>
          <p:nvPr/>
        </p:nvSpPr>
        <p:spPr bwMode="auto">
          <a:xfrm>
            <a:off x="1272623" y="1708702"/>
            <a:ext cx="7239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sz="2400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273175" y="1600200"/>
            <a:ext cx="7413625" cy="4953000"/>
          </a:xfrm>
        </p:spPr>
        <p:txBody>
          <a:bodyPr/>
          <a:lstStyle/>
          <a:p>
            <a:r>
              <a:rPr lang="en-US" dirty="0" smtClean="0"/>
              <a:t>Patterns may change</a:t>
            </a:r>
          </a:p>
          <a:p>
            <a:r>
              <a:rPr lang="en-US" dirty="0" smtClean="0"/>
              <a:t>Includes</a:t>
            </a:r>
          </a:p>
          <a:p>
            <a:pPr lvl="1"/>
            <a:r>
              <a:rPr lang="en-US" dirty="0" smtClean="0"/>
              <a:t>Iris</a:t>
            </a:r>
          </a:p>
          <a:p>
            <a:pPr lvl="1"/>
            <a:r>
              <a:rPr lang="en-US" dirty="0" smtClean="0"/>
              <a:t>Signature</a:t>
            </a:r>
          </a:p>
          <a:p>
            <a:pPr lvl="1"/>
            <a:r>
              <a:rPr lang="en-US" dirty="0" smtClean="0"/>
              <a:t>Voice</a:t>
            </a:r>
          </a:p>
          <a:p>
            <a:pPr lvl="1"/>
            <a:r>
              <a:rPr lang="en-US" dirty="0" smtClean="0"/>
              <a:t>Typing rhythm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741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4200" y="609600"/>
            <a:ext cx="5029200" cy="79208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Firewall to </a:t>
            </a:r>
            <a:r>
              <a:rPr lang="en-US" dirty="0"/>
              <a:t>P</a:t>
            </a:r>
            <a:r>
              <a:rPr lang="en-US" dirty="0" smtClean="0"/>
              <a:t>rotect Systems</a:t>
            </a:r>
            <a:endParaRPr lang="en-US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289188" y="1676400"/>
            <a:ext cx="7239000" cy="366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endParaRPr lang="en-US" sz="2400" kern="0" dirty="0">
              <a:latin typeface="+mn-lt"/>
            </a:endParaRPr>
          </a:p>
        </p:txBody>
      </p:sp>
      <p:sp>
        <p:nvSpPr>
          <p:cNvPr id="4" name="Rectangle 1027"/>
          <p:cNvSpPr txBox="1">
            <a:spLocks noChangeArrowheads="1"/>
          </p:cNvSpPr>
          <p:nvPr/>
        </p:nvSpPr>
        <p:spPr bwMode="auto">
          <a:xfrm>
            <a:off x="1272623" y="1708702"/>
            <a:ext cx="7239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9618" y="1633538"/>
            <a:ext cx="7019571" cy="4310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622006" y="6172200"/>
            <a:ext cx="6906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Silberschatz</a:t>
            </a:r>
            <a:r>
              <a:rPr lang="en-US" dirty="0" smtClean="0"/>
              <a:t>, Gavin and Gagne: Operating </a:t>
            </a:r>
            <a:r>
              <a:rPr lang="en-US" dirty="0" err="1" smtClean="0"/>
              <a:t>Ssystems</a:t>
            </a:r>
            <a:r>
              <a:rPr lang="en-US" dirty="0" smtClean="0"/>
              <a:t> Concept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23064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533400"/>
            <a:ext cx="5029200" cy="792088"/>
          </a:xfrm>
        </p:spPr>
        <p:txBody>
          <a:bodyPr>
            <a:normAutofit/>
          </a:bodyPr>
          <a:lstStyle/>
          <a:p>
            <a:r>
              <a:rPr lang="id-ID" dirty="0" smtClean="0"/>
              <a:t>Intruder Detection System</a:t>
            </a:r>
            <a:endParaRPr lang="en-US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289188" y="1676400"/>
            <a:ext cx="7239000" cy="366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endParaRPr lang="en-US" sz="2400" kern="0" dirty="0">
              <a:latin typeface="+mn-lt"/>
            </a:endParaRPr>
          </a:p>
        </p:txBody>
      </p:sp>
      <p:sp>
        <p:nvSpPr>
          <p:cNvPr id="4" name="Rectangle 1027"/>
          <p:cNvSpPr txBox="1">
            <a:spLocks noChangeArrowheads="1"/>
          </p:cNvSpPr>
          <p:nvPr/>
        </p:nvSpPr>
        <p:spPr bwMode="auto">
          <a:xfrm>
            <a:off x="1272623" y="1708702"/>
            <a:ext cx="7239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sz="2400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273175" y="1600200"/>
            <a:ext cx="7413625" cy="4953000"/>
          </a:xfrm>
        </p:spPr>
        <p:txBody>
          <a:bodyPr/>
          <a:lstStyle/>
          <a:p>
            <a:r>
              <a:rPr lang="id-ID" dirty="0" smtClean="0"/>
              <a:t>Components </a:t>
            </a:r>
            <a:endParaRPr lang="en-US" dirty="0" smtClean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6262" y="2057400"/>
            <a:ext cx="7081926" cy="4703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10196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533400"/>
            <a:ext cx="5029200" cy="792088"/>
          </a:xfrm>
        </p:spPr>
        <p:txBody>
          <a:bodyPr>
            <a:normAutofit fontScale="90000"/>
          </a:bodyPr>
          <a:lstStyle/>
          <a:p>
            <a:r>
              <a:rPr lang="id-ID" dirty="0" smtClean="0"/>
              <a:t>File System Access Control</a:t>
            </a:r>
            <a:endParaRPr lang="en-US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289188" y="1676400"/>
            <a:ext cx="7239000" cy="366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endParaRPr lang="en-US" sz="2400" kern="0" dirty="0">
              <a:latin typeface="+mn-lt"/>
            </a:endParaRPr>
          </a:p>
        </p:txBody>
      </p:sp>
      <p:sp>
        <p:nvSpPr>
          <p:cNvPr id="4" name="Rectangle 1027"/>
          <p:cNvSpPr txBox="1">
            <a:spLocks noChangeArrowheads="1"/>
          </p:cNvSpPr>
          <p:nvPr/>
        </p:nvSpPr>
        <p:spPr bwMode="auto">
          <a:xfrm>
            <a:off x="1272623" y="1708702"/>
            <a:ext cx="7239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sz="2400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273175" y="1600200"/>
            <a:ext cx="7413625" cy="4953000"/>
          </a:xfrm>
        </p:spPr>
        <p:txBody>
          <a:bodyPr/>
          <a:lstStyle/>
          <a:p>
            <a:r>
              <a:rPr lang="en-US" dirty="0"/>
              <a:t>Identifies a user to the system</a:t>
            </a:r>
          </a:p>
          <a:p>
            <a:r>
              <a:rPr lang="en-US" dirty="0" smtClean="0"/>
              <a:t>Associated </a:t>
            </a:r>
            <a:r>
              <a:rPr lang="en-US" dirty="0"/>
              <a:t>with each user there can be a profile that specifies permissible </a:t>
            </a:r>
            <a:r>
              <a:rPr lang="id-ID" dirty="0" smtClean="0"/>
              <a:t> </a:t>
            </a:r>
            <a:r>
              <a:rPr lang="en-US" dirty="0" smtClean="0"/>
              <a:t>operations </a:t>
            </a:r>
            <a:r>
              <a:rPr lang="en-US" dirty="0"/>
              <a:t>and file accesses</a:t>
            </a:r>
          </a:p>
          <a:p>
            <a:r>
              <a:rPr lang="en-US" dirty="0" smtClean="0"/>
              <a:t>The </a:t>
            </a:r>
            <a:r>
              <a:rPr lang="en-US" dirty="0"/>
              <a:t>operating system can then enforce rules based on the user profile</a:t>
            </a:r>
          </a:p>
          <a:p>
            <a:r>
              <a:rPr lang="en-US" dirty="0" smtClean="0"/>
              <a:t>The </a:t>
            </a:r>
            <a:r>
              <a:rPr lang="en-US" dirty="0"/>
              <a:t>database management system, however, must control access to specific </a:t>
            </a:r>
            <a:r>
              <a:rPr lang="en-US" dirty="0" smtClean="0"/>
              <a:t>records </a:t>
            </a:r>
            <a:r>
              <a:rPr lang="en-US" dirty="0"/>
              <a:t>or even portions of records</a:t>
            </a:r>
          </a:p>
          <a:p>
            <a:r>
              <a:rPr lang="en-US" dirty="0" smtClean="0"/>
              <a:t>The </a:t>
            </a:r>
            <a:r>
              <a:rPr lang="en-US" dirty="0"/>
              <a:t>database management system decision for access depends not only on </a:t>
            </a:r>
            <a:r>
              <a:rPr lang="en-US" dirty="0" smtClean="0"/>
              <a:t>the </a:t>
            </a:r>
            <a:r>
              <a:rPr lang="en-US" dirty="0"/>
              <a:t>user’s identity but also on the specific parts of the data being accessed </a:t>
            </a:r>
            <a:r>
              <a:rPr lang="id-ID" dirty="0" smtClean="0"/>
              <a:t> </a:t>
            </a:r>
            <a:r>
              <a:rPr lang="en-US" dirty="0" smtClean="0"/>
              <a:t>and </a:t>
            </a:r>
            <a:r>
              <a:rPr lang="en-US" dirty="0"/>
              <a:t>even on the information already divulged to the user </a:t>
            </a:r>
          </a:p>
        </p:txBody>
      </p:sp>
    </p:spTree>
    <p:extLst>
      <p:ext uri="{BB962C8B-B14F-4D97-AF65-F5344CB8AC3E}">
        <p14:creationId xmlns:p14="http://schemas.microsoft.com/office/powerpoint/2010/main" val="3013055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533400"/>
            <a:ext cx="5029200" cy="792088"/>
          </a:xfrm>
        </p:spPr>
        <p:txBody>
          <a:bodyPr>
            <a:normAutofit fontScale="90000"/>
          </a:bodyPr>
          <a:lstStyle/>
          <a:p>
            <a:r>
              <a:rPr lang="en-US" smtClean="0"/>
              <a:t>Access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Control Matrix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289188" y="1676400"/>
            <a:ext cx="7239000" cy="366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endParaRPr lang="en-US" sz="2400" kern="0" dirty="0">
              <a:latin typeface="+mn-lt"/>
            </a:endParaRPr>
          </a:p>
        </p:txBody>
      </p:sp>
      <p:sp>
        <p:nvSpPr>
          <p:cNvPr id="4" name="Rectangle 1027"/>
          <p:cNvSpPr txBox="1">
            <a:spLocks noChangeArrowheads="1"/>
          </p:cNvSpPr>
          <p:nvPr/>
        </p:nvSpPr>
        <p:spPr bwMode="auto">
          <a:xfrm>
            <a:off x="1272623" y="1708702"/>
            <a:ext cx="7239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623" y="2300288"/>
            <a:ext cx="7088991" cy="3262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83177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533400"/>
            <a:ext cx="5029200" cy="79208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Access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Control </a:t>
            </a:r>
            <a:r>
              <a:rPr lang="id-ID" dirty="0" smtClean="0"/>
              <a:t>List</a:t>
            </a:r>
            <a:endParaRPr lang="en-US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289188" y="1676400"/>
            <a:ext cx="7239000" cy="366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endParaRPr lang="en-US" sz="2400" kern="0" dirty="0">
              <a:latin typeface="+mn-lt"/>
            </a:endParaRPr>
          </a:p>
        </p:txBody>
      </p:sp>
      <p:sp>
        <p:nvSpPr>
          <p:cNvPr id="4" name="Rectangle 1027"/>
          <p:cNvSpPr txBox="1">
            <a:spLocks noChangeArrowheads="1"/>
          </p:cNvSpPr>
          <p:nvPr/>
        </p:nvSpPr>
        <p:spPr bwMode="auto">
          <a:xfrm>
            <a:off x="1272623" y="1708702"/>
            <a:ext cx="7239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sz="2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614004"/>
            <a:ext cx="3617616" cy="46424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81489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533400"/>
            <a:ext cx="5029200" cy="792088"/>
          </a:xfrm>
        </p:spPr>
        <p:txBody>
          <a:bodyPr>
            <a:normAutofit/>
          </a:bodyPr>
          <a:lstStyle/>
          <a:p>
            <a:r>
              <a:rPr lang="id-ID" dirty="0" smtClean="0"/>
              <a:t>Capability</a:t>
            </a:r>
            <a:r>
              <a:rPr lang="en-US" dirty="0" smtClean="0"/>
              <a:t> </a:t>
            </a:r>
            <a:r>
              <a:rPr lang="id-ID" dirty="0" smtClean="0"/>
              <a:t>List</a:t>
            </a:r>
            <a:endParaRPr lang="en-US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289188" y="1676400"/>
            <a:ext cx="7239000" cy="366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endParaRPr lang="en-US" sz="2400" kern="0" dirty="0">
              <a:latin typeface="+mn-lt"/>
            </a:endParaRPr>
          </a:p>
        </p:txBody>
      </p:sp>
      <p:sp>
        <p:nvSpPr>
          <p:cNvPr id="4" name="Rectangle 1027"/>
          <p:cNvSpPr txBox="1">
            <a:spLocks noChangeArrowheads="1"/>
          </p:cNvSpPr>
          <p:nvPr/>
        </p:nvSpPr>
        <p:spPr bwMode="auto">
          <a:xfrm>
            <a:off x="1272623" y="1708702"/>
            <a:ext cx="7239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sz="24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99" y="1708702"/>
            <a:ext cx="4144167" cy="4082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50097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1828800"/>
            <a:ext cx="7453064" cy="4492352"/>
          </a:xfrm>
        </p:spPr>
        <p:txBody>
          <a:bodyPr>
            <a:normAutofit/>
          </a:bodyPr>
          <a:lstStyle/>
          <a:p>
            <a:pPr algn="ctr"/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These slides have been adapted from: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id-ID" sz="2400" dirty="0" smtClean="0"/>
              <a:t>Stallings</a:t>
            </a:r>
            <a:r>
              <a:rPr lang="en-US" sz="2400" dirty="0" smtClean="0"/>
              <a:t>, W. (201</a:t>
            </a:r>
            <a:r>
              <a:rPr lang="id-ID" sz="2400" dirty="0" smtClean="0"/>
              <a:t>1</a:t>
            </a:r>
            <a:r>
              <a:rPr lang="en-US" sz="2400" dirty="0" smtClean="0"/>
              <a:t>). </a:t>
            </a:r>
            <a:r>
              <a:rPr lang="id-ID" sz="2400" i="1" dirty="0"/>
              <a:t>Operating Systems: Internals and Design Principles</a:t>
            </a:r>
            <a:r>
              <a:rPr lang="id-ID" sz="2400" dirty="0"/>
              <a:t>. </a:t>
            </a:r>
            <a:r>
              <a:rPr lang="id-ID" sz="2400" smtClean="0"/>
              <a:t>8</a:t>
            </a:r>
            <a:r>
              <a:rPr lang="id-ID" sz="2400" baseline="30000" smtClean="0"/>
              <a:t>th</a:t>
            </a:r>
            <a:r>
              <a:rPr lang="id-ID" sz="2400" baseline="30000" dirty="0" smtClean="0"/>
              <a:t>. </a:t>
            </a:r>
            <a:br>
              <a:rPr lang="id-ID" sz="2400" baseline="30000" dirty="0" smtClean="0"/>
            </a:br>
            <a:r>
              <a:rPr lang="en-US" sz="2400" dirty="0" smtClean="0"/>
              <a:t>ISBN: </a:t>
            </a:r>
            <a:r>
              <a:rPr lang="id-ID" sz="2400" dirty="0"/>
              <a:t>978-0-13-380591-8</a:t>
            </a:r>
            <a:br>
              <a:rPr lang="id-ID" sz="2400" dirty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Chapter </a:t>
            </a:r>
            <a:r>
              <a:rPr lang="id-ID" sz="2400" dirty="0" smtClean="0"/>
              <a:t>14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id-ID" dirty="0"/>
          </a:p>
        </p:txBody>
      </p:sp>
      <p:sp>
        <p:nvSpPr>
          <p:cNvPr id="5" name="TextBox 4"/>
          <p:cNvSpPr txBox="1"/>
          <p:nvPr/>
        </p:nvSpPr>
        <p:spPr>
          <a:xfrm>
            <a:off x="3048000" y="816114"/>
            <a:ext cx="41696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Acknowledgement</a:t>
            </a:r>
          </a:p>
        </p:txBody>
      </p:sp>
    </p:spTree>
    <p:extLst>
      <p:ext uri="{BB962C8B-B14F-4D97-AF65-F5344CB8AC3E}">
        <p14:creationId xmlns:p14="http://schemas.microsoft.com/office/powerpoint/2010/main" val="9949088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2800" y="533400"/>
            <a:ext cx="5410200" cy="792088"/>
          </a:xfrm>
        </p:spPr>
        <p:txBody>
          <a:bodyPr>
            <a:normAutofit fontScale="90000"/>
          </a:bodyPr>
          <a:lstStyle/>
          <a:p>
            <a:r>
              <a:rPr lang="id-ID" dirty="0" smtClean="0"/>
              <a:t>Extended </a:t>
            </a:r>
            <a:r>
              <a:rPr lang="en-US" dirty="0" smtClean="0"/>
              <a:t>Access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Control Matrix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289188" y="1676400"/>
            <a:ext cx="7239000" cy="366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endParaRPr lang="en-US" sz="2400" kern="0" dirty="0">
              <a:latin typeface="+mn-lt"/>
            </a:endParaRPr>
          </a:p>
        </p:txBody>
      </p:sp>
      <p:sp>
        <p:nvSpPr>
          <p:cNvPr id="4" name="Rectangle 1027"/>
          <p:cNvSpPr txBox="1">
            <a:spLocks noChangeArrowheads="1"/>
          </p:cNvSpPr>
          <p:nvPr/>
        </p:nvSpPr>
        <p:spPr bwMode="auto">
          <a:xfrm>
            <a:off x="1272623" y="1708702"/>
            <a:ext cx="7239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sz="2400" dirty="0"/>
          </a:p>
        </p:txBody>
      </p:sp>
      <p:pic>
        <p:nvPicPr>
          <p:cNvPr id="6" name="Content Placeholder 3" descr="Fig15_04.gif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8622" y="1447800"/>
            <a:ext cx="7980132" cy="3895725"/>
          </a:xfrm>
        </p:spPr>
      </p:pic>
    </p:spTree>
    <p:extLst>
      <p:ext uri="{BB962C8B-B14F-4D97-AF65-F5344CB8AC3E}">
        <p14:creationId xmlns:p14="http://schemas.microsoft.com/office/powerpoint/2010/main" val="3583301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2800" y="533400"/>
            <a:ext cx="5410200" cy="792088"/>
          </a:xfrm>
        </p:spPr>
        <p:txBody>
          <a:bodyPr>
            <a:normAutofit/>
          </a:bodyPr>
          <a:lstStyle/>
          <a:p>
            <a:r>
              <a:rPr lang="id-ID" dirty="0" smtClean="0"/>
              <a:t>Users, Roles and Resources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1447800"/>
            <a:ext cx="4343400" cy="50945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8108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2800" y="533400"/>
            <a:ext cx="5410200" cy="792088"/>
          </a:xfrm>
        </p:spPr>
        <p:txBody>
          <a:bodyPr>
            <a:normAutofit/>
          </a:bodyPr>
          <a:lstStyle/>
          <a:p>
            <a:r>
              <a:rPr lang="id-ID" dirty="0" smtClean="0"/>
              <a:t>Security Maintenance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524000"/>
            <a:ext cx="8153400" cy="43722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13099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533400"/>
            <a:ext cx="5029200" cy="792088"/>
          </a:xfrm>
        </p:spPr>
        <p:txBody>
          <a:bodyPr>
            <a:normAutofit/>
          </a:bodyPr>
          <a:lstStyle/>
          <a:p>
            <a:r>
              <a:rPr lang="id-ID" dirty="0" smtClean="0"/>
              <a:t>Logging</a:t>
            </a:r>
            <a:endParaRPr lang="en-US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289188" y="1676400"/>
            <a:ext cx="7239000" cy="366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endParaRPr lang="en-US" sz="2400" kern="0" dirty="0">
              <a:latin typeface="+mn-lt"/>
            </a:endParaRPr>
          </a:p>
        </p:txBody>
      </p:sp>
      <p:sp>
        <p:nvSpPr>
          <p:cNvPr id="4" name="Rectangle 1027"/>
          <p:cNvSpPr txBox="1">
            <a:spLocks noChangeArrowheads="1"/>
          </p:cNvSpPr>
          <p:nvPr/>
        </p:nvSpPr>
        <p:spPr bwMode="auto">
          <a:xfrm>
            <a:off x="1272623" y="1708702"/>
            <a:ext cx="7239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sz="2400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273175" y="1600200"/>
            <a:ext cx="7413625" cy="49530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Effective logging helps ensure that </a:t>
            </a:r>
            <a:r>
              <a:rPr lang="en-US" dirty="0" smtClean="0"/>
              <a:t>in </a:t>
            </a:r>
            <a:r>
              <a:rPr lang="en-US" dirty="0"/>
              <a:t>the event of a system breach </a:t>
            </a:r>
            <a:r>
              <a:rPr lang="en-US" dirty="0" smtClean="0"/>
              <a:t>or</a:t>
            </a:r>
            <a:r>
              <a:rPr lang="id-ID" dirty="0" smtClean="0"/>
              <a:t> </a:t>
            </a:r>
            <a:r>
              <a:rPr lang="en-US" dirty="0" smtClean="0"/>
              <a:t>failure</a:t>
            </a:r>
            <a:r>
              <a:rPr lang="en-US" dirty="0"/>
              <a:t>, system administrators can </a:t>
            </a:r>
            <a:r>
              <a:rPr lang="en-US" dirty="0" smtClean="0"/>
              <a:t>more </a:t>
            </a:r>
            <a:r>
              <a:rPr lang="en-US" dirty="0"/>
              <a:t>quickly and accurately </a:t>
            </a:r>
            <a:r>
              <a:rPr lang="en-US" dirty="0" smtClean="0"/>
              <a:t>identify </a:t>
            </a:r>
            <a:r>
              <a:rPr lang="en-US" dirty="0"/>
              <a:t>what happened and more </a:t>
            </a:r>
            <a:r>
              <a:rPr lang="en-US" dirty="0" smtClean="0"/>
              <a:t>effectively </a:t>
            </a:r>
            <a:r>
              <a:rPr lang="en-US" dirty="0"/>
              <a:t>focus their remediation </a:t>
            </a:r>
            <a:r>
              <a:rPr lang="en-US" dirty="0" smtClean="0"/>
              <a:t>and </a:t>
            </a:r>
            <a:r>
              <a:rPr lang="en-US" dirty="0"/>
              <a:t>recovery </a:t>
            </a:r>
            <a:r>
              <a:rPr lang="en-US" dirty="0" smtClean="0"/>
              <a:t>efforts</a:t>
            </a:r>
            <a:endParaRPr lang="id-ID" dirty="0" smtClean="0"/>
          </a:p>
          <a:p>
            <a:r>
              <a:rPr lang="en-US" dirty="0"/>
              <a:t>Logging information can be </a:t>
            </a:r>
            <a:r>
              <a:rPr lang="en-US" dirty="0" smtClean="0"/>
              <a:t>generated </a:t>
            </a:r>
            <a:r>
              <a:rPr lang="en-US" dirty="0"/>
              <a:t>by the system, </a:t>
            </a:r>
            <a:r>
              <a:rPr lang="en-US" dirty="0" smtClean="0"/>
              <a:t>network</a:t>
            </a:r>
            <a:r>
              <a:rPr lang="id-ID" dirty="0" smtClean="0"/>
              <a:t>, </a:t>
            </a:r>
            <a:r>
              <a:rPr lang="en-US" dirty="0" smtClean="0"/>
              <a:t>and applications</a:t>
            </a:r>
            <a:endParaRPr lang="id-ID" dirty="0" smtClean="0"/>
          </a:p>
          <a:p>
            <a:r>
              <a:rPr lang="en-US" dirty="0"/>
              <a:t>The range of logging </a:t>
            </a:r>
            <a:r>
              <a:rPr lang="en-US" dirty="0" smtClean="0"/>
              <a:t>data</a:t>
            </a:r>
            <a:r>
              <a:rPr lang="id-ID" dirty="0" smtClean="0"/>
              <a:t> </a:t>
            </a:r>
            <a:r>
              <a:rPr lang="en-US" dirty="0" smtClean="0"/>
              <a:t>acquired </a:t>
            </a:r>
            <a:r>
              <a:rPr lang="en-US" dirty="0"/>
              <a:t>should be determined </a:t>
            </a:r>
            <a:r>
              <a:rPr lang="en-US" dirty="0" smtClean="0"/>
              <a:t>during </a:t>
            </a:r>
            <a:r>
              <a:rPr lang="en-US" dirty="0"/>
              <a:t>the system planning stage </a:t>
            </a:r>
            <a:endParaRPr lang="id-ID" dirty="0" smtClean="0"/>
          </a:p>
          <a:p>
            <a:r>
              <a:rPr lang="en-US" dirty="0"/>
              <a:t>Logging can generate </a:t>
            </a:r>
            <a:r>
              <a:rPr lang="en-US" dirty="0" smtClean="0"/>
              <a:t>significant</a:t>
            </a:r>
            <a:r>
              <a:rPr lang="id-ID" dirty="0"/>
              <a:t> </a:t>
            </a:r>
            <a:r>
              <a:rPr lang="en-US" dirty="0" smtClean="0"/>
              <a:t>volumes </a:t>
            </a:r>
            <a:r>
              <a:rPr lang="en-US" dirty="0"/>
              <a:t>of information so it is </a:t>
            </a:r>
            <a:r>
              <a:rPr lang="en-US" dirty="0" smtClean="0"/>
              <a:t>important </a:t>
            </a:r>
            <a:r>
              <a:rPr lang="en-US" dirty="0"/>
              <a:t>that sufficient space is </a:t>
            </a:r>
            <a:r>
              <a:rPr lang="en-US" dirty="0" smtClean="0"/>
              <a:t>allocated </a:t>
            </a:r>
            <a:r>
              <a:rPr lang="en-US" dirty="0"/>
              <a:t>for </a:t>
            </a:r>
            <a:r>
              <a:rPr lang="en-US" dirty="0" smtClean="0"/>
              <a:t>them</a:t>
            </a:r>
            <a:endParaRPr lang="id-ID" dirty="0" smtClean="0"/>
          </a:p>
          <a:p>
            <a:r>
              <a:rPr lang="en-US" dirty="0"/>
              <a:t>A suitable automatic log rotation </a:t>
            </a:r>
            <a:r>
              <a:rPr lang="en-US" dirty="0" smtClean="0"/>
              <a:t>and </a:t>
            </a:r>
            <a:r>
              <a:rPr lang="en-US" dirty="0"/>
              <a:t>archive system should </a:t>
            </a:r>
            <a:r>
              <a:rPr lang="en-US" dirty="0" smtClean="0"/>
              <a:t>be</a:t>
            </a:r>
            <a:r>
              <a:rPr lang="id-ID" dirty="0" smtClean="0"/>
              <a:t> </a:t>
            </a:r>
            <a:r>
              <a:rPr lang="en-US" dirty="0" smtClean="0"/>
              <a:t>configured </a:t>
            </a:r>
            <a:r>
              <a:rPr lang="en-US" dirty="0"/>
              <a:t>to assist in managing </a:t>
            </a:r>
            <a:r>
              <a:rPr lang="en-US" dirty="0" smtClean="0"/>
              <a:t>the </a:t>
            </a:r>
            <a:r>
              <a:rPr lang="en-US" dirty="0"/>
              <a:t>overall size of the logging </a:t>
            </a:r>
            <a:r>
              <a:rPr lang="en-US" dirty="0" smtClean="0"/>
              <a:t>information</a:t>
            </a:r>
            <a:endParaRPr lang="id-ID" dirty="0" smtClean="0"/>
          </a:p>
          <a:p>
            <a:r>
              <a:rPr lang="en-US" dirty="0"/>
              <a:t>Some form of automated analysis </a:t>
            </a:r>
            <a:r>
              <a:rPr lang="en-US" dirty="0" smtClean="0"/>
              <a:t>is </a:t>
            </a:r>
            <a:r>
              <a:rPr lang="en-US" dirty="0"/>
              <a:t>preferred as it is more likely </a:t>
            </a:r>
            <a:r>
              <a:rPr lang="en-US" dirty="0" smtClean="0"/>
              <a:t>to</a:t>
            </a:r>
            <a:r>
              <a:rPr lang="id-ID" dirty="0" smtClean="0"/>
              <a:t> </a:t>
            </a:r>
            <a:r>
              <a:rPr lang="en-US" dirty="0" smtClean="0"/>
              <a:t>identify </a:t>
            </a:r>
            <a:r>
              <a:rPr lang="en-US" dirty="0"/>
              <a:t>abnormal activity</a:t>
            </a:r>
          </a:p>
        </p:txBody>
      </p:sp>
    </p:spTree>
    <p:extLst>
      <p:ext uri="{BB962C8B-B14F-4D97-AF65-F5344CB8AC3E}">
        <p14:creationId xmlns:p14="http://schemas.microsoft.com/office/powerpoint/2010/main" val="3135563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0" y="2057400"/>
            <a:ext cx="6837114" cy="3040422"/>
          </a:xfrm>
        </p:spPr>
        <p:txBody>
          <a:bodyPr/>
          <a:lstStyle/>
          <a:p>
            <a:r>
              <a:rPr lang="id-ID" dirty="0"/>
              <a:t>Stallings</a:t>
            </a:r>
            <a:r>
              <a:rPr lang="en-US" dirty="0"/>
              <a:t>, W. (</a:t>
            </a:r>
            <a:r>
              <a:rPr lang="en-US" dirty="0" smtClean="0"/>
              <a:t>201</a:t>
            </a:r>
            <a:r>
              <a:rPr lang="id-ID" smtClean="0"/>
              <a:t>4</a:t>
            </a:r>
            <a:r>
              <a:rPr lang="en-US" smtClean="0"/>
              <a:t>). </a:t>
            </a:r>
            <a:r>
              <a:rPr lang="id-ID" i="1" dirty="0"/>
              <a:t>Operating Systems: Internals and Design Principles</a:t>
            </a:r>
            <a:r>
              <a:rPr lang="id-ID" dirty="0"/>
              <a:t>. 8</a:t>
            </a:r>
            <a:r>
              <a:rPr lang="id-ID" baseline="30000" dirty="0"/>
              <a:t>th. </a:t>
            </a:r>
            <a:br>
              <a:rPr lang="id-ID" baseline="30000" dirty="0"/>
            </a:br>
            <a:r>
              <a:rPr lang="en-US" dirty="0"/>
              <a:t>ISBN: </a:t>
            </a:r>
            <a:r>
              <a:rPr lang="id-ID" dirty="0"/>
              <a:t> 978-0-13-380591-8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48000" y="816114"/>
            <a:ext cx="25197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994908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48000" y="816114"/>
            <a:ext cx="43637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Learning Objectives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143000" y="1628775"/>
            <a:ext cx="7481888" cy="3517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  <a:defRPr/>
            </a:pPr>
            <a:r>
              <a:rPr lang="en-US" dirty="0" smtClean="0"/>
              <a:t>At the end of this lecture, students are able to:</a:t>
            </a:r>
          </a:p>
          <a:p>
            <a:pPr>
              <a:defRPr/>
            </a:pPr>
            <a:r>
              <a:rPr lang="en-US" dirty="0" smtClean="0"/>
              <a:t>LO</a:t>
            </a:r>
            <a:r>
              <a:rPr lang="id-ID" dirty="0" smtClean="0"/>
              <a:t>1</a:t>
            </a:r>
            <a:r>
              <a:rPr lang="en-US" dirty="0" smtClean="0"/>
              <a:t> : </a:t>
            </a:r>
            <a:r>
              <a:rPr lang="id-ID" dirty="0" smtClean="0"/>
              <a:t>List and </a:t>
            </a:r>
            <a:r>
              <a:rPr lang="en-US" dirty="0" smtClean="0"/>
              <a:t> Explain </a:t>
            </a:r>
            <a:r>
              <a:rPr lang="id-ID" dirty="0" smtClean="0"/>
              <a:t>key conceps that comprise Computer Security</a:t>
            </a:r>
          </a:p>
          <a:p>
            <a:pPr>
              <a:defRPr/>
            </a:pPr>
            <a:r>
              <a:rPr lang="id-ID" dirty="0" smtClean="0"/>
              <a:t>LO2: Present an overview of various types of intrusions</a:t>
            </a:r>
          </a:p>
          <a:p>
            <a:pPr>
              <a:defRPr/>
            </a:pPr>
            <a:r>
              <a:rPr lang="en-US" dirty="0" smtClean="0"/>
              <a:t>LO3 :  </a:t>
            </a:r>
            <a:r>
              <a:rPr lang="id-ID" dirty="0" smtClean="0"/>
              <a:t>Apply different strategies prevent indtrusion/virus</a:t>
            </a:r>
          </a:p>
          <a:p>
            <a:pPr>
              <a:defRPr/>
            </a:pPr>
            <a:r>
              <a:rPr lang="id-ID" dirty="0" smtClean="0"/>
              <a:t>LO4 : Understand the programming aspect of computer security</a:t>
            </a:r>
          </a:p>
          <a:p>
            <a:pPr>
              <a:buFontTx/>
              <a:buNone/>
              <a:defRPr/>
            </a:pPr>
            <a:endParaRPr lang="id-ID" dirty="0" smtClean="0"/>
          </a:p>
          <a:p>
            <a:pPr marL="0" indent="0">
              <a:buFontTx/>
              <a:buNone/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94908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533400"/>
            <a:ext cx="5029200" cy="792088"/>
          </a:xfrm>
        </p:spPr>
        <p:txBody>
          <a:bodyPr>
            <a:normAutofit/>
          </a:bodyPr>
          <a:lstStyle/>
          <a:p>
            <a:r>
              <a:rPr lang="id-ID" dirty="0" smtClean="0"/>
              <a:t>System Access Threats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170793"/>
            <a:ext cx="7934325" cy="2266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54311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533400"/>
            <a:ext cx="5029200" cy="792088"/>
          </a:xfrm>
        </p:spPr>
        <p:txBody>
          <a:bodyPr>
            <a:normAutofit/>
          </a:bodyPr>
          <a:lstStyle/>
          <a:p>
            <a:r>
              <a:rPr lang="id-ID" dirty="0" smtClean="0"/>
              <a:t>Computer </a:t>
            </a:r>
            <a:r>
              <a:rPr lang="en-NZ" dirty="0" smtClean="0"/>
              <a:t>Assets</a:t>
            </a:r>
            <a:endParaRPr lang="en-US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289188" y="1676400"/>
            <a:ext cx="7239000" cy="366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endParaRPr lang="en-US" sz="2400" kern="0" dirty="0">
              <a:latin typeface="+mn-lt"/>
            </a:endParaRPr>
          </a:p>
        </p:txBody>
      </p:sp>
      <p:sp>
        <p:nvSpPr>
          <p:cNvPr id="4" name="Rectangle 1027"/>
          <p:cNvSpPr txBox="1">
            <a:spLocks noChangeArrowheads="1"/>
          </p:cNvSpPr>
          <p:nvPr/>
        </p:nvSpPr>
        <p:spPr bwMode="auto">
          <a:xfrm>
            <a:off x="1272623" y="1708702"/>
            <a:ext cx="7239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sz="240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289188" y="1600200"/>
            <a:ext cx="7397612" cy="4953000"/>
          </a:xfrm>
        </p:spPr>
        <p:txBody>
          <a:bodyPr/>
          <a:lstStyle/>
          <a:p>
            <a:r>
              <a:rPr lang="en-NZ" dirty="0" smtClean="0"/>
              <a:t>The assets of a computer system can be categorized as </a:t>
            </a:r>
          </a:p>
          <a:p>
            <a:pPr lvl="1"/>
            <a:r>
              <a:rPr lang="en-NZ" dirty="0" smtClean="0"/>
              <a:t>hardware, </a:t>
            </a:r>
          </a:p>
          <a:p>
            <a:pPr lvl="1"/>
            <a:r>
              <a:rPr lang="en-NZ" dirty="0" smtClean="0"/>
              <a:t> software, </a:t>
            </a:r>
          </a:p>
          <a:p>
            <a:pPr lvl="1"/>
            <a:r>
              <a:rPr lang="en-NZ" dirty="0" smtClean="0"/>
              <a:t>data, </a:t>
            </a:r>
          </a:p>
          <a:p>
            <a:pPr lvl="1"/>
            <a:r>
              <a:rPr lang="en-NZ" dirty="0" smtClean="0"/>
              <a:t>communication lines and networks.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346045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533400"/>
            <a:ext cx="5029200" cy="792088"/>
          </a:xfrm>
        </p:spPr>
        <p:txBody>
          <a:bodyPr>
            <a:normAutofit/>
          </a:bodyPr>
          <a:lstStyle/>
          <a:p>
            <a:r>
              <a:rPr lang="id-ID" dirty="0" smtClean="0"/>
              <a:t>Intruders</a:t>
            </a:r>
            <a:endParaRPr lang="en-US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289188" y="1676400"/>
            <a:ext cx="7239000" cy="366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endParaRPr lang="en-US" sz="2400" kern="0" dirty="0">
              <a:latin typeface="+mn-lt"/>
            </a:endParaRPr>
          </a:p>
        </p:txBody>
      </p:sp>
      <p:sp>
        <p:nvSpPr>
          <p:cNvPr id="4" name="Rectangle 1027"/>
          <p:cNvSpPr txBox="1">
            <a:spLocks noChangeArrowheads="1"/>
          </p:cNvSpPr>
          <p:nvPr/>
        </p:nvSpPr>
        <p:spPr bwMode="auto">
          <a:xfrm>
            <a:off x="1272623" y="1708702"/>
            <a:ext cx="7239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sz="2400" dirty="0"/>
          </a:p>
        </p:txBody>
      </p:sp>
      <p:sp>
        <p:nvSpPr>
          <p:cNvPr id="10" name="Content Placeholder 3"/>
          <p:cNvSpPr>
            <a:spLocks noGrp="1"/>
          </p:cNvSpPr>
          <p:nvPr>
            <p:ph idx="1"/>
          </p:nvPr>
        </p:nvSpPr>
        <p:spPr>
          <a:xfrm>
            <a:off x="1272622" y="1600200"/>
            <a:ext cx="7414177" cy="4953000"/>
          </a:xfrm>
        </p:spPr>
        <p:txBody>
          <a:bodyPr>
            <a:normAutofit/>
          </a:bodyPr>
          <a:lstStyle/>
          <a:p>
            <a:r>
              <a:rPr lang="id-ID" dirty="0" smtClean="0"/>
              <a:t>Masquerader</a:t>
            </a:r>
          </a:p>
          <a:p>
            <a:pPr lvl="1"/>
            <a:r>
              <a:rPr lang="en-US" dirty="0"/>
              <a:t>an individual who </a:t>
            </a:r>
            <a:r>
              <a:rPr lang="en-US" dirty="0" smtClean="0"/>
              <a:t>is </a:t>
            </a:r>
            <a:r>
              <a:rPr lang="en-US" dirty="0"/>
              <a:t>not authorized </a:t>
            </a:r>
            <a:r>
              <a:rPr lang="en-US" dirty="0" smtClean="0"/>
              <a:t>to</a:t>
            </a:r>
            <a:r>
              <a:rPr lang="id-ID" dirty="0" smtClean="0"/>
              <a:t> </a:t>
            </a:r>
            <a:r>
              <a:rPr lang="en-US" dirty="0" smtClean="0"/>
              <a:t>use </a:t>
            </a:r>
            <a:r>
              <a:rPr lang="en-US" dirty="0"/>
              <a:t>the computer </a:t>
            </a:r>
            <a:r>
              <a:rPr lang="id-ID" dirty="0" smtClean="0"/>
              <a:t> </a:t>
            </a:r>
            <a:r>
              <a:rPr lang="en-US" dirty="0" smtClean="0"/>
              <a:t>and </a:t>
            </a:r>
            <a:r>
              <a:rPr lang="en-US" dirty="0"/>
              <a:t>who penetrates </a:t>
            </a:r>
            <a:r>
              <a:rPr lang="en-US" dirty="0" smtClean="0"/>
              <a:t>a </a:t>
            </a:r>
            <a:r>
              <a:rPr lang="en-US" dirty="0"/>
              <a:t>system’s </a:t>
            </a:r>
            <a:r>
              <a:rPr lang="en-US" dirty="0" smtClean="0"/>
              <a:t>access</a:t>
            </a:r>
            <a:r>
              <a:rPr lang="id-ID" dirty="0" smtClean="0"/>
              <a:t> </a:t>
            </a:r>
            <a:r>
              <a:rPr lang="en-US" dirty="0" smtClean="0"/>
              <a:t>controls </a:t>
            </a:r>
            <a:r>
              <a:rPr lang="en-US" dirty="0"/>
              <a:t>to exploit a </a:t>
            </a:r>
            <a:r>
              <a:rPr lang="en-US" dirty="0" smtClean="0"/>
              <a:t>legitimate </a:t>
            </a:r>
            <a:r>
              <a:rPr lang="en-US" dirty="0"/>
              <a:t>user’s </a:t>
            </a:r>
            <a:r>
              <a:rPr lang="id-ID" dirty="0" smtClean="0"/>
              <a:t> </a:t>
            </a:r>
            <a:r>
              <a:rPr lang="en-US" dirty="0" smtClean="0"/>
              <a:t>account</a:t>
            </a:r>
            <a:endParaRPr lang="id-ID" dirty="0" smtClean="0"/>
          </a:p>
          <a:p>
            <a:r>
              <a:rPr lang="id-ID" dirty="0" smtClean="0"/>
              <a:t>Misfeasor</a:t>
            </a:r>
          </a:p>
          <a:p>
            <a:pPr lvl="1"/>
            <a:r>
              <a:rPr lang="en-US" dirty="0"/>
              <a:t>a legitimate user </a:t>
            </a:r>
            <a:r>
              <a:rPr lang="en-US" dirty="0" smtClean="0"/>
              <a:t>who </a:t>
            </a:r>
            <a:r>
              <a:rPr lang="en-US" dirty="0"/>
              <a:t>accesses data, </a:t>
            </a:r>
            <a:r>
              <a:rPr lang="en-US" dirty="0" smtClean="0"/>
              <a:t>programs</a:t>
            </a:r>
            <a:r>
              <a:rPr lang="en-US" dirty="0"/>
              <a:t>, </a:t>
            </a:r>
            <a:r>
              <a:rPr lang="en-US" dirty="0" smtClean="0"/>
              <a:t>or</a:t>
            </a:r>
            <a:r>
              <a:rPr lang="id-ID" dirty="0" smtClean="0"/>
              <a:t>  </a:t>
            </a:r>
            <a:r>
              <a:rPr lang="en-US" dirty="0" smtClean="0"/>
              <a:t>resources </a:t>
            </a:r>
            <a:r>
              <a:rPr lang="en-US" dirty="0"/>
              <a:t>for which </a:t>
            </a:r>
            <a:r>
              <a:rPr lang="en-US" dirty="0" smtClean="0"/>
              <a:t>such </a:t>
            </a:r>
            <a:r>
              <a:rPr lang="en-US" dirty="0"/>
              <a:t>access is not </a:t>
            </a:r>
            <a:r>
              <a:rPr lang="en-US" dirty="0" smtClean="0"/>
              <a:t>authorized</a:t>
            </a:r>
            <a:r>
              <a:rPr lang="en-US" dirty="0"/>
              <a:t>, or who </a:t>
            </a:r>
            <a:r>
              <a:rPr lang="en-US" dirty="0" smtClean="0"/>
              <a:t>is </a:t>
            </a:r>
            <a:r>
              <a:rPr lang="en-US" dirty="0"/>
              <a:t>authorized for </a:t>
            </a:r>
            <a:r>
              <a:rPr lang="en-US" dirty="0" smtClean="0"/>
              <a:t>such </a:t>
            </a:r>
            <a:r>
              <a:rPr lang="en-US" dirty="0"/>
              <a:t>access </a:t>
            </a:r>
            <a:r>
              <a:rPr lang="en-US" dirty="0" smtClean="0"/>
              <a:t>but</a:t>
            </a:r>
            <a:r>
              <a:rPr lang="id-ID" dirty="0" smtClean="0"/>
              <a:t> </a:t>
            </a:r>
            <a:r>
              <a:rPr lang="en-US" dirty="0" smtClean="0"/>
              <a:t>misuses </a:t>
            </a:r>
            <a:r>
              <a:rPr lang="en-US" dirty="0"/>
              <a:t>his or </a:t>
            </a:r>
            <a:r>
              <a:rPr lang="en-US" dirty="0" smtClean="0"/>
              <a:t>her</a:t>
            </a:r>
            <a:r>
              <a:rPr lang="id-ID" dirty="0" smtClean="0"/>
              <a:t> </a:t>
            </a:r>
            <a:r>
              <a:rPr lang="en-US" dirty="0" smtClean="0"/>
              <a:t>privileges</a:t>
            </a:r>
            <a:endParaRPr lang="id-ID" dirty="0" smtClean="0"/>
          </a:p>
          <a:p>
            <a:r>
              <a:rPr lang="id-ID" dirty="0" smtClean="0"/>
              <a:t>Clandestine User</a:t>
            </a:r>
          </a:p>
          <a:p>
            <a:pPr lvl="1"/>
            <a:r>
              <a:rPr lang="en-US" dirty="0"/>
              <a:t>an individual who </a:t>
            </a:r>
            <a:r>
              <a:rPr lang="en-US" dirty="0" smtClean="0"/>
              <a:t>seizes </a:t>
            </a:r>
            <a:r>
              <a:rPr lang="en-US" dirty="0"/>
              <a:t>supervisory </a:t>
            </a:r>
            <a:r>
              <a:rPr lang="en-US" dirty="0" smtClean="0"/>
              <a:t>control </a:t>
            </a:r>
            <a:r>
              <a:rPr lang="en-US" dirty="0"/>
              <a:t>of the </a:t>
            </a:r>
            <a:r>
              <a:rPr lang="en-US" dirty="0" smtClean="0"/>
              <a:t>system </a:t>
            </a:r>
            <a:r>
              <a:rPr lang="en-US" dirty="0"/>
              <a:t>and uses </a:t>
            </a:r>
            <a:r>
              <a:rPr lang="en-US" dirty="0" smtClean="0"/>
              <a:t>this </a:t>
            </a:r>
            <a:r>
              <a:rPr lang="en-US" dirty="0"/>
              <a:t>control to </a:t>
            </a:r>
            <a:r>
              <a:rPr lang="en-US" dirty="0" smtClean="0"/>
              <a:t>evade </a:t>
            </a:r>
            <a:r>
              <a:rPr lang="en-US" dirty="0"/>
              <a:t>auditing and </a:t>
            </a:r>
            <a:r>
              <a:rPr lang="en-US" dirty="0" smtClean="0"/>
              <a:t>access </a:t>
            </a:r>
            <a:r>
              <a:rPr lang="en-US" dirty="0"/>
              <a:t>controls or </a:t>
            </a:r>
            <a:r>
              <a:rPr lang="en-US" dirty="0" smtClean="0"/>
              <a:t>to </a:t>
            </a:r>
            <a:r>
              <a:rPr lang="en-US" dirty="0"/>
              <a:t>suppress audit </a:t>
            </a:r>
            <a:r>
              <a:rPr lang="en-US" dirty="0" smtClean="0"/>
              <a:t>collection </a:t>
            </a:r>
            <a:endParaRPr lang="id-ID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89177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533400"/>
            <a:ext cx="5029200" cy="792088"/>
          </a:xfrm>
        </p:spPr>
        <p:txBody>
          <a:bodyPr>
            <a:normAutofit/>
          </a:bodyPr>
          <a:lstStyle/>
          <a:p>
            <a:r>
              <a:rPr lang="id-ID" dirty="0" smtClean="0"/>
              <a:t>Malicious Software</a:t>
            </a:r>
            <a:endParaRPr lang="en-US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289188" y="1676400"/>
            <a:ext cx="7239000" cy="366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endParaRPr lang="en-US" sz="2400" kern="0" dirty="0">
              <a:latin typeface="+mn-lt"/>
            </a:endParaRPr>
          </a:p>
        </p:txBody>
      </p:sp>
      <p:sp>
        <p:nvSpPr>
          <p:cNvPr id="4" name="Rectangle 1027"/>
          <p:cNvSpPr txBox="1">
            <a:spLocks noChangeArrowheads="1"/>
          </p:cNvSpPr>
          <p:nvPr/>
        </p:nvSpPr>
        <p:spPr bwMode="auto">
          <a:xfrm>
            <a:off x="1272623" y="1708702"/>
            <a:ext cx="7239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sz="2400" dirty="0"/>
          </a:p>
        </p:txBody>
      </p:sp>
      <p:sp>
        <p:nvSpPr>
          <p:cNvPr id="10" name="Content Placeholder 3"/>
          <p:cNvSpPr>
            <a:spLocks noGrp="1"/>
          </p:cNvSpPr>
          <p:nvPr>
            <p:ph idx="1"/>
          </p:nvPr>
        </p:nvSpPr>
        <p:spPr>
          <a:xfrm>
            <a:off x="1272622" y="1600200"/>
            <a:ext cx="7414177" cy="4953000"/>
          </a:xfrm>
        </p:spPr>
        <p:txBody>
          <a:bodyPr/>
          <a:lstStyle/>
          <a:p>
            <a:r>
              <a:rPr lang="en-US" dirty="0"/>
              <a:t>Programs that exploit vulnerabilities in computing systems</a:t>
            </a:r>
          </a:p>
          <a:p>
            <a:pPr lvl="1"/>
            <a:r>
              <a:rPr lang="en-US" dirty="0" smtClean="0"/>
              <a:t>Also </a:t>
            </a:r>
            <a:r>
              <a:rPr lang="en-US" dirty="0"/>
              <a:t>referred to as malware</a:t>
            </a:r>
          </a:p>
          <a:p>
            <a:pPr lvl="1"/>
            <a:r>
              <a:rPr lang="en-US" dirty="0" smtClean="0"/>
              <a:t>Can </a:t>
            </a:r>
            <a:r>
              <a:rPr lang="en-US" dirty="0"/>
              <a:t>be divided into two categories:</a:t>
            </a:r>
          </a:p>
          <a:p>
            <a:pPr lvl="1"/>
            <a:r>
              <a:rPr lang="en-US" dirty="0" smtClean="0"/>
              <a:t>Parasitic</a:t>
            </a:r>
            <a:r>
              <a:rPr lang="id-ID" dirty="0" smtClean="0"/>
              <a:t> </a:t>
            </a:r>
          </a:p>
          <a:p>
            <a:pPr lvl="2"/>
            <a:r>
              <a:rPr lang="en-US" dirty="0" smtClean="0"/>
              <a:t>fragments </a:t>
            </a:r>
            <a:r>
              <a:rPr lang="en-US" dirty="0"/>
              <a:t>of programs that cannot exist independently </a:t>
            </a:r>
            <a:r>
              <a:rPr lang="id-ID" dirty="0" smtClean="0"/>
              <a:t> of </a:t>
            </a:r>
            <a:r>
              <a:rPr lang="en-US" dirty="0" smtClean="0"/>
              <a:t>some </a:t>
            </a:r>
            <a:r>
              <a:rPr lang="id-ID" dirty="0" smtClean="0"/>
              <a:t> </a:t>
            </a:r>
            <a:r>
              <a:rPr lang="en-US" dirty="0" smtClean="0"/>
              <a:t>actual </a:t>
            </a:r>
            <a:r>
              <a:rPr lang="en-US" dirty="0"/>
              <a:t>application program, utility, or system program</a:t>
            </a:r>
          </a:p>
          <a:p>
            <a:pPr lvl="2"/>
            <a:r>
              <a:rPr lang="en-US" dirty="0" smtClean="0"/>
              <a:t>viruses</a:t>
            </a:r>
            <a:r>
              <a:rPr lang="en-US" dirty="0"/>
              <a:t>, logic bombs, and backdoors are examples</a:t>
            </a:r>
          </a:p>
          <a:p>
            <a:pPr lvl="1"/>
            <a:r>
              <a:rPr lang="en-US" dirty="0" smtClean="0"/>
              <a:t>independent</a:t>
            </a:r>
            <a:endParaRPr lang="en-US" dirty="0"/>
          </a:p>
          <a:p>
            <a:pPr lvl="2"/>
            <a:r>
              <a:rPr lang="en-US" dirty="0" smtClean="0"/>
              <a:t>self-contained </a:t>
            </a:r>
            <a:r>
              <a:rPr lang="en-US" dirty="0"/>
              <a:t>programs that can be scheduled and run by the </a:t>
            </a:r>
            <a:r>
              <a:rPr lang="en-US" dirty="0" smtClean="0"/>
              <a:t>operating system</a:t>
            </a:r>
            <a:r>
              <a:rPr lang="id-ID" dirty="0" smtClean="0"/>
              <a:t> </a:t>
            </a:r>
          </a:p>
          <a:p>
            <a:pPr lvl="2"/>
            <a:r>
              <a:rPr lang="en-US" dirty="0" smtClean="0"/>
              <a:t>worms </a:t>
            </a:r>
            <a:r>
              <a:rPr lang="en-US" dirty="0"/>
              <a:t>and bot programs are examples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00515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533400"/>
            <a:ext cx="5029200" cy="792088"/>
          </a:xfrm>
        </p:spPr>
        <p:txBody>
          <a:bodyPr>
            <a:normAutofit/>
          </a:bodyPr>
          <a:lstStyle/>
          <a:p>
            <a:r>
              <a:rPr lang="en-US" dirty="0"/>
              <a:t>Malware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289188" y="1676400"/>
            <a:ext cx="7239000" cy="366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endParaRPr lang="en-US" sz="2400" kern="0" dirty="0">
              <a:latin typeface="+mn-lt"/>
            </a:endParaRPr>
          </a:p>
        </p:txBody>
      </p:sp>
      <p:sp>
        <p:nvSpPr>
          <p:cNvPr id="4" name="Rectangle 1027"/>
          <p:cNvSpPr txBox="1">
            <a:spLocks noChangeArrowheads="1"/>
          </p:cNvSpPr>
          <p:nvPr/>
        </p:nvSpPr>
        <p:spPr bwMode="auto">
          <a:xfrm>
            <a:off x="1272623" y="1708702"/>
            <a:ext cx="7239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sz="240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600200"/>
            <a:ext cx="7848600" cy="4953000"/>
          </a:xfrm>
        </p:spPr>
        <p:txBody>
          <a:bodyPr/>
          <a:lstStyle/>
          <a:p>
            <a:r>
              <a:rPr lang="en-NZ" dirty="0" smtClean="0"/>
              <a:t>General term for any </a:t>
            </a:r>
            <a:r>
              <a:rPr lang="en-NZ" u="sng" dirty="0" smtClean="0"/>
              <a:t>Mal</a:t>
            </a:r>
            <a:r>
              <a:rPr lang="en-NZ" dirty="0" smtClean="0"/>
              <a:t>icious </a:t>
            </a:r>
            <a:r>
              <a:rPr lang="en-NZ" dirty="0" err="1" smtClean="0"/>
              <a:t>soft</a:t>
            </a:r>
            <a:r>
              <a:rPr lang="en-NZ" u="sng" dirty="0" err="1" smtClean="0"/>
              <a:t>Ware</a:t>
            </a:r>
            <a:endParaRPr lang="en-NZ" u="sng" dirty="0" smtClean="0"/>
          </a:p>
          <a:p>
            <a:pPr lvl="1"/>
            <a:r>
              <a:rPr lang="en-NZ" dirty="0" smtClean="0"/>
              <a:t>Software designed to cause damage </a:t>
            </a:r>
          </a:p>
          <a:p>
            <a:pPr lvl="1"/>
            <a:r>
              <a:rPr lang="en-NZ" dirty="0" smtClean="0"/>
              <a:t>Or use up the resources of a target computer. </a:t>
            </a:r>
          </a:p>
          <a:p>
            <a:r>
              <a:rPr lang="en-NZ" dirty="0" smtClean="0"/>
              <a:t>Some malware is parasitic</a:t>
            </a:r>
          </a:p>
          <a:p>
            <a:pPr lvl="1"/>
            <a:r>
              <a:rPr lang="en-NZ" dirty="0" smtClean="0"/>
              <a:t>Contained within other software</a:t>
            </a:r>
          </a:p>
          <a:p>
            <a:r>
              <a:rPr lang="en-NZ" dirty="0" smtClean="0"/>
              <a:t>Some malware is self-replicating, others require some other means to prop</a:t>
            </a:r>
            <a:r>
              <a:rPr lang="id-ID" dirty="0" smtClean="0"/>
              <a:t>a</a:t>
            </a:r>
            <a:r>
              <a:rPr lang="en-NZ" dirty="0" smtClean="0"/>
              <a:t>gate.</a:t>
            </a:r>
          </a:p>
          <a:p>
            <a:pPr lvl="1"/>
            <a:endParaRPr lang="en-NZ" u="sng" dirty="0" smtClean="0"/>
          </a:p>
          <a:p>
            <a:endParaRPr lang="en-NZ" u="sng" dirty="0"/>
          </a:p>
        </p:txBody>
      </p:sp>
    </p:spTree>
    <p:extLst>
      <p:ext uri="{BB962C8B-B14F-4D97-AF65-F5344CB8AC3E}">
        <p14:creationId xmlns:p14="http://schemas.microsoft.com/office/powerpoint/2010/main" val="452389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 PPT 2015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PPT 2015</Template>
  <TotalTime>1472</TotalTime>
  <Words>879</Words>
  <Application>Microsoft Office PowerPoint</Application>
  <PresentationFormat>On-screen Show (4:3)</PresentationFormat>
  <Paragraphs>154</Paragraphs>
  <Slides>34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Template PPT 2015</vt:lpstr>
      <vt:lpstr>Security Session  12</vt:lpstr>
      <vt:lpstr>Sub Topics</vt:lpstr>
      <vt:lpstr> These slides have been adapted from:  Stallings, W. (2011). Operating Systems: Internals and Design Principles. 8th.  ISBN: 978-0-13-380591-8   Chapter 14 </vt:lpstr>
      <vt:lpstr>PowerPoint Presentation</vt:lpstr>
      <vt:lpstr>System Access Threats</vt:lpstr>
      <vt:lpstr>Computer Assets</vt:lpstr>
      <vt:lpstr>Intruders</vt:lpstr>
      <vt:lpstr>Malicious Software</vt:lpstr>
      <vt:lpstr>Malware</vt:lpstr>
      <vt:lpstr>Backdoor</vt:lpstr>
      <vt:lpstr>Logic Bomb</vt:lpstr>
      <vt:lpstr>Trojan Horse</vt:lpstr>
      <vt:lpstr>Parts of Virus</vt:lpstr>
      <vt:lpstr>Virus Stages</vt:lpstr>
      <vt:lpstr>Worms</vt:lpstr>
      <vt:lpstr>Bots</vt:lpstr>
      <vt:lpstr>Rootkit</vt:lpstr>
      <vt:lpstr>Rootkit classification</vt:lpstr>
      <vt:lpstr>Rootkit installation</vt:lpstr>
      <vt:lpstr>Authentication</vt:lpstr>
      <vt:lpstr>Means of Authentication</vt:lpstr>
      <vt:lpstr>Static Biometric  Authentication</vt:lpstr>
      <vt:lpstr>Dynamic Biometric Authentication</vt:lpstr>
      <vt:lpstr>Firewall to Protect Systems</vt:lpstr>
      <vt:lpstr>Intruder Detection System</vt:lpstr>
      <vt:lpstr>File System Access Control</vt:lpstr>
      <vt:lpstr>Access  Control Matrix</vt:lpstr>
      <vt:lpstr>Access  Control List</vt:lpstr>
      <vt:lpstr>Capability List</vt:lpstr>
      <vt:lpstr>Extended Access  Control Matrix</vt:lpstr>
      <vt:lpstr>Users, Roles and Resources</vt:lpstr>
      <vt:lpstr>Security Maintenance</vt:lpstr>
      <vt:lpstr>Logging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  Session  #</dc:title>
  <dc:creator>Yulia</dc:creator>
  <cp:lastModifiedBy>Admin</cp:lastModifiedBy>
  <cp:revision>135</cp:revision>
  <dcterms:created xsi:type="dcterms:W3CDTF">2015-05-04T03:33:03Z</dcterms:created>
  <dcterms:modified xsi:type="dcterms:W3CDTF">2018-07-22T13:54:25Z</dcterms:modified>
</cp:coreProperties>
</file>