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276" r:id="rId6"/>
    <p:sldId id="289" r:id="rId7"/>
    <p:sldId id="275" r:id="rId8"/>
    <p:sldId id="280" r:id="rId9"/>
    <p:sldId id="283" r:id="rId10"/>
    <p:sldId id="318" r:id="rId11"/>
    <p:sldId id="282" r:id="rId12"/>
    <p:sldId id="281" r:id="rId13"/>
    <p:sldId id="284" r:id="rId14"/>
    <p:sldId id="305" r:id="rId15"/>
    <p:sldId id="306" r:id="rId16"/>
    <p:sldId id="307" r:id="rId17"/>
    <p:sldId id="292" r:id="rId18"/>
    <p:sldId id="274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262" r:id="rId3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63"/>
            <p14:sldId id="257"/>
            <p14:sldId id="276"/>
            <p14:sldId id="289"/>
            <p14:sldId id="275"/>
            <p14:sldId id="280"/>
            <p14:sldId id="283"/>
            <p14:sldId id="318"/>
            <p14:sldId id="282"/>
            <p14:sldId id="281"/>
            <p14:sldId id="284"/>
            <p14:sldId id="305"/>
            <p14:sldId id="306"/>
            <p14:sldId id="307"/>
            <p14:sldId id="292"/>
            <p14:sldId id="274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linux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Course		: COMP6153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Effective Period	</a:t>
            </a:r>
            <a:r>
              <a:rPr lang="en-US" sz="2400" smtClean="0">
                <a:solidFill>
                  <a:schemeClr val="bg1"/>
                </a:solidFill>
                <a:latin typeface="Open Sans"/>
              </a:rPr>
              <a:t>: </a:t>
            </a:r>
            <a:r>
              <a:rPr lang="en-US" sz="2400" smtClean="0">
                <a:solidFill>
                  <a:schemeClr val="bg1"/>
                </a:solidFill>
                <a:latin typeface="Open Sans"/>
              </a:rPr>
              <a:t>September 2018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id-ID" sz="4000" dirty="0" smtClean="0">
                <a:solidFill>
                  <a:schemeClr val="bg1"/>
                </a:solidFill>
              </a:rPr>
              <a:t>Threads</a:t>
            </a:r>
            <a:br>
              <a:rPr lang="id-ID" sz="4000" dirty="0" smtClean="0">
                <a:solidFill>
                  <a:schemeClr val="bg1"/>
                </a:solidFill>
              </a:rPr>
            </a:br>
            <a:r>
              <a:rPr lang="en-US" sz="2800" smtClean="0">
                <a:solidFill>
                  <a:schemeClr val="bg1"/>
                </a:solidFill>
              </a:rPr>
              <a:t>Session </a:t>
            </a:r>
            <a:r>
              <a:rPr lang="en-US" sz="2800" smtClean="0"/>
              <a:t>3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Thread</a:t>
            </a:r>
            <a:r>
              <a:rPr lang="en-US" dirty="0" smtClean="0"/>
              <a:t> Synchronization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990600" y="1508919"/>
            <a:ext cx="7951696" cy="3840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2575" indent="-282575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9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It is necessary to synchronize the activities of the various threads</a:t>
            </a:r>
          </a:p>
          <a:p>
            <a:pPr marL="1143000" marR="0" lvl="3" indent="-2825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all threads of a process share the same address space and other resources</a:t>
            </a:r>
          </a:p>
          <a:p>
            <a:pPr marL="1143000" marR="0" lvl="3" indent="-2825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any alteration of a resource by one thread affects the other threads in the same process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54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Thread Implementation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19200" y="1628774"/>
            <a:ext cx="7467600" cy="614539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User Space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74069" y="2071688"/>
            <a:ext cx="3664656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28600" indent="-228600"/>
            <a:r>
              <a:rPr lang="en-US" sz="2600" b="1" dirty="0">
                <a:latin typeface="Symbol" pitchFamily="18" charset="2"/>
                <a:cs typeface="Arial" pitchFamily="34" charset="0"/>
              </a:rPr>
              <a:t>A</a:t>
            </a:r>
            <a:r>
              <a:rPr lang="en-US" sz="2600" b="1" dirty="0">
                <a:latin typeface="Times New Roman" pitchFamily="18" charset="0"/>
                <a:cs typeface="Arial" pitchFamily="34" charset="0"/>
              </a:rPr>
              <a:t>dvantages</a:t>
            </a:r>
            <a:r>
              <a:rPr lang="en-US" sz="2600" b="1" dirty="0">
                <a:cs typeface="Arial" pitchFamily="34" charset="0"/>
              </a:rPr>
              <a:t>: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228600" indent="-228600" eaLnBrk="0" hangingPunct="0">
              <a:buFont typeface="Wingdings" pitchFamily="2" charset="2"/>
              <a:buChar char="ü"/>
            </a:pPr>
            <a:r>
              <a:rPr lang="en-US" sz="2200" dirty="0">
                <a:solidFill>
                  <a:srgbClr val="003300"/>
                </a:solidFill>
                <a:cs typeface="Arial" pitchFamily="34" charset="0"/>
              </a:rPr>
              <a:t>Allow each process to have its own scheduling algorithm</a:t>
            </a:r>
          </a:p>
          <a:p>
            <a:pPr marL="228600" indent="-228600" eaLnBrk="0" hangingPunct="0">
              <a:buFont typeface="Wingdings" pitchFamily="2" charset="2"/>
              <a:buChar char="ü"/>
            </a:pPr>
            <a:r>
              <a:rPr lang="en-US" sz="2200" dirty="0">
                <a:solidFill>
                  <a:srgbClr val="003300"/>
                </a:solidFill>
                <a:cs typeface="Arial" pitchFamily="34" charset="0"/>
              </a:rPr>
              <a:t>Performance</a:t>
            </a:r>
            <a:endParaRPr lang="en-US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-228600" eaLnBrk="0" hangingPunct="0"/>
            <a:r>
              <a:rPr lang="en-US" sz="2200" dirty="0">
                <a:cs typeface="Arial" pitchFamily="34" charset="0"/>
              </a:rPr>
              <a:t>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28600" indent="-228600" eaLnBrk="0" hangingPunct="0"/>
            <a:r>
              <a:rPr lang="en-US" sz="2600" b="1" dirty="0">
                <a:latin typeface="Times New Roman" pitchFamily="18" charset="0"/>
                <a:cs typeface="Arial" pitchFamily="34" charset="0"/>
              </a:rPr>
              <a:t>Disadvantages: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228600" indent="-228600" eaLnBrk="0" hangingPunct="0"/>
            <a:r>
              <a:rPr lang="en-US" sz="2200" dirty="0">
                <a:solidFill>
                  <a:srgbClr val="800000"/>
                </a:solidFill>
                <a:latin typeface="Wingdings" pitchFamily="2" charset="2"/>
                <a:cs typeface="Arial" pitchFamily="34" charset="0"/>
              </a:rPr>
              <a:t>ü</a:t>
            </a:r>
            <a:r>
              <a:rPr lang="en-US" sz="7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rgbClr val="800000"/>
                </a:solidFill>
                <a:cs typeface="Arial" pitchFamily="34" charset="0"/>
              </a:rPr>
              <a:t>Implementation of blocking system calls</a:t>
            </a:r>
            <a:endParaRPr lang="en-US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-228600" eaLnBrk="0" hangingPunct="0"/>
            <a:r>
              <a:rPr lang="en-US" sz="2200" dirty="0">
                <a:solidFill>
                  <a:srgbClr val="800000"/>
                </a:solidFill>
                <a:latin typeface="Wingdings" pitchFamily="2" charset="2"/>
                <a:cs typeface="Arial" pitchFamily="34" charset="0"/>
              </a:rPr>
              <a:t>ü</a:t>
            </a:r>
            <a:r>
              <a:rPr lang="en-US" sz="7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rgbClr val="800000"/>
                </a:solidFill>
                <a:cs typeface="Arial" pitchFamily="34" charset="0"/>
              </a:rPr>
              <a:t>No other threads can run unless the first thread voluntarily gives up the CPU</a:t>
            </a:r>
            <a:endParaRPr lang="en-US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-228600" eaLnBrk="0" hangingPunct="0"/>
            <a:r>
              <a:rPr lang="en-US" sz="2200" dirty="0">
                <a:cs typeface="Arial" pitchFamily="34" charset="0"/>
              </a:rPr>
              <a:t>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28600" indent="-228600" eaLnBrk="0" hangingPunct="0"/>
            <a:endParaRPr lang="en-US" sz="2200" dirty="0">
              <a:cs typeface="Arial" pitchFamily="34" charset="0"/>
              <a:sym typeface="Symbol" pitchFamily="18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071688"/>
            <a:ext cx="3176138" cy="326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26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Thread Implementation (2)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0124" y="1628775"/>
            <a:ext cx="7686675" cy="555625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Kernel Space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3250" y="1955800"/>
            <a:ext cx="8540750" cy="43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id-ID" sz="2400">
              <a:latin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86669" y="2214563"/>
            <a:ext cx="4056856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28600" indent="-228600" eaLnBrk="0" hangingPunct="0">
              <a:tabLst>
                <a:tab pos="457200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28600" indent="-228600" eaLnBrk="0" hangingPunct="0">
              <a:tabLst>
                <a:tab pos="457200" algn="l"/>
              </a:tabLst>
            </a:pPr>
            <a:r>
              <a:rPr lang="en-US" sz="2600" b="1" dirty="0">
                <a:latin typeface="Symbol" pitchFamily="18" charset="2"/>
                <a:cs typeface="Arial" pitchFamily="34" charset="0"/>
              </a:rPr>
              <a:t>A</a:t>
            </a:r>
            <a:r>
              <a:rPr lang="en-US" sz="2600" b="1" dirty="0">
                <a:latin typeface="Times New Roman" pitchFamily="18" charset="0"/>
                <a:cs typeface="Arial" pitchFamily="34" charset="0"/>
              </a:rPr>
              <a:t>dvantages</a:t>
            </a:r>
            <a:r>
              <a:rPr lang="en-US" sz="2600" b="1" dirty="0">
                <a:cs typeface="Arial" pitchFamily="34" charset="0"/>
              </a:rPr>
              <a:t>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228600" indent="-228600" eaLnBrk="0" hangingPunct="0">
              <a:buFont typeface="Wingdings" pitchFamily="2" charset="2"/>
              <a:buChar char="ü"/>
              <a:tabLst>
                <a:tab pos="457200" algn="l"/>
              </a:tabLst>
            </a:pPr>
            <a:r>
              <a:rPr lang="en-US" sz="2200" dirty="0">
                <a:solidFill>
                  <a:srgbClr val="003300"/>
                </a:solidFill>
                <a:cs typeface="Arial" pitchFamily="34" charset="0"/>
              </a:rPr>
              <a:t>Does not need a new non-blocking system calls </a:t>
            </a:r>
          </a:p>
          <a:p>
            <a:pPr marL="228600" indent="-228600" eaLnBrk="0" hangingPunct="0">
              <a:buFont typeface="Wingdings" pitchFamily="2" charset="2"/>
              <a:buChar char="ü"/>
              <a:tabLst>
                <a:tab pos="457200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28600" indent="-228600" eaLnBrk="0" hangingPunct="0">
              <a:buFont typeface="Wingdings" pitchFamily="2" charset="2"/>
              <a:buChar char="ü"/>
              <a:tabLst>
                <a:tab pos="457200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28600" indent="-228600" eaLnBrk="0" hangingPunct="0">
              <a:tabLst>
                <a:tab pos="457200" algn="l"/>
              </a:tabLst>
            </a:pPr>
            <a:r>
              <a:rPr lang="en-US" sz="2600" b="1" dirty="0">
                <a:latin typeface="Times New Roman" pitchFamily="18" charset="0"/>
                <a:cs typeface="Arial" pitchFamily="34" charset="0"/>
              </a:rPr>
              <a:t>Disadvantages: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228600" indent="-228600" eaLnBrk="0" hangingPunct="0">
              <a:tabLst>
                <a:tab pos="457200" algn="l"/>
              </a:tabLs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228600" indent="-228600" eaLnBrk="0" hangingPunct="0">
              <a:tabLst>
                <a:tab pos="457200" algn="l"/>
              </a:tabLst>
            </a:pPr>
            <a:r>
              <a:rPr lang="en-US" sz="2200" dirty="0">
                <a:latin typeface="Wingdings" pitchFamily="2" charset="2"/>
                <a:cs typeface="Arial" pitchFamily="34" charset="0"/>
              </a:rPr>
              <a:t>ü</a:t>
            </a:r>
            <a:r>
              <a:rPr lang="en-US" sz="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rgbClr val="800000"/>
                </a:solidFill>
                <a:cs typeface="Arial" pitchFamily="34" charset="0"/>
              </a:rPr>
              <a:t>Greater cost of creating and </a:t>
            </a:r>
            <a:r>
              <a:rPr lang="en-US" sz="2200" dirty="0" smtClean="0">
                <a:solidFill>
                  <a:srgbClr val="800000"/>
                </a:solidFill>
                <a:cs typeface="Arial" pitchFamily="34" charset="0"/>
              </a:rPr>
              <a:t>destroying </a:t>
            </a:r>
            <a:r>
              <a:rPr lang="en-US" sz="2200" dirty="0">
                <a:solidFill>
                  <a:srgbClr val="800000"/>
                </a:solidFill>
                <a:cs typeface="Arial" pitchFamily="34" charset="0"/>
              </a:rPr>
              <a:t>threads</a:t>
            </a:r>
            <a:endParaRPr lang="en-US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-228600" eaLnBrk="0" hangingPunct="0">
              <a:tabLst>
                <a:tab pos="457200" algn="l"/>
              </a:tabLst>
            </a:pPr>
            <a:endParaRPr lang="en-US" sz="2400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52612"/>
            <a:ext cx="2819400" cy="403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86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Thread Implementation (3)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95400" y="1628775"/>
            <a:ext cx="7391400" cy="581025"/>
          </a:xfrm>
        </p:spPr>
        <p:txBody>
          <a:bodyPr/>
          <a:lstStyle/>
          <a:p>
            <a:pPr>
              <a:buFontTx/>
              <a:buNone/>
            </a:pPr>
            <a:r>
              <a:rPr lang="id-ID" dirty="0" smtClean="0"/>
              <a:t>Combined </a:t>
            </a: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01972" y="5334000"/>
            <a:ext cx="669275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2800">
                <a:latin typeface="Times New Roman" pitchFamily="18" charset="0"/>
              </a:rPr>
              <a:t>Multiplexing user-level threads onto kernel- level threads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461135"/>
            <a:ext cx="2895600" cy="387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66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Thread</a:t>
            </a:r>
            <a:r>
              <a:rPr lang="id-ID" dirty="0"/>
              <a:t> </a:t>
            </a:r>
            <a:r>
              <a:rPr lang="id-ID" dirty="0" smtClean="0"/>
              <a:t> State (1)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1524000"/>
            <a:ext cx="6781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Spawn: </a:t>
            </a:r>
            <a:endParaRPr lang="id-ID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Typically</a:t>
            </a:r>
            <a:r>
              <a:rPr lang="en-US" sz="2400" dirty="0"/>
              <a:t>, when a new process is spawned, a thread for that </a:t>
            </a:r>
            <a:r>
              <a:rPr lang="en-US" sz="2400" dirty="0" smtClean="0"/>
              <a:t>process</a:t>
            </a:r>
            <a:r>
              <a:rPr lang="id-ID" sz="2400" dirty="0" smtClean="0"/>
              <a:t> </a:t>
            </a:r>
            <a:r>
              <a:rPr lang="en-US" sz="2400" dirty="0" smtClean="0"/>
              <a:t>is </a:t>
            </a:r>
            <a:r>
              <a:rPr lang="en-US" sz="2400" dirty="0"/>
              <a:t>also spawned. </a:t>
            </a:r>
            <a:endParaRPr lang="id-ID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a thread within a process may spawn </a:t>
            </a:r>
            <a:r>
              <a:rPr lang="en-US" sz="2400" dirty="0" smtClean="0"/>
              <a:t>another</a:t>
            </a:r>
            <a:r>
              <a:rPr lang="id-ID" sz="2400" dirty="0" smtClean="0"/>
              <a:t> </a:t>
            </a:r>
            <a:r>
              <a:rPr lang="en-US" sz="2400" dirty="0" smtClean="0"/>
              <a:t>thread </a:t>
            </a:r>
            <a:r>
              <a:rPr lang="en-US" sz="2400" dirty="0"/>
              <a:t>within the same process, providing an instruction pointer and </a:t>
            </a:r>
            <a:r>
              <a:rPr lang="en-US" sz="2400" dirty="0" smtClean="0"/>
              <a:t>arguments</a:t>
            </a:r>
            <a:r>
              <a:rPr lang="id-ID" sz="2400" dirty="0" smtClean="0"/>
              <a:t> </a:t>
            </a:r>
            <a:r>
              <a:rPr lang="en-US" sz="2400" dirty="0" smtClean="0"/>
              <a:t>for </a:t>
            </a:r>
            <a:r>
              <a:rPr lang="en-US" sz="2400" dirty="0"/>
              <a:t>the new thread. The new thread is provided with its own </a:t>
            </a:r>
            <a:r>
              <a:rPr lang="en-US" sz="2400" dirty="0" smtClean="0"/>
              <a:t>register</a:t>
            </a:r>
            <a:r>
              <a:rPr lang="id-ID" sz="2400" dirty="0" smtClean="0"/>
              <a:t> </a:t>
            </a:r>
            <a:r>
              <a:rPr lang="en-US" sz="2400" dirty="0" smtClean="0"/>
              <a:t>context </a:t>
            </a:r>
            <a:r>
              <a:rPr lang="en-US" sz="2400" dirty="0"/>
              <a:t>and stack space and placed on the ready queue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942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Thread</a:t>
            </a:r>
            <a:r>
              <a:rPr lang="id-ID" dirty="0"/>
              <a:t> </a:t>
            </a:r>
            <a:r>
              <a:rPr lang="id-ID" dirty="0" smtClean="0"/>
              <a:t> State (2)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3730" y="1676400"/>
            <a:ext cx="7696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• Block: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/>
              <a:t>When a thread needs to wait for an event, it will block (saving its user registers, program counter, and stack pointers).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/>
              <a:t>The processor may now turn to the execution of another ready thread in the same or a different process.</a:t>
            </a:r>
          </a:p>
          <a:p>
            <a:r>
              <a:rPr lang="en-US" sz="2400" dirty="0" smtClean="0"/>
              <a:t>• </a:t>
            </a:r>
            <a:r>
              <a:rPr lang="en-US" sz="2400" dirty="0"/>
              <a:t>Unblock: </a:t>
            </a:r>
            <a:endParaRPr lang="id-ID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When </a:t>
            </a:r>
            <a:r>
              <a:rPr lang="en-US" sz="2400" dirty="0"/>
              <a:t>the event for which a thread is blocked occurs, the thread </a:t>
            </a:r>
            <a:r>
              <a:rPr lang="en-US" sz="2400" dirty="0" smtClean="0"/>
              <a:t>is</a:t>
            </a:r>
            <a:r>
              <a:rPr lang="id-ID" sz="2400" dirty="0" smtClean="0"/>
              <a:t>c</a:t>
            </a:r>
            <a:r>
              <a:rPr lang="en-US" sz="2400" dirty="0" smtClean="0"/>
              <a:t>moved </a:t>
            </a:r>
            <a:r>
              <a:rPr lang="en-US" sz="2400" dirty="0"/>
              <a:t>to the Ready queue.</a:t>
            </a:r>
          </a:p>
          <a:p>
            <a:r>
              <a:rPr lang="en-US" sz="2400" dirty="0" smtClean="0"/>
              <a:t>• </a:t>
            </a:r>
            <a:r>
              <a:rPr lang="en-US" sz="2400" dirty="0"/>
              <a:t>Finish: </a:t>
            </a:r>
            <a:endParaRPr lang="id-ID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When </a:t>
            </a:r>
            <a:r>
              <a:rPr lang="en-US" sz="2400" dirty="0"/>
              <a:t>a thread completes, its register context and stacks </a:t>
            </a:r>
            <a:r>
              <a:rPr lang="en-US" sz="2400" dirty="0" smtClean="0"/>
              <a:t>are</a:t>
            </a:r>
            <a:r>
              <a:rPr lang="id-ID" sz="2400" dirty="0"/>
              <a:t> </a:t>
            </a:r>
            <a:r>
              <a:rPr lang="en-US" sz="2400" dirty="0" err="1" smtClean="0"/>
              <a:t>deallocated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33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Relationship between Threads and Processes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0085" y="2087563"/>
            <a:ext cx="8040687" cy="2895600"/>
            <a:chOff x="512763" y="2087563"/>
            <a:chExt cx="8174037" cy="2895600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646113" y="2087563"/>
              <a:ext cx="78470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646113" y="2468563"/>
              <a:ext cx="78470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12763" y="2095500"/>
              <a:ext cx="16287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/>
                <a:t>Threads:Process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424113" y="2132013"/>
              <a:ext cx="11906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/>
                <a:t>Description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722938" y="2087563"/>
              <a:ext cx="1704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/>
                <a:t>Example Systems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781050" y="2606675"/>
              <a:ext cx="4556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 dirty="0"/>
                <a:t>1:1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401888" y="2606675"/>
              <a:ext cx="2687637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 dirty="0"/>
                <a:t>Each thread of execution is a</a:t>
              </a:r>
            </a:p>
            <a:p>
              <a:r>
                <a:rPr lang="en-US" sz="1600" b="1" dirty="0"/>
                <a:t>unique process with its own</a:t>
              </a:r>
            </a:p>
            <a:p>
              <a:r>
                <a:rPr lang="en-US" sz="1600" b="1" dirty="0"/>
                <a:t>address space and resources.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438775" y="2530475"/>
              <a:ext cx="32480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/>
                <a:t>Traditional UNIX implementations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781050" y="3673475"/>
              <a:ext cx="5461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/>
                <a:t>M:1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390775" y="3668713"/>
              <a:ext cx="2693988" cy="1314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/>
                <a:t>A process defines an address</a:t>
              </a:r>
            </a:p>
            <a:p>
              <a:r>
                <a:rPr lang="en-US" sz="1600" b="1"/>
                <a:t>space and dynamic resource</a:t>
              </a:r>
            </a:p>
            <a:p>
              <a:r>
                <a:rPr lang="en-US" sz="1600" b="1"/>
                <a:t>ownership.  Multiple threads</a:t>
              </a:r>
            </a:p>
            <a:p>
              <a:r>
                <a:rPr lang="en-US" sz="1600" b="1"/>
                <a:t>may be created and executed</a:t>
              </a:r>
            </a:p>
            <a:p>
              <a:r>
                <a:rPr lang="en-US" sz="1600" b="1"/>
                <a:t>within that process.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5591175" y="3716338"/>
              <a:ext cx="261302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/>
                <a:t>Windows NT, Solaris, OS/2,</a:t>
              </a:r>
            </a:p>
            <a:p>
              <a:r>
                <a:rPr lang="en-US" sz="1600" b="1"/>
                <a:t>OS/390, MACH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51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/>
              <a:t>Relationship between Threads and Processes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93775" y="2025650"/>
            <a:ext cx="7391400" cy="2624138"/>
            <a:chOff x="496888" y="2025650"/>
            <a:chExt cx="7888287" cy="2624138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538163" y="2025650"/>
              <a:ext cx="78470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538163" y="2406650"/>
              <a:ext cx="78470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96888" y="2025650"/>
              <a:ext cx="16287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 dirty="0" err="1"/>
                <a:t>Threads:Process</a:t>
              </a:r>
              <a:endParaRPr lang="en-US" sz="1600" b="1" dirty="0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425700" y="2060575"/>
              <a:ext cx="11906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/>
                <a:t>Description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961063" y="2025650"/>
              <a:ext cx="1704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/>
                <a:t>Example Systems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30300" y="2544763"/>
              <a:ext cx="5461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/>
                <a:t>1:M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425700" y="2544763"/>
              <a:ext cx="2947988" cy="1314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/>
                <a:t>A thread may migrate from one</a:t>
              </a:r>
            </a:p>
            <a:p>
              <a:r>
                <a:rPr lang="en-US" sz="1600" b="1"/>
                <a:t>process environment to</a:t>
              </a:r>
            </a:p>
            <a:p>
              <a:r>
                <a:rPr lang="en-US" sz="1600" b="1"/>
                <a:t>another.  This allows a thread</a:t>
              </a:r>
            </a:p>
            <a:p>
              <a:r>
                <a:rPr lang="en-US" sz="1600" b="1"/>
                <a:t>to be easily moved among</a:t>
              </a:r>
            </a:p>
            <a:p>
              <a:r>
                <a:rPr lang="en-US" sz="1600" b="1"/>
                <a:t>distinct systems.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6021388" y="2544763"/>
              <a:ext cx="20875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/>
                <a:t>Ra (Clouds), Emerald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93775" y="4068763"/>
              <a:ext cx="6365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/>
                <a:t>M:M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425700" y="4068763"/>
              <a:ext cx="258762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/>
                <a:t>Combines attributes of M:1</a:t>
              </a:r>
            </a:p>
            <a:p>
              <a:r>
                <a:rPr lang="en-US" sz="1600" b="1"/>
                <a:t>and 1:M cases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21388" y="4051300"/>
              <a:ext cx="6905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/>
                <a:t>TRIX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056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Posix</a:t>
            </a:r>
            <a:r>
              <a:rPr lang="en-US" dirty="0"/>
              <a:t> (Portable Operating System Interface) Threads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14563"/>
            <a:ext cx="76962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83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Thread Programming (1)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589" y="1676400"/>
            <a:ext cx="63055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391516" y="3276600"/>
            <a:ext cx="6837114" cy="3040422"/>
          </a:xfrm>
        </p:spPr>
        <p:txBody>
          <a:bodyPr>
            <a:normAutofit fontScale="85000" lnSpcReduction="20000"/>
          </a:bodyPr>
          <a:lstStyle/>
          <a:p>
            <a:r>
              <a:rPr lang="id-ID" dirty="0" smtClean="0"/>
              <a:t>The obj parameter points to a structure of pthread_t, used to hold the id of the created thread long with the details</a:t>
            </a:r>
          </a:p>
          <a:p>
            <a:r>
              <a:rPr lang="id-ID" dirty="0" smtClean="0"/>
              <a:t>Attr parameter points to an object of  pthread_attr_t which is  used to set special properties of the thread e.g. Scheduling and priority)</a:t>
            </a:r>
          </a:p>
          <a:p>
            <a:r>
              <a:rPr lang="id-ID" dirty="0" smtClean="0"/>
              <a:t>If attr is NULL, the thread will becreated with default scheduling and priority properties</a:t>
            </a:r>
          </a:p>
          <a:p>
            <a:r>
              <a:rPr lang="id-ID" dirty="0"/>
              <a:t>f</a:t>
            </a:r>
            <a:r>
              <a:rPr lang="id-ID" dirty="0" smtClean="0"/>
              <a:t>unc is a pointer to a function.(the function can only take void*  parameter)</a:t>
            </a:r>
          </a:p>
          <a:p>
            <a:r>
              <a:rPr lang="id-ID" dirty="0" smtClean="0"/>
              <a:t>Arg is a void* which represents thearguments passed to the function func when the thread executed</a:t>
            </a:r>
          </a:p>
          <a:p>
            <a:r>
              <a:rPr lang="id-ID" dirty="0" smtClean="0"/>
              <a:t>On success the fuction returns 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502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"/>
            <a:ext cx="7067128" cy="1143000"/>
          </a:xfrm>
        </p:spPr>
        <p:txBody>
          <a:bodyPr/>
          <a:lstStyle/>
          <a:p>
            <a:r>
              <a:rPr lang="id-ID" dirty="0" smtClean="0"/>
              <a:t>Sub Topics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066800"/>
            <a:ext cx="8077200" cy="5638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055" y="1524000"/>
            <a:ext cx="8229600" cy="3714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smtClean="0">
                <a:solidFill>
                  <a:schemeClr val="bg1"/>
                </a:solidFill>
              </a:rPr>
              <a:t>Thread Basics</a:t>
            </a:r>
            <a:endParaRPr lang="en-US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id-ID" dirty="0">
                <a:solidFill>
                  <a:schemeClr val="bg1"/>
                </a:solidFill>
              </a:rPr>
              <a:t>Thread Model</a:t>
            </a:r>
            <a:endParaRPr lang="en-US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id-ID" dirty="0">
                <a:solidFill>
                  <a:schemeClr val="bg1"/>
                </a:solidFill>
              </a:rPr>
              <a:t>Benefit of threads</a:t>
            </a:r>
            <a:endParaRPr lang="en-US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id-ID" dirty="0">
                <a:solidFill>
                  <a:schemeClr val="bg1"/>
                </a:solidFill>
              </a:rPr>
              <a:t>hread Implementation</a:t>
            </a:r>
            <a:endParaRPr lang="en-US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id-ID" dirty="0" smtClean="0">
                <a:solidFill>
                  <a:schemeClr val="bg1"/>
                </a:solidFill>
              </a:rPr>
              <a:t>Thread Programming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FontTx/>
              <a:buNone/>
              <a:defRPr/>
            </a:pPr>
            <a:endParaRPr lang="en-US" dirty="0">
              <a:solidFill>
                <a:schemeClr val="bg1"/>
              </a:solidFill>
            </a:endParaRPr>
          </a:p>
          <a:p>
            <a:pPr>
              <a:buFontTx/>
              <a:buNone/>
              <a:defRPr/>
            </a:pPr>
            <a:endParaRPr 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FontTx/>
              <a:buNone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Thread Programming (2)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57375"/>
            <a:ext cx="751046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4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Thread Programming (3)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1714500"/>
            <a:ext cx="7515225" cy="43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5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Thread programming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981200"/>
            <a:ext cx="6837114" cy="3040422"/>
          </a:xfrm>
        </p:spPr>
        <p:txBody>
          <a:bodyPr>
            <a:normAutofit fontScale="92500" lnSpcReduction="20000"/>
          </a:bodyPr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lang="id-ID" sz="2400" dirty="0"/>
              <a:t>p</a:t>
            </a:r>
            <a:r>
              <a:rPr lang="id-ID" sz="2400" dirty="0" smtClean="0"/>
              <a:t>thread_self()</a:t>
            </a:r>
          </a:p>
          <a:p>
            <a:pPr lvl="1" eaLnBrk="0" fontAlgn="base" hangingPunct="0">
              <a:spcAft>
                <a:spcPct val="0"/>
              </a:spcAft>
              <a:defRPr/>
            </a:pPr>
            <a:r>
              <a:rPr lang="id-ID" sz="2400" dirty="0" smtClean="0"/>
              <a:t>To obain its ID</a:t>
            </a:r>
          </a:p>
          <a:p>
            <a:pPr eaLnBrk="0" fontAlgn="base" hangingPunct="0">
              <a:spcAft>
                <a:spcPct val="0"/>
              </a:spcAft>
              <a:defRPr/>
            </a:pPr>
            <a:r>
              <a:rPr lang="id-ID" sz="2400" dirty="0"/>
              <a:t>p</a:t>
            </a:r>
            <a:r>
              <a:rPr lang="id-ID" sz="2400" dirty="0" smtClean="0"/>
              <a:t>thread_join() </a:t>
            </a:r>
          </a:p>
          <a:p>
            <a:pPr lvl="1" eaLnBrk="0" fontAlgn="base" hangingPunct="0">
              <a:spcAft>
                <a:spcPct val="0"/>
              </a:spcAft>
              <a:defRPr/>
            </a:pPr>
            <a:r>
              <a:rPr lang="id-ID" sz="2400" dirty="0" smtClean="0"/>
              <a:t>To join or rejoin various flows of control </a:t>
            </a:r>
          </a:p>
          <a:p>
            <a:pPr lvl="1" eaLnBrk="0" fontAlgn="base" hangingPunct="0">
              <a:spcAft>
                <a:spcPct val="0"/>
              </a:spcAft>
              <a:defRPr/>
            </a:pPr>
            <a:r>
              <a:rPr lang="id-ID" sz="2400" dirty="0" smtClean="0"/>
              <a:t>Wen called, the calling thread is suspended untl the execution of the target thread is termnated </a:t>
            </a:r>
          </a:p>
          <a:p>
            <a:pPr lvl="1" eaLnBrk="0" fontAlgn="base" hangingPunct="0">
              <a:spcAft>
                <a:spcPct val="0"/>
              </a:spcAft>
              <a:defRPr/>
            </a:pPr>
            <a:r>
              <a:rPr lang="id-ID" sz="2400" dirty="0" smtClean="0"/>
              <a:t>Releases resources (i.e. prevents zombie threads)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599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Thread programming (5)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6800" y="1295400"/>
            <a:ext cx="7446714" cy="5562600"/>
          </a:xfrm>
        </p:spPr>
        <p:txBody>
          <a:bodyPr>
            <a:normAutofit fontScale="85000" lnSpcReduction="20000"/>
          </a:bodyPr>
          <a:lstStyle/>
          <a:p>
            <a:r>
              <a:rPr lang="id-ID" dirty="0" smtClean="0"/>
              <a:t>Example:</a:t>
            </a:r>
          </a:p>
          <a:p>
            <a:pPr marL="0" indent="0">
              <a:buNone/>
            </a:pPr>
            <a:r>
              <a:rPr lang="id-ID" dirty="0"/>
              <a:t>#include &lt;iostream&gt;</a:t>
            </a:r>
          </a:p>
          <a:p>
            <a:pPr marL="0" indent="0">
              <a:buNone/>
            </a:pPr>
            <a:r>
              <a:rPr lang="id-ID" dirty="0"/>
              <a:t>#include &lt;pthread.h&gt;</a:t>
            </a:r>
          </a:p>
          <a:p>
            <a:pPr marL="0" indent="0">
              <a:buNone/>
            </a:pPr>
            <a:r>
              <a:rPr lang="id-ID" dirty="0"/>
              <a:t>using namespace std;</a:t>
            </a:r>
          </a:p>
          <a:p>
            <a:pPr marL="0" indent="0">
              <a:buNone/>
            </a:pPr>
            <a:r>
              <a:rPr lang="id-ID" dirty="0"/>
              <a:t>int main(int argc, char** argv)</a:t>
            </a:r>
          </a:p>
          <a:p>
            <a:pPr marL="0" indent="0">
              <a:buNone/>
            </a:pP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 smtClean="0"/>
              <a:t> </a:t>
            </a:r>
            <a:r>
              <a:rPr lang="id-ID" dirty="0"/>
              <a:t>pthread_t thread_a, thread_b;</a:t>
            </a:r>
          </a:p>
          <a:p>
            <a:pPr marL="0" indent="0">
              <a:buNone/>
            </a:pPr>
            <a:r>
              <a:rPr lang="id-ID" dirty="0" smtClean="0"/>
              <a:t> </a:t>
            </a:r>
            <a:r>
              <a:rPr lang="id-ID" dirty="0"/>
              <a:t>int N;</a:t>
            </a:r>
          </a:p>
          <a:p>
            <a:pPr marL="0" indent="0">
              <a:buNone/>
            </a:pPr>
            <a:r>
              <a:rPr lang="id-ID" dirty="0" smtClean="0"/>
              <a:t> </a:t>
            </a:r>
            <a:r>
              <a:rPr lang="id-ID" dirty="0"/>
              <a:t>if (argc != 2)</a:t>
            </a:r>
          </a:p>
          <a:p>
            <a:pPr marL="0" indent="0">
              <a:buNone/>
            </a:pPr>
            <a:r>
              <a:rPr lang="id-ID" dirty="0" smtClean="0"/>
              <a:t> 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 smtClean="0"/>
              <a:t>  </a:t>
            </a:r>
            <a:r>
              <a:rPr lang="id-ID" dirty="0"/>
              <a:t>cout &lt;&lt; “Error” &lt;&lt; endl;</a:t>
            </a:r>
          </a:p>
          <a:p>
            <a:pPr marL="0" indent="0">
              <a:buNone/>
            </a:pPr>
            <a:r>
              <a:rPr lang="id-ID" dirty="0" smtClean="0"/>
              <a:t>  </a:t>
            </a:r>
            <a:r>
              <a:rPr lang="id-ID" dirty="0"/>
              <a:t>return 0;</a:t>
            </a:r>
          </a:p>
          <a:p>
            <a:pPr marL="0" indent="0">
              <a:buNone/>
            </a:pPr>
            <a:r>
              <a:rPr lang="id-ID" dirty="0" smtClean="0"/>
              <a:t> </a:t>
            </a:r>
            <a:r>
              <a:rPr lang="id-ID" dirty="0"/>
              <a:t>}</a:t>
            </a:r>
          </a:p>
          <a:p>
            <a:pPr marL="0" indent="0">
              <a:buNone/>
            </a:pPr>
            <a:r>
              <a:rPr lang="id-ID" dirty="0" smtClean="0"/>
              <a:t> </a:t>
            </a:r>
            <a:r>
              <a:rPr lang="id-ID" dirty="0"/>
              <a:t>N=atoi(argv[1]);</a:t>
            </a:r>
          </a:p>
          <a:p>
            <a:pPr marL="0" indent="0">
              <a:buNone/>
            </a:pPr>
            <a:r>
              <a:rPr lang="id-ID" dirty="0" smtClean="0"/>
              <a:t> </a:t>
            </a:r>
            <a:r>
              <a:rPr lang="id-ID" dirty="0"/>
              <a:t>pthread_create(&amp;thread_a, NULL, task1, &amp;N);</a:t>
            </a:r>
          </a:p>
          <a:p>
            <a:pPr marL="0" indent="0">
              <a:buNone/>
            </a:pPr>
            <a:r>
              <a:rPr lang="id-ID" dirty="0" smtClean="0"/>
              <a:t> </a:t>
            </a:r>
            <a:r>
              <a:rPr lang="id-ID" dirty="0"/>
              <a:t>pthread_create(&amp;thread_b, NULL, task2, &amp;N);</a:t>
            </a:r>
          </a:p>
          <a:p>
            <a:pPr marL="0" indent="0">
              <a:buNone/>
            </a:pPr>
            <a:r>
              <a:rPr lang="id-ID" dirty="0" smtClean="0"/>
              <a:t> </a:t>
            </a:r>
            <a:r>
              <a:rPr lang="id-ID" dirty="0"/>
              <a:t>cout &lt;&lt; “Waiting to join” &lt;&lt; endl;</a:t>
            </a:r>
          </a:p>
          <a:p>
            <a:pPr marL="0" indent="0">
              <a:buNone/>
            </a:pPr>
            <a:r>
              <a:rPr lang="id-ID" dirty="0" smtClean="0"/>
              <a:t> </a:t>
            </a:r>
            <a:r>
              <a:rPr lang="id-ID" dirty="0"/>
              <a:t>pthread_join(thread_a, NULL);</a:t>
            </a:r>
          </a:p>
          <a:p>
            <a:pPr marL="0" indent="0">
              <a:buNone/>
            </a:pPr>
            <a:r>
              <a:rPr lang="id-ID" dirty="0" smtClean="0"/>
              <a:t> </a:t>
            </a:r>
            <a:r>
              <a:rPr lang="id-ID" dirty="0"/>
              <a:t>pthread_join(thread_b, NULL);</a:t>
            </a:r>
          </a:p>
          <a:p>
            <a:pPr marL="0" indent="0">
              <a:buNone/>
            </a:pPr>
            <a:r>
              <a:rPr lang="id-ID" dirty="0" smtClean="0"/>
              <a:t> </a:t>
            </a:r>
            <a:r>
              <a:rPr lang="id-ID" dirty="0"/>
              <a:t>return 0;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  <a:p>
            <a:endParaRPr lang="id-ID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1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Thread programming (6)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6800" y="1295400"/>
            <a:ext cx="7446714" cy="5562600"/>
          </a:xfrm>
        </p:spPr>
        <p:txBody>
          <a:bodyPr>
            <a:normAutofit/>
          </a:bodyPr>
          <a:lstStyle/>
          <a:p>
            <a:r>
              <a:rPr lang="id-ID" dirty="0" smtClean="0"/>
              <a:t>Sample f</a:t>
            </a:r>
            <a:r>
              <a:rPr lang="en-US" dirty="0" smtClean="0"/>
              <a:t>u</a:t>
            </a:r>
            <a:r>
              <a:rPr lang="id-ID" dirty="0" smtClean="0"/>
              <a:t>nction for task</a:t>
            </a:r>
          </a:p>
          <a:p>
            <a:endParaRPr lang="id-ID" dirty="0" smtClean="0"/>
          </a:p>
          <a:p>
            <a:pPr marL="0" indent="0">
              <a:buNone/>
            </a:pPr>
            <a:r>
              <a:rPr lang="id-ID" dirty="0"/>
              <a:t>void* task1(void* x)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* temp = (</a:t>
            </a:r>
            <a:r>
              <a:rPr lang="en-US" dirty="0" err="1"/>
              <a:t>int</a:t>
            </a:r>
            <a:r>
              <a:rPr lang="en-US" dirty="0"/>
              <a:t>*) x;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count 0; count &lt; *temp;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count++)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cout</a:t>
            </a:r>
            <a:r>
              <a:rPr lang="en-US" dirty="0"/>
              <a:t> &lt;&lt; “Thread A”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“Thread A Complete”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return NULL;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23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 smtClean="0"/>
              <a:t>Java Thread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90600" y="1752600"/>
            <a:ext cx="7446714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Define a class that implements Runnable interface</a:t>
            </a:r>
            <a:endParaRPr lang="id-ID" dirty="0" smtClean="0"/>
          </a:p>
          <a:p>
            <a:r>
              <a:rPr lang="en-GB" dirty="0"/>
              <a:t>When a class </a:t>
            </a:r>
            <a:r>
              <a:rPr lang="en-GB" dirty="0" err="1"/>
              <a:t>implementsRunnable</a:t>
            </a:r>
            <a:r>
              <a:rPr lang="en-GB" dirty="0"/>
              <a:t>, it must define </a:t>
            </a:r>
            <a:r>
              <a:rPr lang="en-GB" dirty="0" smtClean="0"/>
              <a:t>a run() method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The code implementing the run() method </a:t>
            </a:r>
            <a:r>
              <a:rPr lang="en-GB" dirty="0"/>
              <a:t>is what runs as a separate thread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32012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 smtClean="0"/>
              <a:t>Java Thread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90600" y="1752600"/>
            <a:ext cx="7446714" cy="914400"/>
          </a:xfrm>
        </p:spPr>
        <p:txBody>
          <a:bodyPr>
            <a:normAutofit/>
          </a:bodyPr>
          <a:lstStyle/>
          <a:p>
            <a:r>
              <a:rPr lang="en-GB" dirty="0"/>
              <a:t>multithreaded program </a:t>
            </a:r>
            <a:r>
              <a:rPr lang="en-GB" dirty="0" smtClean="0"/>
              <a:t>that determines </a:t>
            </a:r>
            <a:r>
              <a:rPr lang="en-GB" dirty="0"/>
              <a:t>the summation of a non-negative </a:t>
            </a:r>
            <a:r>
              <a:rPr lang="en-GB" dirty="0" smtClean="0"/>
              <a:t>integer</a:t>
            </a:r>
          </a:p>
          <a:p>
            <a:endParaRPr lang="en-US" dirty="0"/>
          </a:p>
          <a:p>
            <a:endParaRPr lang="id-ID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90800"/>
            <a:ext cx="5096046" cy="352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76338" y="6488668"/>
            <a:ext cx="758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Operating Systems Concepts  with Java, </a:t>
            </a:r>
            <a:r>
              <a:rPr lang="en-US" dirty="0" err="1" smtClean="0"/>
              <a:t>Silberschatz</a:t>
            </a:r>
            <a:r>
              <a:rPr lang="en-US" smtClean="0"/>
              <a:t>, Galvin </a:t>
            </a:r>
            <a:r>
              <a:rPr lang="en-US" dirty="0" smtClean="0"/>
              <a:t>and Gagne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04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 smtClean="0"/>
              <a:t>Java Thread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629400" cy="4862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76338" y="6488668"/>
            <a:ext cx="758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Operating Systems Concepts  with Java, </a:t>
            </a:r>
            <a:r>
              <a:rPr lang="en-US" dirty="0" err="1" smtClean="0"/>
              <a:t>Silberschatz</a:t>
            </a:r>
            <a:r>
              <a:rPr lang="en-US" dirty="0" smtClean="0"/>
              <a:t> </a:t>
            </a:r>
            <a:r>
              <a:rPr lang="en-US" smtClean="0"/>
              <a:t>, Galvin and </a:t>
            </a:r>
            <a:r>
              <a:rPr lang="en-US" dirty="0" smtClean="0"/>
              <a:t>Gagne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 smtClean="0"/>
              <a:t>Java Thread Example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162050"/>
            <a:ext cx="7732979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76338" y="6488668"/>
            <a:ext cx="758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Operating Systems Concepts  with Java, </a:t>
            </a:r>
            <a:r>
              <a:rPr lang="en-US" dirty="0" err="1" smtClean="0"/>
              <a:t>Silberschatz</a:t>
            </a:r>
            <a:r>
              <a:rPr lang="en-US" dirty="0" smtClean="0"/>
              <a:t>, Galvin and Gagne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722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6837114" cy="3040422"/>
          </a:xfrm>
        </p:spPr>
        <p:txBody>
          <a:bodyPr/>
          <a:lstStyle/>
          <a:p>
            <a:r>
              <a:rPr lang="id-ID" dirty="0"/>
              <a:t>Stallings</a:t>
            </a:r>
            <a:r>
              <a:rPr lang="en-US" dirty="0"/>
              <a:t>, W. (</a:t>
            </a:r>
            <a:r>
              <a:rPr lang="en-US" dirty="0" smtClean="0"/>
              <a:t>201</a:t>
            </a:r>
            <a:r>
              <a:rPr lang="id-ID" dirty="0" smtClean="0"/>
              <a:t>4</a:t>
            </a:r>
            <a:r>
              <a:rPr lang="en-US" dirty="0" smtClean="0"/>
              <a:t>). </a:t>
            </a:r>
            <a:r>
              <a:rPr lang="id-ID" i="1" dirty="0"/>
              <a:t>Operating Systems: Internals and Design Principles</a:t>
            </a:r>
            <a:r>
              <a:rPr lang="id-ID" dirty="0"/>
              <a:t>. 8</a:t>
            </a:r>
            <a:r>
              <a:rPr lang="id-ID" baseline="30000" dirty="0"/>
              <a:t>th. </a:t>
            </a:r>
            <a:br>
              <a:rPr lang="id-ID" baseline="30000" dirty="0"/>
            </a:br>
            <a:r>
              <a:rPr lang="en-US" dirty="0"/>
              <a:t>ISBN: </a:t>
            </a:r>
            <a:r>
              <a:rPr lang="id-ID" dirty="0"/>
              <a:t> 978-0-13-380591-8</a:t>
            </a:r>
          </a:p>
          <a:p>
            <a:r>
              <a:rPr lang="en-US" dirty="0" smtClean="0">
                <a:hlinkClick r:id="rId2"/>
              </a:rPr>
              <a:t>www.yolinux.com</a:t>
            </a:r>
            <a:endParaRPr lang="en-US" dirty="0" smtClean="0"/>
          </a:p>
          <a:p>
            <a:pPr lvl="0"/>
            <a:r>
              <a:rPr lang="id-ID" dirty="0">
                <a:solidFill>
                  <a:prstClr val="black"/>
                </a:solidFill>
              </a:rPr>
              <a:t>Abraham Silberschatz, Peter B. Galvin, Greg Gagne (</a:t>
            </a:r>
            <a:r>
              <a:rPr lang="id-ID" dirty="0" smtClean="0">
                <a:solidFill>
                  <a:prstClr val="black"/>
                </a:solidFill>
              </a:rPr>
              <a:t>201</a:t>
            </a:r>
            <a:r>
              <a:rPr lang="en-US" dirty="0" smtClean="0">
                <a:solidFill>
                  <a:prstClr val="black"/>
                </a:solidFill>
              </a:rPr>
              <a:t>0</a:t>
            </a:r>
            <a:r>
              <a:rPr lang="id-ID" dirty="0" smtClean="0">
                <a:solidFill>
                  <a:prstClr val="black"/>
                </a:solidFill>
              </a:rPr>
              <a:t>). </a:t>
            </a:r>
            <a:r>
              <a:rPr lang="id-ID" dirty="0">
                <a:solidFill>
                  <a:prstClr val="black"/>
                </a:solidFill>
              </a:rPr>
              <a:t>Operating System Concepts </a:t>
            </a:r>
            <a:r>
              <a:rPr lang="en-US" dirty="0" smtClean="0">
                <a:solidFill>
                  <a:prstClr val="black"/>
                </a:solidFill>
              </a:rPr>
              <a:t>8</a:t>
            </a:r>
            <a:r>
              <a:rPr lang="id-ID" dirty="0" smtClean="0">
                <a:solidFill>
                  <a:prstClr val="black"/>
                </a:solidFill>
              </a:rPr>
              <a:t>th </a:t>
            </a:r>
            <a:r>
              <a:rPr lang="id-ID" dirty="0">
                <a:solidFill>
                  <a:prstClr val="black"/>
                </a:solidFill>
              </a:rPr>
              <a:t>ed</a:t>
            </a:r>
            <a:r>
              <a:rPr lang="id-ID" dirty="0" smtClean="0">
                <a:solidFill>
                  <a:prstClr val="black"/>
                </a:solidFill>
              </a:rPr>
              <a:t>.</a:t>
            </a:r>
            <a:r>
              <a:rPr lang="en-US" dirty="0" smtClean="0">
                <a:solidFill>
                  <a:prstClr val="black"/>
                </a:solidFill>
              </a:rPr>
              <a:t> With Java</a:t>
            </a:r>
            <a:endParaRPr lang="id-ID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id-ID" dirty="0">
                <a:solidFill>
                  <a:prstClr val="black"/>
                </a:solidFill>
              </a:rPr>
              <a:t>      ISBN: </a:t>
            </a:r>
            <a:r>
              <a:rPr lang="id-ID" dirty="0" smtClean="0">
                <a:solidFill>
                  <a:prstClr val="black"/>
                </a:solidFill>
              </a:rPr>
              <a:t>978</a:t>
            </a:r>
            <a:r>
              <a:rPr lang="en-US" dirty="0" smtClean="0">
                <a:solidFill>
                  <a:prstClr val="black"/>
                </a:solidFill>
              </a:rPr>
              <a:t>-</a:t>
            </a:r>
            <a:r>
              <a:rPr lang="id-ID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-</a:t>
            </a:r>
            <a:r>
              <a:rPr lang="id-ID" dirty="0" smtClean="0">
                <a:solidFill>
                  <a:prstClr val="black"/>
                </a:solidFill>
              </a:rPr>
              <a:t>470</a:t>
            </a:r>
            <a:r>
              <a:rPr lang="en-US" dirty="0" smtClean="0">
                <a:solidFill>
                  <a:prstClr val="black"/>
                </a:solidFill>
              </a:rPr>
              <a:t>-</a:t>
            </a:r>
            <a:r>
              <a:rPr lang="id-ID" dirty="0" smtClean="0">
                <a:solidFill>
                  <a:prstClr val="black"/>
                </a:solidFill>
              </a:rPr>
              <a:t>50949</a:t>
            </a:r>
            <a:r>
              <a:rPr lang="en-US" dirty="0" smtClean="0">
                <a:solidFill>
                  <a:prstClr val="black"/>
                </a:solidFill>
              </a:rPr>
              <a:t>-</a:t>
            </a:r>
            <a:r>
              <a:rPr lang="id-ID" dirty="0" smtClean="0">
                <a:solidFill>
                  <a:prstClr val="black"/>
                </a:solidFill>
              </a:rPr>
              <a:t>4 </a:t>
            </a:r>
            <a:endParaRPr lang="id-ID" dirty="0">
              <a:solidFill>
                <a:prstClr val="black"/>
              </a:solidFill>
            </a:endParaRPr>
          </a:p>
          <a:p>
            <a:pPr>
              <a:buNone/>
            </a:pP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28800"/>
            <a:ext cx="7453064" cy="449235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These slides have been adapted from: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id-ID" sz="2400" dirty="0" smtClean="0"/>
              <a:t>Stallings</a:t>
            </a:r>
            <a:r>
              <a:rPr lang="en-US" sz="2400" dirty="0" smtClean="0"/>
              <a:t>, W. (201</a:t>
            </a:r>
            <a:r>
              <a:rPr lang="id-ID" sz="2400" dirty="0" smtClean="0"/>
              <a:t>1</a:t>
            </a:r>
            <a:r>
              <a:rPr lang="en-US" sz="2400" dirty="0" smtClean="0"/>
              <a:t>). </a:t>
            </a:r>
            <a:r>
              <a:rPr lang="id-ID" sz="2400" i="1" dirty="0"/>
              <a:t>Operating Systems: Internals and Design Principles</a:t>
            </a:r>
            <a:r>
              <a:rPr lang="id-ID" sz="2400" dirty="0"/>
              <a:t>. 8</a:t>
            </a:r>
            <a:r>
              <a:rPr lang="id-ID" sz="2400" baseline="30000" dirty="0" smtClean="0"/>
              <a:t>th. </a:t>
            </a:r>
            <a:br>
              <a:rPr lang="id-ID" sz="2400" baseline="30000" dirty="0" smtClean="0"/>
            </a:br>
            <a:r>
              <a:rPr lang="en-US" sz="2400" dirty="0" smtClean="0"/>
              <a:t>ISBN: </a:t>
            </a:r>
            <a:r>
              <a:rPr lang="id-ID" sz="2400" dirty="0"/>
              <a:t>978-0-13-380591-8</a:t>
            </a:r>
            <a:br>
              <a:rPr lang="id-ID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Chapter </a:t>
            </a:r>
            <a:r>
              <a:rPr lang="id-ID" sz="2400" dirty="0"/>
              <a:t>4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816114"/>
            <a:ext cx="436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Learning Objectives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72279" y="1828800"/>
            <a:ext cx="7315200" cy="351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dirty="0" smtClean="0"/>
              <a:t>At the end of this lecture, students are able to:</a:t>
            </a:r>
          </a:p>
          <a:p>
            <a:r>
              <a:rPr lang="en-US" dirty="0" smtClean="0"/>
              <a:t>LO</a:t>
            </a:r>
            <a:r>
              <a:rPr lang="id-ID" dirty="0" smtClean="0"/>
              <a:t>2</a:t>
            </a:r>
            <a:r>
              <a:rPr lang="en-US" dirty="0" smtClean="0"/>
              <a:t> :  Relate the fundamental design of </a:t>
            </a:r>
            <a:r>
              <a:rPr lang="id-ID" dirty="0" smtClean="0"/>
              <a:t>Threads</a:t>
            </a:r>
            <a:r>
              <a:rPr lang="en-US" dirty="0" smtClean="0"/>
              <a:t> to the current development of Operating System</a:t>
            </a:r>
          </a:p>
          <a:p>
            <a:r>
              <a:rPr lang="en-US" dirty="0" smtClean="0"/>
              <a:t>LO</a:t>
            </a:r>
            <a:r>
              <a:rPr lang="id-ID" dirty="0" smtClean="0"/>
              <a:t>3</a:t>
            </a:r>
            <a:r>
              <a:rPr lang="en-US" dirty="0" smtClean="0"/>
              <a:t> :  D</a:t>
            </a:r>
            <a:r>
              <a:rPr lang="id-ID" dirty="0" smtClean="0"/>
              <a:t>emonstrate different Threads implementation</a:t>
            </a:r>
          </a:p>
          <a:p>
            <a:r>
              <a:rPr lang="id-ID" dirty="0"/>
              <a:t>LO4 : Able to write program using threads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Threads (1)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85875" y="1989138"/>
            <a:ext cx="670560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66725" indent="-466725" eaLnBrk="0" hangingPunct="0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Arial" pitchFamily="34" charset="0"/>
              </a:rPr>
              <a:t>-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US" sz="2800" dirty="0">
                <a:latin typeface="Times New Roman" pitchFamily="18" charset="0"/>
                <a:cs typeface="Arial" pitchFamily="34" charset="0"/>
              </a:rPr>
              <a:t>Threads allow multiple executions to take place in the same process environment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66725" indent="-466725" eaLnBrk="0" hangingPunct="0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Arial" pitchFamily="34" charset="0"/>
              </a:rPr>
              <a:t>-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US" sz="2800" dirty="0">
                <a:solidFill>
                  <a:srgbClr val="800000"/>
                </a:solidFill>
                <a:latin typeface="Times New Roman" pitchFamily="18" charset="0"/>
                <a:cs typeface="Arial" pitchFamily="34" charset="0"/>
              </a:rPr>
              <a:t>Lightweight process</a:t>
            </a:r>
            <a:r>
              <a:rPr lang="en-US" sz="2800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lang="en-US" sz="2800" dirty="0">
                <a:latin typeface="Times New Roman" pitchFamily="18" charset="0"/>
                <a:cs typeface="Arial" pitchFamily="34" charset="0"/>
              </a:rPr>
              <a:t> because threads have some properties of processes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466725" indent="-466725" eaLnBrk="0" hangingPunct="0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Arial" pitchFamily="34" charset="0"/>
                <a:sym typeface="Symbol" pitchFamily="18" charset="2"/>
              </a:rPr>
              <a:t>-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    </a:t>
            </a:r>
            <a:r>
              <a:rPr lang="en-US" sz="2800" dirty="0">
                <a:solidFill>
                  <a:srgbClr val="800000"/>
                </a:solidFill>
                <a:latin typeface="Times New Roman" pitchFamily="18" charset="0"/>
                <a:cs typeface="Arial" pitchFamily="34" charset="0"/>
                <a:sym typeface="Symbol" pitchFamily="18" charset="2"/>
              </a:rPr>
              <a:t>Multithreading</a:t>
            </a:r>
            <a:r>
              <a:rPr lang="en-US" sz="2800" dirty="0">
                <a:latin typeface="Times New Roman" pitchFamily="18" charset="0"/>
                <a:cs typeface="Arial" pitchFamily="34" charset="0"/>
                <a:sym typeface="Symbol" pitchFamily="18" charset="2"/>
              </a:rPr>
              <a:t> </a:t>
            </a:r>
            <a:r>
              <a:rPr lang="en-US" sz="2800" dirty="0">
                <a:latin typeface="Times New Roman" pitchFamily="18" charset="0"/>
                <a:cs typeface="Arial" pitchFamily="34" charset="0"/>
              </a:rPr>
              <a:t> allowing multiple threads in the same process</a:t>
            </a:r>
          </a:p>
        </p:txBody>
      </p:sp>
    </p:spTree>
    <p:extLst>
      <p:ext uri="{BB962C8B-B14F-4D97-AF65-F5344CB8AC3E}">
        <p14:creationId xmlns:p14="http://schemas.microsoft.com/office/powerpoint/2010/main" val="366236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Thread Basics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524000"/>
            <a:ext cx="5865812" cy="509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81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Thread Model (1)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690689"/>
            <a:ext cx="6172201" cy="2424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D:\TransMac\Illustrator Files\4-Threads\4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73457"/>
            <a:ext cx="5638800" cy="252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77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Thread Model (2)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048221" y="4714875"/>
            <a:ext cx="8095778" cy="83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   The first column lists some items shared by all threads in a process. The second one lists some items private to each thread.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55788"/>
            <a:ext cx="7932738" cy="26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6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Benefit of Threads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71600" y="1628775"/>
            <a:ext cx="7315200" cy="3517900"/>
          </a:xfrm>
        </p:spPr>
        <p:txBody>
          <a:bodyPr/>
          <a:lstStyle/>
          <a:p>
            <a:r>
              <a:rPr lang="en-US" dirty="0" smtClean="0"/>
              <a:t>Takes less time to create a new thread than a process</a:t>
            </a:r>
          </a:p>
          <a:p>
            <a:r>
              <a:rPr lang="en-US" dirty="0" smtClean="0"/>
              <a:t>Less time to terminate a thread than a process</a:t>
            </a:r>
          </a:p>
          <a:p>
            <a:r>
              <a:rPr lang="en-US" dirty="0" smtClean="0"/>
              <a:t>Less time to switch between two threads within the same process</a:t>
            </a:r>
          </a:p>
          <a:p>
            <a:r>
              <a:rPr lang="en-US" dirty="0" smtClean="0"/>
              <a:t>Since threads within the same process share memory and files, they can communicate with each other without invoking the kernel</a:t>
            </a:r>
          </a:p>
          <a:p>
            <a:endParaRPr lang="en-US" dirty="0" smtClean="0"/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87066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662</TotalTime>
  <Words>977</Words>
  <Application>Microsoft Office PowerPoint</Application>
  <PresentationFormat>On-screen Show (4:3)</PresentationFormat>
  <Paragraphs>173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Template PPT 2015</vt:lpstr>
      <vt:lpstr>Threads Session 3</vt:lpstr>
      <vt:lpstr>Sub Topics</vt:lpstr>
      <vt:lpstr> These slides have been adapted from:  Stallings, W. (2011). Operating Systems: Internals and Design Principles. 8th.  ISBN: 978-0-13-380591-8   Chapter 4 </vt:lpstr>
      <vt:lpstr>PowerPoint Presentation</vt:lpstr>
      <vt:lpstr>Threads (1)</vt:lpstr>
      <vt:lpstr>Thread Basics</vt:lpstr>
      <vt:lpstr>Thread Model (1)</vt:lpstr>
      <vt:lpstr>Thread Model (2)</vt:lpstr>
      <vt:lpstr>Benefit of Threads </vt:lpstr>
      <vt:lpstr>Thread Synchronization</vt:lpstr>
      <vt:lpstr>Thread Implementation</vt:lpstr>
      <vt:lpstr>Thread Implementation (2)</vt:lpstr>
      <vt:lpstr>Thread Implementation (3)</vt:lpstr>
      <vt:lpstr>Thread  State (1)</vt:lpstr>
      <vt:lpstr>Thread  State (2)</vt:lpstr>
      <vt:lpstr>Relationship between Threads and Processes</vt:lpstr>
      <vt:lpstr>Relationship between Threads and Processes</vt:lpstr>
      <vt:lpstr>Posix (Portable Operating System Interface) Threads </vt:lpstr>
      <vt:lpstr>Thread Programming (1)</vt:lpstr>
      <vt:lpstr>Thread Programming (2)</vt:lpstr>
      <vt:lpstr>Thread Programming (3)</vt:lpstr>
      <vt:lpstr>Thread programming (4)</vt:lpstr>
      <vt:lpstr>Thread programming (5)</vt:lpstr>
      <vt:lpstr>Thread programming (6)</vt:lpstr>
      <vt:lpstr>Java Thread</vt:lpstr>
      <vt:lpstr>Java Thread Example</vt:lpstr>
      <vt:lpstr>Java Thread Example</vt:lpstr>
      <vt:lpstr>Java Thread Example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Admin</cp:lastModifiedBy>
  <cp:revision>74</cp:revision>
  <dcterms:created xsi:type="dcterms:W3CDTF">2015-05-04T03:33:03Z</dcterms:created>
  <dcterms:modified xsi:type="dcterms:W3CDTF">2018-07-22T12:41:30Z</dcterms:modified>
</cp:coreProperties>
</file>