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85" r:id="rId5"/>
    <p:sldId id="293" r:id="rId6"/>
    <p:sldId id="294" r:id="rId7"/>
    <p:sldId id="295" r:id="rId8"/>
    <p:sldId id="299" r:id="rId9"/>
    <p:sldId id="297" r:id="rId10"/>
    <p:sldId id="300" r:id="rId11"/>
    <p:sldId id="301" r:id="rId12"/>
    <p:sldId id="302" r:id="rId13"/>
    <p:sldId id="303" r:id="rId14"/>
    <p:sldId id="304" r:id="rId15"/>
    <p:sldId id="305" r:id="rId16"/>
    <p:sldId id="306" r:id="rId17"/>
    <p:sldId id="298" r:id="rId18"/>
    <p:sldId id="284" r:id="rId19"/>
    <p:sldId id="262"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270"/>
            <p14:sldId id="285"/>
            <p14:sldId id="293"/>
            <p14:sldId id="294"/>
            <p14:sldId id="295"/>
            <p14:sldId id="299"/>
            <p14:sldId id="297"/>
            <p14:sldId id="300"/>
            <p14:sldId id="301"/>
            <p14:sldId id="302"/>
            <p14:sldId id="303"/>
            <p14:sldId id="304"/>
            <p14:sldId id="305"/>
            <p14:sldId id="306"/>
            <p14:sldId id="298"/>
            <p14:sldId id="284"/>
            <p14:sldId id="262"/>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buFont typeface="Wingdings" pitchFamily="2" charset="2"/>
              <a:buChar char="§"/>
              <a:defRPr/>
            </a:lvl1pPr>
            <a:lvl2pPr>
              <a:buFont typeface="Wingdings" pitchFamily="2" charset="2"/>
              <a:buChar char="§"/>
              <a:defRPr>
                <a:solidFill>
                  <a:schemeClr val="accent4">
                    <a:lumMod val="75000"/>
                  </a:schemeClr>
                </a:solidFill>
              </a:defRPr>
            </a:lvl2pPr>
            <a:lvl3pPr>
              <a:buFont typeface="Wingdings" pitchFamily="2" charset="2"/>
              <a:buChar char="§"/>
              <a:defRPr/>
            </a:lvl3pPr>
            <a:lvl4pPr>
              <a:buFont typeface="Wingdings" pitchFamily="2" charset="2"/>
              <a:buChar char="§"/>
              <a:defRPr>
                <a:solidFill>
                  <a:schemeClr val="accent4">
                    <a:lumMod val="75000"/>
                  </a:schemeClr>
                </a:solidFill>
              </a:defRPr>
            </a:lvl4pPr>
            <a:lvl5pP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766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29/06/2017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pps.binusmaya.binus.ac.id/CMS/CourseOutlineDesc.aspx?kdmtk=sNJkpex4bNkLMUT0fdBoDQ%3d%3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US" altLang="en-US" sz="2400" dirty="0">
                <a:solidFill>
                  <a:schemeClr val="bg1"/>
                </a:solidFill>
              </a:rPr>
              <a:t>GAME6012/</a:t>
            </a:r>
            <a:r>
              <a:rPr lang="en-US" altLang="en-US" sz="2400" dirty="0">
                <a:solidFill>
                  <a:schemeClr val="bg1"/>
                </a:solidFill>
                <a:latin typeface="Arial" panose="020B0604020202020204" pitchFamily="34" charset="0"/>
              </a:rPr>
              <a:t> </a:t>
            </a:r>
            <a:r>
              <a:rPr lang="en-US" altLang="en-US" sz="2400" dirty="0">
                <a:solidFill>
                  <a:schemeClr val="bg1"/>
                </a:solidFill>
              </a:rPr>
              <a:t>User Experiences</a:t>
            </a:r>
            <a:r>
              <a:rPr lang="en-US" altLang="en-US" sz="2400" dirty="0">
                <a:solidFill>
                  <a:schemeClr val="bg1"/>
                </a:solidFill>
                <a:hlinkClick r:id="rId2"/>
              </a:rPr>
              <a:t> </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September 2017</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Aesthetic of User Experience</a:t>
            </a:r>
            <a:br>
              <a:rPr lang="en-AU" dirty="0">
                <a:solidFill>
                  <a:schemeClr val="bg1"/>
                </a:solidFill>
              </a:rPr>
            </a:br>
            <a:r>
              <a:rPr lang="en-US" sz="2800">
                <a:solidFill>
                  <a:schemeClr val="bg1"/>
                </a:solidFill>
              </a:rPr>
              <a:t>Session  #02</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9AFB356-DB74-4A4B-AA9C-7DB32A684770}"/>
              </a:ext>
            </a:extLst>
          </p:cNvPr>
          <p:cNvSpPr>
            <a:spLocks noGrp="1"/>
          </p:cNvSpPr>
          <p:nvPr>
            <p:ph type="title"/>
          </p:nvPr>
        </p:nvSpPr>
        <p:spPr/>
        <p:txBody>
          <a:bodyPr/>
          <a:lstStyle/>
          <a:p>
            <a:r>
              <a:rPr lang="en-US" dirty="0"/>
              <a:t>Attractive</a:t>
            </a:r>
            <a:endParaRPr lang="en-ID" dirty="0"/>
          </a:p>
        </p:txBody>
      </p:sp>
      <p:sp>
        <p:nvSpPr>
          <p:cNvPr id="6" name="Tampungan Konten 5">
            <a:extLst>
              <a:ext uri="{FF2B5EF4-FFF2-40B4-BE49-F238E27FC236}">
                <a16:creationId xmlns:a16="http://schemas.microsoft.com/office/drawing/2014/main" id="{57E679CA-C598-4CE1-8AFB-6FB6F84A6299}"/>
              </a:ext>
            </a:extLst>
          </p:cNvPr>
          <p:cNvSpPr>
            <a:spLocks noGrp="1"/>
          </p:cNvSpPr>
          <p:nvPr>
            <p:ph idx="1"/>
          </p:nvPr>
        </p:nvSpPr>
        <p:spPr/>
        <p:txBody>
          <a:bodyPr/>
          <a:lstStyle/>
          <a:p>
            <a:pPr marL="0" indent="0">
              <a:buNone/>
            </a:pPr>
            <a:r>
              <a:rPr lang="en-ID" i="1" dirty="0"/>
              <a:t>“…something that takes longer but that is perceived to be efficient is superior to something that is shorter but perceived differently.”</a:t>
            </a:r>
            <a:endParaRPr lang="en-ID" dirty="0"/>
          </a:p>
        </p:txBody>
      </p:sp>
      <p:sp>
        <p:nvSpPr>
          <p:cNvPr id="4" name="Subjudul 3">
            <a:extLst>
              <a:ext uri="{FF2B5EF4-FFF2-40B4-BE49-F238E27FC236}">
                <a16:creationId xmlns:a16="http://schemas.microsoft.com/office/drawing/2014/main" id="{42CC57DC-9DF6-4F98-97E5-3EB82C7D0C27}"/>
              </a:ext>
            </a:extLst>
          </p:cNvPr>
          <p:cNvSpPr>
            <a:spLocks noGrp="1"/>
          </p:cNvSpPr>
          <p:nvPr>
            <p:ph type="subTitle" idx="13"/>
          </p:nvPr>
        </p:nvSpPr>
        <p:spPr/>
        <p:txBody>
          <a:bodyPr/>
          <a:lstStyle/>
          <a:p>
            <a:pPr marL="0" indent="0">
              <a:buNone/>
            </a:pPr>
            <a:r>
              <a:rPr lang="en-US" dirty="0"/>
              <a:t>Perceptions of Progress</a:t>
            </a:r>
            <a:endParaRPr lang="en-ID" dirty="0"/>
          </a:p>
        </p:txBody>
      </p:sp>
      <p:pic>
        <p:nvPicPr>
          <p:cNvPr id="5" name="Gambar 4">
            <a:extLst>
              <a:ext uri="{FF2B5EF4-FFF2-40B4-BE49-F238E27FC236}">
                <a16:creationId xmlns:a16="http://schemas.microsoft.com/office/drawing/2014/main" id="{BB23EF2A-06B1-4B90-B65E-356C5632A66D}"/>
              </a:ext>
            </a:extLst>
          </p:cNvPr>
          <p:cNvPicPr>
            <a:picLocks noChangeAspect="1"/>
          </p:cNvPicPr>
          <p:nvPr/>
        </p:nvPicPr>
        <p:blipFill>
          <a:blip r:embed="rId2"/>
          <a:stretch>
            <a:fillRect/>
          </a:stretch>
        </p:blipFill>
        <p:spPr>
          <a:xfrm>
            <a:off x="1600200" y="4876800"/>
            <a:ext cx="7281921" cy="1295400"/>
          </a:xfrm>
          <a:prstGeom prst="rect">
            <a:avLst/>
          </a:prstGeom>
        </p:spPr>
      </p:pic>
    </p:spTree>
    <p:extLst>
      <p:ext uri="{BB962C8B-B14F-4D97-AF65-F5344CB8AC3E}">
        <p14:creationId xmlns:p14="http://schemas.microsoft.com/office/powerpoint/2010/main" val="146557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A083365-A80B-479B-9A0B-375A791A4D60}"/>
              </a:ext>
            </a:extLst>
          </p:cNvPr>
          <p:cNvSpPr>
            <a:spLocks noGrp="1"/>
          </p:cNvSpPr>
          <p:nvPr>
            <p:ph type="title"/>
          </p:nvPr>
        </p:nvSpPr>
        <p:spPr/>
        <p:txBody>
          <a:bodyPr/>
          <a:lstStyle/>
          <a:p>
            <a:r>
              <a:rPr lang="en-US" dirty="0"/>
              <a:t>Associations</a:t>
            </a:r>
            <a:endParaRPr lang="en-ID" dirty="0"/>
          </a:p>
        </p:txBody>
      </p:sp>
      <p:sp>
        <p:nvSpPr>
          <p:cNvPr id="3" name="Tampungan Konten 2">
            <a:extLst>
              <a:ext uri="{FF2B5EF4-FFF2-40B4-BE49-F238E27FC236}">
                <a16:creationId xmlns:a16="http://schemas.microsoft.com/office/drawing/2014/main" id="{4C0D1614-5A42-43ED-AAE7-37E106E01E98}"/>
              </a:ext>
            </a:extLst>
          </p:cNvPr>
          <p:cNvSpPr>
            <a:spLocks noGrp="1"/>
          </p:cNvSpPr>
          <p:nvPr>
            <p:ph idx="1"/>
          </p:nvPr>
        </p:nvSpPr>
        <p:spPr>
          <a:xfrm>
            <a:off x="1942452" y="2848271"/>
            <a:ext cx="6837114" cy="3040422"/>
          </a:xfrm>
        </p:spPr>
        <p:txBody>
          <a:bodyPr/>
          <a:lstStyle/>
          <a:p>
            <a:pPr marL="0" indent="0">
              <a:buNone/>
            </a:pPr>
            <a:r>
              <a:rPr lang="en-ID" dirty="0"/>
              <a:t>in truth, we make cognitive as well as emotional associations with just about everything processed by our brain. But, there’s enough to be said specifically about aesthetic associations that we should discuss this dimension separately from cognition and affect.</a:t>
            </a:r>
          </a:p>
          <a:p>
            <a:pPr marL="0" indent="0">
              <a:buNone/>
            </a:pPr>
            <a:endParaRPr lang="en-US" dirty="0"/>
          </a:p>
          <a:p>
            <a:pPr marL="0" indent="0">
              <a:buNone/>
            </a:pPr>
            <a:r>
              <a:rPr lang="en-US" dirty="0"/>
              <a:t>C</a:t>
            </a:r>
            <a:r>
              <a:rPr lang="en-ID" dirty="0" err="1"/>
              <a:t>ompare</a:t>
            </a:r>
            <a:r>
              <a:rPr lang="en-ID" dirty="0"/>
              <a:t> another button</a:t>
            </a:r>
          </a:p>
        </p:txBody>
      </p:sp>
      <p:pic>
        <p:nvPicPr>
          <p:cNvPr id="5" name="Gambar 4">
            <a:extLst>
              <a:ext uri="{FF2B5EF4-FFF2-40B4-BE49-F238E27FC236}">
                <a16:creationId xmlns:a16="http://schemas.microsoft.com/office/drawing/2014/main" id="{62E50AE3-BE3C-49EA-8E33-A2ADA390B73B}"/>
              </a:ext>
            </a:extLst>
          </p:cNvPr>
          <p:cNvPicPr>
            <a:picLocks noChangeAspect="1"/>
          </p:cNvPicPr>
          <p:nvPr/>
        </p:nvPicPr>
        <p:blipFill>
          <a:blip r:embed="rId2"/>
          <a:stretch>
            <a:fillRect/>
          </a:stretch>
        </p:blipFill>
        <p:spPr>
          <a:xfrm>
            <a:off x="2133600" y="5503237"/>
            <a:ext cx="2704193" cy="1171324"/>
          </a:xfrm>
          <a:prstGeom prst="rect">
            <a:avLst/>
          </a:prstGeom>
        </p:spPr>
      </p:pic>
      <p:pic>
        <p:nvPicPr>
          <p:cNvPr id="6" name="Gambar 5">
            <a:extLst>
              <a:ext uri="{FF2B5EF4-FFF2-40B4-BE49-F238E27FC236}">
                <a16:creationId xmlns:a16="http://schemas.microsoft.com/office/drawing/2014/main" id="{64E34256-34FC-4953-84F8-EEC43E6EB370}"/>
              </a:ext>
            </a:extLst>
          </p:cNvPr>
          <p:cNvPicPr>
            <a:picLocks noChangeAspect="1"/>
          </p:cNvPicPr>
          <p:nvPr/>
        </p:nvPicPr>
        <p:blipFill>
          <a:blip r:embed="rId3"/>
          <a:stretch>
            <a:fillRect/>
          </a:stretch>
        </p:blipFill>
        <p:spPr>
          <a:xfrm>
            <a:off x="5638800" y="5503237"/>
            <a:ext cx="2704194" cy="1171324"/>
          </a:xfrm>
          <a:prstGeom prst="rect">
            <a:avLst/>
          </a:prstGeom>
        </p:spPr>
      </p:pic>
    </p:spTree>
    <p:extLst>
      <p:ext uri="{BB962C8B-B14F-4D97-AF65-F5344CB8AC3E}">
        <p14:creationId xmlns:p14="http://schemas.microsoft.com/office/powerpoint/2010/main" val="44669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A083365-A80B-479B-9A0B-375A791A4D60}"/>
              </a:ext>
            </a:extLst>
          </p:cNvPr>
          <p:cNvSpPr>
            <a:spLocks noGrp="1"/>
          </p:cNvSpPr>
          <p:nvPr>
            <p:ph type="title"/>
          </p:nvPr>
        </p:nvSpPr>
        <p:spPr/>
        <p:txBody>
          <a:bodyPr/>
          <a:lstStyle/>
          <a:p>
            <a:r>
              <a:rPr lang="en-US" dirty="0"/>
              <a:t>Associations</a:t>
            </a:r>
            <a:endParaRPr lang="en-ID" dirty="0"/>
          </a:p>
        </p:txBody>
      </p:sp>
      <p:sp>
        <p:nvSpPr>
          <p:cNvPr id="4" name="Subjudul 3">
            <a:extLst>
              <a:ext uri="{FF2B5EF4-FFF2-40B4-BE49-F238E27FC236}">
                <a16:creationId xmlns:a16="http://schemas.microsoft.com/office/drawing/2014/main" id="{21E0CF93-8487-4484-8947-E79E9EC92F84}"/>
              </a:ext>
            </a:extLst>
          </p:cNvPr>
          <p:cNvSpPr>
            <a:spLocks noGrp="1"/>
          </p:cNvSpPr>
          <p:nvPr>
            <p:ph type="subTitle" idx="13"/>
          </p:nvPr>
        </p:nvSpPr>
        <p:spPr/>
        <p:txBody>
          <a:bodyPr/>
          <a:lstStyle/>
          <a:p>
            <a:pPr marL="0" indent="0">
              <a:buNone/>
            </a:pPr>
            <a:r>
              <a:rPr lang="en-US" dirty="0"/>
              <a:t>What is apple trying to say?</a:t>
            </a:r>
            <a:endParaRPr lang="en-ID" dirty="0"/>
          </a:p>
        </p:txBody>
      </p:sp>
      <p:pic>
        <p:nvPicPr>
          <p:cNvPr id="9" name="Gambar 8">
            <a:extLst>
              <a:ext uri="{FF2B5EF4-FFF2-40B4-BE49-F238E27FC236}">
                <a16:creationId xmlns:a16="http://schemas.microsoft.com/office/drawing/2014/main" id="{ABC37DAD-18FB-48B7-B81C-35F927793832}"/>
              </a:ext>
            </a:extLst>
          </p:cNvPr>
          <p:cNvPicPr>
            <a:picLocks noChangeAspect="1"/>
          </p:cNvPicPr>
          <p:nvPr/>
        </p:nvPicPr>
        <p:blipFill>
          <a:blip r:embed="rId2"/>
          <a:stretch>
            <a:fillRect/>
          </a:stretch>
        </p:blipFill>
        <p:spPr>
          <a:xfrm>
            <a:off x="3200400" y="3505200"/>
            <a:ext cx="4038600" cy="3149380"/>
          </a:xfrm>
          <a:prstGeom prst="rect">
            <a:avLst/>
          </a:prstGeom>
        </p:spPr>
      </p:pic>
    </p:spTree>
    <p:extLst>
      <p:ext uri="{BB962C8B-B14F-4D97-AF65-F5344CB8AC3E}">
        <p14:creationId xmlns:p14="http://schemas.microsoft.com/office/powerpoint/2010/main" val="37032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A083365-A80B-479B-9A0B-375A791A4D60}"/>
              </a:ext>
            </a:extLst>
          </p:cNvPr>
          <p:cNvSpPr>
            <a:spLocks noGrp="1"/>
          </p:cNvSpPr>
          <p:nvPr>
            <p:ph type="title"/>
          </p:nvPr>
        </p:nvSpPr>
        <p:spPr/>
        <p:txBody>
          <a:bodyPr/>
          <a:lstStyle/>
          <a:p>
            <a:r>
              <a:rPr lang="en-US" dirty="0"/>
              <a:t>Associations</a:t>
            </a:r>
            <a:endParaRPr lang="en-ID" dirty="0"/>
          </a:p>
        </p:txBody>
      </p:sp>
      <p:sp>
        <p:nvSpPr>
          <p:cNvPr id="4" name="Subjudul 3">
            <a:extLst>
              <a:ext uri="{FF2B5EF4-FFF2-40B4-BE49-F238E27FC236}">
                <a16:creationId xmlns:a16="http://schemas.microsoft.com/office/drawing/2014/main" id="{21E0CF93-8487-4484-8947-E79E9EC92F84}"/>
              </a:ext>
            </a:extLst>
          </p:cNvPr>
          <p:cNvSpPr>
            <a:spLocks noGrp="1"/>
          </p:cNvSpPr>
          <p:nvPr>
            <p:ph type="subTitle" idx="13"/>
          </p:nvPr>
        </p:nvSpPr>
        <p:spPr/>
        <p:txBody>
          <a:bodyPr/>
          <a:lstStyle/>
          <a:p>
            <a:pPr marL="0" indent="0">
              <a:buNone/>
            </a:pPr>
            <a:r>
              <a:rPr lang="en-US" dirty="0"/>
              <a:t>What is apple trying to say?</a:t>
            </a:r>
            <a:endParaRPr lang="en-ID" dirty="0"/>
          </a:p>
        </p:txBody>
      </p:sp>
      <p:pic>
        <p:nvPicPr>
          <p:cNvPr id="9" name="Gambar 8">
            <a:extLst>
              <a:ext uri="{FF2B5EF4-FFF2-40B4-BE49-F238E27FC236}">
                <a16:creationId xmlns:a16="http://schemas.microsoft.com/office/drawing/2014/main" id="{ABC37DAD-18FB-48B7-B81C-35F927793832}"/>
              </a:ext>
            </a:extLst>
          </p:cNvPr>
          <p:cNvPicPr>
            <a:picLocks noChangeAspect="1"/>
          </p:cNvPicPr>
          <p:nvPr/>
        </p:nvPicPr>
        <p:blipFill>
          <a:blip r:embed="rId2"/>
          <a:stretch>
            <a:fillRect/>
          </a:stretch>
        </p:blipFill>
        <p:spPr>
          <a:xfrm>
            <a:off x="3200400" y="3505200"/>
            <a:ext cx="4038600" cy="3149380"/>
          </a:xfrm>
          <a:prstGeom prst="rect">
            <a:avLst/>
          </a:prstGeom>
        </p:spPr>
      </p:pic>
    </p:spTree>
    <p:extLst>
      <p:ext uri="{BB962C8B-B14F-4D97-AF65-F5344CB8AC3E}">
        <p14:creationId xmlns:p14="http://schemas.microsoft.com/office/powerpoint/2010/main" val="1316460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A083365-A80B-479B-9A0B-375A791A4D60}"/>
              </a:ext>
            </a:extLst>
          </p:cNvPr>
          <p:cNvSpPr>
            <a:spLocks noGrp="1"/>
          </p:cNvSpPr>
          <p:nvPr>
            <p:ph type="title"/>
          </p:nvPr>
        </p:nvSpPr>
        <p:spPr/>
        <p:txBody>
          <a:bodyPr/>
          <a:lstStyle/>
          <a:p>
            <a:r>
              <a:rPr lang="en-US" dirty="0"/>
              <a:t>Associations</a:t>
            </a:r>
            <a:endParaRPr lang="en-ID" dirty="0"/>
          </a:p>
        </p:txBody>
      </p:sp>
      <p:sp>
        <p:nvSpPr>
          <p:cNvPr id="4" name="Subjudul 3">
            <a:extLst>
              <a:ext uri="{FF2B5EF4-FFF2-40B4-BE49-F238E27FC236}">
                <a16:creationId xmlns:a16="http://schemas.microsoft.com/office/drawing/2014/main" id="{21E0CF93-8487-4484-8947-E79E9EC92F84}"/>
              </a:ext>
            </a:extLst>
          </p:cNvPr>
          <p:cNvSpPr>
            <a:spLocks noGrp="1"/>
          </p:cNvSpPr>
          <p:nvPr>
            <p:ph type="subTitle" idx="13"/>
          </p:nvPr>
        </p:nvSpPr>
        <p:spPr/>
        <p:txBody>
          <a:bodyPr/>
          <a:lstStyle/>
          <a:p>
            <a:pPr marL="0" indent="0">
              <a:buNone/>
            </a:pPr>
            <a:r>
              <a:rPr lang="en-US" dirty="0"/>
              <a:t>What about this one?</a:t>
            </a:r>
            <a:endParaRPr lang="en-ID" dirty="0"/>
          </a:p>
        </p:txBody>
      </p:sp>
      <p:pic>
        <p:nvPicPr>
          <p:cNvPr id="3" name="Gambar 2">
            <a:extLst>
              <a:ext uri="{FF2B5EF4-FFF2-40B4-BE49-F238E27FC236}">
                <a16:creationId xmlns:a16="http://schemas.microsoft.com/office/drawing/2014/main" id="{F165A5A6-CC9F-4463-9287-C3BA06F89046}"/>
              </a:ext>
            </a:extLst>
          </p:cNvPr>
          <p:cNvPicPr>
            <a:picLocks noChangeAspect="1"/>
          </p:cNvPicPr>
          <p:nvPr/>
        </p:nvPicPr>
        <p:blipFill>
          <a:blip r:embed="rId2"/>
          <a:stretch>
            <a:fillRect/>
          </a:stretch>
        </p:blipFill>
        <p:spPr>
          <a:xfrm>
            <a:off x="3505200" y="3505200"/>
            <a:ext cx="3000375" cy="2543175"/>
          </a:xfrm>
          <a:prstGeom prst="rect">
            <a:avLst/>
          </a:prstGeom>
        </p:spPr>
      </p:pic>
    </p:spTree>
    <p:extLst>
      <p:ext uri="{BB962C8B-B14F-4D97-AF65-F5344CB8AC3E}">
        <p14:creationId xmlns:p14="http://schemas.microsoft.com/office/powerpoint/2010/main" val="213848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A083365-A80B-479B-9A0B-375A791A4D60}"/>
              </a:ext>
            </a:extLst>
          </p:cNvPr>
          <p:cNvSpPr>
            <a:spLocks noGrp="1"/>
          </p:cNvSpPr>
          <p:nvPr>
            <p:ph type="title"/>
          </p:nvPr>
        </p:nvSpPr>
        <p:spPr/>
        <p:txBody>
          <a:bodyPr/>
          <a:lstStyle/>
          <a:p>
            <a:r>
              <a:rPr lang="en-US" dirty="0"/>
              <a:t>Associations</a:t>
            </a:r>
            <a:endParaRPr lang="en-ID" dirty="0"/>
          </a:p>
        </p:txBody>
      </p:sp>
      <p:sp>
        <p:nvSpPr>
          <p:cNvPr id="4" name="Subjudul 3">
            <a:extLst>
              <a:ext uri="{FF2B5EF4-FFF2-40B4-BE49-F238E27FC236}">
                <a16:creationId xmlns:a16="http://schemas.microsoft.com/office/drawing/2014/main" id="{21E0CF93-8487-4484-8947-E79E9EC92F84}"/>
              </a:ext>
            </a:extLst>
          </p:cNvPr>
          <p:cNvSpPr>
            <a:spLocks noGrp="1"/>
          </p:cNvSpPr>
          <p:nvPr>
            <p:ph type="subTitle" idx="13"/>
          </p:nvPr>
        </p:nvSpPr>
        <p:spPr/>
        <p:txBody>
          <a:bodyPr/>
          <a:lstStyle/>
          <a:p>
            <a:pPr marL="0" indent="0">
              <a:buNone/>
            </a:pPr>
            <a:r>
              <a:rPr lang="en-US" dirty="0"/>
              <a:t>Scissors?</a:t>
            </a:r>
            <a:endParaRPr lang="en-ID" dirty="0"/>
          </a:p>
        </p:txBody>
      </p:sp>
      <p:pic>
        <p:nvPicPr>
          <p:cNvPr id="5" name="Gambar 4">
            <a:extLst>
              <a:ext uri="{FF2B5EF4-FFF2-40B4-BE49-F238E27FC236}">
                <a16:creationId xmlns:a16="http://schemas.microsoft.com/office/drawing/2014/main" id="{4825147B-473F-4E03-B14C-9BC01D8CB95C}"/>
              </a:ext>
            </a:extLst>
          </p:cNvPr>
          <p:cNvPicPr>
            <a:picLocks noChangeAspect="1"/>
          </p:cNvPicPr>
          <p:nvPr/>
        </p:nvPicPr>
        <p:blipFill>
          <a:blip r:embed="rId2"/>
          <a:stretch>
            <a:fillRect/>
          </a:stretch>
        </p:blipFill>
        <p:spPr>
          <a:xfrm>
            <a:off x="2514600" y="3886200"/>
            <a:ext cx="5435980" cy="1751784"/>
          </a:xfrm>
          <a:prstGeom prst="rect">
            <a:avLst/>
          </a:prstGeom>
        </p:spPr>
      </p:pic>
    </p:spTree>
    <p:extLst>
      <p:ext uri="{BB962C8B-B14F-4D97-AF65-F5344CB8AC3E}">
        <p14:creationId xmlns:p14="http://schemas.microsoft.com/office/powerpoint/2010/main" val="69150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46ABAFC-31D9-4C97-ADF2-DEF7104E5A01}"/>
              </a:ext>
            </a:extLst>
          </p:cNvPr>
          <p:cNvSpPr>
            <a:spLocks noGrp="1"/>
          </p:cNvSpPr>
          <p:nvPr>
            <p:ph type="title"/>
          </p:nvPr>
        </p:nvSpPr>
        <p:spPr/>
        <p:txBody>
          <a:bodyPr/>
          <a:lstStyle/>
          <a:p>
            <a:r>
              <a:rPr lang="en-US" dirty="0"/>
              <a:t>Associations</a:t>
            </a:r>
            <a:endParaRPr lang="en-ID" dirty="0"/>
          </a:p>
        </p:txBody>
      </p:sp>
      <p:sp>
        <p:nvSpPr>
          <p:cNvPr id="4" name="Subjudul 3">
            <a:extLst>
              <a:ext uri="{FF2B5EF4-FFF2-40B4-BE49-F238E27FC236}">
                <a16:creationId xmlns:a16="http://schemas.microsoft.com/office/drawing/2014/main" id="{F108B808-FE71-4AFB-8308-F73B65EFBD26}"/>
              </a:ext>
            </a:extLst>
          </p:cNvPr>
          <p:cNvSpPr>
            <a:spLocks noGrp="1"/>
          </p:cNvSpPr>
          <p:nvPr>
            <p:ph type="subTitle" idx="13"/>
          </p:nvPr>
        </p:nvSpPr>
        <p:spPr/>
        <p:txBody>
          <a:bodyPr/>
          <a:lstStyle/>
          <a:p>
            <a:pPr marL="0" indent="0">
              <a:buNone/>
            </a:pPr>
            <a:r>
              <a:rPr lang="en-US" dirty="0"/>
              <a:t>Familiar Faces?</a:t>
            </a:r>
            <a:endParaRPr lang="en-ID" dirty="0"/>
          </a:p>
        </p:txBody>
      </p:sp>
      <p:pic>
        <p:nvPicPr>
          <p:cNvPr id="5" name="Gambar 4">
            <a:extLst>
              <a:ext uri="{FF2B5EF4-FFF2-40B4-BE49-F238E27FC236}">
                <a16:creationId xmlns:a16="http://schemas.microsoft.com/office/drawing/2014/main" id="{407DB564-138E-4900-B66B-D8D2CCE0A1DD}"/>
              </a:ext>
            </a:extLst>
          </p:cNvPr>
          <p:cNvPicPr>
            <a:picLocks noChangeAspect="1"/>
          </p:cNvPicPr>
          <p:nvPr/>
        </p:nvPicPr>
        <p:blipFill>
          <a:blip r:embed="rId2"/>
          <a:stretch>
            <a:fillRect/>
          </a:stretch>
        </p:blipFill>
        <p:spPr>
          <a:xfrm>
            <a:off x="3505200" y="3733800"/>
            <a:ext cx="4021279" cy="2895600"/>
          </a:xfrm>
          <a:prstGeom prst="rect">
            <a:avLst/>
          </a:prstGeom>
        </p:spPr>
      </p:pic>
    </p:spTree>
    <p:extLst>
      <p:ext uri="{BB962C8B-B14F-4D97-AF65-F5344CB8AC3E}">
        <p14:creationId xmlns:p14="http://schemas.microsoft.com/office/powerpoint/2010/main" val="1703411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145C69E-FAC7-49AA-AA29-A664DBEA1741}"/>
              </a:ext>
            </a:extLst>
          </p:cNvPr>
          <p:cNvSpPr>
            <a:spLocks noGrp="1"/>
          </p:cNvSpPr>
          <p:nvPr>
            <p:ph type="title"/>
          </p:nvPr>
        </p:nvSpPr>
        <p:spPr/>
        <p:txBody>
          <a:bodyPr/>
          <a:lstStyle/>
          <a:p>
            <a:r>
              <a:rPr lang="en-US" dirty="0"/>
              <a:t>Case study</a:t>
            </a:r>
            <a:endParaRPr lang="en-ID" dirty="0"/>
          </a:p>
        </p:txBody>
      </p:sp>
      <p:sp>
        <p:nvSpPr>
          <p:cNvPr id="4" name="Subjudul 3">
            <a:extLst>
              <a:ext uri="{FF2B5EF4-FFF2-40B4-BE49-F238E27FC236}">
                <a16:creationId xmlns:a16="http://schemas.microsoft.com/office/drawing/2014/main" id="{509B4131-D5DC-4A36-9EAC-222D61AED324}"/>
              </a:ext>
            </a:extLst>
          </p:cNvPr>
          <p:cNvSpPr>
            <a:spLocks noGrp="1"/>
          </p:cNvSpPr>
          <p:nvPr>
            <p:ph type="subTitle" idx="13"/>
          </p:nvPr>
        </p:nvSpPr>
        <p:spPr/>
        <p:txBody>
          <a:bodyPr/>
          <a:lstStyle/>
          <a:p>
            <a:pPr marL="0" indent="0">
              <a:buNone/>
            </a:pPr>
            <a:r>
              <a:rPr lang="en-US" dirty="0"/>
              <a:t>LOL vs King of Glory</a:t>
            </a:r>
            <a:endParaRPr lang="en-ID" dirty="0"/>
          </a:p>
        </p:txBody>
      </p:sp>
      <p:pic>
        <p:nvPicPr>
          <p:cNvPr id="1026" name="Picture 2" descr="Bases in League of Legends (top) and King of Glory (bottom).">
            <a:extLst>
              <a:ext uri="{FF2B5EF4-FFF2-40B4-BE49-F238E27FC236}">
                <a16:creationId xmlns:a16="http://schemas.microsoft.com/office/drawing/2014/main" id="{811FB1A5-A1E8-4360-8AD3-46437A4CD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2202024"/>
            <a:ext cx="418338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07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3DA66DD-B015-402D-89EB-613F025B8CBC}"/>
              </a:ext>
            </a:extLst>
          </p:cNvPr>
          <p:cNvSpPr>
            <a:spLocks noGrp="1"/>
          </p:cNvSpPr>
          <p:nvPr>
            <p:ph type="title"/>
          </p:nvPr>
        </p:nvSpPr>
        <p:spPr/>
        <p:txBody>
          <a:bodyPr/>
          <a:lstStyle/>
          <a:p>
            <a:r>
              <a:rPr lang="en-US" dirty="0"/>
              <a:t>Assignment</a:t>
            </a:r>
            <a:endParaRPr lang="en-ID" dirty="0"/>
          </a:p>
        </p:txBody>
      </p:sp>
      <p:sp>
        <p:nvSpPr>
          <p:cNvPr id="3" name="Tampungan Konten 2">
            <a:extLst>
              <a:ext uri="{FF2B5EF4-FFF2-40B4-BE49-F238E27FC236}">
                <a16:creationId xmlns:a16="http://schemas.microsoft.com/office/drawing/2014/main" id="{02D41500-0538-47D4-9CAA-753B30995C82}"/>
              </a:ext>
            </a:extLst>
          </p:cNvPr>
          <p:cNvSpPr>
            <a:spLocks noGrp="1"/>
          </p:cNvSpPr>
          <p:nvPr>
            <p:ph idx="1"/>
          </p:nvPr>
        </p:nvSpPr>
        <p:spPr/>
        <p:txBody>
          <a:bodyPr/>
          <a:lstStyle/>
          <a:p>
            <a:r>
              <a:rPr lang="en-US" dirty="0"/>
              <a:t>Search for a good clone game</a:t>
            </a:r>
          </a:p>
          <a:p>
            <a:pPr lvl="1"/>
            <a:r>
              <a:rPr lang="en-US" dirty="0"/>
              <a:t>What the game copied from the original game?</a:t>
            </a:r>
          </a:p>
          <a:p>
            <a:pPr lvl="1"/>
            <a:r>
              <a:rPr lang="en-US" dirty="0"/>
              <a:t>What differentiate between the game and the original game?</a:t>
            </a:r>
          </a:p>
          <a:p>
            <a:pPr lvl="1"/>
            <a:r>
              <a:rPr lang="en-US" dirty="0"/>
              <a:t>What’s improved from the original game?</a:t>
            </a:r>
          </a:p>
        </p:txBody>
      </p:sp>
    </p:spTree>
    <p:extLst>
      <p:ext uri="{BB962C8B-B14F-4D97-AF65-F5344CB8AC3E}">
        <p14:creationId xmlns:p14="http://schemas.microsoft.com/office/powerpoint/2010/main" val="113007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marL="0" indent="0">
              <a:buNone/>
            </a:pPr>
            <a:r>
              <a:rPr lang="en-ID" dirty="0"/>
              <a:t>Buxton, William. 2007. Sketching user experience. Elsevier</a:t>
            </a:r>
          </a:p>
          <a:p>
            <a:pPr marL="0" indent="0">
              <a:buNone/>
            </a:pPr>
            <a:r>
              <a:rPr lang="en-ID" dirty="0"/>
              <a:t>Anderson, Stephen. 2011. Seductive Interaction Design. New Riders.</a:t>
            </a:r>
          </a:p>
          <a:p>
            <a:pPr marL="0" indent="0">
              <a:buNone/>
            </a:pPr>
            <a:r>
              <a:rPr lang="en-ID" dirty="0" err="1"/>
              <a:t>Faranello</a:t>
            </a:r>
            <a:r>
              <a:rPr lang="en-ID" dirty="0"/>
              <a:t>, Scott. 2016. Practical UX Design. </a:t>
            </a:r>
            <a:r>
              <a:rPr lang="en-ID" dirty="0" err="1"/>
              <a:t>Packt</a:t>
            </a:r>
            <a:r>
              <a:rPr lang="en-ID" dirty="0"/>
              <a:t> Publishing</a:t>
            </a:r>
          </a:p>
          <a:p>
            <a:pPr marL="0" indent="0">
              <a:buNone/>
            </a:pPr>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F9EB69E-4D75-415F-8F53-353DB406608D}"/>
              </a:ext>
            </a:extLst>
          </p:cNvPr>
          <p:cNvSpPr>
            <a:spLocks noGrp="1"/>
          </p:cNvSpPr>
          <p:nvPr>
            <p:ph type="title"/>
          </p:nvPr>
        </p:nvSpPr>
        <p:spPr/>
        <p:txBody>
          <a:bodyPr/>
          <a:lstStyle/>
          <a:p>
            <a:r>
              <a:rPr lang="en-US" dirty="0"/>
              <a:t>Why Aesthetics?</a:t>
            </a:r>
            <a:endParaRPr lang="en-ID" dirty="0"/>
          </a:p>
        </p:txBody>
      </p:sp>
      <p:sp>
        <p:nvSpPr>
          <p:cNvPr id="3" name="Tampungan Konten 2">
            <a:extLst>
              <a:ext uri="{FF2B5EF4-FFF2-40B4-BE49-F238E27FC236}">
                <a16:creationId xmlns:a16="http://schemas.microsoft.com/office/drawing/2014/main" id="{73CAB34C-AD8C-45EC-8219-AECAB5DDB4F7}"/>
              </a:ext>
            </a:extLst>
          </p:cNvPr>
          <p:cNvSpPr>
            <a:spLocks noGrp="1"/>
          </p:cNvSpPr>
          <p:nvPr>
            <p:ph idx="1"/>
          </p:nvPr>
        </p:nvSpPr>
        <p:spPr/>
        <p:txBody>
          <a:bodyPr>
            <a:normAutofit fontScale="85000" lnSpcReduction="10000"/>
          </a:bodyPr>
          <a:lstStyle/>
          <a:p>
            <a:pPr marL="0" indent="0">
              <a:buNone/>
            </a:pPr>
            <a:r>
              <a:rPr lang="en-ID" dirty="0"/>
              <a:t>For starters, aesthetics include everything that appeals to the senses—not just what we see, but also what we hear, smell, taste, and feel. As user experience designers, we must consider every stimulus that might influence user interaction. In the digital realm, this includes visual design, motion, sound, and even haptic (tactile) responses. perhaps more importantly, “aesthetics examines our response to an object or phenomenon” (according to Wikipedia). </a:t>
            </a:r>
          </a:p>
          <a:p>
            <a:pPr marL="0" indent="0">
              <a:buNone/>
            </a:pPr>
            <a:r>
              <a:rPr lang="en-ID" dirty="0"/>
              <a:t>In other words, aesthetics aren’t just about the artistic merit of Web buttons or other visual effects, but about how people respond to these elements. The question becomes: How do aesthetic design choices influence understanding and emotions, and how do understanding and emotions influence </a:t>
            </a:r>
            <a:r>
              <a:rPr lang="en-ID" dirty="0" err="1"/>
              <a:t>behavior</a:t>
            </a:r>
            <a:r>
              <a:rPr lang="en-ID" dirty="0"/>
              <a:t>?</a:t>
            </a:r>
            <a:endParaRPr lang="en-ID" b="1" dirty="0"/>
          </a:p>
        </p:txBody>
      </p:sp>
      <p:sp>
        <p:nvSpPr>
          <p:cNvPr id="4" name="Subjudul 3">
            <a:extLst>
              <a:ext uri="{FF2B5EF4-FFF2-40B4-BE49-F238E27FC236}">
                <a16:creationId xmlns:a16="http://schemas.microsoft.com/office/drawing/2014/main" id="{AF856070-250A-49D0-9D84-12671809817E}"/>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98897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Easily understandable</a:t>
            </a:r>
            <a:endParaRPr lang="en-ID" dirty="0"/>
          </a:p>
        </p:txBody>
      </p:sp>
      <p:sp>
        <p:nvSpPr>
          <p:cNvPr id="3" name="Tampungan Konten 2">
            <a:extLst>
              <a:ext uri="{FF2B5EF4-FFF2-40B4-BE49-F238E27FC236}">
                <a16:creationId xmlns:a16="http://schemas.microsoft.com/office/drawing/2014/main" id="{1D070D2C-C99A-499E-9021-C24BD95619C5}"/>
              </a:ext>
            </a:extLst>
          </p:cNvPr>
          <p:cNvSpPr>
            <a:spLocks noGrp="1"/>
          </p:cNvSpPr>
          <p:nvPr>
            <p:ph idx="1"/>
          </p:nvPr>
        </p:nvSpPr>
        <p:spPr/>
        <p:txBody>
          <a:bodyPr>
            <a:normAutofit/>
          </a:bodyPr>
          <a:lstStyle/>
          <a:p>
            <a:pPr marL="0" indent="0">
              <a:buNone/>
            </a:pPr>
            <a:r>
              <a:rPr lang="en-ID" dirty="0"/>
              <a:t>Cognition is the process of knowing. Based on patterns and experiences, we learn how to understand the world around us: What happens if </a:t>
            </a:r>
            <a:r>
              <a:rPr lang="en-ID" dirty="0" err="1"/>
              <a:t>i</a:t>
            </a:r>
            <a:r>
              <a:rPr lang="en-ID" dirty="0"/>
              <a:t> push that? What does this </a:t>
            </a:r>
            <a:r>
              <a:rPr lang="en-ID" dirty="0" err="1"/>
              <a:t>color</a:t>
            </a:r>
            <a:r>
              <a:rPr lang="en-ID" dirty="0"/>
              <a:t> suggest? Cognitive science studies how people know things, and aesthetics play a critical role in cognitive processing.</a:t>
            </a:r>
          </a:p>
        </p:txBody>
      </p:sp>
      <p:sp>
        <p:nvSpPr>
          <p:cNvPr id="4" name="Subjudul 3">
            <a:extLst>
              <a:ext uri="{FF2B5EF4-FFF2-40B4-BE49-F238E27FC236}">
                <a16:creationId xmlns:a16="http://schemas.microsoft.com/office/drawing/2014/main" id="{228F5573-4D18-4D73-8508-3F0B86411F4D}"/>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38272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Easily understandable</a:t>
            </a:r>
            <a:endParaRPr lang="en-ID" dirty="0"/>
          </a:p>
        </p:txBody>
      </p:sp>
      <p:sp>
        <p:nvSpPr>
          <p:cNvPr id="4" name="Subjudul 3">
            <a:extLst>
              <a:ext uri="{FF2B5EF4-FFF2-40B4-BE49-F238E27FC236}">
                <a16:creationId xmlns:a16="http://schemas.microsoft.com/office/drawing/2014/main" id="{228F5573-4D18-4D73-8508-3F0B86411F4D}"/>
              </a:ext>
            </a:extLst>
          </p:cNvPr>
          <p:cNvSpPr>
            <a:spLocks noGrp="1"/>
          </p:cNvSpPr>
          <p:nvPr>
            <p:ph type="subTitle" idx="13"/>
          </p:nvPr>
        </p:nvSpPr>
        <p:spPr/>
        <p:txBody>
          <a:bodyPr/>
          <a:lstStyle/>
          <a:p>
            <a:pPr marL="0" indent="0">
              <a:buNone/>
            </a:pPr>
            <a:r>
              <a:rPr lang="en-US" dirty="0"/>
              <a:t>What’s weird in the image?</a:t>
            </a:r>
            <a:endParaRPr lang="en-ID" dirty="0"/>
          </a:p>
        </p:txBody>
      </p:sp>
      <p:pic>
        <p:nvPicPr>
          <p:cNvPr id="9" name="Gambar 8">
            <a:extLst>
              <a:ext uri="{FF2B5EF4-FFF2-40B4-BE49-F238E27FC236}">
                <a16:creationId xmlns:a16="http://schemas.microsoft.com/office/drawing/2014/main" id="{3B8570B3-907C-4EF6-9C68-9E5D39D57F3A}"/>
              </a:ext>
            </a:extLst>
          </p:cNvPr>
          <p:cNvPicPr>
            <a:picLocks noChangeAspect="1"/>
          </p:cNvPicPr>
          <p:nvPr/>
        </p:nvPicPr>
        <p:blipFill>
          <a:blip r:embed="rId2"/>
          <a:stretch>
            <a:fillRect/>
          </a:stretch>
        </p:blipFill>
        <p:spPr>
          <a:xfrm>
            <a:off x="2895600" y="3429001"/>
            <a:ext cx="4419600" cy="2682240"/>
          </a:xfrm>
          <a:prstGeom prst="rect">
            <a:avLst/>
          </a:prstGeom>
        </p:spPr>
      </p:pic>
    </p:spTree>
    <p:extLst>
      <p:ext uri="{BB962C8B-B14F-4D97-AF65-F5344CB8AC3E}">
        <p14:creationId xmlns:p14="http://schemas.microsoft.com/office/powerpoint/2010/main" val="258172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Easily understandable</a:t>
            </a:r>
            <a:endParaRPr lang="en-ID" dirty="0"/>
          </a:p>
        </p:txBody>
      </p:sp>
      <p:sp>
        <p:nvSpPr>
          <p:cNvPr id="4" name="Subjudul 3">
            <a:extLst>
              <a:ext uri="{FF2B5EF4-FFF2-40B4-BE49-F238E27FC236}">
                <a16:creationId xmlns:a16="http://schemas.microsoft.com/office/drawing/2014/main" id="{228F5573-4D18-4D73-8508-3F0B86411F4D}"/>
              </a:ext>
            </a:extLst>
          </p:cNvPr>
          <p:cNvSpPr>
            <a:spLocks noGrp="1"/>
          </p:cNvSpPr>
          <p:nvPr>
            <p:ph type="subTitle" idx="13"/>
          </p:nvPr>
        </p:nvSpPr>
        <p:spPr/>
        <p:txBody>
          <a:bodyPr/>
          <a:lstStyle/>
          <a:p>
            <a:pPr marL="0" indent="0">
              <a:buNone/>
            </a:pPr>
            <a:r>
              <a:rPr lang="en-US" dirty="0"/>
              <a:t>Great Example</a:t>
            </a:r>
            <a:endParaRPr lang="en-ID" dirty="0"/>
          </a:p>
        </p:txBody>
      </p:sp>
      <p:pic>
        <p:nvPicPr>
          <p:cNvPr id="3" name="Gambar 2">
            <a:extLst>
              <a:ext uri="{FF2B5EF4-FFF2-40B4-BE49-F238E27FC236}">
                <a16:creationId xmlns:a16="http://schemas.microsoft.com/office/drawing/2014/main" id="{3F5192CA-9108-4453-BC56-84DDEC917DE8}"/>
              </a:ext>
            </a:extLst>
          </p:cNvPr>
          <p:cNvPicPr>
            <a:picLocks noChangeAspect="1"/>
          </p:cNvPicPr>
          <p:nvPr/>
        </p:nvPicPr>
        <p:blipFill>
          <a:blip r:embed="rId2"/>
          <a:stretch>
            <a:fillRect/>
          </a:stretch>
        </p:blipFill>
        <p:spPr>
          <a:xfrm>
            <a:off x="2667000" y="3645024"/>
            <a:ext cx="4288896" cy="2540428"/>
          </a:xfrm>
          <a:prstGeom prst="rect">
            <a:avLst/>
          </a:prstGeom>
        </p:spPr>
      </p:pic>
    </p:spTree>
    <p:extLst>
      <p:ext uri="{BB962C8B-B14F-4D97-AF65-F5344CB8AC3E}">
        <p14:creationId xmlns:p14="http://schemas.microsoft.com/office/powerpoint/2010/main" val="43470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1AC337A-20F1-411D-A425-73A92C632ADC}"/>
              </a:ext>
            </a:extLst>
          </p:cNvPr>
          <p:cNvSpPr>
            <a:spLocks noGrp="1"/>
          </p:cNvSpPr>
          <p:nvPr>
            <p:ph type="title"/>
          </p:nvPr>
        </p:nvSpPr>
        <p:spPr/>
        <p:txBody>
          <a:bodyPr/>
          <a:lstStyle/>
          <a:p>
            <a:r>
              <a:rPr lang="en-US" dirty="0"/>
              <a:t>Attractive</a:t>
            </a:r>
            <a:endParaRPr lang="en-ID" dirty="0"/>
          </a:p>
        </p:txBody>
      </p:sp>
      <p:sp>
        <p:nvSpPr>
          <p:cNvPr id="3" name="Tampungan Konten 2">
            <a:extLst>
              <a:ext uri="{FF2B5EF4-FFF2-40B4-BE49-F238E27FC236}">
                <a16:creationId xmlns:a16="http://schemas.microsoft.com/office/drawing/2014/main" id="{67130E26-C04C-4C46-B2C9-D49236B44D16}"/>
              </a:ext>
            </a:extLst>
          </p:cNvPr>
          <p:cNvSpPr>
            <a:spLocks noGrp="1"/>
          </p:cNvSpPr>
          <p:nvPr>
            <p:ph idx="1"/>
          </p:nvPr>
        </p:nvSpPr>
        <p:spPr/>
        <p:txBody>
          <a:bodyPr/>
          <a:lstStyle/>
          <a:p>
            <a:pPr marL="0" indent="0">
              <a:buNone/>
            </a:pPr>
            <a:r>
              <a:rPr lang="en-ID" dirty="0"/>
              <a:t>When We talk about </a:t>
            </a:r>
            <a:r>
              <a:rPr lang="en-ID" i="1" dirty="0"/>
              <a:t>affect</a:t>
            </a:r>
            <a:r>
              <a:rPr lang="en-ID" dirty="0"/>
              <a:t>, we’re talking about feelings and emotions. In marketing, feelings are often reduced to “I feel positive about your brand.” here, however, we consider the ways in which feelings and emotions can influence perceived and actual usability.</a:t>
            </a:r>
          </a:p>
          <a:p>
            <a:pPr marL="0" indent="0">
              <a:buNone/>
            </a:pPr>
            <a:endParaRPr lang="en-US" dirty="0"/>
          </a:p>
          <a:p>
            <a:pPr marL="0" indent="0" algn="ctr">
              <a:buNone/>
            </a:pPr>
            <a:r>
              <a:rPr lang="en-US" b="1" dirty="0"/>
              <a:t>W</a:t>
            </a:r>
            <a:r>
              <a:rPr lang="en-ID" b="1" dirty="0" err="1"/>
              <a:t>hich</a:t>
            </a:r>
            <a:r>
              <a:rPr lang="en-ID" b="1" dirty="0"/>
              <a:t> button attract you more?</a:t>
            </a:r>
          </a:p>
        </p:txBody>
      </p:sp>
      <p:sp>
        <p:nvSpPr>
          <p:cNvPr id="4" name="Subjudul 3">
            <a:extLst>
              <a:ext uri="{FF2B5EF4-FFF2-40B4-BE49-F238E27FC236}">
                <a16:creationId xmlns:a16="http://schemas.microsoft.com/office/drawing/2014/main" id="{BCDA1DB4-AB9A-4BFF-9B7F-D1B5A6F9E0E1}"/>
              </a:ext>
            </a:extLst>
          </p:cNvPr>
          <p:cNvSpPr>
            <a:spLocks noGrp="1"/>
          </p:cNvSpPr>
          <p:nvPr>
            <p:ph type="subTitle" idx="13"/>
          </p:nvPr>
        </p:nvSpPr>
        <p:spPr/>
        <p:txBody>
          <a:bodyPr/>
          <a:lstStyle/>
          <a:p>
            <a:endParaRPr lang="en-ID"/>
          </a:p>
        </p:txBody>
      </p:sp>
      <p:pic>
        <p:nvPicPr>
          <p:cNvPr id="5" name="Gambar 4">
            <a:extLst>
              <a:ext uri="{FF2B5EF4-FFF2-40B4-BE49-F238E27FC236}">
                <a16:creationId xmlns:a16="http://schemas.microsoft.com/office/drawing/2014/main" id="{68DD6719-BCA4-42CE-9C43-E0A6D987E1D2}"/>
              </a:ext>
            </a:extLst>
          </p:cNvPr>
          <p:cNvPicPr>
            <a:picLocks noChangeAspect="1"/>
          </p:cNvPicPr>
          <p:nvPr/>
        </p:nvPicPr>
        <p:blipFill>
          <a:blip r:embed="rId2"/>
          <a:stretch>
            <a:fillRect/>
          </a:stretch>
        </p:blipFill>
        <p:spPr>
          <a:xfrm>
            <a:off x="3886200" y="5817428"/>
            <a:ext cx="3132667" cy="762000"/>
          </a:xfrm>
          <a:prstGeom prst="rect">
            <a:avLst/>
          </a:prstGeom>
        </p:spPr>
      </p:pic>
    </p:spTree>
    <p:extLst>
      <p:ext uri="{BB962C8B-B14F-4D97-AF65-F5344CB8AC3E}">
        <p14:creationId xmlns:p14="http://schemas.microsoft.com/office/powerpoint/2010/main" val="347326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FB399E7-314B-4AAC-9CDE-725489462A55}"/>
              </a:ext>
            </a:extLst>
          </p:cNvPr>
          <p:cNvSpPr>
            <a:spLocks noGrp="1"/>
          </p:cNvSpPr>
          <p:nvPr>
            <p:ph type="title"/>
          </p:nvPr>
        </p:nvSpPr>
        <p:spPr/>
        <p:txBody>
          <a:bodyPr/>
          <a:lstStyle/>
          <a:p>
            <a:r>
              <a:rPr lang="en-US" dirty="0"/>
              <a:t>Attractive</a:t>
            </a:r>
            <a:endParaRPr lang="en-ID" dirty="0"/>
          </a:p>
        </p:txBody>
      </p:sp>
      <p:sp>
        <p:nvSpPr>
          <p:cNvPr id="4" name="Subjudul 3">
            <a:extLst>
              <a:ext uri="{FF2B5EF4-FFF2-40B4-BE49-F238E27FC236}">
                <a16:creationId xmlns:a16="http://schemas.microsoft.com/office/drawing/2014/main" id="{4B79B5F5-5F6C-4487-AE12-6E048473E7BF}"/>
              </a:ext>
            </a:extLst>
          </p:cNvPr>
          <p:cNvSpPr>
            <a:spLocks noGrp="1"/>
          </p:cNvSpPr>
          <p:nvPr>
            <p:ph type="subTitle" idx="13"/>
          </p:nvPr>
        </p:nvSpPr>
        <p:spPr/>
        <p:txBody>
          <a:bodyPr/>
          <a:lstStyle/>
          <a:p>
            <a:pPr marL="0" indent="0">
              <a:buNone/>
            </a:pPr>
            <a:r>
              <a:rPr lang="en-US" dirty="0"/>
              <a:t>What is user interface trying to say?</a:t>
            </a:r>
            <a:endParaRPr lang="en-ID" dirty="0"/>
          </a:p>
        </p:txBody>
      </p:sp>
      <p:pic>
        <p:nvPicPr>
          <p:cNvPr id="5" name="Gambar 4">
            <a:extLst>
              <a:ext uri="{FF2B5EF4-FFF2-40B4-BE49-F238E27FC236}">
                <a16:creationId xmlns:a16="http://schemas.microsoft.com/office/drawing/2014/main" id="{FA3A1483-FF4C-4E31-AC40-54AC7328AD44}"/>
              </a:ext>
            </a:extLst>
          </p:cNvPr>
          <p:cNvPicPr>
            <a:picLocks noChangeAspect="1"/>
          </p:cNvPicPr>
          <p:nvPr/>
        </p:nvPicPr>
        <p:blipFill>
          <a:blip r:embed="rId2"/>
          <a:stretch>
            <a:fillRect/>
          </a:stretch>
        </p:blipFill>
        <p:spPr>
          <a:xfrm>
            <a:off x="2895600" y="3356992"/>
            <a:ext cx="4191000" cy="2996790"/>
          </a:xfrm>
          <a:prstGeom prst="rect">
            <a:avLst/>
          </a:prstGeom>
        </p:spPr>
      </p:pic>
      <p:sp>
        <p:nvSpPr>
          <p:cNvPr id="6" name="Subjudul 3">
            <a:extLst>
              <a:ext uri="{FF2B5EF4-FFF2-40B4-BE49-F238E27FC236}">
                <a16:creationId xmlns:a16="http://schemas.microsoft.com/office/drawing/2014/main" id="{D0D70B99-BFBE-4E11-B05D-973ADFBC255F}"/>
              </a:ext>
            </a:extLst>
          </p:cNvPr>
          <p:cNvSpPr txBox="1">
            <a:spLocks/>
          </p:cNvSpPr>
          <p:nvPr/>
        </p:nvSpPr>
        <p:spPr>
          <a:xfrm>
            <a:off x="3581400" y="6353782"/>
            <a:ext cx="838200" cy="50405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lang="id-ID" sz="2200" b="1" kern="1200" dirty="0">
                <a:solidFill>
                  <a:srgbClr val="0079B8"/>
                </a:solidFill>
                <a:latin typeface="Open Sans"/>
                <a:ea typeface="+mj-ea"/>
                <a:cs typeface="+mj-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PRO</a:t>
            </a:r>
            <a:endParaRPr lang="en-ID" dirty="0"/>
          </a:p>
        </p:txBody>
      </p:sp>
      <p:sp>
        <p:nvSpPr>
          <p:cNvPr id="7" name="Subjudul 3">
            <a:extLst>
              <a:ext uri="{FF2B5EF4-FFF2-40B4-BE49-F238E27FC236}">
                <a16:creationId xmlns:a16="http://schemas.microsoft.com/office/drawing/2014/main" id="{396239B2-1CC0-42BC-970C-35AC899F786D}"/>
              </a:ext>
            </a:extLst>
          </p:cNvPr>
          <p:cNvSpPr txBox="1">
            <a:spLocks/>
          </p:cNvSpPr>
          <p:nvPr/>
        </p:nvSpPr>
        <p:spPr>
          <a:xfrm>
            <a:off x="5943600" y="5638800"/>
            <a:ext cx="1752600" cy="50405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lang="id-ID" sz="2200" b="1" kern="1200" dirty="0">
                <a:solidFill>
                  <a:srgbClr val="0079B8"/>
                </a:solidFill>
                <a:latin typeface="Open Sans"/>
                <a:ea typeface="+mj-ea"/>
                <a:cs typeface="+mj-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Casual</a:t>
            </a:r>
            <a:endParaRPr lang="en-ID" dirty="0"/>
          </a:p>
        </p:txBody>
      </p:sp>
    </p:spTree>
    <p:extLst>
      <p:ext uri="{BB962C8B-B14F-4D97-AF65-F5344CB8AC3E}">
        <p14:creationId xmlns:p14="http://schemas.microsoft.com/office/powerpoint/2010/main" val="369636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8004669-D024-475E-8015-82A8242A5EBE}"/>
              </a:ext>
            </a:extLst>
          </p:cNvPr>
          <p:cNvSpPr>
            <a:spLocks noGrp="1"/>
          </p:cNvSpPr>
          <p:nvPr>
            <p:ph type="title"/>
          </p:nvPr>
        </p:nvSpPr>
        <p:spPr/>
        <p:txBody>
          <a:bodyPr/>
          <a:lstStyle/>
          <a:p>
            <a:r>
              <a:rPr lang="en-US" dirty="0"/>
              <a:t>Attractive</a:t>
            </a:r>
            <a:endParaRPr lang="en-ID" dirty="0"/>
          </a:p>
        </p:txBody>
      </p:sp>
      <p:sp>
        <p:nvSpPr>
          <p:cNvPr id="4" name="Subjudul 3">
            <a:extLst>
              <a:ext uri="{FF2B5EF4-FFF2-40B4-BE49-F238E27FC236}">
                <a16:creationId xmlns:a16="http://schemas.microsoft.com/office/drawing/2014/main" id="{CB13C1FD-742C-4A70-AD3C-C023F8D34E95}"/>
              </a:ext>
            </a:extLst>
          </p:cNvPr>
          <p:cNvSpPr>
            <a:spLocks noGrp="1"/>
          </p:cNvSpPr>
          <p:nvPr>
            <p:ph type="subTitle" idx="13"/>
          </p:nvPr>
        </p:nvSpPr>
        <p:spPr/>
        <p:txBody>
          <a:bodyPr/>
          <a:lstStyle/>
          <a:p>
            <a:pPr marL="0" indent="0">
              <a:buNone/>
            </a:pPr>
            <a:r>
              <a:rPr lang="en-US" dirty="0"/>
              <a:t>Which one you trust?</a:t>
            </a:r>
            <a:endParaRPr lang="en-ID" dirty="0"/>
          </a:p>
        </p:txBody>
      </p:sp>
      <p:pic>
        <p:nvPicPr>
          <p:cNvPr id="5" name="Gambar 4">
            <a:extLst>
              <a:ext uri="{FF2B5EF4-FFF2-40B4-BE49-F238E27FC236}">
                <a16:creationId xmlns:a16="http://schemas.microsoft.com/office/drawing/2014/main" id="{079FB991-D1A0-4CDD-ADF3-44D24434A570}"/>
              </a:ext>
            </a:extLst>
          </p:cNvPr>
          <p:cNvPicPr>
            <a:picLocks noChangeAspect="1"/>
          </p:cNvPicPr>
          <p:nvPr/>
        </p:nvPicPr>
        <p:blipFill>
          <a:blip r:embed="rId2"/>
          <a:stretch>
            <a:fillRect/>
          </a:stretch>
        </p:blipFill>
        <p:spPr>
          <a:xfrm>
            <a:off x="1600200" y="3503364"/>
            <a:ext cx="4219575" cy="2819400"/>
          </a:xfrm>
          <a:prstGeom prst="rect">
            <a:avLst/>
          </a:prstGeom>
        </p:spPr>
      </p:pic>
      <p:pic>
        <p:nvPicPr>
          <p:cNvPr id="6" name="Gambar 5">
            <a:extLst>
              <a:ext uri="{FF2B5EF4-FFF2-40B4-BE49-F238E27FC236}">
                <a16:creationId xmlns:a16="http://schemas.microsoft.com/office/drawing/2014/main" id="{6ADC78FB-C4A2-4303-92A3-0ADAED4694B3}"/>
              </a:ext>
            </a:extLst>
          </p:cNvPr>
          <p:cNvPicPr>
            <a:picLocks noChangeAspect="1"/>
          </p:cNvPicPr>
          <p:nvPr/>
        </p:nvPicPr>
        <p:blipFill>
          <a:blip r:embed="rId3"/>
          <a:stretch>
            <a:fillRect/>
          </a:stretch>
        </p:blipFill>
        <p:spPr>
          <a:xfrm>
            <a:off x="6172200" y="3104964"/>
            <a:ext cx="2433375" cy="3217800"/>
          </a:xfrm>
          <a:prstGeom prst="rect">
            <a:avLst/>
          </a:prstGeom>
        </p:spPr>
      </p:pic>
    </p:spTree>
    <p:extLst>
      <p:ext uri="{BB962C8B-B14F-4D97-AF65-F5344CB8AC3E}">
        <p14:creationId xmlns:p14="http://schemas.microsoft.com/office/powerpoint/2010/main" val="2875318466"/>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199</TotalTime>
  <Words>473</Words>
  <Application>Microsoft Office PowerPoint</Application>
  <PresentationFormat>Tampilan Layar (4:3)</PresentationFormat>
  <Paragraphs>51</Paragraphs>
  <Slides>19</Slides>
  <Notes>0</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19</vt:i4>
      </vt:variant>
    </vt:vector>
  </HeadingPairs>
  <TitlesOfParts>
    <vt:vector size="25" baseType="lpstr">
      <vt:lpstr>MS PGothic</vt:lpstr>
      <vt:lpstr>Arial</vt:lpstr>
      <vt:lpstr>Calibri</vt:lpstr>
      <vt:lpstr>Open Sans</vt:lpstr>
      <vt:lpstr>Wingdings</vt:lpstr>
      <vt:lpstr>Template PPT 2015</vt:lpstr>
      <vt:lpstr>Aesthetic of User Experience Session  #02</vt:lpstr>
      <vt:lpstr>Presentasi PowerPoint</vt:lpstr>
      <vt:lpstr>Why Aesthetics?</vt:lpstr>
      <vt:lpstr>Easily understandable</vt:lpstr>
      <vt:lpstr>Easily understandable</vt:lpstr>
      <vt:lpstr>Easily understandable</vt:lpstr>
      <vt:lpstr>Attractive</vt:lpstr>
      <vt:lpstr>Attractive</vt:lpstr>
      <vt:lpstr>Attractive</vt:lpstr>
      <vt:lpstr>Attractive</vt:lpstr>
      <vt:lpstr>Associations</vt:lpstr>
      <vt:lpstr>Associations</vt:lpstr>
      <vt:lpstr>Associations</vt:lpstr>
      <vt:lpstr>Associations</vt:lpstr>
      <vt:lpstr>Associations</vt:lpstr>
      <vt:lpstr>Associations</vt:lpstr>
      <vt:lpstr>Case study</vt:lpstr>
      <vt:lpstr>Assignment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sudirman</cp:lastModifiedBy>
  <cp:revision>28</cp:revision>
  <dcterms:created xsi:type="dcterms:W3CDTF">2015-05-04T03:33:03Z</dcterms:created>
  <dcterms:modified xsi:type="dcterms:W3CDTF">2017-06-29T06:44:17Z</dcterms:modified>
</cp:coreProperties>
</file>