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85" r:id="rId5"/>
    <p:sldId id="286" r:id="rId6"/>
    <p:sldId id="287" r:id="rId7"/>
    <p:sldId id="291" r:id="rId8"/>
    <p:sldId id="288" r:id="rId9"/>
    <p:sldId id="289" r:id="rId10"/>
    <p:sldId id="290" r:id="rId11"/>
    <p:sldId id="292" r:id="rId12"/>
    <p:sldId id="284" r:id="rId13"/>
    <p:sldId id="262" r:id="rId1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57"/>
            <p14:sldId id="270"/>
            <p14:sldId id="285"/>
            <p14:sldId id="286"/>
            <p14:sldId id="287"/>
            <p14:sldId id="291"/>
            <p14:sldId id="288"/>
            <p14:sldId id="289"/>
            <p14:sldId id="290"/>
            <p14:sldId id="292"/>
            <p14:sldId id="284"/>
            <p14:sldId id="262"/>
          </p14:sldIdLst>
        </p14:section>
        <p14:section name="REFERENCE" id="{82098E28-DACF-4424-86A1-E861B2DCC6F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
              <a:defRPr/>
            </a:lvl1pPr>
            <a:lvl2pPr>
              <a:buFont typeface="Wingdings" pitchFamily="2" charset="2"/>
              <a:buChar char="§"/>
              <a:defRPr>
                <a:solidFill>
                  <a:schemeClr val="accent4">
                    <a:lumMod val="75000"/>
                  </a:schemeClr>
                </a:solidFill>
              </a:defRPr>
            </a:lvl2pPr>
            <a:lvl3pPr>
              <a:buFont typeface="Wingdings" pitchFamily="2" charset="2"/>
              <a:buChar char="§"/>
              <a:defRPr/>
            </a:lvl3pPr>
            <a:lvl4pPr>
              <a:buFont typeface="Wingdings" pitchFamily="2" charset="2"/>
              <a:buChar char="§"/>
              <a:defRPr>
                <a:solidFill>
                  <a:schemeClr val="accent4">
                    <a:lumMod val="75000"/>
                  </a:schemeClr>
                </a:solidFill>
              </a:defRPr>
            </a:lvl4pPr>
            <a:lvl5pP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4766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29/06/2017</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29/06/2017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29/06/2017</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apps.binusmaya.binus.ac.id/CMS/CourseOutlineDesc.aspx?kdmtk=sNJkpex4bNkLMUT0fdBoDQ%3d%3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a:t>
            </a:r>
            <a:r>
              <a:rPr lang="en-US" altLang="en-US" sz="2400" dirty="0">
                <a:solidFill>
                  <a:schemeClr val="bg1"/>
                </a:solidFill>
              </a:rPr>
              <a:t>GAME6012/</a:t>
            </a:r>
            <a:r>
              <a:rPr lang="en-US" altLang="en-US" sz="2400" dirty="0">
                <a:solidFill>
                  <a:schemeClr val="bg1"/>
                </a:solidFill>
                <a:latin typeface="Arial" panose="020B0604020202020204" pitchFamily="34" charset="0"/>
              </a:rPr>
              <a:t> </a:t>
            </a:r>
            <a:r>
              <a:rPr lang="en-US" altLang="en-US" sz="2400" dirty="0">
                <a:solidFill>
                  <a:schemeClr val="bg1"/>
                </a:solidFill>
              </a:rPr>
              <a:t>User Experiences</a:t>
            </a:r>
            <a:r>
              <a:rPr lang="en-US" altLang="en-US" sz="2400" dirty="0">
                <a:solidFill>
                  <a:schemeClr val="bg1"/>
                </a:solidFill>
                <a:hlinkClick r:id="rId2"/>
              </a:rPr>
              <a:t> </a:t>
            </a:r>
            <a:endParaRPr lang="en-US" sz="2400" dirty="0">
              <a:solidFill>
                <a:schemeClr val="bg1"/>
              </a:solidFill>
              <a:latin typeface="Open Sans"/>
            </a:endParaRPr>
          </a:p>
          <a:p>
            <a:pPr>
              <a:spcBef>
                <a:spcPct val="20000"/>
              </a:spcBef>
              <a:tabLst>
                <a:tab pos="1320800" algn="l"/>
                <a:tab pos="2054225" algn="l"/>
              </a:tabLst>
            </a:pPr>
            <a:r>
              <a:rPr lang="en-US" sz="2400" dirty="0">
                <a:solidFill>
                  <a:schemeClr val="bg1"/>
                </a:solidFill>
                <a:latin typeface="Open Sans"/>
              </a:rPr>
              <a:t>Effective Period	: September 2017</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pPr eaLnBrk="1" hangingPunct="1"/>
            <a:r>
              <a:rPr lang="en-AU" sz="4000" dirty="0">
                <a:solidFill>
                  <a:schemeClr val="bg1"/>
                </a:solidFill>
              </a:rPr>
              <a:t>Information Architecture</a:t>
            </a:r>
            <a:br>
              <a:rPr lang="en-AU" dirty="0">
                <a:solidFill>
                  <a:schemeClr val="bg1"/>
                </a:solidFill>
              </a:rPr>
            </a:br>
            <a:r>
              <a:rPr lang="en-US" sz="2800" dirty="0">
                <a:solidFill>
                  <a:schemeClr val="bg1"/>
                </a:solidFill>
              </a:rPr>
              <a:t>Session  #05</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35E625E-F2F7-48BF-91CE-3B6A1226FE3A}"/>
              </a:ext>
            </a:extLst>
          </p:cNvPr>
          <p:cNvSpPr>
            <a:spLocks noGrp="1"/>
          </p:cNvSpPr>
          <p:nvPr>
            <p:ph type="title"/>
          </p:nvPr>
        </p:nvSpPr>
        <p:spPr/>
        <p:txBody>
          <a:bodyPr/>
          <a:lstStyle/>
          <a:p>
            <a:r>
              <a:rPr lang="en-US" dirty="0"/>
              <a:t>Consequence</a:t>
            </a:r>
            <a:endParaRPr lang="en-ID" dirty="0"/>
          </a:p>
        </p:txBody>
      </p:sp>
      <p:sp>
        <p:nvSpPr>
          <p:cNvPr id="3" name="Tampungan Konten 2">
            <a:extLst>
              <a:ext uri="{FF2B5EF4-FFF2-40B4-BE49-F238E27FC236}">
                <a16:creationId xmlns:a16="http://schemas.microsoft.com/office/drawing/2014/main" id="{DA34E629-7795-4448-A2A3-FF063EFD1ECA}"/>
              </a:ext>
            </a:extLst>
          </p:cNvPr>
          <p:cNvSpPr>
            <a:spLocks noGrp="1"/>
          </p:cNvSpPr>
          <p:nvPr>
            <p:ph idx="1"/>
          </p:nvPr>
        </p:nvSpPr>
        <p:spPr/>
        <p:txBody>
          <a:bodyPr>
            <a:normAutofit lnSpcReduction="10000"/>
          </a:bodyPr>
          <a:lstStyle/>
          <a:p>
            <a:pPr marL="0" indent="0">
              <a:buNone/>
            </a:pPr>
            <a:r>
              <a:rPr lang="en-ID" dirty="0"/>
              <a:t>The last of the four Cs is "consequence," meaning user outcomes versus user experience versus outlay of time and resources to reach the intended goal. For a business stakeholder, the consequences are measurable improvements, profits, </a:t>
            </a:r>
            <a:r>
              <a:rPr lang="en-ID" b="1" dirty="0"/>
              <a:t>return on investment </a:t>
            </a:r>
            <a:r>
              <a:rPr lang="en-ID" dirty="0"/>
              <a:t>(</a:t>
            </a:r>
            <a:r>
              <a:rPr lang="en-ID" b="1" dirty="0"/>
              <a:t>ROI</a:t>
            </a:r>
            <a:r>
              <a:rPr lang="en-ID" dirty="0"/>
              <a:t>), new customers, higher customer satisfaction ratings, and so on. For a customer/ user, it might mean a quick and painless interaction or an enjoyable one where the information and objectives they sought were met appropriately and to their expectations.</a:t>
            </a:r>
          </a:p>
        </p:txBody>
      </p:sp>
      <p:sp>
        <p:nvSpPr>
          <p:cNvPr id="4" name="Subjudul 3">
            <a:extLst>
              <a:ext uri="{FF2B5EF4-FFF2-40B4-BE49-F238E27FC236}">
                <a16:creationId xmlns:a16="http://schemas.microsoft.com/office/drawing/2014/main" id="{69F0C034-F322-4E5D-B54F-851EC9E583E9}"/>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26331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E06D611-31E5-4BF0-8AA4-302F3C05471E}"/>
              </a:ext>
            </a:extLst>
          </p:cNvPr>
          <p:cNvSpPr>
            <a:spLocks noGrp="1"/>
          </p:cNvSpPr>
          <p:nvPr>
            <p:ph type="title"/>
          </p:nvPr>
        </p:nvSpPr>
        <p:spPr/>
        <p:txBody>
          <a:bodyPr/>
          <a:lstStyle/>
          <a:p>
            <a:r>
              <a:rPr lang="en-US" dirty="0"/>
              <a:t>How are we use it on game?</a:t>
            </a:r>
            <a:endParaRPr lang="en-ID" dirty="0"/>
          </a:p>
        </p:txBody>
      </p:sp>
      <p:sp>
        <p:nvSpPr>
          <p:cNvPr id="5" name="Tampungan Konten 4">
            <a:extLst>
              <a:ext uri="{FF2B5EF4-FFF2-40B4-BE49-F238E27FC236}">
                <a16:creationId xmlns:a16="http://schemas.microsoft.com/office/drawing/2014/main" id="{C31C45EF-BC0F-4AC8-B3A6-F832BEACA8C5}"/>
              </a:ext>
            </a:extLst>
          </p:cNvPr>
          <p:cNvSpPr>
            <a:spLocks noGrp="1"/>
          </p:cNvSpPr>
          <p:nvPr>
            <p:ph idx="1"/>
          </p:nvPr>
        </p:nvSpPr>
        <p:spPr>
          <a:xfrm>
            <a:off x="4114800" y="3429001"/>
            <a:ext cx="4633664" cy="457199"/>
          </a:xfrm>
        </p:spPr>
        <p:txBody>
          <a:bodyPr>
            <a:normAutofit fontScale="70000" lnSpcReduction="20000"/>
          </a:bodyPr>
          <a:lstStyle/>
          <a:p>
            <a:pPr marL="0" indent="0">
              <a:buNone/>
            </a:pPr>
            <a:r>
              <a:rPr lang="en-US" dirty="0"/>
              <a:t>The information presented are separated into 5 related parts that is cohesive with one another</a:t>
            </a:r>
            <a:endParaRPr lang="en-ID" dirty="0"/>
          </a:p>
        </p:txBody>
      </p:sp>
      <p:sp>
        <p:nvSpPr>
          <p:cNvPr id="6" name="Subjudul 5">
            <a:extLst>
              <a:ext uri="{FF2B5EF4-FFF2-40B4-BE49-F238E27FC236}">
                <a16:creationId xmlns:a16="http://schemas.microsoft.com/office/drawing/2014/main" id="{F403A24C-18A8-452B-AED7-08EDC64F97A4}"/>
              </a:ext>
            </a:extLst>
          </p:cNvPr>
          <p:cNvSpPr>
            <a:spLocks noGrp="1"/>
          </p:cNvSpPr>
          <p:nvPr>
            <p:ph type="subTitle" idx="13"/>
          </p:nvPr>
        </p:nvSpPr>
        <p:spPr>
          <a:xfrm>
            <a:off x="4114800" y="2852936"/>
            <a:ext cx="4633664" cy="504056"/>
          </a:xfrm>
        </p:spPr>
        <p:txBody>
          <a:bodyPr/>
          <a:lstStyle/>
          <a:p>
            <a:pPr marL="0" indent="0">
              <a:buNone/>
            </a:pPr>
            <a:r>
              <a:rPr lang="en-US" dirty="0"/>
              <a:t>Coordination</a:t>
            </a:r>
            <a:endParaRPr lang="en-ID" dirty="0"/>
          </a:p>
        </p:txBody>
      </p:sp>
      <p:pic>
        <p:nvPicPr>
          <p:cNvPr id="3074" name="Picture 2" descr="Mobile games Collections: screenshots, UI">
            <a:extLst>
              <a:ext uri="{FF2B5EF4-FFF2-40B4-BE49-F238E27FC236}">
                <a16:creationId xmlns:a16="http://schemas.microsoft.com/office/drawing/2014/main" id="{C2CB1B7F-B643-4247-81DF-01CEC19D2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55394"/>
            <a:ext cx="2686050" cy="3581400"/>
          </a:xfrm>
          <a:prstGeom prst="rect">
            <a:avLst/>
          </a:prstGeom>
          <a:noFill/>
          <a:extLst>
            <a:ext uri="{909E8E84-426E-40DD-AFC4-6F175D3DCCD1}">
              <a14:hiddenFill xmlns:a14="http://schemas.microsoft.com/office/drawing/2010/main">
                <a:solidFill>
                  <a:srgbClr val="FFFFFF"/>
                </a:solidFill>
              </a14:hiddenFill>
            </a:ext>
          </a:extLst>
        </p:spPr>
      </p:pic>
      <p:sp>
        <p:nvSpPr>
          <p:cNvPr id="10" name="Tampungan Konten 4">
            <a:extLst>
              <a:ext uri="{FF2B5EF4-FFF2-40B4-BE49-F238E27FC236}">
                <a16:creationId xmlns:a16="http://schemas.microsoft.com/office/drawing/2014/main" id="{064EE09A-128A-497D-907F-8A4A564BE9F5}"/>
              </a:ext>
            </a:extLst>
          </p:cNvPr>
          <p:cNvSpPr txBox="1">
            <a:spLocks/>
          </p:cNvSpPr>
          <p:nvPr/>
        </p:nvSpPr>
        <p:spPr>
          <a:xfrm>
            <a:off x="4114800" y="4343400"/>
            <a:ext cx="4633664" cy="45719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All information are working together, the data how much card needed to upgrade, etc.</a:t>
            </a:r>
            <a:endParaRPr lang="en-ID" dirty="0"/>
          </a:p>
        </p:txBody>
      </p:sp>
      <p:sp>
        <p:nvSpPr>
          <p:cNvPr id="11" name="Subjudul 5">
            <a:extLst>
              <a:ext uri="{FF2B5EF4-FFF2-40B4-BE49-F238E27FC236}">
                <a16:creationId xmlns:a16="http://schemas.microsoft.com/office/drawing/2014/main" id="{C3A18DCF-1A4D-4078-AF7F-8EC49EF497F0}"/>
              </a:ext>
            </a:extLst>
          </p:cNvPr>
          <p:cNvSpPr txBox="1">
            <a:spLocks/>
          </p:cNvSpPr>
          <p:nvPr/>
        </p:nvSpPr>
        <p:spPr>
          <a:xfrm>
            <a:off x="4128320" y="3826031"/>
            <a:ext cx="4633664" cy="50405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lang="id-ID" sz="2200" b="1" kern="1200" dirty="0">
                <a:solidFill>
                  <a:srgbClr val="0079B8"/>
                </a:solidFill>
                <a:latin typeface="Open Sans"/>
                <a:ea typeface="+mj-ea"/>
                <a:cs typeface="+mj-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t>Cooperation</a:t>
            </a:r>
            <a:endParaRPr lang="en-ID"/>
          </a:p>
        </p:txBody>
      </p:sp>
      <p:sp>
        <p:nvSpPr>
          <p:cNvPr id="12" name="Tampungan Konten 4">
            <a:extLst>
              <a:ext uri="{FF2B5EF4-FFF2-40B4-BE49-F238E27FC236}">
                <a16:creationId xmlns:a16="http://schemas.microsoft.com/office/drawing/2014/main" id="{BB33A753-26FB-4E82-AE41-B4FA99AD3ED1}"/>
              </a:ext>
            </a:extLst>
          </p:cNvPr>
          <p:cNvSpPr txBox="1">
            <a:spLocks/>
          </p:cNvSpPr>
          <p:nvPr/>
        </p:nvSpPr>
        <p:spPr>
          <a:xfrm>
            <a:off x="4141839" y="5183332"/>
            <a:ext cx="4633664" cy="45719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Information updated while sliding left and right</a:t>
            </a:r>
            <a:endParaRPr lang="en-ID" dirty="0"/>
          </a:p>
        </p:txBody>
      </p:sp>
      <p:sp>
        <p:nvSpPr>
          <p:cNvPr id="13" name="Subjudul 5">
            <a:extLst>
              <a:ext uri="{FF2B5EF4-FFF2-40B4-BE49-F238E27FC236}">
                <a16:creationId xmlns:a16="http://schemas.microsoft.com/office/drawing/2014/main" id="{BC32FE89-8F5C-44BF-898B-25679F740C80}"/>
              </a:ext>
            </a:extLst>
          </p:cNvPr>
          <p:cNvSpPr txBox="1">
            <a:spLocks/>
          </p:cNvSpPr>
          <p:nvPr/>
        </p:nvSpPr>
        <p:spPr>
          <a:xfrm>
            <a:off x="4141839" y="4607267"/>
            <a:ext cx="4633664" cy="50405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lang="id-ID" sz="2200" b="1" kern="1200" dirty="0">
                <a:solidFill>
                  <a:srgbClr val="0079B8"/>
                </a:solidFill>
                <a:latin typeface="Open Sans"/>
                <a:ea typeface="+mj-ea"/>
                <a:cs typeface="+mj-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Change</a:t>
            </a:r>
            <a:endParaRPr lang="en-ID" dirty="0"/>
          </a:p>
        </p:txBody>
      </p:sp>
      <p:sp>
        <p:nvSpPr>
          <p:cNvPr id="14" name="Tampungan Konten 4">
            <a:extLst>
              <a:ext uri="{FF2B5EF4-FFF2-40B4-BE49-F238E27FC236}">
                <a16:creationId xmlns:a16="http://schemas.microsoft.com/office/drawing/2014/main" id="{A7B06788-8525-4ED8-B485-28E6316CEC33}"/>
              </a:ext>
            </a:extLst>
          </p:cNvPr>
          <p:cNvSpPr txBox="1">
            <a:spLocks/>
          </p:cNvSpPr>
          <p:nvPr/>
        </p:nvSpPr>
        <p:spPr>
          <a:xfrm>
            <a:off x="4141839" y="6132998"/>
            <a:ext cx="4633664" cy="4571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The IAP implementation is engaging</a:t>
            </a:r>
            <a:endParaRPr lang="en-ID" dirty="0"/>
          </a:p>
        </p:txBody>
      </p:sp>
      <p:sp>
        <p:nvSpPr>
          <p:cNvPr id="15" name="Subjudul 5">
            <a:extLst>
              <a:ext uri="{FF2B5EF4-FFF2-40B4-BE49-F238E27FC236}">
                <a16:creationId xmlns:a16="http://schemas.microsoft.com/office/drawing/2014/main" id="{703FC1CC-5F9F-40E1-B0BB-97F4D2847FF1}"/>
              </a:ext>
            </a:extLst>
          </p:cNvPr>
          <p:cNvSpPr txBox="1">
            <a:spLocks/>
          </p:cNvSpPr>
          <p:nvPr/>
        </p:nvSpPr>
        <p:spPr>
          <a:xfrm>
            <a:off x="4141839" y="5556933"/>
            <a:ext cx="4633664" cy="50405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lang="id-ID" sz="2200" b="1" kern="1200" dirty="0">
                <a:solidFill>
                  <a:srgbClr val="0079B8"/>
                </a:solidFill>
                <a:latin typeface="Open Sans"/>
                <a:ea typeface="+mj-ea"/>
                <a:cs typeface="+mj-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Consequences</a:t>
            </a:r>
            <a:endParaRPr lang="en-ID" dirty="0"/>
          </a:p>
        </p:txBody>
      </p:sp>
    </p:spTree>
    <p:extLst>
      <p:ext uri="{BB962C8B-B14F-4D97-AF65-F5344CB8AC3E}">
        <p14:creationId xmlns:p14="http://schemas.microsoft.com/office/powerpoint/2010/main" val="46389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3DA66DD-B015-402D-89EB-613F025B8CBC}"/>
              </a:ext>
            </a:extLst>
          </p:cNvPr>
          <p:cNvSpPr>
            <a:spLocks noGrp="1"/>
          </p:cNvSpPr>
          <p:nvPr>
            <p:ph type="title"/>
          </p:nvPr>
        </p:nvSpPr>
        <p:spPr/>
        <p:txBody>
          <a:bodyPr/>
          <a:lstStyle/>
          <a:p>
            <a:r>
              <a:rPr lang="en-US" dirty="0"/>
              <a:t>Assignment</a:t>
            </a:r>
            <a:endParaRPr lang="en-ID" dirty="0"/>
          </a:p>
        </p:txBody>
      </p:sp>
      <p:sp>
        <p:nvSpPr>
          <p:cNvPr id="3" name="Tampungan Konten 2">
            <a:extLst>
              <a:ext uri="{FF2B5EF4-FFF2-40B4-BE49-F238E27FC236}">
                <a16:creationId xmlns:a16="http://schemas.microsoft.com/office/drawing/2014/main" id="{02D41500-0538-47D4-9CAA-753B30995C82}"/>
              </a:ext>
            </a:extLst>
          </p:cNvPr>
          <p:cNvSpPr>
            <a:spLocks noGrp="1"/>
          </p:cNvSpPr>
          <p:nvPr>
            <p:ph idx="1"/>
          </p:nvPr>
        </p:nvSpPr>
        <p:spPr/>
        <p:txBody>
          <a:bodyPr/>
          <a:lstStyle/>
          <a:p>
            <a:r>
              <a:rPr lang="en-US" dirty="0"/>
              <a:t>Search a game on </a:t>
            </a:r>
            <a:r>
              <a:rPr lang="en-US" dirty="0" err="1"/>
              <a:t>playstore</a:t>
            </a:r>
            <a:endParaRPr lang="en-US" dirty="0"/>
          </a:p>
          <a:p>
            <a:pPr lvl="1"/>
            <a:r>
              <a:rPr lang="en-US" dirty="0" err="1"/>
              <a:t>Measeur</a:t>
            </a:r>
            <a:r>
              <a:rPr lang="en-US" dirty="0"/>
              <a:t> their 4C’s</a:t>
            </a:r>
          </a:p>
        </p:txBody>
      </p:sp>
    </p:spTree>
    <p:extLst>
      <p:ext uri="{BB962C8B-B14F-4D97-AF65-F5344CB8AC3E}">
        <p14:creationId xmlns:p14="http://schemas.microsoft.com/office/powerpoint/2010/main" val="1130071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pPr marL="0" indent="0">
              <a:buNone/>
            </a:pPr>
            <a:r>
              <a:rPr lang="en-ID" dirty="0"/>
              <a:t>Buxton, William. 2007. Sketching user experience. Elsevier</a:t>
            </a:r>
          </a:p>
          <a:p>
            <a:pPr marL="0" indent="0">
              <a:buNone/>
            </a:pPr>
            <a:r>
              <a:rPr lang="en-ID" dirty="0"/>
              <a:t>Anderson, Stephen. 2011. Seductive Interaction Design. New Riders.</a:t>
            </a:r>
          </a:p>
          <a:p>
            <a:pPr marL="0" indent="0">
              <a:buNone/>
            </a:pPr>
            <a:r>
              <a:rPr lang="en-ID" dirty="0" err="1"/>
              <a:t>Faranello</a:t>
            </a:r>
            <a:r>
              <a:rPr lang="en-ID" dirty="0"/>
              <a:t>, Scott. 2016. Practical UX Design. </a:t>
            </a:r>
            <a:r>
              <a:rPr lang="en-ID" dirty="0" err="1"/>
              <a:t>Packt</a:t>
            </a:r>
            <a:r>
              <a:rPr lang="en-ID" dirty="0"/>
              <a:t> Publishing</a:t>
            </a:r>
          </a:p>
          <a:p>
            <a:pPr marL="0" indent="0">
              <a:buNone/>
            </a:pPr>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dirty="0"/>
          </a:p>
        </p:txBody>
      </p:sp>
      <p:sp>
        <p:nvSpPr>
          <p:cNvPr id="3" name="Content Placeholder 2"/>
          <p:cNvSpPr>
            <a:spLocks noGrp="1"/>
          </p:cNvSpPr>
          <p:nvPr>
            <p:ph idx="1"/>
          </p:nvPr>
        </p:nvSpPr>
        <p:spPr/>
        <p:txBody>
          <a:bodyPr/>
          <a:lstStyle/>
          <a:p>
            <a:endParaRPr lang="id-ID" dirty="0"/>
          </a:p>
        </p:txBody>
      </p:sp>
      <p:sp>
        <p:nvSpPr>
          <p:cNvPr id="4" name="Subtitle 3"/>
          <p:cNvSpPr>
            <a:spLocks noGrp="1"/>
          </p:cNvSpPr>
          <p:nvPr>
            <p:ph type="subTitle" idx="13"/>
          </p:nvPr>
        </p:nvSpPr>
        <p:spPr/>
        <p:txBody>
          <a:bodyPr/>
          <a:lstStyle/>
          <a:p>
            <a:pPr marL="0" indent="0">
              <a:buNone/>
            </a:pPr>
            <a:endParaRPr lang="id-ID" dirty="0"/>
          </a:p>
        </p:txBody>
      </p:sp>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F9EB69E-4D75-415F-8F53-353DB406608D}"/>
              </a:ext>
            </a:extLst>
          </p:cNvPr>
          <p:cNvSpPr>
            <a:spLocks noGrp="1"/>
          </p:cNvSpPr>
          <p:nvPr>
            <p:ph type="title"/>
          </p:nvPr>
        </p:nvSpPr>
        <p:spPr/>
        <p:txBody>
          <a:bodyPr/>
          <a:lstStyle/>
          <a:p>
            <a:r>
              <a:rPr lang="en-US" dirty="0"/>
              <a:t>Information Architecture</a:t>
            </a:r>
            <a:endParaRPr lang="en-ID" dirty="0"/>
          </a:p>
        </p:txBody>
      </p:sp>
      <p:sp>
        <p:nvSpPr>
          <p:cNvPr id="3" name="Tampungan Konten 2">
            <a:extLst>
              <a:ext uri="{FF2B5EF4-FFF2-40B4-BE49-F238E27FC236}">
                <a16:creationId xmlns:a16="http://schemas.microsoft.com/office/drawing/2014/main" id="{73CAB34C-AD8C-45EC-8219-AECAB5DDB4F7}"/>
              </a:ext>
            </a:extLst>
          </p:cNvPr>
          <p:cNvSpPr>
            <a:spLocks noGrp="1"/>
          </p:cNvSpPr>
          <p:nvPr>
            <p:ph idx="1"/>
          </p:nvPr>
        </p:nvSpPr>
        <p:spPr/>
        <p:txBody>
          <a:bodyPr>
            <a:normAutofit/>
          </a:bodyPr>
          <a:lstStyle/>
          <a:p>
            <a:pPr marL="0" indent="0">
              <a:buNone/>
            </a:pPr>
            <a:r>
              <a:rPr lang="en-ID" dirty="0"/>
              <a:t>One of the often overlooked and undervalued skills of the UX practitioner is Information Architecture, or IA. IA is to content and functionality what wireframes are to visual design. IA is the skeleton that informs visual design and dictates what information the user will see and interact with. IA is how information is organized and prioritized, and IA helps customers/users navigate through their experience.</a:t>
            </a:r>
            <a:endParaRPr lang="en-ID" b="1" dirty="0"/>
          </a:p>
        </p:txBody>
      </p:sp>
      <p:sp>
        <p:nvSpPr>
          <p:cNvPr id="4" name="Subjudul 3">
            <a:extLst>
              <a:ext uri="{FF2B5EF4-FFF2-40B4-BE49-F238E27FC236}">
                <a16:creationId xmlns:a16="http://schemas.microsoft.com/office/drawing/2014/main" id="{AF856070-250A-49D0-9D84-12671809817E}"/>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988977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0CB87C-3236-4502-8456-597E8D939400}"/>
              </a:ext>
            </a:extLst>
          </p:cNvPr>
          <p:cNvSpPr>
            <a:spLocks noGrp="1"/>
          </p:cNvSpPr>
          <p:nvPr>
            <p:ph type="title"/>
          </p:nvPr>
        </p:nvSpPr>
        <p:spPr/>
        <p:txBody>
          <a:bodyPr/>
          <a:lstStyle/>
          <a:p>
            <a:r>
              <a:rPr lang="en-US" dirty="0"/>
              <a:t>What is IA?</a:t>
            </a:r>
            <a:endParaRPr lang="en-ID" dirty="0"/>
          </a:p>
        </p:txBody>
      </p:sp>
      <p:sp>
        <p:nvSpPr>
          <p:cNvPr id="3" name="Tampungan Konten 2">
            <a:extLst>
              <a:ext uri="{FF2B5EF4-FFF2-40B4-BE49-F238E27FC236}">
                <a16:creationId xmlns:a16="http://schemas.microsoft.com/office/drawing/2014/main" id="{1D070D2C-C99A-499E-9021-C24BD95619C5}"/>
              </a:ext>
            </a:extLst>
          </p:cNvPr>
          <p:cNvSpPr>
            <a:spLocks noGrp="1"/>
          </p:cNvSpPr>
          <p:nvPr>
            <p:ph idx="1"/>
          </p:nvPr>
        </p:nvSpPr>
        <p:spPr/>
        <p:txBody>
          <a:bodyPr>
            <a:normAutofit/>
          </a:bodyPr>
          <a:lstStyle/>
          <a:p>
            <a:r>
              <a:rPr lang="en-ID" b="1" dirty="0"/>
              <a:t>"Information architecture </a:t>
            </a:r>
            <a:r>
              <a:rPr lang="en-ID" i="1" dirty="0"/>
              <a:t>(</a:t>
            </a:r>
            <a:r>
              <a:rPr lang="en-ID" b="1" dirty="0"/>
              <a:t>IA</a:t>
            </a:r>
            <a:r>
              <a:rPr lang="en-ID" i="1" dirty="0"/>
              <a:t>) is the structural design of shared information environments; the art and science of organizing and </a:t>
            </a:r>
            <a:r>
              <a:rPr lang="en-ID" i="1" dirty="0" err="1"/>
              <a:t>labeling</a:t>
            </a:r>
            <a:r>
              <a:rPr lang="en-ID" i="1" dirty="0"/>
              <a:t> websites, intranets, online communities and software to support usability and findability; and an emerging community of practice focused on bringing principles of design and architecture to the digital landscape."</a:t>
            </a:r>
            <a:endParaRPr lang="en-ID" dirty="0"/>
          </a:p>
        </p:txBody>
      </p:sp>
      <p:sp>
        <p:nvSpPr>
          <p:cNvPr id="4" name="Subjudul 3">
            <a:extLst>
              <a:ext uri="{FF2B5EF4-FFF2-40B4-BE49-F238E27FC236}">
                <a16:creationId xmlns:a16="http://schemas.microsoft.com/office/drawing/2014/main" id="{228F5573-4D18-4D73-8508-3F0B86411F4D}"/>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38272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DAA924F-950E-4A3B-842E-813F72180EC0}"/>
              </a:ext>
            </a:extLst>
          </p:cNvPr>
          <p:cNvSpPr>
            <a:spLocks noGrp="1"/>
          </p:cNvSpPr>
          <p:nvPr>
            <p:ph type="title"/>
          </p:nvPr>
        </p:nvSpPr>
        <p:spPr/>
        <p:txBody>
          <a:bodyPr/>
          <a:lstStyle/>
          <a:p>
            <a:r>
              <a:rPr lang="en-ID" dirty="0"/>
              <a:t>The Four Cs of IA</a:t>
            </a:r>
          </a:p>
        </p:txBody>
      </p:sp>
      <p:sp>
        <p:nvSpPr>
          <p:cNvPr id="3" name="Tampungan Konten 2">
            <a:extLst>
              <a:ext uri="{FF2B5EF4-FFF2-40B4-BE49-F238E27FC236}">
                <a16:creationId xmlns:a16="http://schemas.microsoft.com/office/drawing/2014/main" id="{D1F002FA-112B-46DC-B75E-3E4AA210BC98}"/>
              </a:ext>
            </a:extLst>
          </p:cNvPr>
          <p:cNvSpPr>
            <a:spLocks noGrp="1"/>
          </p:cNvSpPr>
          <p:nvPr>
            <p:ph idx="1"/>
          </p:nvPr>
        </p:nvSpPr>
        <p:spPr/>
        <p:txBody>
          <a:bodyPr>
            <a:normAutofit fontScale="92500" lnSpcReduction="10000"/>
          </a:bodyPr>
          <a:lstStyle/>
          <a:p>
            <a:r>
              <a:rPr lang="en-ID" b="1" dirty="0"/>
              <a:t>Coordination</a:t>
            </a:r>
          </a:p>
          <a:p>
            <a:r>
              <a:rPr lang="en-US" b="1" dirty="0"/>
              <a:t>C</a:t>
            </a:r>
            <a:r>
              <a:rPr lang="en-ID" b="1" dirty="0" err="1"/>
              <a:t>ooperation</a:t>
            </a:r>
            <a:endParaRPr lang="en-ID" b="1" dirty="0"/>
          </a:p>
          <a:p>
            <a:r>
              <a:rPr lang="en-US" b="1" dirty="0"/>
              <a:t>C</a:t>
            </a:r>
            <a:r>
              <a:rPr lang="en-ID" b="1" dirty="0" err="1"/>
              <a:t>hange</a:t>
            </a:r>
            <a:endParaRPr lang="en-ID" b="1" dirty="0"/>
          </a:p>
          <a:p>
            <a:r>
              <a:rPr lang="en-US" b="1" dirty="0"/>
              <a:t>C</a:t>
            </a:r>
            <a:r>
              <a:rPr lang="en-ID" b="1" dirty="0" err="1"/>
              <a:t>onsuequence</a:t>
            </a:r>
            <a:endParaRPr lang="en-ID" b="1" dirty="0"/>
          </a:p>
          <a:p>
            <a:pPr marL="0" indent="0">
              <a:buNone/>
            </a:pPr>
            <a:endParaRPr lang="en-US" b="1" dirty="0"/>
          </a:p>
          <a:p>
            <a:pPr marL="0" indent="0">
              <a:buNone/>
            </a:pPr>
            <a:r>
              <a:rPr lang="en-ID" dirty="0"/>
              <a:t>When you first enter a supermarket, at least in the U.S., you will often encounter sights, sounds, and smells designed to grab your attention and keep you engaged for the duration of your shopping experience. We will use supermarket as an example to understand more about this concept</a:t>
            </a:r>
            <a:endParaRPr lang="en-ID" b="1" dirty="0"/>
          </a:p>
          <a:p>
            <a:endParaRPr lang="en-ID" dirty="0"/>
          </a:p>
        </p:txBody>
      </p:sp>
      <p:sp>
        <p:nvSpPr>
          <p:cNvPr id="4" name="Subjudul 3">
            <a:extLst>
              <a:ext uri="{FF2B5EF4-FFF2-40B4-BE49-F238E27FC236}">
                <a16:creationId xmlns:a16="http://schemas.microsoft.com/office/drawing/2014/main" id="{21FB802F-C36E-4B48-9288-9759225AC60F}"/>
              </a:ext>
            </a:extLst>
          </p:cNvPr>
          <p:cNvSpPr>
            <a:spLocks noGrp="1"/>
          </p:cNvSpPr>
          <p:nvPr>
            <p:ph type="subTitle" idx="13"/>
          </p:nvPr>
        </p:nvSpPr>
        <p:spPr/>
        <p:txBody>
          <a:bodyPr/>
          <a:lstStyle/>
          <a:p>
            <a:endParaRPr lang="en-ID" dirty="0"/>
          </a:p>
        </p:txBody>
      </p:sp>
      <p:pic>
        <p:nvPicPr>
          <p:cNvPr id="5" name="Gambar 4">
            <a:extLst>
              <a:ext uri="{FF2B5EF4-FFF2-40B4-BE49-F238E27FC236}">
                <a16:creationId xmlns:a16="http://schemas.microsoft.com/office/drawing/2014/main" id="{1833D8C2-0AE4-4E1C-9925-E9C8747D3320}"/>
              </a:ext>
            </a:extLst>
          </p:cNvPr>
          <p:cNvPicPr>
            <a:picLocks noChangeAspect="1"/>
          </p:cNvPicPr>
          <p:nvPr/>
        </p:nvPicPr>
        <p:blipFill>
          <a:blip r:embed="rId2"/>
          <a:stretch>
            <a:fillRect/>
          </a:stretch>
        </p:blipFill>
        <p:spPr>
          <a:xfrm>
            <a:off x="5638800" y="78211"/>
            <a:ext cx="3250425" cy="2209857"/>
          </a:xfrm>
          <a:prstGeom prst="rect">
            <a:avLst/>
          </a:prstGeom>
        </p:spPr>
      </p:pic>
    </p:spTree>
    <p:extLst>
      <p:ext uri="{BB962C8B-B14F-4D97-AF65-F5344CB8AC3E}">
        <p14:creationId xmlns:p14="http://schemas.microsoft.com/office/powerpoint/2010/main" val="203971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9F7BCBB-CD9D-41DB-B9C4-787DD0CDBBA4}"/>
              </a:ext>
            </a:extLst>
          </p:cNvPr>
          <p:cNvSpPr>
            <a:spLocks noGrp="1"/>
          </p:cNvSpPr>
          <p:nvPr>
            <p:ph type="title"/>
          </p:nvPr>
        </p:nvSpPr>
        <p:spPr/>
        <p:txBody>
          <a:bodyPr/>
          <a:lstStyle/>
          <a:p>
            <a:r>
              <a:rPr lang="en-US" dirty="0"/>
              <a:t>Coordination</a:t>
            </a:r>
            <a:endParaRPr lang="en-ID" dirty="0"/>
          </a:p>
        </p:txBody>
      </p:sp>
      <p:sp>
        <p:nvSpPr>
          <p:cNvPr id="3" name="Tampungan Konten 2">
            <a:extLst>
              <a:ext uri="{FF2B5EF4-FFF2-40B4-BE49-F238E27FC236}">
                <a16:creationId xmlns:a16="http://schemas.microsoft.com/office/drawing/2014/main" id="{57CF84EF-6E5C-426E-B938-213AD563D54F}"/>
              </a:ext>
            </a:extLst>
          </p:cNvPr>
          <p:cNvSpPr>
            <a:spLocks noGrp="1"/>
          </p:cNvSpPr>
          <p:nvPr>
            <p:ph idx="1"/>
          </p:nvPr>
        </p:nvSpPr>
        <p:spPr/>
        <p:txBody>
          <a:bodyPr>
            <a:normAutofit fontScale="92500" lnSpcReduction="10000"/>
          </a:bodyPr>
          <a:lstStyle/>
          <a:p>
            <a:pPr marL="0" indent="0">
              <a:buNone/>
            </a:pPr>
            <a:r>
              <a:rPr lang="en-ID" dirty="0"/>
              <a:t>The supermarket experience presents thousands of products and choices coordinated in a way that allows customers/users to process it all very quickly. Without this coordination, it's possible to become overwhelmed and confused about what to do first. Therefore, coordinating information allows for a clear starting and end point as well as guidance along the way. Think of IA as an ecosystem of information, where one piece of information connects to another using visual cues, sights, sounds, content, navigation, and so on, providing the customer/user with a kind of sensory map that guides them successfully to their ultimate destination.</a:t>
            </a:r>
          </a:p>
        </p:txBody>
      </p:sp>
      <p:sp>
        <p:nvSpPr>
          <p:cNvPr id="4" name="Subjudul 3">
            <a:extLst>
              <a:ext uri="{FF2B5EF4-FFF2-40B4-BE49-F238E27FC236}">
                <a16:creationId xmlns:a16="http://schemas.microsoft.com/office/drawing/2014/main" id="{B9E46280-C0CB-4AAE-9F64-0BEADC272639}"/>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69173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2FA9979-C71D-42D2-9E92-72E79F32DCBE}"/>
              </a:ext>
            </a:extLst>
          </p:cNvPr>
          <p:cNvSpPr>
            <a:spLocks noGrp="1"/>
          </p:cNvSpPr>
          <p:nvPr>
            <p:ph type="title"/>
          </p:nvPr>
        </p:nvSpPr>
        <p:spPr/>
        <p:txBody>
          <a:bodyPr/>
          <a:lstStyle/>
          <a:p>
            <a:r>
              <a:rPr lang="en-US" dirty="0"/>
              <a:t>Coordination</a:t>
            </a:r>
            <a:endParaRPr lang="en-ID" dirty="0"/>
          </a:p>
        </p:txBody>
      </p:sp>
      <p:sp>
        <p:nvSpPr>
          <p:cNvPr id="4" name="Subjudul 3">
            <a:extLst>
              <a:ext uri="{FF2B5EF4-FFF2-40B4-BE49-F238E27FC236}">
                <a16:creationId xmlns:a16="http://schemas.microsoft.com/office/drawing/2014/main" id="{18C263A3-93B1-4C8A-8B45-552E9C50AE86}"/>
              </a:ext>
            </a:extLst>
          </p:cNvPr>
          <p:cNvSpPr>
            <a:spLocks noGrp="1"/>
          </p:cNvSpPr>
          <p:nvPr>
            <p:ph type="subTitle" idx="13"/>
          </p:nvPr>
        </p:nvSpPr>
        <p:spPr/>
        <p:txBody>
          <a:bodyPr/>
          <a:lstStyle/>
          <a:p>
            <a:pPr marL="0" indent="0">
              <a:buNone/>
            </a:pPr>
            <a:r>
              <a:rPr lang="en-US" dirty="0"/>
              <a:t>Other example</a:t>
            </a:r>
            <a:endParaRPr lang="en-ID" dirty="0"/>
          </a:p>
        </p:txBody>
      </p:sp>
      <p:pic>
        <p:nvPicPr>
          <p:cNvPr id="5" name="Gambar 4">
            <a:extLst>
              <a:ext uri="{FF2B5EF4-FFF2-40B4-BE49-F238E27FC236}">
                <a16:creationId xmlns:a16="http://schemas.microsoft.com/office/drawing/2014/main" id="{C979418F-2802-4249-8FFC-5BBF72F2073A}"/>
              </a:ext>
            </a:extLst>
          </p:cNvPr>
          <p:cNvPicPr>
            <a:picLocks noChangeAspect="1"/>
          </p:cNvPicPr>
          <p:nvPr/>
        </p:nvPicPr>
        <p:blipFill>
          <a:blip r:embed="rId2"/>
          <a:stretch>
            <a:fillRect/>
          </a:stretch>
        </p:blipFill>
        <p:spPr>
          <a:xfrm>
            <a:off x="1371600" y="3495092"/>
            <a:ext cx="3588558" cy="1307976"/>
          </a:xfrm>
          <a:prstGeom prst="rect">
            <a:avLst/>
          </a:prstGeom>
        </p:spPr>
      </p:pic>
      <p:pic>
        <p:nvPicPr>
          <p:cNvPr id="6" name="Gambar 5">
            <a:extLst>
              <a:ext uri="{FF2B5EF4-FFF2-40B4-BE49-F238E27FC236}">
                <a16:creationId xmlns:a16="http://schemas.microsoft.com/office/drawing/2014/main" id="{5B2E4ADF-00A8-4C1D-B74C-4CA169994444}"/>
              </a:ext>
            </a:extLst>
          </p:cNvPr>
          <p:cNvPicPr>
            <a:picLocks noChangeAspect="1"/>
          </p:cNvPicPr>
          <p:nvPr/>
        </p:nvPicPr>
        <p:blipFill>
          <a:blip r:embed="rId3"/>
          <a:stretch>
            <a:fillRect/>
          </a:stretch>
        </p:blipFill>
        <p:spPr>
          <a:xfrm>
            <a:off x="5638800" y="4208084"/>
            <a:ext cx="2822297" cy="1189967"/>
          </a:xfrm>
          <a:prstGeom prst="rect">
            <a:avLst/>
          </a:prstGeom>
        </p:spPr>
      </p:pic>
    </p:spTree>
    <p:extLst>
      <p:ext uri="{BB962C8B-B14F-4D97-AF65-F5344CB8AC3E}">
        <p14:creationId xmlns:p14="http://schemas.microsoft.com/office/powerpoint/2010/main" val="241163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9F7BCBB-CD9D-41DB-B9C4-787DD0CDBBA4}"/>
              </a:ext>
            </a:extLst>
          </p:cNvPr>
          <p:cNvSpPr>
            <a:spLocks noGrp="1"/>
          </p:cNvSpPr>
          <p:nvPr>
            <p:ph type="title"/>
          </p:nvPr>
        </p:nvSpPr>
        <p:spPr/>
        <p:txBody>
          <a:bodyPr/>
          <a:lstStyle/>
          <a:p>
            <a:r>
              <a:rPr lang="en-US" dirty="0"/>
              <a:t>Cooperation</a:t>
            </a:r>
            <a:endParaRPr lang="en-ID" dirty="0"/>
          </a:p>
        </p:txBody>
      </p:sp>
      <p:sp>
        <p:nvSpPr>
          <p:cNvPr id="3" name="Tampungan Konten 2">
            <a:extLst>
              <a:ext uri="{FF2B5EF4-FFF2-40B4-BE49-F238E27FC236}">
                <a16:creationId xmlns:a16="http://schemas.microsoft.com/office/drawing/2014/main" id="{57CF84EF-6E5C-426E-B938-213AD563D54F}"/>
              </a:ext>
            </a:extLst>
          </p:cNvPr>
          <p:cNvSpPr>
            <a:spLocks noGrp="1"/>
          </p:cNvSpPr>
          <p:nvPr>
            <p:ph idx="1"/>
          </p:nvPr>
        </p:nvSpPr>
        <p:spPr/>
        <p:txBody>
          <a:bodyPr>
            <a:normAutofit/>
          </a:bodyPr>
          <a:lstStyle/>
          <a:p>
            <a:pPr marL="0" indent="0">
              <a:buNone/>
            </a:pPr>
            <a:r>
              <a:rPr lang="en-ID" dirty="0"/>
              <a:t>As we make our way through the shopping experience, we will come across many distractions. Distractions are a normal part of the IA experience and are not only unavoidable, but we actually seek them out!</a:t>
            </a:r>
          </a:p>
          <a:p>
            <a:pPr marL="0" indent="0">
              <a:buNone/>
            </a:pPr>
            <a:r>
              <a:rPr lang="en-ID" dirty="0"/>
              <a:t>How easily and quickly we can recover from these distractions and still reach our ultimate goal will determine how cooperative the IA we are interacting with really is.</a:t>
            </a:r>
          </a:p>
        </p:txBody>
      </p:sp>
      <p:sp>
        <p:nvSpPr>
          <p:cNvPr id="4" name="Subjudul 3">
            <a:extLst>
              <a:ext uri="{FF2B5EF4-FFF2-40B4-BE49-F238E27FC236}">
                <a16:creationId xmlns:a16="http://schemas.microsoft.com/office/drawing/2014/main" id="{B9E46280-C0CB-4AAE-9F64-0BEADC272639}"/>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223200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FC89837-DFE0-4A3D-950F-534938860D9D}"/>
              </a:ext>
            </a:extLst>
          </p:cNvPr>
          <p:cNvSpPr>
            <a:spLocks noGrp="1"/>
          </p:cNvSpPr>
          <p:nvPr>
            <p:ph type="title"/>
          </p:nvPr>
        </p:nvSpPr>
        <p:spPr/>
        <p:txBody>
          <a:bodyPr/>
          <a:lstStyle/>
          <a:p>
            <a:r>
              <a:rPr lang="en-US" dirty="0"/>
              <a:t>Change</a:t>
            </a:r>
            <a:endParaRPr lang="en-ID" dirty="0"/>
          </a:p>
        </p:txBody>
      </p:sp>
      <p:sp>
        <p:nvSpPr>
          <p:cNvPr id="3" name="Tampungan Konten 2">
            <a:extLst>
              <a:ext uri="{FF2B5EF4-FFF2-40B4-BE49-F238E27FC236}">
                <a16:creationId xmlns:a16="http://schemas.microsoft.com/office/drawing/2014/main" id="{906FE455-53F5-4847-8A75-81D656CC000E}"/>
              </a:ext>
            </a:extLst>
          </p:cNvPr>
          <p:cNvSpPr>
            <a:spLocks noGrp="1"/>
          </p:cNvSpPr>
          <p:nvPr>
            <p:ph idx="1"/>
          </p:nvPr>
        </p:nvSpPr>
        <p:spPr/>
        <p:txBody>
          <a:bodyPr>
            <a:normAutofit fontScale="92500" lnSpcReduction="20000"/>
          </a:bodyPr>
          <a:lstStyle/>
          <a:p>
            <a:r>
              <a:rPr lang="en-ID" dirty="0"/>
              <a:t>Good IA is designed to move customer/users through an experience quickly and efficiently. It also allows for change to occur without the need for refactoring the underlying structure of the design. Returning to the supermarket example, this could mean different products being showcased, new items being added to the shelves, and so on. The IA doesn’t change though because its the underlying framework, providing the means for change to take place seamlessly. Similar IA exists online as well, with websites such as Amazon, Facebook, and CNN, where content changes quickly, although the experience stays the same.</a:t>
            </a:r>
          </a:p>
        </p:txBody>
      </p:sp>
      <p:sp>
        <p:nvSpPr>
          <p:cNvPr id="4" name="Subjudul 3">
            <a:extLst>
              <a:ext uri="{FF2B5EF4-FFF2-40B4-BE49-F238E27FC236}">
                <a16:creationId xmlns:a16="http://schemas.microsoft.com/office/drawing/2014/main" id="{23F772F4-D263-4851-AF0B-E33C02A585B6}"/>
              </a:ext>
            </a:extLst>
          </p:cNvPr>
          <p:cNvSpPr>
            <a:spLocks noGrp="1"/>
          </p:cNvSpPr>
          <p:nvPr>
            <p:ph type="subTitle" idx="13"/>
          </p:nvPr>
        </p:nvSpPr>
        <p:spPr/>
        <p:txBody>
          <a:bodyPr/>
          <a:lstStyle/>
          <a:p>
            <a:endParaRPr lang="en-ID"/>
          </a:p>
        </p:txBody>
      </p:sp>
    </p:spTree>
    <p:extLst>
      <p:ext uri="{BB962C8B-B14F-4D97-AF65-F5344CB8AC3E}">
        <p14:creationId xmlns:p14="http://schemas.microsoft.com/office/powerpoint/2010/main" val="2946611319"/>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194</TotalTime>
  <Words>702</Words>
  <Application>Microsoft Office PowerPoint</Application>
  <PresentationFormat>Tampilan Layar (4:3)</PresentationFormat>
  <Paragraphs>42</Paragraphs>
  <Slides>13</Slides>
  <Notes>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13</vt:i4>
      </vt:variant>
    </vt:vector>
  </HeadingPairs>
  <TitlesOfParts>
    <vt:vector size="19" baseType="lpstr">
      <vt:lpstr>MS PGothic</vt:lpstr>
      <vt:lpstr>Arial</vt:lpstr>
      <vt:lpstr>Calibri</vt:lpstr>
      <vt:lpstr>Open Sans</vt:lpstr>
      <vt:lpstr>Wingdings</vt:lpstr>
      <vt:lpstr>Template PPT 2015</vt:lpstr>
      <vt:lpstr>Information Architecture Session  #05</vt:lpstr>
      <vt:lpstr>Presentasi PowerPoint</vt:lpstr>
      <vt:lpstr>Information Architecture</vt:lpstr>
      <vt:lpstr>What is IA?</vt:lpstr>
      <vt:lpstr>The Four Cs of IA</vt:lpstr>
      <vt:lpstr>Coordination</vt:lpstr>
      <vt:lpstr>Coordination</vt:lpstr>
      <vt:lpstr>Cooperation</vt:lpstr>
      <vt:lpstr>Change</vt:lpstr>
      <vt:lpstr>Consequence</vt:lpstr>
      <vt:lpstr>How are we use it on game?</vt:lpstr>
      <vt:lpstr>Assignment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sudirman</cp:lastModifiedBy>
  <cp:revision>23</cp:revision>
  <dcterms:created xsi:type="dcterms:W3CDTF">2015-05-04T03:33:03Z</dcterms:created>
  <dcterms:modified xsi:type="dcterms:W3CDTF">2017-06-29T06:43:41Z</dcterms:modified>
</cp:coreProperties>
</file>