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78" r:id="rId12"/>
    <p:sldId id="262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5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78"/>
            <p14:sldId id="262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B4DDB-9BCB-447B-929F-BB9B28DCA039}" type="datetimeFigureOut">
              <a:rPr lang="en-ID" smtClean="0"/>
              <a:t>29/06/2017</a:t>
            </a:fld>
            <a:endParaRPr lang="en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13C01-938F-4007-87E3-AEE97973D2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558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Font typeface="Wingdings" pitchFamily="2" charset="2"/>
              <a:buChar char="§"/>
              <a:defRPr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>
                <a:solidFill>
                  <a:schemeClr val="accent4">
                    <a:lumMod val="75000"/>
                  </a:schemeClr>
                </a:solidFill>
              </a:defRPr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766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29/06/2017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pps.binusmaya.binus.ac.id/CMS/CourseOutlineDesc.aspx?kdmtk=sNJkpex4bNkLMUT0fdBoDQ%3d%3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	: </a:t>
            </a:r>
            <a:r>
              <a:rPr lang="en-US" altLang="en-US" sz="2400" dirty="0">
                <a:solidFill>
                  <a:schemeClr val="bg1"/>
                </a:solidFill>
              </a:rPr>
              <a:t>GAME6012/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</a:rPr>
              <a:t>User Experiences</a:t>
            </a:r>
            <a:r>
              <a:rPr lang="en-US" altLang="en-US" sz="2400" dirty="0">
                <a:solidFill>
                  <a:schemeClr val="bg1"/>
                </a:solidFill>
                <a:hlinkClick r:id="rId2"/>
              </a:rPr>
              <a:t> </a:t>
            </a:r>
            <a:endParaRPr lang="en-US" sz="2400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>
                <a:solidFill>
                  <a:schemeClr val="bg1"/>
                </a:solidFill>
                <a:latin typeface="Open Sans"/>
              </a:rPr>
              <a:t>Effective Period	: September 2017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</a:rPr>
              <a:t>Evaluating User Experience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Session  #02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43568-0A12-406B-9BD9-A4532A9A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>
                <a:ea typeface="ＭＳ Ｐゴシック" charset="0"/>
              </a:rPr>
              <a:t>Task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8DA11-69AB-49EF-A7F7-0B2DD863F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dirty="0">
                <a:ea typeface="ＭＳ Ｐゴシック" charset="0"/>
              </a:rPr>
              <a:t>Includes more traditional usability metrics, such as: </a:t>
            </a:r>
          </a:p>
          <a:p>
            <a:pPr lvl="1">
              <a:defRPr/>
            </a:pPr>
            <a:r>
              <a:rPr dirty="0">
                <a:ea typeface="ＭＳ Ｐゴシック" charset="0"/>
              </a:rPr>
              <a:t>efficiency (time to complete a task)</a:t>
            </a:r>
          </a:p>
          <a:p>
            <a:pPr lvl="1">
              <a:defRPr/>
            </a:pPr>
            <a:r>
              <a:rPr dirty="0">
                <a:ea typeface="ＭＳ Ｐゴシック" charset="0"/>
              </a:rPr>
              <a:t>effectiveness (percent of tasks completed)</a:t>
            </a:r>
          </a:p>
          <a:p>
            <a:pPr lvl="1">
              <a:defRPr/>
            </a:pPr>
            <a:r>
              <a:rPr dirty="0">
                <a:ea typeface="ＭＳ Ｐゴシック" charset="0"/>
              </a:rPr>
              <a:t>error rate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CF9490F0-B24E-4013-A4A6-B46F585721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3340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016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3DA66DD-B015-402D-89EB-613F025B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2D41500-0538-47D4-9CAA-753B30995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/>
              <a:t>Use Heart Model to evaluate </a:t>
            </a:r>
            <a:r>
              <a:rPr lang="en-US"/>
              <a:t>your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7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Buxton, William. 2007. Sketching user experience. Elsevier</a:t>
            </a:r>
          </a:p>
          <a:p>
            <a:pPr marL="0" indent="0">
              <a:buNone/>
            </a:pPr>
            <a:r>
              <a:rPr lang="en-ID" dirty="0"/>
              <a:t>Anderson, Stephen. 2011. Seductive Interaction Design. New Riders.</a:t>
            </a:r>
          </a:p>
          <a:p>
            <a:pPr marL="0" indent="0">
              <a:buNone/>
            </a:pPr>
            <a:r>
              <a:rPr lang="en-ID" dirty="0" err="1"/>
              <a:t>Faranello</a:t>
            </a:r>
            <a:r>
              <a:rPr lang="en-ID" dirty="0"/>
              <a:t>, Scott. 2016. Practical UX Design. </a:t>
            </a:r>
            <a:r>
              <a:rPr lang="en-ID" dirty="0" err="1"/>
              <a:t>Packt</a:t>
            </a:r>
            <a:r>
              <a:rPr lang="en-ID" dirty="0"/>
              <a:t> Publishing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60848"/>
            <a:ext cx="7453064" cy="4492352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These slides have been adapted from: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Julie A. Kientz (2014). User Experience Design, University of Washington.</a:t>
            </a:r>
            <a:br>
              <a:rPr lang="en-US" sz="2400" dirty="0"/>
            </a:br>
            <a:br>
              <a:rPr lang="en-US" sz="2400" dirty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211654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3">
            <a:extLst>
              <a:ext uri="{FF2B5EF4-FFF2-40B4-BE49-F238E27FC236}">
                <a16:creationId xmlns:a16="http://schemas.microsoft.com/office/drawing/2014/main" id="{2F9DB5E8-877F-4E1D-AC82-D2BA2D35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>
                <a:solidFill>
                  <a:srgbClr val="604A7B"/>
                </a:solidFill>
                <a:latin typeface="Helvetica Neue" charset="0"/>
              </a:rPr>
              <a:t>Evaluating UX </a:t>
            </a:r>
            <a:r>
              <a:rPr altLang="en-US" sz="3200">
                <a:solidFill>
                  <a:srgbClr val="604A7B"/>
                </a:solidFill>
                <a:latin typeface="Helvetica Neue" charset="0"/>
              </a:rPr>
              <a:t>(Roto et al.)</a:t>
            </a:r>
          </a:p>
        </p:txBody>
      </p:sp>
      <p:sp>
        <p:nvSpPr>
          <p:cNvPr id="17410" name="Content Placeholder 4">
            <a:extLst>
              <a:ext uri="{FF2B5EF4-FFF2-40B4-BE49-F238E27FC236}">
                <a16:creationId xmlns:a16="http://schemas.microsoft.com/office/drawing/2014/main" id="{97182879-32DD-4243-8B0D-1C225FDFC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130000"/>
              </a:lnSpc>
              <a:buFont typeface="Wingdings" pitchFamily="2" charset="2"/>
              <a:buAutoNum type="arabicPeriod"/>
            </a:pPr>
            <a:r>
              <a:rPr altLang="en-US" sz="2800">
                <a:latin typeface="Helvetica Neue Light" charset="0"/>
              </a:rPr>
              <a:t>Understand what good UX actually means </a:t>
            </a:r>
          </a:p>
          <a:p>
            <a:pPr marL="514350" indent="-514350">
              <a:lnSpc>
                <a:spcPct val="130000"/>
              </a:lnSpc>
              <a:buFont typeface="Wingdings" pitchFamily="2" charset="2"/>
              <a:buAutoNum type="arabicPeriod"/>
            </a:pPr>
            <a:r>
              <a:rPr altLang="en-US" sz="2800" b="1">
                <a:latin typeface="Helvetica Neue" charset="0"/>
              </a:rPr>
              <a:t>Define metrics for UX </a:t>
            </a:r>
          </a:p>
          <a:p>
            <a:pPr marL="514350" indent="-514350">
              <a:lnSpc>
                <a:spcPct val="130000"/>
              </a:lnSpc>
              <a:buFont typeface="Calibri" panose="020F0502020204030204" pitchFamily="34" charset="0"/>
              <a:buAutoNum type="arabicPeriod"/>
            </a:pPr>
            <a:r>
              <a:rPr altLang="en-US" sz="2800" b="1">
                <a:latin typeface="Helvetica Neue" charset="0"/>
              </a:rPr>
              <a:t>Define the methods for evaluating UX (against the metrics) </a:t>
            </a:r>
          </a:p>
          <a:p>
            <a:pPr marL="514350" indent="-514350">
              <a:lnSpc>
                <a:spcPct val="130000"/>
              </a:lnSpc>
              <a:buFont typeface="Calibri" panose="020F0502020204030204" pitchFamily="34" charset="0"/>
              <a:buAutoNum type="arabicPeriod"/>
            </a:pPr>
            <a:r>
              <a:rPr altLang="en-US" sz="2800">
                <a:latin typeface="Helvetica Neue Light" charset="0"/>
              </a:rPr>
              <a:t>Integrate UX evaluation into the product development process</a:t>
            </a:r>
            <a:endParaRPr altLang="en-US" sz="2400">
              <a:latin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64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3">
            <a:extLst>
              <a:ext uri="{FF2B5EF4-FFF2-40B4-BE49-F238E27FC236}">
                <a16:creationId xmlns:a16="http://schemas.microsoft.com/office/drawing/2014/main" id="{6EFB1BE9-AB66-4676-B44C-B434805F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>
                <a:solidFill>
                  <a:srgbClr val="604A7B"/>
                </a:solidFill>
                <a:latin typeface="Helvetica Neue" charset="0"/>
              </a:rPr>
              <a:t>Overview</a:t>
            </a:r>
          </a:p>
        </p:txBody>
      </p:sp>
      <p:sp>
        <p:nvSpPr>
          <p:cNvPr id="39938" name="Content Placeholder 4">
            <a:extLst>
              <a:ext uri="{FF2B5EF4-FFF2-40B4-BE49-F238E27FC236}">
                <a16:creationId xmlns:a16="http://schemas.microsoft.com/office/drawing/2014/main" id="{37C760BB-E061-4C58-92F4-18324A9EF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30000"/>
              </a:lnSpc>
              <a:buFont typeface="Wingdings" charset="0"/>
              <a:buNone/>
              <a:defRPr/>
            </a:pPr>
            <a:r>
              <a:rPr sz="2800" dirty="0">
                <a:latin typeface="Helvetica Neue Light" charset="0"/>
                <a:ea typeface="ＭＳ Ｐゴシック" charset="0"/>
              </a:rPr>
              <a:t>Models of UX</a:t>
            </a:r>
          </a:p>
          <a:p>
            <a:pPr lvl="1">
              <a:lnSpc>
                <a:spcPct val="130000"/>
              </a:lnSpc>
              <a:defRPr/>
            </a:pPr>
            <a:r>
              <a:rPr sz="2400" dirty="0">
                <a:latin typeface="Helvetica Neue Light" charset="0"/>
                <a:ea typeface="ＭＳ Ｐゴシック" charset="0"/>
              </a:rPr>
              <a:t>HEART framework</a:t>
            </a:r>
          </a:p>
          <a:p>
            <a:pPr lvl="1">
              <a:lnSpc>
                <a:spcPct val="130000"/>
              </a:lnSpc>
              <a:defRPr/>
            </a:pPr>
            <a:r>
              <a:rPr sz="2400" dirty="0">
                <a:latin typeface="Helvetica Neue Light" charset="0"/>
                <a:ea typeface="ＭＳ Ｐゴシック" charset="0"/>
              </a:rPr>
              <a:t>Kano</a:t>
            </a:r>
          </a:p>
          <a:p>
            <a:pPr lvl="1">
              <a:lnSpc>
                <a:spcPct val="130000"/>
              </a:lnSpc>
              <a:defRPr/>
            </a:pPr>
            <a:r>
              <a:rPr sz="2400" dirty="0">
                <a:latin typeface="Helvetica Neue Light" charset="0"/>
                <a:ea typeface="ＭＳ Ｐゴシック" charset="0"/>
              </a:rPr>
              <a:t>Technology Acceptance Model</a:t>
            </a:r>
          </a:p>
          <a:p>
            <a:pPr marL="0" indent="0">
              <a:lnSpc>
                <a:spcPct val="130000"/>
              </a:lnSpc>
              <a:buFont typeface="Wingdings" charset="0"/>
              <a:buNone/>
              <a:defRPr/>
            </a:pPr>
            <a:r>
              <a:rPr sz="2800" dirty="0">
                <a:latin typeface="Helvetica Neue Light" charset="0"/>
                <a:ea typeface="ＭＳ Ｐゴシック" charset="0"/>
              </a:rPr>
              <a:t>Metrics</a:t>
            </a:r>
          </a:p>
          <a:p>
            <a:pPr lvl="1">
              <a:lnSpc>
                <a:spcPct val="130000"/>
              </a:lnSpc>
              <a:defRPr/>
            </a:pPr>
            <a:r>
              <a:rPr sz="2400" dirty="0">
                <a:latin typeface="Helvetica Neue Light" charset="0"/>
                <a:ea typeface="ＭＳ Ｐゴシック" charset="0"/>
              </a:rPr>
              <a:t>NASA TLX, PULSE, User Burden</a:t>
            </a:r>
          </a:p>
          <a:p>
            <a:pPr marL="0" indent="0">
              <a:lnSpc>
                <a:spcPct val="130000"/>
              </a:lnSpc>
              <a:buFont typeface="Wingdings" charset="0"/>
              <a:buNone/>
              <a:defRPr/>
            </a:pPr>
            <a:r>
              <a:rPr sz="2800" dirty="0">
                <a:latin typeface="Helvetica Neue Light" charset="0"/>
                <a:ea typeface="ＭＳ Ｐゴシック" charset="0"/>
              </a:rPr>
              <a:t>Biometrics</a:t>
            </a:r>
          </a:p>
          <a:p>
            <a:pPr lvl="1">
              <a:lnSpc>
                <a:spcPct val="130000"/>
              </a:lnSpc>
              <a:defRPr/>
            </a:pPr>
            <a:r>
              <a:rPr sz="2400" dirty="0">
                <a:latin typeface="Helvetica Neue Light" charset="0"/>
                <a:ea typeface="ＭＳ Ｐゴシック" charset="0"/>
              </a:rPr>
              <a:t>Heart rate, breathing, GSR, EMG, eye movement</a:t>
            </a:r>
          </a:p>
        </p:txBody>
      </p:sp>
    </p:spTree>
    <p:extLst>
      <p:ext uri="{BB962C8B-B14F-4D97-AF65-F5344CB8AC3E}">
        <p14:creationId xmlns:p14="http://schemas.microsoft.com/office/powerpoint/2010/main" val="383365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D25E-800B-4CC1-94FF-570E671B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sz="4000" dirty="0">
                <a:ea typeface="ＭＳ Ｐゴシック" charset="0"/>
              </a:rPr>
              <a:t>HEART framework (Google UX)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E2C770E6-7603-41F7-8C2D-583E9EB4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Font typeface="Wingdings" pitchFamily="2" charset="2"/>
              <a:buNone/>
            </a:pPr>
            <a:r>
              <a:rPr altLang="en-US" b="1" u="sng">
                <a:latin typeface="Helvetica Neue" charset="0"/>
              </a:rPr>
              <a:t>H</a:t>
            </a:r>
            <a:r>
              <a:rPr altLang="en-US">
                <a:latin typeface="Helvetica Neue Light" charset="0"/>
              </a:rPr>
              <a:t>appiness</a:t>
            </a:r>
          </a:p>
          <a:p>
            <a:pPr marL="0" indent="0">
              <a:lnSpc>
                <a:spcPct val="130000"/>
              </a:lnSpc>
              <a:buFont typeface="Wingdings" pitchFamily="2" charset="2"/>
              <a:buNone/>
            </a:pPr>
            <a:r>
              <a:rPr altLang="en-US" b="1" u="sng">
                <a:latin typeface="Helvetica Neue" charset="0"/>
              </a:rPr>
              <a:t>E</a:t>
            </a:r>
            <a:r>
              <a:rPr altLang="en-US">
                <a:latin typeface="Helvetica Neue Light" charset="0"/>
              </a:rPr>
              <a:t>ngagement</a:t>
            </a:r>
          </a:p>
          <a:p>
            <a:pPr marL="0" indent="0">
              <a:lnSpc>
                <a:spcPct val="130000"/>
              </a:lnSpc>
              <a:buFont typeface="Wingdings" pitchFamily="2" charset="2"/>
              <a:buNone/>
            </a:pPr>
            <a:r>
              <a:rPr altLang="en-US" b="1" u="sng">
                <a:latin typeface="Helvetica Neue" charset="0"/>
              </a:rPr>
              <a:t>A</a:t>
            </a:r>
            <a:r>
              <a:rPr altLang="en-US">
                <a:latin typeface="Helvetica Neue Light" charset="0"/>
              </a:rPr>
              <a:t>doption</a:t>
            </a:r>
          </a:p>
          <a:p>
            <a:pPr marL="0" indent="0">
              <a:lnSpc>
                <a:spcPct val="130000"/>
              </a:lnSpc>
              <a:buFont typeface="Wingdings" pitchFamily="2" charset="2"/>
              <a:buNone/>
            </a:pPr>
            <a:r>
              <a:rPr altLang="en-US" b="1" u="sng">
                <a:latin typeface="Helvetica Neue" charset="0"/>
              </a:rPr>
              <a:t>R</a:t>
            </a:r>
            <a:r>
              <a:rPr altLang="en-US">
                <a:latin typeface="Helvetica Neue Light" charset="0"/>
              </a:rPr>
              <a:t>etention</a:t>
            </a:r>
          </a:p>
          <a:p>
            <a:pPr marL="0" indent="0">
              <a:lnSpc>
                <a:spcPct val="130000"/>
              </a:lnSpc>
              <a:buFont typeface="Wingdings" pitchFamily="2" charset="2"/>
              <a:buNone/>
            </a:pPr>
            <a:r>
              <a:rPr altLang="en-US" b="1" u="sng">
                <a:latin typeface="Helvetica Neue" charset="0"/>
              </a:rPr>
              <a:t>T</a:t>
            </a:r>
            <a:r>
              <a:rPr altLang="en-US">
                <a:latin typeface="Helvetica Neue Light" charset="0"/>
              </a:rPr>
              <a:t>ask Success</a:t>
            </a:r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B7FA667F-307D-4C92-B48A-7BF78F72FD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636912"/>
            <a:ext cx="27717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56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67A8-A7F6-4E5A-9FEF-29D17A8C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>
                <a:ea typeface="ＭＳ Ｐゴシック" charset="0"/>
              </a:rPr>
              <a:t>Happiness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CF85-B208-4673-871C-0041A9DD0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dirty="0">
                <a:ea typeface="ＭＳ Ｐゴシック" charset="0"/>
              </a:rPr>
              <a:t>Subjective aspects of UX</a:t>
            </a:r>
          </a:p>
          <a:p>
            <a:pPr lvl="1">
              <a:defRPr/>
            </a:pPr>
            <a:r>
              <a:rPr dirty="0">
                <a:ea typeface="ＭＳ Ｐゴシック" charset="0"/>
              </a:rPr>
              <a:t>Satisfaction, visual appeal, likelihood to recommend, perceived ease of use</a:t>
            </a:r>
          </a:p>
          <a:p>
            <a:pPr lvl="1">
              <a:defRPr/>
            </a:pPr>
            <a:endParaRPr dirty="0">
              <a:ea typeface="ＭＳ Ｐゴシック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dirty="0">
                <a:ea typeface="ＭＳ Ｐゴシック" charset="0"/>
              </a:rPr>
              <a:t>Measured via survey with 7 point </a:t>
            </a:r>
            <a:r>
              <a:rPr dirty="0" err="1">
                <a:ea typeface="ＭＳ Ｐゴシック" charset="0"/>
              </a:rPr>
              <a:t>Likert</a:t>
            </a:r>
            <a:r>
              <a:rPr dirty="0">
                <a:ea typeface="ＭＳ Ｐゴシック" charset="0"/>
              </a:rPr>
              <a:t> scale</a:t>
            </a: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26865889-7F99-4F65-B9B8-E6D8D0D809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3340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08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DDD8-728A-4C05-AAF3-FFF43FE8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>
                <a:ea typeface="ＭＳ Ｐゴシック" charset="0"/>
              </a:rPr>
              <a:t>Change Aversion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6D758BA3-2D83-4361-8BEB-014A3E905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altLang="en-US" sz="2800">
                <a:latin typeface="Helvetica Neue Light" charset="0"/>
              </a:rPr>
              <a:t>Users are often adverse to changes, even if they improve the system</a:t>
            </a:r>
          </a:p>
          <a:p>
            <a:pPr marL="0" indent="0">
              <a:buFont typeface="Wingdings" pitchFamily="2" charset="2"/>
              <a:buNone/>
            </a:pPr>
            <a:endParaRPr altLang="en-US" sz="2800">
              <a:latin typeface="Helvetica Neue Light" charset="0"/>
            </a:endParaRPr>
          </a:p>
          <a:p>
            <a:pPr marL="0" indent="0">
              <a:buFont typeface="Wingdings" pitchFamily="2" charset="2"/>
              <a:buNone/>
            </a:pPr>
            <a:r>
              <a:rPr altLang="en-US" sz="2800">
                <a:latin typeface="Helvetica Neue Light" charset="0"/>
              </a:rPr>
              <a:t>Happiness metrics can dip if you roll out a new change, but may show improvement as users adapt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70EEACC3-D804-44D9-B894-FFF27C77D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79009"/>
            <a:ext cx="4114800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Box 4">
            <a:extLst>
              <a:ext uri="{FF2B5EF4-FFF2-40B4-BE49-F238E27FC236}">
                <a16:creationId xmlns:a16="http://schemas.microsoft.com/office/drawing/2014/main" id="{0C9F37B7-BFC6-4DAD-9E7A-A47763076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029200"/>
            <a:ext cx="1784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Microsoft Office </a:t>
            </a:r>
          </a:p>
          <a:p>
            <a:pPr eaLnBrk="1" hangingPunct="1"/>
            <a:r>
              <a:rPr lang="en-US" altLang="en-US" sz="1800"/>
              <a:t>“Ribbon”</a:t>
            </a:r>
          </a:p>
        </p:txBody>
      </p:sp>
    </p:spTree>
    <p:extLst>
      <p:ext uri="{BB962C8B-B14F-4D97-AF65-F5344CB8AC3E}">
        <p14:creationId xmlns:p14="http://schemas.microsoft.com/office/powerpoint/2010/main" val="100521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0B1-D507-4729-B4D4-1532087A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>
                <a:ea typeface="ＭＳ Ｐゴシック" charset="0"/>
              </a:rPr>
              <a:t>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2DEB6-5C30-445E-88B9-7C0CF9B2D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altLang="en-US">
                <a:latin typeface="Helvetica Neue Light" charset="0"/>
              </a:rPr>
              <a:t>User’s level of involvement with a product</a:t>
            </a:r>
          </a:p>
          <a:p>
            <a:pPr lvl="1"/>
            <a:r>
              <a:rPr altLang="en-US">
                <a:solidFill>
                  <a:srgbClr val="604A7B"/>
                </a:solidFill>
                <a:latin typeface="Helvetica Neue Light" charset="0"/>
              </a:rPr>
              <a:t>behavioral proxies like frequency, intensity, or depth of interaction over time</a:t>
            </a:r>
          </a:p>
          <a:p>
            <a:pPr lvl="1"/>
            <a:endParaRPr altLang="en-US">
              <a:solidFill>
                <a:srgbClr val="604A7B"/>
              </a:solidFill>
              <a:latin typeface="Helvetica Neue Light" charset="0"/>
            </a:endParaRPr>
          </a:p>
          <a:p>
            <a:pPr marL="0" indent="0">
              <a:buFont typeface="Wingdings" pitchFamily="2" charset="2"/>
              <a:buNone/>
            </a:pPr>
            <a:r>
              <a:rPr altLang="en-US">
                <a:latin typeface="Helvetica Neue Light" charset="0"/>
              </a:rPr>
              <a:t>Measured via visits per user per week, number of photos uploaded per day, etc.</a:t>
            </a:r>
          </a:p>
          <a:p>
            <a:pPr lvl="1"/>
            <a:r>
              <a:rPr altLang="en-US">
                <a:solidFill>
                  <a:srgbClr val="604A7B"/>
                </a:solidFill>
                <a:latin typeface="Helvetica Neue Light" charset="0"/>
              </a:rPr>
              <a:t>Report average per user rather than total count</a:t>
            </a: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ABE7AC10-4021-4E7B-8492-9058B63648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3340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53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9D8B-64C6-4DD9-9725-8F9D4C84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>
                <a:ea typeface="ＭＳ Ｐゴシック" charset="0"/>
              </a:rPr>
              <a:t>Adoption &amp; Retention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CBA2930A-4805-4DCA-A34A-419FAE295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altLang="en-US" b="1">
                <a:latin typeface="Helvetica Neue" charset="0"/>
              </a:rPr>
              <a:t>Adoption:</a:t>
            </a:r>
            <a:r>
              <a:rPr altLang="en-US">
                <a:latin typeface="Helvetica Neue Light" charset="0"/>
              </a:rPr>
              <a:t> measures of number of new users start using a product over a given time period</a:t>
            </a:r>
          </a:p>
          <a:p>
            <a:pPr marL="0" indent="0">
              <a:buFont typeface="Wingdings" pitchFamily="2" charset="2"/>
              <a:buNone/>
            </a:pPr>
            <a:endParaRPr altLang="en-US">
              <a:latin typeface="Helvetica Neue Light" charset="0"/>
            </a:endParaRPr>
          </a:p>
          <a:p>
            <a:pPr marL="0" indent="0">
              <a:buFont typeface="Wingdings" pitchFamily="2" charset="2"/>
              <a:buNone/>
            </a:pPr>
            <a:r>
              <a:rPr altLang="en-US" b="1">
                <a:latin typeface="Helvetica Neue" charset="0"/>
              </a:rPr>
              <a:t>Retention: </a:t>
            </a:r>
            <a:r>
              <a:rPr altLang="en-US">
                <a:latin typeface="Helvetica Neue Light" charset="0"/>
              </a:rPr>
              <a:t>how many existing users are still present in some later time period</a:t>
            </a:r>
          </a:p>
          <a:p>
            <a:pPr marL="0" indent="0">
              <a:buFont typeface="Wingdings" pitchFamily="2" charset="2"/>
              <a:buNone/>
            </a:pPr>
            <a:endParaRPr altLang="en-US">
              <a:latin typeface="Helvetica Neue Light" charset="0"/>
            </a:endParaRPr>
          </a:p>
          <a:p>
            <a:pPr marL="0" indent="0">
              <a:buFont typeface="Wingdings" pitchFamily="2" charset="2"/>
              <a:buNone/>
            </a:pPr>
            <a:r>
              <a:rPr altLang="en-US">
                <a:latin typeface="Helvetica Neue Light" charset="0"/>
              </a:rPr>
              <a:t>Success may depend on accomplishing tasks, like registering for new account</a:t>
            </a:r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302C3F9B-F4A2-4A17-9EC0-927DD9D65B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3340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80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139</TotalTime>
  <Words>320</Words>
  <Application>Microsoft Office PowerPoint</Application>
  <PresentationFormat>Tampilan Layar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8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12</vt:i4>
      </vt:variant>
    </vt:vector>
  </HeadingPairs>
  <TitlesOfParts>
    <vt:vector size="21" baseType="lpstr">
      <vt:lpstr>ＭＳ Ｐゴシック</vt:lpstr>
      <vt:lpstr>ＭＳ Ｐゴシック</vt:lpstr>
      <vt:lpstr>Arial</vt:lpstr>
      <vt:lpstr>Calibri</vt:lpstr>
      <vt:lpstr>Helvetica Neue</vt:lpstr>
      <vt:lpstr>Helvetica Neue Light</vt:lpstr>
      <vt:lpstr>Open Sans</vt:lpstr>
      <vt:lpstr>Wingdings</vt:lpstr>
      <vt:lpstr>Template PPT 2015</vt:lpstr>
      <vt:lpstr>Evaluating User Experience Session  #02</vt:lpstr>
      <vt:lpstr>These slides have been adapted from:  Julie A. Kientz (2014). User Experience Design, University of Washington.  </vt:lpstr>
      <vt:lpstr>Evaluating UX (Roto et al.)</vt:lpstr>
      <vt:lpstr>Overview</vt:lpstr>
      <vt:lpstr>HEART framework (Google UX)</vt:lpstr>
      <vt:lpstr>Happiness</vt:lpstr>
      <vt:lpstr>Change Aversion</vt:lpstr>
      <vt:lpstr>Engagement</vt:lpstr>
      <vt:lpstr>Adoption &amp; Retention</vt:lpstr>
      <vt:lpstr>Task Success</vt:lpstr>
      <vt:lpstr>Assignment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dodick sudirman</cp:lastModifiedBy>
  <cp:revision>18</cp:revision>
  <dcterms:created xsi:type="dcterms:W3CDTF">2015-05-04T03:33:03Z</dcterms:created>
  <dcterms:modified xsi:type="dcterms:W3CDTF">2017-06-29T05:52:03Z</dcterms:modified>
</cp:coreProperties>
</file>