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319" r:id="rId2"/>
    <p:sldId id="310" r:id="rId3"/>
    <p:sldId id="321" r:id="rId4"/>
    <p:sldId id="322" r:id="rId5"/>
    <p:sldId id="324" r:id="rId6"/>
    <p:sldId id="325" r:id="rId7"/>
    <p:sldId id="326" r:id="rId8"/>
    <p:sldId id="262" r:id="rId9"/>
    <p:sldId id="272" r:id="rId10"/>
    <p:sldId id="274" r:id="rId11"/>
    <p:sldId id="277" r:id="rId12"/>
    <p:sldId id="275" r:id="rId13"/>
    <p:sldId id="279" r:id="rId14"/>
    <p:sldId id="280" r:id="rId15"/>
    <p:sldId id="282" r:id="rId16"/>
    <p:sldId id="283" r:id="rId17"/>
    <p:sldId id="285" r:id="rId18"/>
    <p:sldId id="288" r:id="rId19"/>
    <p:sldId id="287" r:id="rId20"/>
    <p:sldId id="286" r:id="rId21"/>
    <p:sldId id="290" r:id="rId22"/>
    <p:sldId id="293" r:id="rId23"/>
    <p:sldId id="328" r:id="rId24"/>
    <p:sldId id="329" r:id="rId25"/>
    <p:sldId id="330" r:id="rId26"/>
    <p:sldId id="331" r:id="rId27"/>
    <p:sldId id="327" r:id="rId28"/>
  </p:sldIdLst>
  <p:sldSz cx="10688638" cy="7562850"/>
  <p:notesSz cx="6858000" cy="9144000"/>
  <p:defaultTextStyle>
    <a:defPPr>
      <a:defRPr lang="en-US"/>
    </a:defPPr>
    <a:lvl1pPr algn="l" defTabSz="520700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520700" indent="-63500" algn="l" defTabSz="520700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1041400" indent="-127000" algn="l" defTabSz="520700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563688" indent="-192088" algn="l" defTabSz="520700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2084388" indent="-255588" algn="l" defTabSz="520700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B8"/>
    <a:srgbClr val="9465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254" y="66"/>
      </p:cViewPr>
      <p:guideLst>
        <p:guide orient="horz" pos="2382"/>
        <p:guide pos="336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28F51C-A147-4309-9695-D76E31FA2762}" type="datetimeFigureOut">
              <a:rPr lang="en-US" smtClean="0"/>
              <a:pPr/>
              <a:t>11/23/2017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8450AD-315F-459F-B6AE-339B2B61F5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89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6047-E331-4BC8-9640-9A7873BC7C1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80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6047-E331-4BC8-9640-9A7873BC7C1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30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6047-E331-4BC8-9640-9A7873BC7C1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5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6047-E331-4BC8-9640-9A7873BC7C1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49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6047-E331-4BC8-9640-9A7873BC7C1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0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6047-E331-4BC8-9640-9A7873BC7C1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34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Background 0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0" y="4763"/>
            <a:ext cx="10682288" cy="712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5688013"/>
            <a:ext cx="10688638" cy="1874837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 sz="2316"/>
          </a:p>
        </p:txBody>
      </p:sp>
      <p:sp>
        <p:nvSpPr>
          <p:cNvPr id="6" name="Rectangle 5"/>
          <p:cNvSpPr/>
          <p:nvPr/>
        </p:nvSpPr>
        <p:spPr>
          <a:xfrm>
            <a:off x="1978025" y="1795463"/>
            <a:ext cx="8710613" cy="5767387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 sz="2316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5788" y="2987337"/>
            <a:ext cx="8333014" cy="1621111"/>
          </a:xfrm>
        </p:spPr>
        <p:txBody>
          <a:bodyPr/>
          <a:lstStyle>
            <a:lvl1pPr eaLnBrk="1" hangingPunct="1">
              <a:defRPr sz="4852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0819" y="4737012"/>
            <a:ext cx="7482047" cy="635271"/>
          </a:xfrm>
        </p:spPr>
        <p:txBody>
          <a:bodyPr>
            <a:normAutofit/>
          </a:bodyPr>
          <a:lstStyle>
            <a:lvl1pPr marL="0" indent="0" algn="ctr">
              <a:buNone/>
              <a:defRPr sz="2647">
                <a:solidFill>
                  <a:schemeClr val="bg1"/>
                </a:solidFill>
                <a:latin typeface="Open Sans"/>
              </a:defRPr>
            </a:lvl1pPr>
            <a:lvl2pPr marL="504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2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6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210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52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9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3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EAB3E-1BE8-4F03-91B2-7FCD0951D962}" type="datetime1">
              <a:rPr lang="en-US"/>
              <a:pPr>
                <a:defRPr/>
              </a:pPr>
              <a:t>11/23/2017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D91B71-44C2-4989-BD17-C37E7C498EB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FF56F3-4AC2-4F45-BCD5-48A1DACE3A62}" type="datetime1">
              <a:rPr lang="en-US"/>
              <a:pPr>
                <a:defRPr/>
              </a:pPr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358E4B-EC02-4715-BCF1-349F5FDF430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49262" y="1637387"/>
            <a:ext cx="2404944" cy="511841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898" y="1637387"/>
            <a:ext cx="6351220" cy="511841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D36FA7-2BBB-46F1-A172-CEE12A88A81F}" type="datetime1">
              <a:rPr lang="en-US"/>
              <a:pPr>
                <a:defRPr/>
              </a:pPr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33D683-C25E-45D3-A4C4-1E9173D471B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07D93-CD0D-4ABE-8496-1E9EC7C72D2F}" type="datetime1">
              <a:rPr lang="en-US"/>
              <a:pPr>
                <a:defRPr/>
              </a:pPr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017B89-D40A-4132-8F12-1EAF65740DC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1234B-4EC5-483B-936D-0F798C36996C}" type="datetimeFigureOut">
              <a:rPr lang="en-US" smtClean="0"/>
              <a:pPr/>
              <a:t>11/23/2017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B7747-A24A-4515-B4A1-F733D0AB47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60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5875"/>
            <a:ext cx="10688638" cy="712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5688013"/>
            <a:ext cx="10688638" cy="1874837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 sz="2316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4222" y="2272657"/>
            <a:ext cx="7992064" cy="873497"/>
          </a:xfrm>
        </p:spPr>
        <p:txBody>
          <a:bodyPr>
            <a:normAutofit/>
          </a:bodyPr>
          <a:lstStyle>
            <a:lvl1pPr algn="l">
              <a:defRPr sz="3308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34222" y="3781426"/>
            <a:ext cx="7992064" cy="3352910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2229960" y="3146154"/>
            <a:ext cx="7996326" cy="555862"/>
          </a:xfrm>
        </p:spPr>
        <p:txBody>
          <a:bodyPr rtlCol="0" anchor="ctr">
            <a:normAutofit/>
          </a:bodyPr>
          <a:lstStyle>
            <a:lvl1pPr>
              <a:defRPr lang="id-ID" sz="2426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/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4B70C-3DDF-4F85-A1AB-0E2955AF8D51}" type="datetime1">
              <a:rPr lang="en-US"/>
              <a:pPr>
                <a:defRPr/>
              </a:pPr>
              <a:t>11/23/2017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312F5023-D49D-4FFD-94E6-7E4B9E74139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6586" y="4859832"/>
            <a:ext cx="8585529" cy="747997"/>
          </a:xfrm>
        </p:spPr>
        <p:txBody>
          <a:bodyPr anchor="t">
            <a:noAutofit/>
          </a:bodyPr>
          <a:lstStyle>
            <a:lvl1pPr algn="l">
              <a:defRPr sz="3308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6586" y="3205459"/>
            <a:ext cx="8585529" cy="1654373"/>
          </a:xfrm>
        </p:spPr>
        <p:txBody>
          <a:bodyPr anchor="b"/>
          <a:lstStyle>
            <a:lvl1pPr marL="0" indent="0">
              <a:buNone/>
              <a:defRPr sz="2206">
                <a:solidFill>
                  <a:schemeClr val="tx1">
                    <a:tint val="75000"/>
                  </a:schemeClr>
                </a:solidFill>
              </a:defRPr>
            </a:lvl1pPr>
            <a:lvl2pPr marL="50420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40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600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8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10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52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94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36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02C7E3-AFCD-4584-A8DE-D6016D66263E}" type="datetime1">
              <a:rPr lang="en-US"/>
              <a:pPr>
                <a:defRPr/>
              </a:pPr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CBF40B-2427-4D1F-A8DE-13FCB8391BB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93273" y="2907929"/>
            <a:ext cx="4040249" cy="3847868"/>
          </a:xfrm>
        </p:spPr>
        <p:txBody>
          <a:bodyPr>
            <a:normAutofit/>
          </a:bodyPr>
          <a:lstStyle>
            <a:lvl1pPr>
              <a:defRPr sz="2206"/>
            </a:lvl1pPr>
            <a:lvl2pPr>
              <a:defRPr sz="2206"/>
            </a:lvl2pPr>
            <a:lvl3pPr>
              <a:defRPr sz="2206"/>
            </a:lvl3pPr>
            <a:lvl4pPr>
              <a:defRPr sz="2206"/>
            </a:lvl4pPr>
            <a:lvl5pPr>
              <a:defRPr sz="2206"/>
            </a:lvl5pPr>
            <a:lvl6pPr>
              <a:defRPr sz="1985"/>
            </a:lvl6pPr>
            <a:lvl7pPr>
              <a:defRPr sz="1985"/>
            </a:lvl7pPr>
            <a:lvl8pPr>
              <a:defRPr sz="1985"/>
            </a:lvl8pPr>
            <a:lvl9pPr>
              <a:defRPr sz="198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694" y="2907929"/>
            <a:ext cx="4136512" cy="3847868"/>
          </a:xfrm>
        </p:spPr>
        <p:txBody>
          <a:bodyPr>
            <a:normAutofit/>
          </a:bodyPr>
          <a:lstStyle>
            <a:lvl1pPr>
              <a:defRPr sz="2206"/>
            </a:lvl1pPr>
            <a:lvl2pPr>
              <a:defRPr sz="2206"/>
            </a:lvl2pPr>
            <a:lvl3pPr>
              <a:defRPr sz="2206"/>
            </a:lvl3pPr>
            <a:lvl4pPr>
              <a:defRPr sz="2206"/>
            </a:lvl4pPr>
            <a:lvl5pPr>
              <a:defRPr sz="2206"/>
            </a:lvl5pPr>
            <a:lvl6pPr>
              <a:defRPr sz="1985"/>
            </a:lvl6pPr>
            <a:lvl7pPr>
              <a:defRPr sz="1985"/>
            </a:lvl7pPr>
            <a:lvl8pPr>
              <a:defRPr sz="1985"/>
            </a:lvl8pPr>
            <a:lvl9pPr>
              <a:defRPr sz="198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8F8F75-7F00-4C93-AE71-06A5CC8B9D06}" type="datetime1">
              <a:rPr lang="en-US"/>
              <a:pPr>
                <a:defRPr/>
              </a:pPr>
              <a:t>11/23/2017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C33E5A-AEAF-4BD3-A491-C04CED9CF7A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3273" y="1637387"/>
            <a:ext cx="8260933" cy="111172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3273" y="2352066"/>
            <a:ext cx="4040249" cy="705515"/>
          </a:xfrm>
        </p:spPr>
        <p:txBody>
          <a:bodyPr anchor="b">
            <a:noAutofit/>
          </a:bodyPr>
          <a:lstStyle>
            <a:lvl1pPr marL="0" indent="0">
              <a:buNone/>
              <a:defRPr sz="2647" b="1"/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93273" y="2987337"/>
            <a:ext cx="4040249" cy="3811623"/>
          </a:xfrm>
        </p:spPr>
        <p:txBody>
          <a:bodyPr>
            <a:normAutofit/>
          </a:bodyPr>
          <a:lstStyle>
            <a:lvl1pPr>
              <a:defRPr sz="2206"/>
            </a:lvl1pPr>
            <a:lvl2pPr>
              <a:defRPr sz="2206"/>
            </a:lvl2pPr>
            <a:lvl3pPr>
              <a:defRPr sz="2206"/>
            </a:lvl3pPr>
            <a:lvl4pPr>
              <a:defRPr sz="2206"/>
            </a:lvl4pPr>
            <a:lvl5pPr>
              <a:defRPr sz="2206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01866" y="2987336"/>
            <a:ext cx="4052340" cy="3811625"/>
          </a:xfrm>
        </p:spPr>
        <p:txBody>
          <a:bodyPr>
            <a:normAutofit/>
          </a:bodyPr>
          <a:lstStyle>
            <a:lvl1pPr>
              <a:defRPr sz="2206"/>
            </a:lvl1pPr>
            <a:lvl2pPr>
              <a:defRPr sz="2206"/>
            </a:lvl2pPr>
            <a:lvl3pPr>
              <a:defRPr sz="2206"/>
            </a:lvl3pPr>
            <a:lvl4pPr>
              <a:defRPr sz="2206"/>
            </a:lvl4pPr>
            <a:lvl5pPr>
              <a:defRPr sz="2206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6101866" y="2352066"/>
            <a:ext cx="4040249" cy="705515"/>
          </a:xfrm>
        </p:spPr>
        <p:txBody>
          <a:bodyPr anchor="b">
            <a:noAutofit/>
          </a:bodyPr>
          <a:lstStyle>
            <a:lvl1pPr marL="0" indent="0">
              <a:buNone/>
              <a:defRPr sz="2647" b="1"/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D02BBB-B70E-44AE-B640-4B251EF0F7BC}" type="datetime1">
              <a:rPr lang="en-US"/>
              <a:pPr>
                <a:defRPr/>
              </a:pPr>
              <a:t>11/23/2017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6A393C4C-6BDF-440D-B6EB-84D4894A464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04839-3DE4-4B30-866E-9CD068A4586D}" type="datetime1">
              <a:rPr lang="en-US"/>
              <a:pPr>
                <a:defRPr/>
              </a:pPr>
              <a:t>11/23/2017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6DDCC9-595A-4743-95D7-5D21404A3CE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Background 03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763"/>
            <a:ext cx="11329988" cy="7558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35089" y="3153813"/>
            <a:ext cx="8260933" cy="1260475"/>
          </a:xfrm>
        </p:spPr>
        <p:txBody>
          <a:bodyPr>
            <a:normAutofit/>
          </a:bodyPr>
          <a:lstStyle>
            <a:lvl1pPr>
              <a:defRPr sz="3529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51FC69-CF1B-4E78-BA82-8E122927013B}" type="datetime1">
              <a:rPr lang="en-US"/>
              <a:pPr>
                <a:defRPr/>
              </a:pPr>
              <a:t>11/23/2017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1FAF8D-D323-4C63-B61A-3B27C905208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9961" y="1796204"/>
            <a:ext cx="7912154" cy="884439"/>
          </a:xfrm>
        </p:spPr>
        <p:txBody>
          <a:bodyPr anchor="b">
            <a:normAutofit/>
          </a:bodyPr>
          <a:lstStyle>
            <a:lvl1pPr algn="l">
              <a:defRPr sz="3308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9961" y="2828519"/>
            <a:ext cx="3703562" cy="4049850"/>
          </a:xfrm>
        </p:spPr>
        <p:txBody>
          <a:bodyPr/>
          <a:lstStyle>
            <a:lvl1pPr>
              <a:defRPr sz="2206"/>
            </a:lvl1pPr>
            <a:lvl2pPr>
              <a:defRPr sz="2206"/>
            </a:lvl2pPr>
            <a:lvl3pPr>
              <a:defRPr sz="2206"/>
            </a:lvl3pPr>
            <a:lvl4pPr>
              <a:defRPr sz="2206"/>
            </a:lvl4pPr>
            <a:lvl5pPr>
              <a:defRPr sz="2206"/>
            </a:lvl5pPr>
            <a:lvl6pPr>
              <a:defRPr sz="2206"/>
            </a:lvl6pPr>
            <a:lvl7pPr>
              <a:defRPr sz="2206"/>
            </a:lvl7pPr>
            <a:lvl8pPr>
              <a:defRPr sz="2206"/>
            </a:lvl8pPr>
            <a:lvl9pPr>
              <a:defRPr sz="220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1866" y="2828519"/>
            <a:ext cx="4009428" cy="4049576"/>
          </a:xfrm>
        </p:spPr>
        <p:txBody>
          <a:bodyPr>
            <a:normAutofit/>
          </a:bodyPr>
          <a:lstStyle>
            <a:lvl1pPr marL="0" indent="0">
              <a:buNone/>
              <a:defRPr sz="2206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077700-0AE3-4790-AA85-E1F0B3CE73BA}" type="datetime1">
              <a:rPr lang="en-US"/>
              <a:pPr>
                <a:defRPr/>
              </a:pPr>
              <a:t>11/23/2017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7741C5-F9C5-4B6C-96C1-50254D58F8E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048" y="5293995"/>
            <a:ext cx="8047067" cy="624986"/>
          </a:xfrm>
        </p:spPr>
        <p:txBody>
          <a:bodyPr anchor="b"/>
          <a:lstStyle>
            <a:lvl1pPr algn="l">
              <a:defRPr sz="2206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048" y="2113840"/>
            <a:ext cx="8047067" cy="3099624"/>
          </a:xfrm>
        </p:spPr>
        <p:txBody>
          <a:bodyPr rtlCol="0">
            <a:normAutofit/>
          </a:bodyPr>
          <a:lstStyle>
            <a:lvl1pPr marL="0" indent="0">
              <a:buNone/>
              <a:defRPr sz="3529"/>
            </a:lvl1pPr>
            <a:lvl2pPr marL="504200" indent="0">
              <a:buNone/>
              <a:defRPr sz="3088"/>
            </a:lvl2pPr>
            <a:lvl3pPr marL="1008400" indent="0">
              <a:buNone/>
              <a:defRPr sz="2647"/>
            </a:lvl3pPr>
            <a:lvl4pPr marL="1512600" indent="0">
              <a:buNone/>
              <a:defRPr sz="2206"/>
            </a:lvl4pPr>
            <a:lvl5pPr marL="2016801" indent="0">
              <a:buNone/>
              <a:defRPr sz="2206"/>
            </a:lvl5pPr>
            <a:lvl6pPr marL="2521001" indent="0">
              <a:buNone/>
              <a:defRPr sz="2206"/>
            </a:lvl6pPr>
            <a:lvl7pPr marL="3025201" indent="0">
              <a:buNone/>
              <a:defRPr sz="2206"/>
            </a:lvl7pPr>
            <a:lvl8pPr marL="3529401" indent="0">
              <a:buNone/>
              <a:defRPr sz="2206"/>
            </a:lvl8pPr>
            <a:lvl9pPr marL="4033601" indent="0">
              <a:buNone/>
              <a:defRPr sz="2206"/>
            </a:lvl9pPr>
          </a:lstStyle>
          <a:p>
            <a:pPr lvl="0"/>
            <a:r>
              <a:rPr lang="en-US" noProof="0" smtClean="0"/>
              <a:t>Click icon to add picture</a:t>
            </a:r>
            <a:endParaRPr lang="id-ID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048" y="5918981"/>
            <a:ext cx="8047067" cy="887584"/>
          </a:xfrm>
        </p:spPr>
        <p:txBody>
          <a:bodyPr/>
          <a:lstStyle>
            <a:lvl1pPr marL="0" indent="0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8A123A-1E8C-4F92-97AE-6199776F2085}" type="datetime1">
              <a:rPr lang="en-US"/>
              <a:pPr>
                <a:defRPr/>
              </a:pPr>
              <a:t>11/23/2017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907454-59FE-4DEB-AADE-59E67EED40A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Background 02.jpg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4763"/>
            <a:ext cx="10688638" cy="712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0" y="5688013"/>
            <a:ext cx="10688638" cy="1874837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 sz="2316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1892300" y="1636713"/>
            <a:ext cx="8261350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id-ID" altLang="en-US" smtClean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892300" y="2908300"/>
            <a:ext cx="8261350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id-ID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88" y="7116763"/>
            <a:ext cx="2493962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23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6B38922-9E97-4A68-9BE6-EFE205C0C027}" type="datetime1">
              <a:rPr lang="en-US"/>
              <a:pPr>
                <a:defRPr/>
              </a:pPr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1250" y="7116763"/>
            <a:ext cx="3386138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323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59688" y="7116763"/>
            <a:ext cx="2493962" cy="401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rgbClr val="898989"/>
                </a:solidFill>
              </a:defRPr>
            </a:lvl1pPr>
          </a:lstStyle>
          <a:p>
            <a:fld id="{1CBB8530-5C46-4F6E-86C3-9512EE6F1D2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691" r:id="rId3"/>
    <p:sldLayoutId id="2147483692" r:id="rId4"/>
    <p:sldLayoutId id="2147483693" r:id="rId5"/>
    <p:sldLayoutId id="2147483694" r:id="rId6"/>
    <p:sldLayoutId id="2147483702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3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b="1" kern="1200">
          <a:solidFill>
            <a:srgbClr val="0079B8"/>
          </a:solidFill>
          <a:latin typeface="Open Sans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0079B8"/>
          </a:solidFill>
          <a:latin typeface="Open Sans" pitchFamily="-8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0079B8"/>
          </a:solidFill>
          <a:latin typeface="Open Sans" pitchFamily="-8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0079B8"/>
          </a:solidFill>
          <a:latin typeface="Open Sans" pitchFamily="-8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0079B8"/>
          </a:solidFill>
          <a:latin typeface="Open Sans" pitchFamily="-84" charset="0"/>
        </a:defRPr>
      </a:lvl5pPr>
      <a:lvl6pPr marL="504200" algn="ctr" rtl="0" eaLnBrk="1" fontAlgn="base" hangingPunct="1">
        <a:spcBef>
          <a:spcPct val="0"/>
        </a:spcBef>
        <a:spcAft>
          <a:spcPct val="0"/>
        </a:spcAft>
        <a:defRPr sz="3308" b="1">
          <a:solidFill>
            <a:srgbClr val="0079B8"/>
          </a:solidFill>
          <a:latin typeface="Open Sans" pitchFamily="-84" charset="0"/>
        </a:defRPr>
      </a:lvl6pPr>
      <a:lvl7pPr marL="1008400" algn="ctr" rtl="0" eaLnBrk="1" fontAlgn="base" hangingPunct="1">
        <a:spcBef>
          <a:spcPct val="0"/>
        </a:spcBef>
        <a:spcAft>
          <a:spcPct val="0"/>
        </a:spcAft>
        <a:defRPr sz="3308" b="1">
          <a:solidFill>
            <a:srgbClr val="0079B8"/>
          </a:solidFill>
          <a:latin typeface="Open Sans" pitchFamily="-84" charset="0"/>
        </a:defRPr>
      </a:lvl7pPr>
      <a:lvl8pPr marL="1512600" algn="ctr" rtl="0" eaLnBrk="1" fontAlgn="base" hangingPunct="1">
        <a:spcBef>
          <a:spcPct val="0"/>
        </a:spcBef>
        <a:spcAft>
          <a:spcPct val="0"/>
        </a:spcAft>
        <a:defRPr sz="3308" b="1">
          <a:solidFill>
            <a:srgbClr val="0079B8"/>
          </a:solidFill>
          <a:latin typeface="Open Sans" pitchFamily="-84" charset="0"/>
        </a:defRPr>
      </a:lvl8pPr>
      <a:lvl9pPr marL="2016801" algn="ctr" rtl="0" eaLnBrk="1" fontAlgn="base" hangingPunct="1">
        <a:spcBef>
          <a:spcPct val="0"/>
        </a:spcBef>
        <a:spcAft>
          <a:spcPct val="0"/>
        </a:spcAft>
        <a:defRPr sz="3308" b="1">
          <a:solidFill>
            <a:srgbClr val="0079B8"/>
          </a:solidFill>
          <a:latin typeface="Open Sans" pitchFamily="-84" charset="0"/>
        </a:defRPr>
      </a:lvl9pPr>
    </p:titleStyle>
    <p:bodyStyle>
      <a:lvl1pPr marL="377825" indent="-37782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200" kern="1200">
          <a:solidFill>
            <a:schemeClr val="tx1"/>
          </a:solidFill>
          <a:latin typeface="Open Sans"/>
          <a:ea typeface="+mn-ea"/>
          <a:cs typeface="+mn-cs"/>
        </a:defRPr>
      </a:lvl1pPr>
      <a:lvl2pPr marL="819150" indent="-31432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2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260475" indent="-25082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2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763713" indent="-25082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2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268538" indent="-25082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2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773101" indent="-252100" algn="l" defTabSz="1008400" rtl="0" eaLnBrk="1" latinLnBrk="0" hangingPunct="1">
        <a:spcBef>
          <a:spcPct val="20000"/>
        </a:spcBef>
        <a:buFont typeface="Arial" pitchFamily="34" charset="0"/>
        <a:buChar char="•"/>
        <a:defRPr sz="2206" kern="1200">
          <a:solidFill>
            <a:schemeClr val="tx1"/>
          </a:solidFill>
          <a:latin typeface="+mn-lt"/>
          <a:ea typeface="+mn-ea"/>
          <a:cs typeface="+mn-cs"/>
        </a:defRPr>
      </a:lvl6pPr>
      <a:lvl7pPr marL="3277301" indent="-252100" algn="l" defTabSz="1008400" rtl="0" eaLnBrk="1" latinLnBrk="0" hangingPunct="1">
        <a:spcBef>
          <a:spcPct val="20000"/>
        </a:spcBef>
        <a:buFont typeface="Arial" pitchFamily="34" charset="0"/>
        <a:buChar char="•"/>
        <a:defRPr sz="2206" kern="1200">
          <a:solidFill>
            <a:schemeClr val="tx1"/>
          </a:solidFill>
          <a:latin typeface="+mn-lt"/>
          <a:ea typeface="+mn-ea"/>
          <a:cs typeface="+mn-cs"/>
        </a:defRPr>
      </a:lvl7pPr>
      <a:lvl8pPr marL="3781501" indent="-252100" algn="l" defTabSz="1008400" rtl="0" eaLnBrk="1" latinLnBrk="0" hangingPunct="1">
        <a:spcBef>
          <a:spcPct val="20000"/>
        </a:spcBef>
        <a:buFont typeface="Arial" pitchFamily="34" charset="0"/>
        <a:buChar char="•"/>
        <a:defRPr sz="2206" kern="1200">
          <a:solidFill>
            <a:schemeClr val="tx1"/>
          </a:solidFill>
          <a:latin typeface="+mn-lt"/>
          <a:ea typeface="+mn-ea"/>
          <a:cs typeface="+mn-cs"/>
        </a:defRPr>
      </a:lvl8pPr>
      <a:lvl9pPr marL="4285701" indent="-252100" algn="l" defTabSz="1008400" rtl="0" eaLnBrk="1" latinLnBrk="0" hangingPunct="1">
        <a:spcBef>
          <a:spcPct val="20000"/>
        </a:spcBef>
        <a:buFont typeface="Arial" pitchFamily="34" charset="0"/>
        <a:buChar char="•"/>
        <a:defRPr sz="22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20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40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60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8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10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52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94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36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rct=j&amp;q=&amp;esrc=s&amp;source=imgres&amp;cd=&amp;ved=0ahUKEwicis70q9XJAhVOV44KHZd9BQMQjB0ICDAA&amp;url=http://www.tibco.com/blog/2015/08/03/business-benefits-of-a-fast-data-digital-organization/&amp;psig=AFQjCNGf9J1Mf8ittZfDrBm02MbnWRgIGA&amp;ust=1449976067258785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sinessblogshub.com/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url?sa=i&amp;source=imgres&amp;cd=&amp;cad=rja&amp;uact=8&amp;ved=0CAsQjB0wAGoVChMI_bGvzfWTxgIVRXu8Ch0mogAS&amp;url=http://www.healthytravelblog.com/2013/12/18/is-it-bad-to-say-thank-you-and-other-cultural-no-nos/&amp;ei=zu5_Vf2SNMX28QWmxIKQAQ&amp;psig=AFQjCNEBHY_E9fkfNK52ASzl-aFPXYg-Ow&amp;ust=1434533966946524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325688" y="2986088"/>
            <a:ext cx="7862887" cy="1622425"/>
          </a:xfrm>
        </p:spPr>
        <p:txBody>
          <a:bodyPr/>
          <a:lstStyle/>
          <a:p>
            <a:pPr>
              <a:defRPr/>
            </a:pPr>
            <a:r>
              <a:rPr lang="en-US" altLang="en-US" sz="4000" dirty="0" smtClean="0">
                <a:latin typeface="Open Sans" pitchFamily="-84" charset="0"/>
              </a:rPr>
              <a:t>DATABASE ENVIRONMENT</a:t>
            </a:r>
            <a:endParaRPr lang="en-US" altLang="en-US" sz="4000" dirty="0">
              <a:latin typeface="Open Sans" pitchFamily="-84" charset="0"/>
            </a:endParaRP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2803525" y="4737100"/>
            <a:ext cx="7059613" cy="635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2800">
                <a:latin typeface="Open Sans" pitchFamily="-84" charset="0"/>
              </a:rPr>
              <a:t>Session </a:t>
            </a:r>
            <a:r>
              <a:rPr lang="en-US" altLang="en-US" sz="2800" dirty="0" smtClean="0">
                <a:latin typeface="Open Sans" pitchFamily="-84" charset="0"/>
              </a:rPr>
              <a:t>1</a:t>
            </a:r>
            <a:endParaRPr lang="en-US" altLang="en-US" sz="2800" dirty="0">
              <a:latin typeface="Open Sans" pitchFamily="-84" charset="0"/>
            </a:endParaRPr>
          </a:p>
        </p:txBody>
      </p:sp>
      <p:sp>
        <p:nvSpPr>
          <p:cNvPr id="4" name="Subtitle 3"/>
          <p:cNvSpPr txBox="1">
            <a:spLocks/>
          </p:cNvSpPr>
          <p:nvPr/>
        </p:nvSpPr>
        <p:spPr bwMode="auto">
          <a:xfrm>
            <a:off x="2022475" y="1925638"/>
            <a:ext cx="854868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47" kern="1200">
                <a:solidFill>
                  <a:schemeClr val="bg1"/>
                </a:solidFill>
                <a:latin typeface="Open Sans"/>
                <a:ea typeface="+mn-ea"/>
                <a:cs typeface="+mn-cs"/>
              </a:defRPr>
            </a:lvl1pPr>
            <a:lvl2pPr marL="504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206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+mn-cs"/>
              </a:defRPr>
            </a:lvl2pPr>
            <a:lvl3pPr marL="1008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206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+mn-cs"/>
              </a:defRPr>
            </a:lvl3pPr>
            <a:lvl4pPr marL="1512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206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+mn-cs"/>
              </a:defRPr>
            </a:lvl4pPr>
            <a:lvl5pPr marL="2016801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206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+mn-cs"/>
              </a:defRPr>
            </a:lvl5pPr>
            <a:lvl6pPr marL="2521001" indent="0" algn="ctr" defTabSz="1008400" rtl="0" eaLnBrk="1" latinLnBrk="0" hangingPunct="1">
              <a:spcBef>
                <a:spcPct val="20000"/>
              </a:spcBef>
              <a:buFont typeface="Arial" pitchFamily="34" charset="0"/>
              <a:buNone/>
              <a:defRPr sz="220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025201" indent="0" algn="ctr" defTabSz="1008400" rtl="0" eaLnBrk="1" latinLnBrk="0" hangingPunct="1">
              <a:spcBef>
                <a:spcPct val="20000"/>
              </a:spcBef>
              <a:buFont typeface="Arial" pitchFamily="34" charset="0"/>
              <a:buNone/>
              <a:defRPr sz="220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529401" indent="0" algn="ctr" defTabSz="1008400" rtl="0" eaLnBrk="1" latinLnBrk="0" hangingPunct="1">
              <a:spcBef>
                <a:spcPct val="20000"/>
              </a:spcBef>
              <a:buFont typeface="Arial" pitchFamily="34" charset="0"/>
              <a:buNone/>
              <a:defRPr sz="220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033601" indent="0" algn="ctr" defTabSz="1008400" rtl="0" eaLnBrk="1" latinLnBrk="0" hangingPunct="1">
              <a:spcBef>
                <a:spcPct val="20000"/>
              </a:spcBef>
              <a:buFont typeface="Arial" pitchFamily="34" charset="0"/>
              <a:buNone/>
              <a:defRPr sz="220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>
              <a:tabLst>
                <a:tab pos="1320800" algn="l"/>
              </a:tabLst>
              <a:defRPr/>
            </a:pPr>
            <a:r>
              <a:rPr lang="en-US" dirty="0" smtClean="0">
                <a:latin typeface="Open Sans" pitchFamily="-84" charset="0"/>
              </a:rPr>
              <a:t>Course	: ISYS6280 </a:t>
            </a:r>
            <a:r>
              <a:rPr lang="en-US" dirty="0" smtClean="0">
                <a:latin typeface="Open Sans" pitchFamily="-84" charset="0"/>
              </a:rPr>
              <a:t>– </a:t>
            </a:r>
            <a:r>
              <a:rPr lang="id-ID" dirty="0" err="1" smtClean="0">
                <a:latin typeface="Open Sans" pitchFamily="-84" charset="0"/>
              </a:rPr>
              <a:t>Database</a:t>
            </a:r>
            <a:r>
              <a:rPr lang="en-US" dirty="0" smtClean="0">
                <a:latin typeface="Open Sans" pitchFamily="-84" charset="0"/>
              </a:rPr>
              <a:t> </a:t>
            </a:r>
            <a:r>
              <a:rPr lang="en-US" dirty="0" smtClean="0">
                <a:latin typeface="Open Sans" pitchFamily="-84" charset="0"/>
              </a:rPr>
              <a:t>Systems (GAT)</a:t>
            </a:r>
          </a:p>
          <a:p>
            <a:pPr algn="l" defTabSz="914400">
              <a:tabLst>
                <a:tab pos="1320800" algn="l"/>
              </a:tabLst>
              <a:defRPr/>
            </a:pPr>
            <a:r>
              <a:rPr lang="en-US" dirty="0" smtClean="0">
                <a:latin typeface="Open Sans" pitchFamily="-84" charset="0"/>
              </a:rPr>
              <a:t>Year	: </a:t>
            </a:r>
            <a:r>
              <a:rPr lang="id-ID" dirty="0" smtClean="0">
                <a:latin typeface="Open Sans" pitchFamily="-84" charset="0"/>
              </a:rPr>
              <a:t>201</a:t>
            </a:r>
            <a:r>
              <a:rPr lang="en-US" dirty="0">
                <a:latin typeface="Open Sans" pitchFamily="-84" charset="0"/>
              </a:rPr>
              <a:t>7</a:t>
            </a:r>
            <a:endParaRPr lang="en-US" dirty="0" smtClean="0">
              <a:latin typeface="Open Sans" pitchFamily="-84" charset="0"/>
            </a:endParaRPr>
          </a:p>
          <a:p>
            <a:pPr algn="l" defTabSz="914400">
              <a:tabLst>
                <a:tab pos="1320800" algn="l"/>
              </a:tabLst>
              <a:defRPr/>
            </a:pPr>
            <a:endParaRPr lang="en-US" dirty="0" smtClean="0">
              <a:latin typeface="Open Sans" pitchFamily="-8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6"/>
          <p:cNvSpPr txBox="1">
            <a:spLocks/>
          </p:cNvSpPr>
          <p:nvPr/>
        </p:nvSpPr>
        <p:spPr bwMode="auto">
          <a:xfrm>
            <a:off x="3501111" y="425901"/>
            <a:ext cx="7700282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/>
          <a:p>
            <a:pPr eaLnBrk="1" hangingPunct="1">
              <a:lnSpc>
                <a:spcPct val="70000"/>
              </a:lnSpc>
            </a:pPr>
            <a:r>
              <a:rPr lang="en-US" altLang="en-US" sz="3200" b="1" dirty="0">
                <a:latin typeface="Open Sans" pitchFamily="-84" charset="0"/>
              </a:rPr>
              <a:t>Differences between Three Levels of ANSI-SPARC Architecture</a:t>
            </a:r>
          </a:p>
        </p:txBody>
      </p:sp>
      <p:pic>
        <p:nvPicPr>
          <p:cNvPr id="15363" name="Picture 1030" descr="C02NF0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176407" y="1718123"/>
            <a:ext cx="9306536" cy="5121114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6"/>
          <p:cNvSpPr txBox="1">
            <a:spLocks/>
          </p:cNvSpPr>
          <p:nvPr/>
        </p:nvSpPr>
        <p:spPr bwMode="auto">
          <a:xfrm>
            <a:off x="3762375" y="458559"/>
            <a:ext cx="7536996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/>
          <a:p>
            <a:pPr eaLnBrk="1" hangingPunct="1">
              <a:lnSpc>
                <a:spcPct val="70000"/>
              </a:lnSpc>
            </a:pPr>
            <a:r>
              <a:rPr lang="en-US" altLang="en-US" sz="3200" b="1" dirty="0">
                <a:latin typeface="Open Sans" pitchFamily="-84" charset="0"/>
              </a:rPr>
              <a:t>Data Independence and the ANSI-SPARC Three-Level Architecture</a:t>
            </a:r>
          </a:p>
        </p:txBody>
      </p:sp>
      <p:pic>
        <p:nvPicPr>
          <p:cNvPr id="16387" name="Picture 6" descr="C02NF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307" y="1930400"/>
            <a:ext cx="8834553" cy="4535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6"/>
          <p:cNvSpPr txBox="1">
            <a:spLocks/>
          </p:cNvSpPr>
          <p:nvPr/>
        </p:nvSpPr>
        <p:spPr bwMode="auto">
          <a:xfrm>
            <a:off x="3762375" y="474888"/>
            <a:ext cx="6632575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/>
          <a:p>
            <a:pPr eaLnBrk="1" hangingPunct="1">
              <a:lnSpc>
                <a:spcPct val="70000"/>
              </a:lnSpc>
            </a:pPr>
            <a:r>
              <a:rPr lang="en-US" altLang="en-US" sz="4400" b="1" dirty="0">
                <a:latin typeface="Open Sans" pitchFamily="-84" charset="0"/>
              </a:rPr>
              <a:t>Data Independence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14438" y="1736725"/>
            <a:ext cx="9180512" cy="5210175"/>
          </a:xfrm>
        </p:spPr>
        <p:txBody>
          <a:bodyPr/>
          <a:lstStyle/>
          <a:p>
            <a:pPr marL="378150" indent="-378150" eaLnBrk="1" hangingPunct="1">
              <a:defRPr/>
            </a:pPr>
            <a:r>
              <a:rPr lang="en-US" sz="2400" dirty="0" smtClean="0"/>
              <a:t>Logical Data Independence</a:t>
            </a:r>
          </a:p>
          <a:p>
            <a:pPr marL="819325" lvl="1" indent="-315125" eaLnBrk="1" hangingPunct="1">
              <a:defRPr/>
            </a:pPr>
            <a:r>
              <a:rPr lang="en-US" sz="2206" dirty="0" smtClean="0"/>
              <a:t>Refers to immunity of external schemas to changes in conceptual schema.</a:t>
            </a:r>
          </a:p>
          <a:p>
            <a:pPr marL="819325" lvl="1" indent="-315125" eaLnBrk="1" hangingPunct="1">
              <a:defRPr/>
            </a:pPr>
            <a:r>
              <a:rPr lang="en-US" sz="2206" dirty="0" smtClean="0"/>
              <a:t>Conceptual schema changes (e.g. addition/removal of entities).</a:t>
            </a:r>
          </a:p>
          <a:p>
            <a:pPr marL="819325" lvl="1" indent="-315125" eaLnBrk="1" hangingPunct="1">
              <a:defRPr/>
            </a:pPr>
            <a:r>
              <a:rPr lang="en-US" sz="2206" dirty="0" smtClean="0"/>
              <a:t>Should not require changes to external schema or rewrites of application programs. </a:t>
            </a:r>
          </a:p>
          <a:p>
            <a:pPr marL="378150" indent="-378150" eaLnBrk="1" hangingPunct="1">
              <a:defRPr/>
            </a:pPr>
            <a:endParaRPr lang="en-US" sz="2206" dirty="0"/>
          </a:p>
          <a:p>
            <a:pPr marL="378150" indent="-378150" eaLnBrk="1" hangingPunct="1">
              <a:defRPr/>
            </a:pPr>
            <a:r>
              <a:rPr lang="en-US" sz="2400" dirty="0" smtClean="0"/>
              <a:t>Physical Data Independence</a:t>
            </a:r>
          </a:p>
          <a:p>
            <a:pPr marL="819325" lvl="1" indent="-315125" eaLnBrk="1" hangingPunct="1">
              <a:defRPr/>
            </a:pPr>
            <a:r>
              <a:rPr lang="en-US" sz="2206" dirty="0" smtClean="0"/>
              <a:t>Refers to immunity of conceptual schema to changes in the internal schema.</a:t>
            </a:r>
          </a:p>
          <a:p>
            <a:pPr marL="819325" lvl="1" indent="-315125" eaLnBrk="1" hangingPunct="1">
              <a:defRPr/>
            </a:pPr>
            <a:r>
              <a:rPr lang="en-US" sz="2206" dirty="0" smtClean="0"/>
              <a:t>Internal schema changes (e.g. using different file organizations, storage structures/devices).</a:t>
            </a:r>
          </a:p>
          <a:p>
            <a:pPr marL="819325" lvl="1" indent="-315125" eaLnBrk="1" hangingPunct="1">
              <a:defRPr/>
            </a:pPr>
            <a:r>
              <a:rPr lang="en-US" sz="2206" dirty="0" smtClean="0"/>
              <a:t>Should not require change to conceptual or external schemas.</a:t>
            </a:r>
          </a:p>
          <a:p>
            <a:pPr marL="378150" indent="-378150" eaLnBrk="1" hangingPunct="1">
              <a:defRPr/>
            </a:pPr>
            <a:endParaRPr lang="en-US" sz="2206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6"/>
          <p:cNvSpPr txBox="1">
            <a:spLocks/>
          </p:cNvSpPr>
          <p:nvPr/>
        </p:nvSpPr>
        <p:spPr bwMode="auto">
          <a:xfrm>
            <a:off x="3762375" y="442230"/>
            <a:ext cx="6632575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/>
          <a:p>
            <a:pPr eaLnBrk="1" hangingPunct="1">
              <a:lnSpc>
                <a:spcPct val="70000"/>
              </a:lnSpc>
            </a:pPr>
            <a:r>
              <a:rPr lang="en-US" altLang="en-US" sz="4400" b="1" dirty="0">
                <a:latin typeface="Open Sans" pitchFamily="-84" charset="0"/>
              </a:rPr>
              <a:t>Database Languages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11288" y="1912938"/>
            <a:ext cx="8807450" cy="5386387"/>
          </a:xfrm>
        </p:spPr>
        <p:txBody>
          <a:bodyPr/>
          <a:lstStyle/>
          <a:p>
            <a:pPr marL="378150" indent="-378150" eaLnBrk="1" hangingPunct="1">
              <a:defRPr/>
            </a:pPr>
            <a:r>
              <a:rPr lang="en-US" b="1" dirty="0" smtClean="0"/>
              <a:t>Data Definition Language (DDL)</a:t>
            </a:r>
          </a:p>
          <a:p>
            <a:pPr marL="819325" lvl="1" indent="-315125" eaLnBrk="1" hangingPunct="1">
              <a:defRPr/>
            </a:pPr>
            <a:r>
              <a:rPr lang="en-US" sz="2000" dirty="0" smtClean="0"/>
              <a:t>Allows the DBA or user to describe and name entities, attributes, and relationships required for the application</a:t>
            </a:r>
          </a:p>
          <a:p>
            <a:pPr marL="819325" lvl="1" indent="-315125" eaLnBrk="1" hangingPunct="1">
              <a:defRPr/>
            </a:pPr>
            <a:r>
              <a:rPr lang="en-US" sz="2000" dirty="0" smtClean="0"/>
              <a:t>plus any associated integrity and security constraints. </a:t>
            </a:r>
          </a:p>
          <a:p>
            <a:pPr marL="819325" lvl="1" indent="-315125" eaLnBrk="1" hangingPunct="1">
              <a:defRPr/>
            </a:pPr>
            <a:r>
              <a:rPr lang="en-US" sz="2000" dirty="0" smtClean="0"/>
              <a:t>CREATE, ALTER, DROP</a:t>
            </a:r>
          </a:p>
          <a:p>
            <a:pPr marL="378150" indent="-378150" eaLnBrk="1" hangingPunct="1">
              <a:defRPr/>
            </a:pPr>
            <a:endParaRPr lang="en-US" dirty="0" smtClean="0"/>
          </a:p>
          <a:p>
            <a:pPr marL="378150" indent="-378150" eaLnBrk="1" hangingPunct="1">
              <a:defRPr/>
            </a:pPr>
            <a:r>
              <a:rPr lang="en-US" b="1" dirty="0" smtClean="0"/>
              <a:t>Data Manipulation Language (DML)</a:t>
            </a:r>
          </a:p>
          <a:p>
            <a:pPr marL="819325" lvl="1" indent="-315125" eaLnBrk="1" hangingPunct="1">
              <a:defRPr/>
            </a:pPr>
            <a:r>
              <a:rPr lang="en-US" sz="2000" dirty="0" smtClean="0"/>
              <a:t>Provides basic data manipulation operations on data held in the database.</a:t>
            </a:r>
          </a:p>
          <a:p>
            <a:pPr marL="819325" lvl="1" indent="-315125" eaLnBrk="1" hangingPunct="1">
              <a:defRPr/>
            </a:pPr>
            <a:r>
              <a:rPr lang="en-US" sz="2000" dirty="0" smtClean="0"/>
              <a:t>INSERT, UPDATE, DELETE, SELECT</a:t>
            </a:r>
          </a:p>
          <a:p>
            <a:pPr marL="819325" lvl="1" indent="-315125" eaLnBrk="1" hangingPunct="1">
              <a:defRPr/>
            </a:pPr>
            <a:endParaRPr lang="en-US" dirty="0"/>
          </a:p>
          <a:p>
            <a:pPr marL="378000" indent="-315125" eaLnBrk="1" hangingPunct="1">
              <a:defRPr/>
            </a:pPr>
            <a:r>
              <a:rPr lang="en-US" b="1" dirty="0" smtClean="0"/>
              <a:t>Data Control Language (DCL)</a:t>
            </a:r>
          </a:p>
          <a:p>
            <a:pPr marL="819325" lvl="1" indent="-315125" eaLnBrk="1" hangingPunct="1">
              <a:defRPr/>
            </a:pPr>
            <a:r>
              <a:rPr lang="en-US" sz="2000" dirty="0" smtClean="0"/>
              <a:t>Manages user access</a:t>
            </a:r>
          </a:p>
          <a:p>
            <a:pPr marL="819325" lvl="1" indent="-315125" eaLnBrk="1" hangingPunct="1">
              <a:defRPr/>
            </a:pPr>
            <a:r>
              <a:rPr lang="en-US" sz="2000" dirty="0" smtClean="0"/>
              <a:t>GRANT, REVOKE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6"/>
          <p:cNvSpPr txBox="1">
            <a:spLocks/>
          </p:cNvSpPr>
          <p:nvPr/>
        </p:nvSpPr>
        <p:spPr bwMode="auto">
          <a:xfrm>
            <a:off x="3762375" y="458559"/>
            <a:ext cx="6632575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/>
          <a:p>
            <a:pPr eaLnBrk="1" hangingPunct="1">
              <a:lnSpc>
                <a:spcPct val="70000"/>
              </a:lnSpc>
            </a:pPr>
            <a:r>
              <a:rPr lang="en-US" altLang="en-US" sz="4400" b="1">
                <a:latin typeface="Open Sans" pitchFamily="-84" charset="0"/>
              </a:rPr>
              <a:t>Database Languages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347788" y="1736725"/>
            <a:ext cx="8807450" cy="4968875"/>
          </a:xfrm>
        </p:spPr>
        <p:txBody>
          <a:bodyPr/>
          <a:lstStyle/>
          <a:p>
            <a:pPr eaLnBrk="1" hangingPunct="1"/>
            <a:r>
              <a:rPr lang="en-US" altLang="en-US" sz="2800" smtClean="0">
                <a:latin typeface="Open Sans" pitchFamily="-84" charset="0"/>
              </a:rPr>
              <a:t>Procedural DML </a:t>
            </a:r>
          </a:p>
          <a:p>
            <a:pPr lvl="1" eaLnBrk="1" hangingPunct="1"/>
            <a:r>
              <a:rPr lang="en-US" altLang="en-US" sz="2400" smtClean="0">
                <a:latin typeface="Open Sans" pitchFamily="-84" charset="0"/>
              </a:rPr>
              <a:t>allows user to tell system exactly how to manipulate data.</a:t>
            </a:r>
          </a:p>
          <a:p>
            <a:pPr lvl="1" eaLnBrk="1" hangingPunct="1"/>
            <a:r>
              <a:rPr lang="en-US" altLang="en-US" sz="2400" smtClean="0">
                <a:latin typeface="Open Sans" pitchFamily="-84" charset="0"/>
              </a:rPr>
              <a:t>For example: Relational Algebra</a:t>
            </a:r>
          </a:p>
          <a:p>
            <a:pPr eaLnBrk="1" hangingPunct="1"/>
            <a:endParaRPr lang="en-US" altLang="en-US" sz="2800" smtClean="0">
              <a:latin typeface="Open Sans" pitchFamily="-84" charset="0"/>
            </a:endParaRPr>
          </a:p>
          <a:p>
            <a:pPr eaLnBrk="1" hangingPunct="1"/>
            <a:r>
              <a:rPr lang="en-US" altLang="en-US" sz="2800" smtClean="0">
                <a:latin typeface="Open Sans" pitchFamily="-84" charset="0"/>
              </a:rPr>
              <a:t>Non-Procedural DML </a:t>
            </a:r>
          </a:p>
          <a:p>
            <a:pPr lvl="1" eaLnBrk="1" hangingPunct="1"/>
            <a:r>
              <a:rPr lang="en-US" altLang="en-US" sz="2400" smtClean="0">
                <a:latin typeface="Open Sans" pitchFamily="-84" charset="0"/>
              </a:rPr>
              <a:t>allows user to state what data is needed rather than how it is to be retrieved.</a:t>
            </a:r>
          </a:p>
          <a:p>
            <a:pPr lvl="1" eaLnBrk="1" hangingPunct="1"/>
            <a:r>
              <a:rPr lang="en-US" altLang="en-US" sz="2400" smtClean="0">
                <a:latin typeface="Open Sans" pitchFamily="-84" charset="0"/>
              </a:rPr>
              <a:t>For example: Relational Calculus</a:t>
            </a:r>
          </a:p>
          <a:p>
            <a:pPr eaLnBrk="1" hangingPunct="1"/>
            <a:endParaRPr lang="en-US" altLang="en-US" sz="2800" smtClean="0">
              <a:latin typeface="Open Sans" pitchFamily="-84" charset="0"/>
            </a:endParaRPr>
          </a:p>
          <a:p>
            <a:pPr eaLnBrk="1" hangingPunct="1"/>
            <a:r>
              <a:rPr lang="en-US" altLang="en-US" sz="2800" smtClean="0">
                <a:latin typeface="Open Sans" pitchFamily="-84" charset="0"/>
              </a:rPr>
              <a:t>Fourth Generation Languages (4GLs)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6"/>
          <p:cNvSpPr txBox="1">
            <a:spLocks/>
          </p:cNvSpPr>
          <p:nvPr/>
        </p:nvSpPr>
        <p:spPr bwMode="auto">
          <a:xfrm>
            <a:off x="3876678" y="442230"/>
            <a:ext cx="6632575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/>
          <a:p>
            <a:pPr eaLnBrk="1" hangingPunct="1">
              <a:lnSpc>
                <a:spcPct val="70000"/>
              </a:lnSpc>
            </a:pPr>
            <a:r>
              <a:rPr lang="en-US" altLang="en-US" sz="4400" b="1" dirty="0">
                <a:latin typeface="Open Sans" pitchFamily="-84" charset="0"/>
              </a:rPr>
              <a:t>Data Model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27163" y="1912938"/>
            <a:ext cx="8743950" cy="4729162"/>
          </a:xfrm>
        </p:spPr>
        <p:txBody>
          <a:bodyPr/>
          <a:lstStyle/>
          <a:p>
            <a:pPr marL="378150" indent="-378150" eaLnBrk="1" hangingPunct="1">
              <a:defRPr/>
            </a:pPr>
            <a:r>
              <a:rPr lang="en-US" sz="2800" dirty="0" smtClean="0"/>
              <a:t>Integrated collection of concepts for describing data, relationships between data, and constraints on the data in an organization.</a:t>
            </a:r>
          </a:p>
          <a:p>
            <a:pPr marL="378150" indent="-378150" eaLnBrk="1" hangingPunct="1">
              <a:defRPr/>
            </a:pPr>
            <a:endParaRPr lang="en-US" sz="2800" dirty="0" smtClean="0"/>
          </a:p>
          <a:p>
            <a:pPr marL="378150" indent="-378150" eaLnBrk="1" hangingPunct="1">
              <a:defRPr/>
            </a:pPr>
            <a:r>
              <a:rPr lang="en-US" sz="2800" dirty="0" smtClean="0"/>
              <a:t>Data Model comprises:</a:t>
            </a:r>
          </a:p>
          <a:p>
            <a:pPr marL="819325" lvl="1" indent="-315125" eaLnBrk="1" hangingPunct="1">
              <a:defRPr/>
            </a:pPr>
            <a:r>
              <a:rPr lang="en-US" sz="2206" dirty="0" smtClean="0"/>
              <a:t>a structural part;</a:t>
            </a:r>
          </a:p>
          <a:p>
            <a:pPr marL="819325" lvl="1" indent="-315125" eaLnBrk="1" hangingPunct="1">
              <a:defRPr/>
            </a:pPr>
            <a:r>
              <a:rPr lang="en-US" sz="2206" dirty="0" smtClean="0"/>
              <a:t>a manipulative part;</a:t>
            </a:r>
          </a:p>
          <a:p>
            <a:pPr marL="819325" lvl="1" indent="-315125" eaLnBrk="1" hangingPunct="1">
              <a:defRPr/>
            </a:pPr>
            <a:r>
              <a:rPr lang="en-US" sz="2206" dirty="0" smtClean="0"/>
              <a:t>possibly a set of integrity rules.</a:t>
            </a:r>
          </a:p>
          <a:p>
            <a:pPr marL="378150" indent="-378150" eaLnBrk="1" hangingPunct="1">
              <a:defRPr/>
            </a:pPr>
            <a:endParaRPr lang="en-US" sz="2206" dirty="0"/>
          </a:p>
        </p:txBody>
      </p:sp>
      <p:pic>
        <p:nvPicPr>
          <p:cNvPr id="22533" name="Picture 5" descr="http://www.tibco.com/blog/wp-content/uploads/2015/07/TIBCO-Business-Benefits-of-a-Fast-Data-Digital-Organization--620x36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73232" y="5188958"/>
            <a:ext cx="2997881" cy="17407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ectangle 4"/>
          <p:cNvSpPr/>
          <p:nvPr/>
        </p:nvSpPr>
        <p:spPr>
          <a:xfrm>
            <a:off x="8202068" y="7060296"/>
            <a:ext cx="9605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latin typeface="Open Sans"/>
                <a:hlinkClick r:id="rId3"/>
              </a:rPr>
              <a:t>www.tibco.com</a:t>
            </a:r>
            <a:endParaRPr lang="en-US" sz="900" dirty="0">
              <a:latin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6"/>
          <p:cNvSpPr txBox="1">
            <a:spLocks/>
          </p:cNvSpPr>
          <p:nvPr/>
        </p:nvSpPr>
        <p:spPr bwMode="auto">
          <a:xfrm>
            <a:off x="3860349" y="474888"/>
            <a:ext cx="6632575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/>
          <a:p>
            <a:pPr eaLnBrk="1" hangingPunct="1">
              <a:lnSpc>
                <a:spcPct val="70000"/>
              </a:lnSpc>
            </a:pPr>
            <a:r>
              <a:rPr lang="en-US" altLang="en-US" sz="4400" b="1" dirty="0">
                <a:latin typeface="Open Sans" pitchFamily="-84" charset="0"/>
              </a:rPr>
              <a:t>Data Model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716088" y="1681842"/>
            <a:ext cx="8261350" cy="5881007"/>
          </a:xfrm>
        </p:spPr>
        <p:txBody>
          <a:bodyPr/>
          <a:lstStyle/>
          <a:p>
            <a:pPr marL="378150" indent="-378150" eaLnBrk="1" hangingPunct="1">
              <a:defRPr/>
            </a:pPr>
            <a:r>
              <a:rPr lang="en-US" sz="2800" dirty="0" smtClean="0"/>
              <a:t>Purpose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206" dirty="0" smtClean="0"/>
              <a:t>To represent data in an understandable way.</a:t>
            </a:r>
          </a:p>
          <a:p>
            <a:pPr marL="378150" indent="-378150" eaLnBrk="1" hangingPunct="1">
              <a:defRPr/>
            </a:pPr>
            <a:r>
              <a:rPr lang="en-US" sz="2800" dirty="0" smtClean="0"/>
              <a:t>Categories of data models include:</a:t>
            </a:r>
          </a:p>
          <a:p>
            <a:pPr marL="819475" lvl="1" indent="-378150" eaLnBrk="1" hangingPunct="1">
              <a:defRPr/>
            </a:pPr>
            <a:r>
              <a:rPr lang="en-US" sz="2800" dirty="0" smtClean="0"/>
              <a:t>Object-Based Data Models</a:t>
            </a:r>
          </a:p>
          <a:p>
            <a:pPr marL="1260650" lvl="2" indent="-315125" eaLnBrk="1" hangingPunct="1">
              <a:defRPr/>
            </a:pPr>
            <a:r>
              <a:rPr lang="en-US" sz="2206" dirty="0" smtClean="0"/>
              <a:t>Entity-Relationship</a:t>
            </a:r>
          </a:p>
          <a:p>
            <a:pPr marL="1260650" lvl="2" indent="-315125" eaLnBrk="1" hangingPunct="1">
              <a:defRPr/>
            </a:pPr>
            <a:r>
              <a:rPr lang="en-US" sz="2206" dirty="0" smtClean="0"/>
              <a:t>Semantic</a:t>
            </a:r>
          </a:p>
          <a:p>
            <a:pPr marL="1260650" lvl="2" indent="-315125" eaLnBrk="1" hangingPunct="1">
              <a:defRPr/>
            </a:pPr>
            <a:r>
              <a:rPr lang="en-US" sz="2206" dirty="0" smtClean="0"/>
              <a:t>Functional</a:t>
            </a:r>
          </a:p>
          <a:p>
            <a:pPr marL="1260650" lvl="2" indent="-315125" eaLnBrk="1" hangingPunct="1">
              <a:defRPr/>
            </a:pPr>
            <a:r>
              <a:rPr lang="en-US" sz="2206" dirty="0" smtClean="0"/>
              <a:t>Object-Oriented.</a:t>
            </a:r>
          </a:p>
          <a:p>
            <a:pPr marL="819475" lvl="1" indent="-378150" eaLnBrk="1" hangingPunct="1">
              <a:defRPr/>
            </a:pPr>
            <a:r>
              <a:rPr lang="en-US" sz="2800" dirty="0" smtClean="0"/>
              <a:t>Record-Based Data Models</a:t>
            </a:r>
          </a:p>
          <a:p>
            <a:pPr marL="1260650" lvl="2" indent="-315125" eaLnBrk="1" hangingPunct="1">
              <a:defRPr/>
            </a:pPr>
            <a:r>
              <a:rPr lang="en-US" sz="2206" dirty="0" smtClean="0"/>
              <a:t>Relational Data Model</a:t>
            </a:r>
          </a:p>
          <a:p>
            <a:pPr marL="1260650" lvl="2" indent="-315125" eaLnBrk="1" hangingPunct="1">
              <a:defRPr/>
            </a:pPr>
            <a:r>
              <a:rPr lang="en-US" sz="2206" dirty="0" smtClean="0"/>
              <a:t>Network Data Model</a:t>
            </a:r>
          </a:p>
          <a:p>
            <a:pPr marL="1260650" lvl="2" indent="-315125" eaLnBrk="1" hangingPunct="1">
              <a:defRPr/>
            </a:pPr>
            <a:r>
              <a:rPr lang="en-US" sz="2206" dirty="0" smtClean="0"/>
              <a:t>Hierarchical Data Model.</a:t>
            </a:r>
          </a:p>
          <a:p>
            <a:pPr marL="819475" lvl="1" indent="-378150" eaLnBrk="1" hangingPunct="1">
              <a:defRPr/>
            </a:pPr>
            <a:r>
              <a:rPr lang="en-US" sz="2800" dirty="0" smtClean="0"/>
              <a:t>Physical Data Models</a:t>
            </a:r>
          </a:p>
          <a:p>
            <a:pPr marL="378150" indent="-378150" eaLnBrk="1" hangingPunct="1">
              <a:defRPr/>
            </a:pPr>
            <a:endParaRPr lang="en-US" sz="2206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6"/>
          <p:cNvSpPr txBox="1">
            <a:spLocks/>
          </p:cNvSpPr>
          <p:nvPr/>
        </p:nvSpPr>
        <p:spPr bwMode="auto">
          <a:xfrm>
            <a:off x="3762375" y="523875"/>
            <a:ext cx="6632575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/>
          <a:p>
            <a:pPr eaLnBrk="1" hangingPunct="1">
              <a:lnSpc>
                <a:spcPct val="70000"/>
              </a:lnSpc>
            </a:pPr>
            <a:r>
              <a:rPr lang="en-US" altLang="en-US" sz="4400" b="1">
                <a:latin typeface="Open Sans" pitchFamily="-84" charset="0"/>
              </a:rPr>
              <a:t>Relational Data Model</a:t>
            </a:r>
          </a:p>
        </p:txBody>
      </p:sp>
      <p:pic>
        <p:nvPicPr>
          <p:cNvPr id="25603" name="Picture 4" descr="C02NF0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785267" y="1645101"/>
            <a:ext cx="7063008" cy="5681688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6"/>
          <p:cNvSpPr txBox="1">
            <a:spLocks/>
          </p:cNvSpPr>
          <p:nvPr/>
        </p:nvSpPr>
        <p:spPr bwMode="auto">
          <a:xfrm>
            <a:off x="3762375" y="523875"/>
            <a:ext cx="6632575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/>
          <a:p>
            <a:pPr eaLnBrk="1" hangingPunct="1">
              <a:lnSpc>
                <a:spcPct val="70000"/>
              </a:lnSpc>
            </a:pPr>
            <a:r>
              <a:rPr lang="en-US" altLang="en-US" sz="4400" b="1" dirty="0">
                <a:latin typeface="Open Sans" pitchFamily="-84" charset="0"/>
              </a:rPr>
              <a:t>Network Data Model</a:t>
            </a:r>
          </a:p>
        </p:txBody>
      </p:sp>
      <p:pic>
        <p:nvPicPr>
          <p:cNvPr id="26627" name="Picture 5" descr="C02NF0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420586" y="2009775"/>
            <a:ext cx="8755289" cy="3763878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6"/>
          <p:cNvSpPr txBox="1">
            <a:spLocks/>
          </p:cNvSpPr>
          <p:nvPr/>
        </p:nvSpPr>
        <p:spPr bwMode="auto">
          <a:xfrm>
            <a:off x="3762375" y="409572"/>
            <a:ext cx="6632575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/>
          <a:p>
            <a:pPr eaLnBrk="1" hangingPunct="1">
              <a:lnSpc>
                <a:spcPct val="70000"/>
              </a:lnSpc>
            </a:pPr>
            <a:r>
              <a:rPr lang="en-US" altLang="en-US" sz="4400" b="1" dirty="0">
                <a:latin typeface="Open Sans" pitchFamily="-84" charset="0"/>
              </a:rPr>
              <a:t>Hierarchical Data Model</a:t>
            </a:r>
          </a:p>
        </p:txBody>
      </p:sp>
      <p:pic>
        <p:nvPicPr>
          <p:cNvPr id="27651" name="Picture 5" descr="C02NF0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1589" y="1962150"/>
            <a:ext cx="8464556" cy="4618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837110" y="1992086"/>
            <a:ext cx="8350532" cy="335251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>
                <a:latin typeface="Open Sans" pitchFamily="-84" charset="0"/>
              </a:rPr>
              <a:t>LO 1 :</a:t>
            </a:r>
            <a:r>
              <a:rPr lang="en-AU" sz="3200" dirty="0" smtClean="0"/>
              <a:t> Describe database systems, terminology, environment, and new concept of database</a:t>
            </a: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  <a:p>
            <a:pPr marL="0" indent="0" eaLnBrk="1" hangingPunct="1">
              <a:buNone/>
            </a:pPr>
            <a:endParaRPr lang="en-US" sz="3200" dirty="0" smtClean="0">
              <a:latin typeface="Open Sans" pitchFamily="-8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62264" y="519531"/>
            <a:ext cx="7992354" cy="873580"/>
          </a:xfrm>
        </p:spPr>
        <p:txBody>
          <a:bodyPr/>
          <a:lstStyle/>
          <a:p>
            <a:pPr algn="r" eaLnBrk="1" hangingPunct="1"/>
            <a:r>
              <a:rPr lang="en-US" sz="3600" dirty="0" smtClean="0">
                <a:latin typeface="Open Sans" pitchFamily="-84" charset="0"/>
              </a:rPr>
              <a:t>LEARNING OUTCOME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6"/>
          <p:cNvSpPr txBox="1">
            <a:spLocks/>
          </p:cNvSpPr>
          <p:nvPr/>
        </p:nvSpPr>
        <p:spPr bwMode="auto">
          <a:xfrm>
            <a:off x="1300163" y="1946729"/>
            <a:ext cx="9094787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/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en-US" sz="3600" baseline="30000" dirty="0">
                <a:latin typeface="Open Sans" pitchFamily="-84" charset="0"/>
              </a:rPr>
              <a:t>Conceptual schema is the core of a system supporting all user views.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en-US" sz="3600" baseline="30000" dirty="0">
                <a:latin typeface="Open Sans" pitchFamily="-84" charset="0"/>
              </a:rPr>
              <a:t>Should be complete and accurate representation of an organization’s data requirements.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en-US" sz="3600" baseline="30000" dirty="0" smtClean="0">
                <a:latin typeface="Open Sans" pitchFamily="-84" charset="0"/>
              </a:rPr>
              <a:t>Conceptual </a:t>
            </a:r>
            <a:r>
              <a:rPr lang="en-US" altLang="en-US" sz="3600" baseline="30000" dirty="0">
                <a:latin typeface="Open Sans" pitchFamily="-84" charset="0"/>
              </a:rPr>
              <a:t>modeling is process of developing a model of information use that is independent of implementation details.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en-US" sz="3600" baseline="30000" dirty="0">
                <a:latin typeface="Open Sans" pitchFamily="-84" charset="0"/>
              </a:rPr>
              <a:t>Result is a conceptual data model.</a:t>
            </a:r>
          </a:p>
        </p:txBody>
      </p:sp>
      <p:sp>
        <p:nvSpPr>
          <p:cNvPr id="28675" name="Title 6"/>
          <p:cNvSpPr txBox="1">
            <a:spLocks/>
          </p:cNvSpPr>
          <p:nvPr/>
        </p:nvSpPr>
        <p:spPr bwMode="auto">
          <a:xfrm>
            <a:off x="3762375" y="458559"/>
            <a:ext cx="6632575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/>
          <a:p>
            <a:pPr eaLnBrk="1" hangingPunct="1">
              <a:lnSpc>
                <a:spcPct val="70000"/>
              </a:lnSpc>
            </a:pPr>
            <a:r>
              <a:rPr lang="en-US" altLang="en-US" sz="4400" b="1" dirty="0">
                <a:latin typeface="Open Sans" pitchFamily="-84" charset="0"/>
              </a:rPr>
              <a:t>Conceptual Modeling</a:t>
            </a:r>
          </a:p>
        </p:txBody>
      </p:sp>
      <p:pic>
        <p:nvPicPr>
          <p:cNvPr id="4" name="Picture 2" descr="http://www.businessblogshub.com/wp-content/uploads/2015/03/databas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2586" y="5053910"/>
            <a:ext cx="5031909" cy="15482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ctangle 4"/>
          <p:cNvSpPr/>
          <p:nvPr/>
        </p:nvSpPr>
        <p:spPr>
          <a:xfrm>
            <a:off x="4791072" y="6647368"/>
            <a:ext cx="16401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latin typeface="Open Sans"/>
                <a:hlinkClick r:id="rId3"/>
              </a:rPr>
              <a:t>www.businessblogshub.com</a:t>
            </a:r>
            <a:endParaRPr 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itle 6"/>
          <p:cNvSpPr txBox="1">
            <a:spLocks/>
          </p:cNvSpPr>
          <p:nvPr/>
        </p:nvSpPr>
        <p:spPr bwMode="auto">
          <a:xfrm>
            <a:off x="3762375" y="523875"/>
            <a:ext cx="6632575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/>
          <a:p>
            <a:pPr eaLnBrk="1" hangingPunct="1">
              <a:lnSpc>
                <a:spcPct val="70000"/>
              </a:lnSpc>
            </a:pPr>
            <a:r>
              <a:rPr lang="en-US" altLang="en-US" sz="4400" b="1" dirty="0">
                <a:latin typeface="Open Sans" pitchFamily="-84" charset="0"/>
              </a:rPr>
              <a:t>Functions of a DBMS</a:t>
            </a:r>
          </a:p>
        </p:txBody>
      </p:sp>
      <p:sp>
        <p:nvSpPr>
          <p:cNvPr id="5" name="Rectangle 1027"/>
          <p:cNvSpPr txBox="1">
            <a:spLocks noChangeArrowheads="1"/>
          </p:cNvSpPr>
          <p:nvPr/>
        </p:nvSpPr>
        <p:spPr bwMode="auto">
          <a:xfrm>
            <a:off x="1621972" y="1765073"/>
            <a:ext cx="7727950" cy="457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77825" marR="0" lvl="0" indent="-3778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Data Storage, Retrieval, and Update.</a:t>
            </a:r>
          </a:p>
          <a:p>
            <a:pPr marL="377825" marR="0" lvl="0" indent="-3778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A User-Accessible </a:t>
            </a:r>
            <a:r>
              <a:rPr kumimoji="0" lang="en-GB" altLang="en-US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Catalog</a:t>
            </a:r>
            <a:r>
              <a:rPr kumimoji="0" lang="en-GB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.</a:t>
            </a:r>
          </a:p>
          <a:p>
            <a:pPr marL="377825" marR="0" lvl="0" indent="-377825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Transaction Support.</a:t>
            </a:r>
          </a:p>
          <a:p>
            <a:pPr marL="377825" marR="0" lvl="0" indent="-377825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Concurrency Control Services.</a:t>
            </a:r>
          </a:p>
          <a:p>
            <a:pPr marL="377825" marR="0" lvl="0" indent="-377825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Recovery Services.</a:t>
            </a:r>
          </a:p>
          <a:p>
            <a:pPr marL="377825" marR="0" lvl="0" indent="-377825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altLang="en-US" sz="2400" dirty="0" smtClean="0">
                <a:latin typeface="Open Sans"/>
              </a:rPr>
              <a:t>Authorization Services.</a:t>
            </a:r>
          </a:p>
          <a:p>
            <a:pPr marL="377825" marR="0" lvl="0" indent="-377825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altLang="en-US" sz="2400" dirty="0" smtClean="0">
                <a:latin typeface="Open Sans"/>
              </a:rPr>
              <a:t>Support for Data Communication.</a:t>
            </a:r>
          </a:p>
          <a:p>
            <a:pPr marL="377825" marR="0" lvl="0" indent="-377825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altLang="en-US" sz="2400" dirty="0" smtClean="0">
                <a:latin typeface="Open Sans"/>
              </a:rPr>
              <a:t>Integrity Services.</a:t>
            </a:r>
          </a:p>
          <a:p>
            <a:pPr marL="377825" marR="0" lvl="0" indent="-377825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altLang="en-US" sz="2400" dirty="0" smtClean="0">
                <a:latin typeface="Open Sans"/>
              </a:rPr>
              <a:t>Services to Promote Data Independence.</a:t>
            </a:r>
          </a:p>
          <a:p>
            <a:pPr marL="377825" marR="0" lvl="0" indent="-377825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altLang="en-US" sz="2400" dirty="0" smtClean="0">
                <a:latin typeface="Open Sans"/>
              </a:rPr>
              <a:t>Utility Services.</a:t>
            </a:r>
          </a:p>
          <a:p>
            <a:pPr marL="377825" marR="0" lvl="0" indent="-377825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altLang="en-US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6"/>
          <p:cNvSpPr txBox="1">
            <a:spLocks/>
          </p:cNvSpPr>
          <p:nvPr/>
        </p:nvSpPr>
        <p:spPr bwMode="auto">
          <a:xfrm>
            <a:off x="3762375" y="425901"/>
            <a:ext cx="6632575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/>
          <a:p>
            <a:pPr eaLnBrk="1" hangingPunct="1">
              <a:lnSpc>
                <a:spcPct val="70000"/>
              </a:lnSpc>
            </a:pPr>
            <a:r>
              <a:rPr lang="en-US" altLang="en-US" sz="4400" b="1" dirty="0">
                <a:latin typeface="Open Sans" pitchFamily="-84" charset="0"/>
              </a:rPr>
              <a:t>System Catalog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892300" y="1912938"/>
            <a:ext cx="8261350" cy="3848100"/>
          </a:xfrm>
        </p:spPr>
        <p:txBody>
          <a:bodyPr/>
          <a:lstStyle/>
          <a:p>
            <a:pPr marL="378150" indent="-378150" eaLnBrk="1" hangingPunct="1">
              <a:defRPr/>
            </a:pPr>
            <a:r>
              <a:rPr lang="en-US" sz="2400" dirty="0" smtClean="0"/>
              <a:t>Repository of information (metadata) describing the data in the database.</a:t>
            </a:r>
          </a:p>
          <a:p>
            <a:pPr marL="378150" indent="-378150" eaLnBrk="1" hangingPunct="1">
              <a:defRPr/>
            </a:pPr>
            <a:r>
              <a:rPr lang="en-US" sz="2400" dirty="0" smtClean="0"/>
              <a:t>One of the fundamental components of DBMS.</a:t>
            </a:r>
          </a:p>
          <a:p>
            <a:pPr marL="378150" indent="-378150" eaLnBrk="1" hangingPunct="1">
              <a:defRPr/>
            </a:pPr>
            <a:r>
              <a:rPr lang="en-US" sz="2400" dirty="0" smtClean="0"/>
              <a:t>Typically stores:</a:t>
            </a:r>
          </a:p>
          <a:p>
            <a:pPr marL="819325" lvl="1" indent="-315125" eaLnBrk="1" hangingPunct="1">
              <a:defRPr/>
            </a:pPr>
            <a:r>
              <a:rPr lang="en-US" sz="2206" dirty="0" smtClean="0"/>
              <a:t>names, types, and sizes of data items;</a:t>
            </a:r>
          </a:p>
          <a:p>
            <a:pPr marL="819325" lvl="1" indent="-315125" eaLnBrk="1" hangingPunct="1">
              <a:defRPr/>
            </a:pPr>
            <a:r>
              <a:rPr lang="en-US" sz="2206" dirty="0" smtClean="0"/>
              <a:t>constraints on the data;</a:t>
            </a:r>
          </a:p>
          <a:p>
            <a:pPr marL="819325" lvl="1" indent="-315125" eaLnBrk="1" hangingPunct="1">
              <a:defRPr/>
            </a:pPr>
            <a:r>
              <a:rPr lang="en-US" sz="2206" dirty="0" smtClean="0"/>
              <a:t>names of authorized users;</a:t>
            </a:r>
          </a:p>
          <a:p>
            <a:pPr marL="819325" lvl="1" indent="-315125" eaLnBrk="1" hangingPunct="1">
              <a:defRPr/>
            </a:pPr>
            <a:r>
              <a:rPr lang="en-US" sz="2206" dirty="0" smtClean="0"/>
              <a:t>data items accessible by a user and the type of access;</a:t>
            </a:r>
          </a:p>
          <a:p>
            <a:pPr marL="819325" lvl="1" indent="-315125" eaLnBrk="1" hangingPunct="1">
              <a:defRPr/>
            </a:pPr>
            <a:r>
              <a:rPr lang="en-US" sz="2206" dirty="0" smtClean="0"/>
              <a:t>usage statistics.</a:t>
            </a:r>
          </a:p>
          <a:p>
            <a:pPr marL="378150" indent="-378150" eaLnBrk="1" hangingPunct="1">
              <a:defRPr/>
            </a:pPr>
            <a:endParaRPr lang="en-US" sz="2206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206591" y="252095"/>
            <a:ext cx="7392975" cy="673100"/>
          </a:xfrm>
          <a:prstGeom prst="rect">
            <a:avLst/>
          </a:prstGeom>
        </p:spPr>
        <p:txBody>
          <a:bodyPr lIns="104287" tIns="52144" rIns="104287" bIns="52144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100" b="1" dirty="0" smtClean="0">
                <a:latin typeface="Open Sans"/>
              </a:rPr>
              <a:t>Components of a DBMS</a:t>
            </a:r>
            <a:endParaRPr lang="en-US" sz="4100" b="1" dirty="0">
              <a:latin typeface="Open Sans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534432" y="7116596"/>
            <a:ext cx="2494016" cy="402652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Open Sans"/>
              </a:rPr>
              <a:t>Bina</a:t>
            </a:r>
            <a:r>
              <a:rPr lang="en-US" dirty="0" smtClean="0">
                <a:latin typeface="Open Sans"/>
              </a:rPr>
              <a:t> Nusantara</a:t>
            </a:r>
            <a:endParaRPr lang="en-US" dirty="0">
              <a:latin typeface="Open Sans"/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1425152" y="1912062"/>
            <a:ext cx="8105550" cy="4222249"/>
          </a:xfrm>
          <a:prstGeom prst="rect">
            <a:avLst/>
          </a:prstGeom>
        </p:spPr>
        <p:txBody>
          <a:bodyPr lIns="104287" tIns="52144" rIns="104287" bIns="52144"/>
          <a:lstStyle/>
          <a:p>
            <a:pPr marL="391077" indent="-391077" defTabSz="1042873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700" dirty="0" smtClean="0">
                <a:latin typeface="Open Sans"/>
                <a:ea typeface="+mn-ea"/>
              </a:rPr>
              <a:t>Major components of a DBMS:</a:t>
            </a:r>
          </a:p>
          <a:p>
            <a:pPr marL="847334" lvl="1" indent="-325898" defTabSz="1042873" eaLnBrk="1" fontAlgn="auto" hangingPunct="1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700" dirty="0" smtClean="0">
                <a:latin typeface="Open Sans"/>
                <a:ea typeface="+mn-ea"/>
              </a:rPr>
              <a:t>Query processor</a:t>
            </a:r>
          </a:p>
          <a:p>
            <a:pPr marL="847334" lvl="1" indent="-325898" defTabSz="1042873" eaLnBrk="1" fontAlgn="auto" hangingPunct="1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700" dirty="0" smtClean="0">
                <a:latin typeface="Open Sans"/>
                <a:ea typeface="+mn-ea"/>
              </a:rPr>
              <a:t>Database manager (DM)</a:t>
            </a:r>
          </a:p>
          <a:p>
            <a:pPr marL="847334" lvl="1" indent="-325898" defTabSz="1042873" eaLnBrk="1" fontAlgn="auto" hangingPunct="1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700" dirty="0" smtClean="0">
                <a:latin typeface="Open Sans"/>
                <a:ea typeface="+mn-ea"/>
              </a:rPr>
              <a:t>File manager</a:t>
            </a:r>
          </a:p>
          <a:p>
            <a:pPr marL="847334" lvl="1" indent="-325898" defTabSz="1042873" eaLnBrk="1" fontAlgn="auto" hangingPunct="1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700" dirty="0" smtClean="0">
                <a:latin typeface="Open Sans"/>
                <a:ea typeface="+mn-ea"/>
              </a:rPr>
              <a:t>DML preprocessor</a:t>
            </a:r>
          </a:p>
          <a:p>
            <a:pPr marL="847334" lvl="1" indent="-325898" defTabSz="1042873" eaLnBrk="1" fontAlgn="auto" hangingPunct="1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700" dirty="0" smtClean="0">
                <a:latin typeface="Open Sans"/>
                <a:ea typeface="+mn-ea"/>
              </a:rPr>
              <a:t>DDL compiler</a:t>
            </a:r>
          </a:p>
          <a:p>
            <a:pPr marL="847334" lvl="1" indent="-325898" defTabSz="1042873" eaLnBrk="1" fontAlgn="auto" hangingPunct="1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700" dirty="0" smtClean="0">
                <a:latin typeface="Open Sans"/>
                <a:ea typeface="+mn-ea"/>
              </a:rPr>
              <a:t>Catalog manager</a:t>
            </a:r>
          </a:p>
          <a:p>
            <a:pPr marL="391077" indent="-391077" defTabSz="1042873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700" dirty="0">
              <a:latin typeface="Open Sans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43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206591" y="252095"/>
            <a:ext cx="7392975" cy="673100"/>
          </a:xfrm>
          <a:prstGeom prst="rect">
            <a:avLst/>
          </a:prstGeom>
        </p:spPr>
        <p:txBody>
          <a:bodyPr lIns="104287" tIns="52144" rIns="104287" bIns="52144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100" b="1" dirty="0" smtClean="0">
                <a:latin typeface="Open Sans"/>
              </a:rPr>
              <a:t>Components of a DBMS</a:t>
            </a:r>
            <a:endParaRPr lang="en-US" sz="4100" b="1" dirty="0">
              <a:latin typeface="Open Sans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534432" y="7116596"/>
            <a:ext cx="2494016" cy="402652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Open Sans"/>
              </a:rPr>
              <a:t>Bina</a:t>
            </a:r>
            <a:r>
              <a:rPr lang="en-US" dirty="0" smtClean="0">
                <a:latin typeface="Open Sans"/>
              </a:rPr>
              <a:t> Nusantara</a:t>
            </a:r>
            <a:endParaRPr lang="en-US" dirty="0">
              <a:latin typeface="Open Sans"/>
            </a:endParaRPr>
          </a:p>
        </p:txBody>
      </p:sp>
      <p:pic>
        <p:nvPicPr>
          <p:cNvPr id="5" name="Picture 6" descr="C02NF0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70251" y="1344507"/>
            <a:ext cx="7849523" cy="60502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43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206591" y="252095"/>
            <a:ext cx="7392975" cy="673100"/>
          </a:xfrm>
          <a:prstGeom prst="rect">
            <a:avLst/>
          </a:prstGeom>
        </p:spPr>
        <p:txBody>
          <a:bodyPr lIns="104287" tIns="52144" rIns="104287" bIns="52144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100" b="1" dirty="0" smtClean="0">
                <a:latin typeface="Open Sans"/>
              </a:rPr>
              <a:t>Components of Database Manager (DM)</a:t>
            </a:r>
            <a:endParaRPr lang="en-US" sz="4100" b="1" dirty="0">
              <a:latin typeface="Open Sans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534432" y="7116596"/>
            <a:ext cx="2494016" cy="402652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Open Sans"/>
              </a:rPr>
              <a:t>Bina</a:t>
            </a:r>
            <a:r>
              <a:rPr lang="en-US" dirty="0" smtClean="0">
                <a:latin typeface="Open Sans"/>
              </a:rPr>
              <a:t> Nusantara</a:t>
            </a:r>
            <a:endParaRPr lang="en-US" dirty="0">
              <a:latin typeface="Open Sans"/>
            </a:endParaRPr>
          </a:p>
        </p:txBody>
      </p:sp>
      <p:grpSp>
        <p:nvGrpSpPr>
          <p:cNvPr id="3" name="Group 7"/>
          <p:cNvGrpSpPr/>
          <p:nvPr/>
        </p:nvGrpSpPr>
        <p:grpSpPr>
          <a:xfrm>
            <a:off x="1247008" y="2161361"/>
            <a:ext cx="9797918" cy="3468761"/>
            <a:chOff x="1066800" y="1731324"/>
            <a:chExt cx="8382000" cy="3145476"/>
          </a:xfrm>
        </p:grpSpPr>
        <p:sp>
          <p:nvSpPr>
            <p:cNvPr id="6" name="Content Placeholder 4"/>
            <p:cNvSpPr txBox="1">
              <a:spLocks/>
            </p:cNvSpPr>
            <p:nvPr/>
          </p:nvSpPr>
          <p:spPr>
            <a:xfrm>
              <a:off x="1066800" y="1731324"/>
              <a:ext cx="8382000" cy="3145476"/>
            </a:xfrm>
            <a:prstGeom prst="rect">
              <a:avLst/>
            </a:prstGeom>
          </p:spPr>
          <p:txBody>
            <a:bodyPr/>
            <a:lstStyle/>
            <a:p>
              <a:pPr marL="391077" indent="-391077" defTabSz="1042873" eaLnBrk="1" fontAlgn="auto" hangingPunct="1">
                <a:spcBef>
                  <a:spcPct val="20000"/>
                </a:spcBef>
                <a:spcAft>
                  <a:spcPts val="0"/>
                </a:spcAft>
                <a:buFont typeface="Wingdings" pitchFamily="2" charset="2"/>
                <a:buChar char="§"/>
                <a:defRPr/>
              </a:pPr>
              <a:r>
                <a:rPr lang="en-US" sz="2700" dirty="0" smtClean="0">
                  <a:latin typeface="Open Sans"/>
                  <a:ea typeface="+mn-ea"/>
                </a:rPr>
                <a:t>Major software components for database manager</a:t>
              </a:r>
            </a:p>
            <a:p>
              <a:pPr marL="847334" lvl="1" indent="-325898" defTabSz="1042873" eaLnBrk="1" fontAlgn="auto" hangingPunct="1">
                <a:spcBef>
                  <a:spcPct val="20000"/>
                </a:spcBef>
                <a:spcAft>
                  <a:spcPts val="0"/>
                </a:spcAft>
                <a:buFont typeface="Wingdings" pitchFamily="2" charset="2"/>
                <a:buChar char="§"/>
                <a:defRPr/>
              </a:pPr>
              <a:r>
                <a:rPr lang="en-US" sz="2700" dirty="0" smtClean="0">
                  <a:latin typeface="Open Sans"/>
                  <a:ea typeface="+mn-ea"/>
                </a:rPr>
                <a:t>Authorization control</a:t>
              </a:r>
            </a:p>
            <a:p>
              <a:pPr marL="847334" lvl="1" indent="-325898" defTabSz="1042873" eaLnBrk="1" fontAlgn="auto" hangingPunct="1">
                <a:spcBef>
                  <a:spcPct val="20000"/>
                </a:spcBef>
                <a:spcAft>
                  <a:spcPts val="0"/>
                </a:spcAft>
                <a:buFont typeface="Wingdings" pitchFamily="2" charset="2"/>
                <a:buChar char="§"/>
                <a:defRPr/>
              </a:pPr>
              <a:r>
                <a:rPr lang="en-US" sz="2700" dirty="0" smtClean="0">
                  <a:latin typeface="Open Sans"/>
                  <a:ea typeface="+mn-ea"/>
                </a:rPr>
                <a:t>Command processor</a:t>
              </a:r>
            </a:p>
            <a:p>
              <a:pPr marL="847334" lvl="1" indent="-325898" defTabSz="1042873" eaLnBrk="1" fontAlgn="auto" hangingPunct="1">
                <a:spcBef>
                  <a:spcPct val="20000"/>
                </a:spcBef>
                <a:spcAft>
                  <a:spcPts val="0"/>
                </a:spcAft>
                <a:buFont typeface="Wingdings" pitchFamily="2" charset="2"/>
                <a:buChar char="§"/>
                <a:defRPr/>
              </a:pPr>
              <a:r>
                <a:rPr lang="en-US" sz="2700" dirty="0" smtClean="0">
                  <a:latin typeface="Open Sans"/>
                  <a:ea typeface="+mn-ea"/>
                </a:rPr>
                <a:t>Integrity checker</a:t>
              </a:r>
            </a:p>
            <a:p>
              <a:pPr marL="847334" lvl="1" indent="-325898" defTabSz="1042873" eaLnBrk="1" fontAlgn="auto" hangingPunct="1">
                <a:spcBef>
                  <a:spcPct val="20000"/>
                </a:spcBef>
                <a:spcAft>
                  <a:spcPts val="0"/>
                </a:spcAft>
                <a:buFont typeface="Wingdings" pitchFamily="2" charset="2"/>
                <a:buChar char="§"/>
                <a:defRPr/>
              </a:pPr>
              <a:r>
                <a:rPr lang="en-US" sz="2700" dirty="0" smtClean="0">
                  <a:latin typeface="Open Sans"/>
                  <a:ea typeface="+mn-ea"/>
                </a:rPr>
                <a:t>Query optimizer</a:t>
              </a:r>
            </a:p>
            <a:p>
              <a:pPr marL="391077" indent="-391077" defTabSz="1042873" eaLnBrk="1" fontAlgn="auto" hangingPunct="1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endParaRPr lang="en-US" sz="2700" dirty="0">
                <a:latin typeface="Open Sans"/>
                <a:ea typeface="+mn-e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86343" y="2182809"/>
              <a:ext cx="4071937" cy="2193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847334" lvl="1" indent="-325898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/>
              </a:pPr>
              <a:r>
                <a:rPr lang="en-US" sz="2700" dirty="0">
                  <a:latin typeface="Open Sans"/>
                </a:rPr>
                <a:t> Transaction manager</a:t>
              </a:r>
            </a:p>
            <a:p>
              <a:pPr marL="847334" lvl="1" indent="-325898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/>
              </a:pPr>
              <a:r>
                <a:rPr lang="en-US" sz="2700" dirty="0">
                  <a:latin typeface="Open Sans"/>
                </a:rPr>
                <a:t> Scheduler</a:t>
              </a:r>
            </a:p>
            <a:p>
              <a:pPr marL="847334" lvl="1" indent="-325898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/>
              </a:pPr>
              <a:r>
                <a:rPr lang="en-US" sz="2700" dirty="0">
                  <a:latin typeface="Open Sans"/>
                </a:rPr>
                <a:t> Recovery manager</a:t>
              </a:r>
            </a:p>
            <a:p>
              <a:pPr marL="847334" lvl="1" indent="-325898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/>
              </a:pPr>
              <a:r>
                <a:rPr lang="en-US" sz="2700" dirty="0">
                  <a:latin typeface="Open Sans"/>
                </a:rPr>
                <a:t> Buffer manager</a:t>
              </a:r>
            </a:p>
            <a:p>
              <a:pPr>
                <a:buFont typeface="Wingdings" pitchFamily="2" charset="2"/>
                <a:buChar char="§"/>
                <a:defRPr/>
              </a:pPr>
              <a:endParaRPr lang="en-US" sz="2700" dirty="0">
                <a:latin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3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24328" y="2857077"/>
            <a:ext cx="3251127" cy="673100"/>
          </a:xfrm>
          <a:prstGeom prst="rect">
            <a:avLst/>
          </a:prstGeom>
        </p:spPr>
        <p:txBody>
          <a:bodyPr lIns="104287" tIns="52144" rIns="104287" bIns="52144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400" b="1" dirty="0" smtClean="0">
                <a:latin typeface="Open Sans"/>
              </a:rPr>
              <a:t>Components of Database Manager (DM)</a:t>
            </a:r>
            <a:endParaRPr lang="en-US" sz="3400" b="1" dirty="0">
              <a:latin typeface="Open Sans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534432" y="7116596"/>
            <a:ext cx="2494016" cy="402652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Open Sans"/>
              </a:rPr>
              <a:t>Bina</a:t>
            </a:r>
            <a:r>
              <a:rPr lang="en-US" dirty="0" smtClean="0">
                <a:latin typeface="Open Sans"/>
              </a:rPr>
              <a:t> Nusantara</a:t>
            </a:r>
            <a:endParaRPr lang="en-US" dirty="0">
              <a:latin typeface="Open Sans"/>
            </a:endParaRPr>
          </a:p>
        </p:txBody>
      </p:sp>
      <p:pic>
        <p:nvPicPr>
          <p:cNvPr id="6" name="Picture 1030" descr="C02NF0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186383" y="504190"/>
            <a:ext cx="6502255" cy="66385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43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0898" name="Picture 2" descr="http://www.healthytravelblog.com/wp-content/uploads/2013/12/Thank-you-post-it_Xoomb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5360" y="840317"/>
            <a:ext cx="9797918" cy="5779457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8550911" y="7056199"/>
            <a:ext cx="1765524" cy="259195"/>
          </a:xfrm>
          <a:prstGeom prst="rect">
            <a:avLst/>
          </a:prstGeom>
        </p:spPr>
        <p:txBody>
          <a:bodyPr wrap="none" lIns="104287" tIns="52144" rIns="104287" bIns="52144">
            <a:spAutoFit/>
          </a:bodyPr>
          <a:lstStyle/>
          <a:p>
            <a:r>
              <a:rPr lang="en-US" sz="1000" dirty="0" smtClean="0">
                <a:latin typeface="Open Sans"/>
                <a:hlinkClick r:id="rId3"/>
              </a:rPr>
              <a:t>www.healthytravelblog.com</a:t>
            </a:r>
            <a:endParaRPr lang="en-US" sz="1000" dirty="0">
              <a:latin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2362264" y="551458"/>
            <a:ext cx="7992354" cy="873579"/>
          </a:xfrm>
        </p:spPr>
        <p:txBody>
          <a:bodyPr/>
          <a:lstStyle/>
          <a:p>
            <a:pPr algn="r" eaLnBrk="1" hangingPunct="1"/>
            <a:r>
              <a:rPr lang="en-US" sz="3600" dirty="0" smtClean="0">
                <a:latin typeface="Open Sans" pitchFamily="-84" charset="0"/>
              </a:rPr>
              <a:t>ACKNOWLEDGEMENT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1419585" y="2205832"/>
            <a:ext cx="4258754" cy="335251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 smtClean="0">
                <a:latin typeface="Open Sans" pitchFamily="-84" charset="0"/>
              </a:rPr>
              <a:t>These slides have been adapted from Thomas Connolly and Carolyn </a:t>
            </a:r>
            <a:r>
              <a:rPr lang="en-US" dirty="0" err="1" smtClean="0">
                <a:latin typeface="Open Sans" pitchFamily="-84" charset="0"/>
              </a:rPr>
              <a:t>Begg</a:t>
            </a:r>
            <a:r>
              <a:rPr lang="en-US" dirty="0" smtClean="0">
                <a:latin typeface="Open Sans" pitchFamily="-84" charset="0"/>
              </a:rPr>
              <a:t>. 2015. Database Systems: A Practical Approach To Design, Implementation, and Management. Pearson Education. USA. ISBN:978-1-292-06118-4 </a:t>
            </a:r>
          </a:p>
        </p:txBody>
      </p:sp>
      <p:pic>
        <p:nvPicPr>
          <p:cNvPr id="35844" name="Picture 2" descr="D:\SCC\!Ganjil-1415\Course Review\PSBD_Edisi 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9370" y="1811934"/>
            <a:ext cx="4175249" cy="5052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4432" y="2773045"/>
            <a:ext cx="10489629" cy="1260475"/>
          </a:xfrm>
        </p:spPr>
        <p:txBody>
          <a:bodyPr>
            <a:noAutofit/>
          </a:bodyPr>
          <a:lstStyle/>
          <a:p>
            <a:r>
              <a:rPr lang="en-US" sz="4600" dirty="0" smtClean="0"/>
              <a:t>CHAPTER 2</a:t>
            </a:r>
            <a:br>
              <a:rPr lang="en-US" sz="4600" dirty="0" smtClean="0"/>
            </a:br>
            <a:r>
              <a:rPr lang="en-US" sz="4600" dirty="0" smtClean="0"/>
              <a:t>DATABASE ENVIRONMENT</a:t>
            </a:r>
            <a:endParaRPr lang="id-ID" sz="4600" dirty="0"/>
          </a:p>
        </p:txBody>
      </p:sp>
      <p:sp>
        <p:nvSpPr>
          <p:cNvPr id="6146" name="AutoShape 2" descr="https://www.csiac.org/sites/default/files/images/group_rotating_banner/banner_195.jpg"/>
          <p:cNvSpPr>
            <a:spLocks noChangeAspect="1" noChangeArrowheads="1"/>
          </p:cNvSpPr>
          <p:nvPr/>
        </p:nvSpPr>
        <p:spPr bwMode="auto">
          <a:xfrm>
            <a:off x="181855" y="-1638617"/>
            <a:ext cx="7237099" cy="3413786"/>
          </a:xfrm>
          <a:prstGeom prst="rect">
            <a:avLst/>
          </a:prstGeom>
          <a:noFill/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473807" y="505730"/>
            <a:ext cx="7392975" cy="673100"/>
          </a:xfrm>
          <a:prstGeom prst="rect">
            <a:avLst/>
          </a:prstGeom>
        </p:spPr>
        <p:txBody>
          <a:bodyPr lIns="104287" tIns="52144" rIns="104287" bIns="52144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100" b="1" kern="0" dirty="0" smtClean="0">
                <a:solidFill>
                  <a:srgbClr val="000000"/>
                </a:solidFill>
                <a:latin typeface="Open Sans"/>
                <a:cs typeface="Arial" pitchFamily="34" charset="0"/>
              </a:rPr>
              <a:t>LEARNING OBJECTIVES</a:t>
            </a:r>
            <a:endParaRPr lang="en-US" sz="4100" b="1" dirty="0">
              <a:latin typeface="Open Sans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692368" y="1764665"/>
            <a:ext cx="8550910" cy="4789805"/>
          </a:xfrm>
          <a:prstGeom prst="rect">
            <a:avLst/>
          </a:prstGeom>
        </p:spPr>
        <p:txBody>
          <a:bodyPr lIns="104287" tIns="52144" rIns="104287" bIns="52144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GB" altLang="en-US" sz="2400" dirty="0" smtClean="0">
                <a:latin typeface="Open Sans"/>
              </a:rPr>
              <a:t>Purpose of three-level database architecture.</a:t>
            </a:r>
          </a:p>
          <a:p>
            <a:pPr>
              <a:lnSpc>
                <a:spcPct val="120000"/>
              </a:lnSpc>
            </a:pPr>
            <a:r>
              <a:rPr lang="en-GB" altLang="en-US" sz="2400" dirty="0" smtClean="0">
                <a:latin typeface="Open Sans"/>
              </a:rPr>
              <a:t>Contents of external, conceptual, and internal levels.</a:t>
            </a:r>
          </a:p>
          <a:p>
            <a:pPr>
              <a:lnSpc>
                <a:spcPct val="120000"/>
              </a:lnSpc>
            </a:pPr>
            <a:r>
              <a:rPr lang="en-GB" altLang="en-US" sz="2400" dirty="0" smtClean="0">
                <a:latin typeface="Open Sans"/>
              </a:rPr>
              <a:t>Purpose of external/conceptual and  conceptual/internal mappings.</a:t>
            </a:r>
          </a:p>
          <a:p>
            <a:pPr>
              <a:lnSpc>
                <a:spcPct val="120000"/>
              </a:lnSpc>
            </a:pPr>
            <a:r>
              <a:rPr lang="en-GB" altLang="en-US" sz="2400" dirty="0" smtClean="0">
                <a:latin typeface="Open Sans"/>
              </a:rPr>
              <a:t>Meaning of logical and physical data independence.</a:t>
            </a:r>
          </a:p>
          <a:p>
            <a:pPr>
              <a:lnSpc>
                <a:spcPct val="120000"/>
              </a:lnSpc>
            </a:pPr>
            <a:r>
              <a:rPr lang="en-GB" altLang="en-US" sz="2400" dirty="0" smtClean="0">
                <a:latin typeface="Open Sans"/>
              </a:rPr>
              <a:t>Distinction between DDL and DML.</a:t>
            </a:r>
          </a:p>
          <a:p>
            <a:pPr>
              <a:lnSpc>
                <a:spcPct val="120000"/>
              </a:lnSpc>
            </a:pPr>
            <a:r>
              <a:rPr lang="en-GB" altLang="en-US" sz="2400" dirty="0" smtClean="0">
                <a:latin typeface="Open Sans"/>
              </a:rPr>
              <a:t>A classification of data models.</a:t>
            </a:r>
            <a:endParaRPr lang="en-GB" altLang="en-US" sz="2400" dirty="0" smtClean="0">
              <a:latin typeface="Open Sans"/>
              <a:ea typeface="Times" pitchFamily="18" charset="0"/>
              <a:cs typeface="Times" pitchFamily="18" charset="0"/>
            </a:endParaRPr>
          </a:p>
          <a:p>
            <a:endParaRPr lang="en-US" sz="2400" dirty="0" smtClean="0">
              <a:latin typeface="Open San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534432" y="7116596"/>
            <a:ext cx="2494016" cy="402652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Open Sans"/>
              </a:rPr>
              <a:t>Bina</a:t>
            </a:r>
            <a:r>
              <a:rPr lang="en-US" dirty="0" smtClean="0">
                <a:latin typeface="Open Sans"/>
              </a:rPr>
              <a:t> Nusantara</a:t>
            </a:r>
            <a:endParaRPr lang="en-US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943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473807" y="505730"/>
            <a:ext cx="7392975" cy="673100"/>
          </a:xfrm>
          <a:prstGeom prst="rect">
            <a:avLst/>
          </a:prstGeom>
        </p:spPr>
        <p:txBody>
          <a:bodyPr lIns="104287" tIns="52144" rIns="104287" bIns="52144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100" b="1" kern="0" dirty="0" smtClean="0">
                <a:solidFill>
                  <a:srgbClr val="000000"/>
                </a:solidFill>
                <a:latin typeface="Open Sans"/>
                <a:cs typeface="Arial" pitchFamily="34" charset="0"/>
              </a:rPr>
              <a:t>LEARNING OBJECTIVES</a:t>
            </a:r>
            <a:endParaRPr lang="en-US" sz="4100" b="1" dirty="0">
              <a:latin typeface="Open Sans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692368" y="1797323"/>
            <a:ext cx="8550910" cy="4789805"/>
          </a:xfrm>
          <a:prstGeom prst="rect">
            <a:avLst/>
          </a:prstGeom>
        </p:spPr>
        <p:txBody>
          <a:bodyPr lIns="104287" tIns="52144" rIns="104287" bIns="52144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2400" dirty="0" smtClean="0">
                <a:latin typeface="Open Sans"/>
              </a:rPr>
              <a:t>Purpose/importance of conceptual </a:t>
            </a:r>
            <a:r>
              <a:rPr lang="en-GB" altLang="en-US" sz="2400" dirty="0" err="1" smtClean="0">
                <a:latin typeface="Open Sans"/>
              </a:rPr>
              <a:t>modeling</a:t>
            </a:r>
            <a:r>
              <a:rPr lang="en-GB" altLang="en-US" sz="2400" dirty="0" smtClean="0">
                <a:latin typeface="Open Sans"/>
              </a:rPr>
              <a:t>.</a:t>
            </a:r>
          </a:p>
          <a:p>
            <a:r>
              <a:rPr lang="en-GB" altLang="en-US" sz="2400" dirty="0" smtClean="0">
                <a:latin typeface="Open Sans"/>
              </a:rPr>
              <a:t>Typical functions and services a DBMS should provide.</a:t>
            </a:r>
          </a:p>
          <a:p>
            <a:r>
              <a:rPr lang="en-GB" altLang="en-US" sz="2400" dirty="0" smtClean="0">
                <a:latin typeface="Open Sans"/>
              </a:rPr>
              <a:t>Function and importance of system </a:t>
            </a:r>
            <a:r>
              <a:rPr lang="en-GB" altLang="en-US" sz="2400" dirty="0" err="1" smtClean="0">
                <a:latin typeface="Open Sans"/>
              </a:rPr>
              <a:t>catalog</a:t>
            </a:r>
            <a:r>
              <a:rPr lang="en-GB" altLang="en-US" sz="2400" dirty="0" smtClean="0">
                <a:latin typeface="Open Sans"/>
              </a:rPr>
              <a:t>.</a:t>
            </a:r>
          </a:p>
          <a:p>
            <a:r>
              <a:rPr lang="en-GB" altLang="en-US" sz="2400" dirty="0" smtClean="0">
                <a:latin typeface="Open Sans"/>
              </a:rPr>
              <a:t>Software components of a DBMS</a:t>
            </a:r>
            <a:r>
              <a:rPr lang="en-GB" altLang="en-US" sz="2400" dirty="0" smtClean="0">
                <a:latin typeface="Open Sans"/>
              </a:rPr>
              <a:t>.</a:t>
            </a:r>
            <a:endParaRPr lang="en-US" sz="2400" dirty="0" smtClean="0">
              <a:latin typeface="Open San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534432" y="7116596"/>
            <a:ext cx="2494016" cy="402652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Open Sans"/>
              </a:rPr>
              <a:t>Bina</a:t>
            </a:r>
            <a:r>
              <a:rPr lang="en-US" dirty="0" smtClean="0">
                <a:latin typeface="Open Sans"/>
              </a:rPr>
              <a:t> Nusantara</a:t>
            </a:r>
            <a:endParaRPr lang="en-US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943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6"/>
          <p:cNvSpPr txBox="1">
            <a:spLocks/>
          </p:cNvSpPr>
          <p:nvPr/>
        </p:nvSpPr>
        <p:spPr bwMode="auto">
          <a:xfrm>
            <a:off x="1300163" y="1914071"/>
            <a:ext cx="9094787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/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en-US" sz="4000" baseline="30000" dirty="0">
                <a:latin typeface="Open Sans" pitchFamily="-84" charset="0"/>
              </a:rPr>
              <a:t>All users should be able to access same data. 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en-US" sz="4000" baseline="30000" dirty="0" smtClean="0">
                <a:latin typeface="Open Sans" pitchFamily="-84" charset="0"/>
              </a:rPr>
              <a:t>A </a:t>
            </a:r>
            <a:r>
              <a:rPr lang="en-US" altLang="en-US" sz="4000" baseline="30000" dirty="0">
                <a:latin typeface="Open Sans" pitchFamily="-84" charset="0"/>
              </a:rPr>
              <a:t>user’s view is immune to changes made in other views.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en-US" sz="4000" baseline="30000" dirty="0" smtClean="0">
                <a:latin typeface="Open Sans" pitchFamily="-84" charset="0"/>
              </a:rPr>
              <a:t>Users </a:t>
            </a:r>
            <a:r>
              <a:rPr lang="en-US" altLang="en-US" sz="4000" baseline="30000" dirty="0">
                <a:latin typeface="Open Sans" pitchFamily="-84" charset="0"/>
              </a:rPr>
              <a:t>should not need to know physical database storage details</a:t>
            </a:r>
            <a:r>
              <a:rPr lang="en-US" altLang="en-US" sz="4000" baseline="30000" dirty="0" smtClean="0">
                <a:latin typeface="Open Sans" pitchFamily="-84" charset="0"/>
              </a:rPr>
              <a:t>.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en-US" sz="4000" baseline="30000" dirty="0" smtClean="0">
                <a:latin typeface="Open Sans" pitchFamily="-84" charset="0"/>
              </a:rPr>
              <a:t>DBA should be able to change database storage structures without affecting the users’ views.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en-US" sz="4000" baseline="30000" dirty="0" smtClean="0">
                <a:latin typeface="Open Sans" pitchFamily="-84" charset="0"/>
              </a:rPr>
              <a:t>Internal structure of database should be unaffected by changes to physical aspects of storage.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en-US" sz="4000" baseline="30000" dirty="0" smtClean="0">
                <a:latin typeface="Open Sans" pitchFamily="-84" charset="0"/>
              </a:rPr>
              <a:t>DBA should be able to change conceptual structure of database without affecting all users.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endParaRPr lang="en-US" altLang="en-US" sz="4000" baseline="30000" dirty="0">
              <a:latin typeface="Open Sans" pitchFamily="-84" charset="0"/>
            </a:endParaRPr>
          </a:p>
        </p:txBody>
      </p:sp>
      <p:sp>
        <p:nvSpPr>
          <p:cNvPr id="11267" name="Title 6"/>
          <p:cNvSpPr txBox="1">
            <a:spLocks/>
          </p:cNvSpPr>
          <p:nvPr/>
        </p:nvSpPr>
        <p:spPr bwMode="auto">
          <a:xfrm>
            <a:off x="3762375" y="376914"/>
            <a:ext cx="6632575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/>
          <a:p>
            <a:pPr eaLnBrk="1" hangingPunct="1">
              <a:lnSpc>
                <a:spcPct val="70000"/>
              </a:lnSpc>
            </a:pPr>
            <a:r>
              <a:rPr lang="en-US" altLang="en-US" sz="4000" b="1" dirty="0" smtClean="0">
                <a:latin typeface="Open Sans" pitchFamily="-84" charset="0"/>
              </a:rPr>
              <a:t>Objectives of Three-Level Database Architecture</a:t>
            </a:r>
            <a:endParaRPr lang="en-US" altLang="en-US" sz="4000" b="1" dirty="0">
              <a:latin typeface="Open Sans" pitchFamily="-8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itle 6"/>
          <p:cNvSpPr txBox="1">
            <a:spLocks/>
          </p:cNvSpPr>
          <p:nvPr/>
        </p:nvSpPr>
        <p:spPr bwMode="auto">
          <a:xfrm>
            <a:off x="3762375" y="376914"/>
            <a:ext cx="6632575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/>
          <a:p>
            <a:pPr eaLnBrk="1" hangingPunct="1">
              <a:lnSpc>
                <a:spcPct val="70000"/>
              </a:lnSpc>
            </a:pPr>
            <a:r>
              <a:rPr lang="en-US" altLang="en-US" sz="4400" b="1" dirty="0" smtClean="0">
                <a:latin typeface="Open Sans" pitchFamily="-84" charset="0"/>
              </a:rPr>
              <a:t>Three-Level Database Architecture</a:t>
            </a:r>
            <a:endParaRPr lang="en-US" altLang="en-US" sz="4400" b="1" dirty="0">
              <a:latin typeface="Open Sans" pitchFamily="-84" charset="0"/>
            </a:endParaRPr>
          </a:p>
        </p:txBody>
      </p:sp>
      <p:pic>
        <p:nvPicPr>
          <p:cNvPr id="4" name="Picture 6" descr="C02NF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313" y="1914064"/>
            <a:ext cx="6192837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20788" y="6965038"/>
            <a:ext cx="532311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 ANSI-SPARC Three Level Architecture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6"/>
          <p:cNvSpPr txBox="1">
            <a:spLocks/>
          </p:cNvSpPr>
          <p:nvPr/>
        </p:nvSpPr>
        <p:spPr bwMode="auto">
          <a:xfrm>
            <a:off x="3762375" y="442230"/>
            <a:ext cx="6632575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/>
          <a:p>
            <a:pPr eaLnBrk="1" hangingPunct="1">
              <a:lnSpc>
                <a:spcPct val="70000"/>
              </a:lnSpc>
            </a:pPr>
            <a:r>
              <a:rPr lang="en-US" altLang="en-US" sz="4000" b="1">
                <a:latin typeface="Open Sans" pitchFamily="-84" charset="0"/>
              </a:rPr>
              <a:t>ANSI-SPARC Three-Level Architecture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63663" y="1833563"/>
            <a:ext cx="8902700" cy="5273675"/>
          </a:xfrm>
        </p:spPr>
        <p:txBody>
          <a:bodyPr/>
          <a:lstStyle/>
          <a:p>
            <a:pPr marL="378150" indent="-378150" eaLnBrk="1" hangingPunct="1">
              <a:defRPr/>
            </a:pPr>
            <a:r>
              <a:rPr lang="en-US" sz="2400" dirty="0" smtClean="0"/>
              <a:t>External Level</a:t>
            </a:r>
          </a:p>
          <a:p>
            <a:pPr marL="819325" lvl="1" indent="-315125" eaLnBrk="1" hangingPunct="1">
              <a:defRPr/>
            </a:pPr>
            <a:r>
              <a:rPr lang="en-US" sz="2206" dirty="0" smtClean="0"/>
              <a:t>Users’ view of the database. </a:t>
            </a:r>
          </a:p>
          <a:p>
            <a:pPr marL="819325" lvl="1" indent="-315125" eaLnBrk="1" hangingPunct="1">
              <a:defRPr/>
            </a:pPr>
            <a:r>
              <a:rPr lang="en-US" sz="2206" dirty="0" smtClean="0"/>
              <a:t>Describes that part of database that is relevant to a particular user.</a:t>
            </a:r>
          </a:p>
          <a:p>
            <a:pPr marL="378150" indent="-378150" eaLnBrk="1" hangingPunct="1">
              <a:defRPr/>
            </a:pPr>
            <a:endParaRPr lang="en-US" sz="2206" dirty="0" smtClean="0"/>
          </a:p>
          <a:p>
            <a:pPr marL="378150" indent="-378150" eaLnBrk="1" hangingPunct="1">
              <a:defRPr/>
            </a:pPr>
            <a:r>
              <a:rPr lang="en-US" sz="2400" dirty="0" smtClean="0"/>
              <a:t>Conceptual Level</a:t>
            </a:r>
          </a:p>
          <a:p>
            <a:pPr marL="819325" lvl="1" indent="-315125" eaLnBrk="1" hangingPunct="1">
              <a:defRPr/>
            </a:pPr>
            <a:r>
              <a:rPr lang="en-US" sz="2206" dirty="0" smtClean="0"/>
              <a:t>Community view of the database.  </a:t>
            </a:r>
          </a:p>
          <a:p>
            <a:pPr marL="819325" lvl="1" indent="-315125" eaLnBrk="1" hangingPunct="1">
              <a:defRPr/>
            </a:pPr>
            <a:r>
              <a:rPr lang="en-US" sz="2206" dirty="0" smtClean="0"/>
              <a:t>Describes what data is stored in database and relationships among the data. </a:t>
            </a:r>
          </a:p>
          <a:p>
            <a:pPr marL="378150" indent="-378150" eaLnBrk="1" hangingPunct="1">
              <a:defRPr/>
            </a:pPr>
            <a:endParaRPr lang="en-US" sz="2206" dirty="0" smtClean="0"/>
          </a:p>
          <a:p>
            <a:pPr marL="378150" indent="-378150" eaLnBrk="1" hangingPunct="1">
              <a:defRPr/>
            </a:pPr>
            <a:r>
              <a:rPr lang="en-US" sz="2400" dirty="0" smtClean="0"/>
              <a:t>Internal Level</a:t>
            </a:r>
          </a:p>
          <a:p>
            <a:pPr marL="819325" lvl="1" indent="-315125" eaLnBrk="1" hangingPunct="1">
              <a:defRPr/>
            </a:pPr>
            <a:r>
              <a:rPr lang="en-US" sz="2206" dirty="0" smtClean="0"/>
              <a:t>Physical representation of the database on the computer.  </a:t>
            </a:r>
          </a:p>
          <a:p>
            <a:pPr marL="819325" lvl="1" indent="-315125" eaLnBrk="1" hangingPunct="1">
              <a:defRPr/>
            </a:pPr>
            <a:r>
              <a:rPr lang="en-US" sz="2206" dirty="0" smtClean="0"/>
              <a:t>Describes how the data is stored in the database.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TemplateBM_2</Template>
  <TotalTime>582</TotalTime>
  <Words>841</Words>
  <Application>Microsoft Office PowerPoint</Application>
  <PresentationFormat>Custom</PresentationFormat>
  <Paragraphs>160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MS PGothic</vt:lpstr>
      <vt:lpstr>Arial</vt:lpstr>
      <vt:lpstr>Calibri</vt:lpstr>
      <vt:lpstr>Open Sans</vt:lpstr>
      <vt:lpstr>Times</vt:lpstr>
      <vt:lpstr>Wingdings</vt:lpstr>
      <vt:lpstr>TemplateBM</vt:lpstr>
      <vt:lpstr>DATABASE ENVIRONMENT</vt:lpstr>
      <vt:lpstr>LEARNING OUTCOME</vt:lpstr>
      <vt:lpstr>ACKNOWLEDGEMENT</vt:lpstr>
      <vt:lpstr>CHAPTER 2 DATABASE ENVIRONMENT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danton sihombing</dc:creator>
  <cp:lastModifiedBy>Rommy Romster</cp:lastModifiedBy>
  <cp:revision>148</cp:revision>
  <dcterms:created xsi:type="dcterms:W3CDTF">2014-08-20T01:28:25Z</dcterms:created>
  <dcterms:modified xsi:type="dcterms:W3CDTF">2017-11-23T03:44:14Z</dcterms:modified>
</cp:coreProperties>
</file>