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57" r:id="rId2"/>
    <p:sldId id="427" r:id="rId3"/>
    <p:sldId id="428" r:id="rId4"/>
    <p:sldId id="429" r:id="rId5"/>
    <p:sldId id="430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262" r:id="rId16"/>
    <p:sldId id="323" r:id="rId17"/>
    <p:sldId id="366" r:id="rId18"/>
    <p:sldId id="418" r:id="rId19"/>
    <p:sldId id="420" r:id="rId20"/>
    <p:sldId id="367" r:id="rId21"/>
    <p:sldId id="368" r:id="rId22"/>
    <p:sldId id="369" r:id="rId23"/>
    <p:sldId id="421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424" r:id="rId37"/>
    <p:sldId id="382" r:id="rId38"/>
    <p:sldId id="425" r:id="rId39"/>
    <p:sldId id="431" r:id="rId40"/>
    <p:sldId id="432" r:id="rId41"/>
    <p:sldId id="383" r:id="rId42"/>
    <p:sldId id="384" r:id="rId43"/>
    <p:sldId id="385" r:id="rId44"/>
    <p:sldId id="386" r:id="rId45"/>
    <p:sldId id="484" r:id="rId46"/>
  </p:sldIdLst>
  <p:sldSz cx="10688638" cy="7562850"/>
  <p:notesSz cx="6858000" cy="9144000"/>
  <p:defaultTextStyle>
    <a:defPPr>
      <a:defRPr lang="en-US"/>
    </a:defPPr>
    <a:lvl1pPr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290" y="6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29F5B-F881-482A-A2F2-B7DBCA75C109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B073-DCE6-4D5C-9429-4C548CF78E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4763"/>
            <a:ext cx="10682288" cy="712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6" name="Rectangle 5"/>
          <p:cNvSpPr/>
          <p:nvPr/>
        </p:nvSpPr>
        <p:spPr>
          <a:xfrm>
            <a:off x="1978025" y="1795463"/>
            <a:ext cx="8710613" cy="5767387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5788" y="2987337"/>
            <a:ext cx="8333014" cy="1621111"/>
          </a:xfrm>
        </p:spPr>
        <p:txBody>
          <a:bodyPr/>
          <a:lstStyle>
            <a:lvl1pPr eaLnBrk="1" hangingPunct="1">
              <a:defRPr sz="4852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0819" y="4737012"/>
            <a:ext cx="7482047" cy="635271"/>
          </a:xfrm>
        </p:spPr>
        <p:txBody>
          <a:bodyPr>
            <a:normAutofit/>
          </a:bodyPr>
          <a:lstStyle>
            <a:lvl1pPr marL="0" indent="0" algn="ctr">
              <a:buNone/>
              <a:defRPr sz="2647">
                <a:solidFill>
                  <a:schemeClr val="bg1"/>
                </a:solidFill>
                <a:latin typeface="Open Sans"/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6A06-EF9D-405E-954B-E624EACBFE0B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967D2-9402-401F-9571-B6BCA4CD87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A2D72-747F-491E-BEA6-5CE00202A157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CE11-8D5D-459D-83F9-5D5FA2BE75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1637387"/>
            <a:ext cx="2404944" cy="511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898" y="1637387"/>
            <a:ext cx="6351220" cy="511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49AA0-0967-42BB-A90F-FBD362CA1963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74823-6FB0-4391-A765-B73F2E5150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1920A-A6BD-4943-A029-06E9EE6AB1B5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CB4C1-5C33-4539-B836-D71DE1E501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75"/>
            <a:ext cx="10688638" cy="712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22" y="2272657"/>
            <a:ext cx="7992064" cy="873497"/>
          </a:xfrm>
        </p:spPr>
        <p:txBody>
          <a:bodyPr>
            <a:normAutofit/>
          </a:bodyPr>
          <a:lstStyle>
            <a:lvl1pPr algn="l">
              <a:defRPr sz="3308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34222" y="3781426"/>
            <a:ext cx="7992064" cy="335291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229960" y="3146154"/>
            <a:ext cx="7996326" cy="555862"/>
          </a:xfrm>
        </p:spPr>
        <p:txBody>
          <a:bodyPr rtlCol="0" anchor="ctr">
            <a:normAutofit/>
          </a:bodyPr>
          <a:lstStyle>
            <a:lvl1pPr>
              <a:defRPr lang="id-ID" sz="2426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C023-976A-4509-A695-D1528B52D47C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65980CB-0B1A-4E5C-9404-CBC7144103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86" y="4859832"/>
            <a:ext cx="8585529" cy="747997"/>
          </a:xfrm>
        </p:spPr>
        <p:txBody>
          <a:bodyPr anchor="t">
            <a:noAutofit/>
          </a:bodyPr>
          <a:lstStyle>
            <a:lvl1pPr algn="l">
              <a:defRPr sz="3308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586" y="3205459"/>
            <a:ext cx="8585529" cy="1654373"/>
          </a:xfrm>
        </p:spPr>
        <p:txBody>
          <a:bodyPr anchor="b"/>
          <a:lstStyle>
            <a:lvl1pPr marL="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37459-11D5-45CA-A3B8-6E58A2C5527F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136EC-00E6-4916-A420-6E6154D1F0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3273" y="2907929"/>
            <a:ext cx="4040249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694" y="2907929"/>
            <a:ext cx="4136512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4416-4E62-462A-9C06-4EB65AA7A8A9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5F4ED-B470-49AE-B1D6-A267C20299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273" y="1637387"/>
            <a:ext cx="8260933" cy="11117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3273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3273" y="2987337"/>
            <a:ext cx="4040249" cy="3811623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866" y="2987336"/>
            <a:ext cx="4052340" cy="3811625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101866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93BAA-6698-45E9-8A1C-44835B2AE2DC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1D4D85A-3C1F-4F34-834B-0D693A264F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31BE-868F-440D-A183-180130C1221A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929C4-D8B1-4BEA-9204-B718257801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11329988" cy="755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5089" y="3153813"/>
            <a:ext cx="8260933" cy="1260475"/>
          </a:xfrm>
        </p:spPr>
        <p:txBody>
          <a:bodyPr>
            <a:normAutofit/>
          </a:bodyPr>
          <a:lstStyle>
            <a:lvl1pPr>
              <a:defRPr sz="352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31BC8-5BA9-40A7-8CB3-620B7BC9E428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6C62E-5BC2-48A2-A4AA-8F55829789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61" y="1796204"/>
            <a:ext cx="7912154" cy="884439"/>
          </a:xfrm>
        </p:spPr>
        <p:txBody>
          <a:bodyPr anchor="b">
            <a:normAutofit/>
          </a:bodyPr>
          <a:lstStyle>
            <a:lvl1pPr algn="l">
              <a:defRPr sz="3308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961" y="2828519"/>
            <a:ext cx="3703562" cy="4049850"/>
          </a:xfrm>
        </p:spPr>
        <p:txBody>
          <a:bodyPr/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866" y="2828519"/>
            <a:ext cx="4009428" cy="4049576"/>
          </a:xfrm>
        </p:spPr>
        <p:txBody>
          <a:bodyPr>
            <a:normAutofit/>
          </a:bodyPr>
          <a:lstStyle>
            <a:lvl1pPr marL="0" indent="0">
              <a:buNone/>
              <a:defRPr sz="2206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A669-CB40-4406-A581-650531C6455A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C711A-BB1A-4A32-BEE6-658038E956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8047067" cy="624986"/>
          </a:xfrm>
        </p:spPr>
        <p:txBody>
          <a:bodyPr anchor="b"/>
          <a:lstStyle>
            <a:lvl1pPr algn="l">
              <a:defRPr sz="2206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2113840"/>
            <a:ext cx="8047067" cy="3099624"/>
          </a:xfrm>
        </p:spPr>
        <p:txBody>
          <a:bodyPr rtlCol="0">
            <a:normAutofit/>
          </a:bodyPr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8047067" cy="887584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4BE46-AB48-4DDF-8626-1E6E3FDCBC9C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35305-0885-40A5-8D83-6E097CA007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10688638" cy="712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892300" y="163671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92300" y="2908300"/>
            <a:ext cx="8261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11676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3B5E6-98A3-4FBE-B032-610C0264C2E2}" type="datetime1">
              <a:rPr lang="en-US"/>
              <a:pPr>
                <a:defRPr/>
              </a:pPr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116763"/>
            <a:ext cx="3386138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116763"/>
            <a:ext cx="2493962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E5B311D5-091A-444C-BB8E-4187CAAF99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06" r:id="rId3"/>
    <p:sldLayoutId id="2147483707" r:id="rId4"/>
    <p:sldLayoutId id="2147483708" r:id="rId5"/>
    <p:sldLayoutId id="2147483709" r:id="rId6"/>
    <p:sldLayoutId id="2147483717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5pPr>
      <a:lvl6pPr marL="5042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6pPr>
      <a:lvl7pPr marL="10084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7pPr>
      <a:lvl8pPr marL="15126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8pPr>
      <a:lvl9pPr marL="2016801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1pPr>
      <a:lvl2pPr marL="819150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26047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26853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7731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cad=rja&amp;uact=8&amp;ved=0ahUKEwj30umqg9vJAhUGHI4KHSjjDfsQjB0ICDAA&amp;url=http://kiossoftware.com/daftar-harga-software-microsoft-sql-server-standard-2012-jual-software-spesifikasi-software/&amp;psig=AFQjCNG4j2q60ERBpcCoSHP_-8S_d9bJAA&amp;ust=145017133357874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cad=rja&amp;uact=8&amp;ved=0ahUKEwjYpd2mgNvJAhXBT44KHcx6BM0QjB0ICDAA&amp;url=http://www.zentut.com/sql-tutorial/sql-create-table/&amp;psig=AFQjCNGOO8xJVAYeiY0hc9CKZggxasv7NA&amp;ust=1450170519685782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oogle.com/url?sa=i&amp;rct=j&amp;q=&amp;esrc=s&amp;source=imgres&amp;cd=&amp;cad=rja&amp;uact=8&amp;ved=0ahUKEwisuuHQ-drJAhXIuo4KHTBnCuoQjB0ICDAA&amp;url=http://vtraining-msuhandi.blogspot.com/2014/01/learning-objective.html&amp;psig=AFQjCNGaacwQUftOECeonGYDEFyMbfRF2w&amp;ust=145016872876577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cad=rja&amp;uact=8&amp;ved=0ahUKEwi66ITXgtvJAhWJI44KHeLWBTkQjB0ICDAA&amp;url=http://historyarthistory.gmu.edu/programs/la-ma-hist&amp;psig=AFQjCNG6Ali79CLZ7l661rRMI6V5FzLtXA&amp;ust=145017115785477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325688" y="3051404"/>
            <a:ext cx="7862887" cy="1622425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latin typeface="Open Sans" pitchFamily="-84" charset="0"/>
              </a:rPr>
              <a:t>SQL – </a:t>
            </a:r>
            <a:r>
              <a:rPr lang="en-US" altLang="en-US" sz="4000" dirty="0" smtClean="0">
                <a:latin typeface="Open Sans" pitchFamily="-84" charset="0"/>
              </a:rPr>
              <a:t>DATA DEFINITION (1)</a:t>
            </a:r>
            <a:endParaRPr lang="en-US" altLang="en-US" sz="4000" dirty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803525" y="4786087"/>
            <a:ext cx="7059613" cy="63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Open Sans" pitchFamily="-84" charset="0"/>
              </a:rPr>
              <a:t>Session 2</a:t>
            </a:r>
          </a:p>
        </p:txBody>
      </p:sp>
      <p:sp>
        <p:nvSpPr>
          <p:cNvPr id="4" name="Subtitle 3"/>
          <p:cNvSpPr txBox="1">
            <a:spLocks/>
          </p:cNvSpPr>
          <p:nvPr/>
        </p:nvSpPr>
        <p:spPr bwMode="auto">
          <a:xfrm>
            <a:off x="2022475" y="1925638"/>
            <a:ext cx="854868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47" kern="1200">
                <a:solidFill>
                  <a:schemeClr val="bg1"/>
                </a:solidFill>
                <a:latin typeface="Open Sans"/>
                <a:ea typeface="+mn-ea"/>
                <a:cs typeface="+mn-cs"/>
              </a:defRPr>
            </a:lvl1pPr>
            <a:lvl2pPr marL="504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2pPr>
            <a:lvl3pPr marL="1008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3pPr>
            <a:lvl4pPr marL="1512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4pPr>
            <a:lvl5pPr marL="2016801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5pPr>
            <a:lvl6pPr marL="25210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52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94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36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tabLst>
                <a:tab pos="1320800" algn="l"/>
              </a:tabLst>
              <a:defRPr/>
            </a:pPr>
            <a:r>
              <a:rPr lang="en-US" b="1" dirty="0" smtClean="0">
                <a:latin typeface="Open Sans" pitchFamily="-84" charset="0"/>
              </a:rPr>
              <a:t>Course	: </a:t>
            </a:r>
            <a:r>
              <a:rPr lang="en-US" b="1" smtClean="0">
                <a:latin typeface="Open Sans" pitchFamily="-84" charset="0"/>
              </a:rPr>
              <a:t>ISYS6280 </a:t>
            </a:r>
            <a:r>
              <a:rPr lang="en-US" b="1" smtClean="0">
                <a:latin typeface="Open Sans" pitchFamily="-84" charset="0"/>
              </a:rPr>
              <a:t>– </a:t>
            </a:r>
            <a:r>
              <a:rPr lang="id-ID" b="1" smtClean="0">
                <a:latin typeface="Open Sans" pitchFamily="-84" charset="0"/>
              </a:rPr>
              <a:t>Database</a:t>
            </a:r>
            <a:r>
              <a:rPr lang="en-US" b="1" dirty="0" smtClean="0">
                <a:latin typeface="Open Sans" pitchFamily="-84" charset="0"/>
              </a:rPr>
              <a:t> </a:t>
            </a:r>
            <a:r>
              <a:rPr lang="en-US" b="1" dirty="0" smtClean="0">
                <a:latin typeface="Open Sans" pitchFamily="-84" charset="0"/>
              </a:rPr>
              <a:t>Systems (GAT)</a:t>
            </a:r>
          </a:p>
          <a:p>
            <a:pPr algn="l" defTabSz="914400">
              <a:tabLst>
                <a:tab pos="1320800" algn="l"/>
              </a:tabLst>
              <a:defRPr/>
            </a:pPr>
            <a:r>
              <a:rPr lang="en-US" b="1" dirty="0" smtClean="0">
                <a:latin typeface="Open Sans" pitchFamily="-84" charset="0"/>
              </a:rPr>
              <a:t>Year	: </a:t>
            </a:r>
            <a:r>
              <a:rPr lang="id-ID" b="1" dirty="0" smtClean="0">
                <a:latin typeface="Open Sans" pitchFamily="-84" charset="0"/>
              </a:rPr>
              <a:t>201</a:t>
            </a:r>
            <a:r>
              <a:rPr lang="en-US" b="1" dirty="0">
                <a:latin typeface="Open Sans" pitchFamily="-84" charset="0"/>
              </a:rPr>
              <a:t>5</a:t>
            </a:r>
            <a:endParaRPr lang="en-US" b="1" dirty="0" smtClean="0">
              <a:latin typeface="Open Sans" pitchFamily="-84" charset="0"/>
            </a:endParaRPr>
          </a:p>
          <a:p>
            <a:pPr algn="l" defTabSz="914400">
              <a:tabLst>
                <a:tab pos="1320800" algn="l"/>
              </a:tabLst>
              <a:defRPr/>
            </a:pPr>
            <a:endParaRPr lang="en-US" b="1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482" y="449948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smtClean="0">
                <a:solidFill>
                  <a:schemeClr val="tx1"/>
                </a:solidFill>
                <a:latin typeface="Open Sans" pitchFamily="-84" charset="0"/>
              </a:rPr>
              <a:t>History of SQL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3902529" y="1487707"/>
            <a:ext cx="6462262" cy="529272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late 70s, ORACLE appeared and was probably first commercial RDBMS based on SQL.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1987, ANSI and ISO published an initial standard for SQL.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1989, ISO published an addendum that defined an ‘Integrity Enhancement Feature’.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1992, first major revision to ISO standard occurred, referred to as SQL2 or SQL/92.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1999, SQL:1999 was released with support for object-oriented data management.</a:t>
            </a:r>
          </a:p>
          <a:p>
            <a:pPr eaLnBrk="1" hangingPunct="1"/>
            <a:r>
              <a:rPr lang="en-GB" altLang="en-US" b="1" dirty="0" smtClean="0">
                <a:latin typeface="Open Sans" pitchFamily="-84" charset="0"/>
              </a:rPr>
              <a:t>In late 2003, SQL:2003 was released.</a:t>
            </a:r>
          </a:p>
          <a:p>
            <a:pPr eaLnBrk="1" hangingPunct="1"/>
            <a:r>
              <a:rPr lang="en-GB" altLang="en-US" b="1" dirty="0" smtClean="0">
                <a:latin typeface="Open Sans" pitchFamily="-84" charset="0"/>
              </a:rPr>
              <a:t>In summer 2008, SQL:2008 was released.</a:t>
            </a:r>
          </a:p>
          <a:p>
            <a:pPr eaLnBrk="1" hangingPunct="1"/>
            <a:r>
              <a:rPr lang="en-GB" altLang="en-US" b="1" dirty="0" smtClean="0">
                <a:latin typeface="Open Sans" pitchFamily="-84" charset="0"/>
              </a:rPr>
              <a:t>In late 2011, SQL:2011 was released.</a:t>
            </a:r>
            <a:endParaRPr lang="en-US" altLang="en-US" b="1" dirty="0" smtClean="0">
              <a:latin typeface="Open Sans" pitchFamily="-84" charset="0"/>
            </a:endParaRPr>
          </a:p>
        </p:txBody>
      </p:sp>
      <p:pic>
        <p:nvPicPr>
          <p:cNvPr id="113666" name="Picture 2" descr="http://kiossoftware.com/wp-content/uploads/2012/06/SQL_Ser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468" y="2906476"/>
            <a:ext cx="2293491" cy="188368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14724" y="4822817"/>
            <a:ext cx="1075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kiossoftware.com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26365" y="417290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Importance of SQL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399279" y="1708379"/>
            <a:ext cx="9075738" cy="453707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SQL has become part of application architectures such as IBM’s Systems Application Architecture.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It is strategic choice of many large and influential organizations (e.g. X/OPEN).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SQL is Federal Information Processing Standard (FIPS) to which conformance is required for all sales of databases to American Government.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SQL is used in other standards and even influences development of other standards as a definitional tool. Examples include:</a:t>
            </a:r>
          </a:p>
          <a:p>
            <a:pPr eaLnBrk="1" hangingPunct="1">
              <a:lnSpc>
                <a:spcPct val="1000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lvl="1" eaLnBrk="1" hangingPunct="1"/>
            <a:r>
              <a:rPr lang="en-US" altLang="en-US" b="1" dirty="0" smtClean="0">
                <a:latin typeface="Open Sans" pitchFamily="-84" charset="0"/>
              </a:rPr>
              <a:t>ISO’s Information Resource Directory System (IRDS) Standard</a:t>
            </a:r>
          </a:p>
          <a:p>
            <a:pPr lvl="1" eaLnBrk="1" hangingPunct="1"/>
            <a:r>
              <a:rPr lang="en-US" altLang="en-US" b="1" dirty="0" smtClean="0">
                <a:latin typeface="Open Sans" pitchFamily="-84" charset="0"/>
              </a:rPr>
              <a:t>Remote Data Access (RDA) Standard.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9906" y="531593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Writing SQL Commands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377277" y="1582287"/>
            <a:ext cx="9074150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/>
              <a:t>SQL statement consists of </a:t>
            </a:r>
            <a:r>
              <a:rPr lang="en-US" altLang="en-US" b="1" i="1" dirty="0" smtClean="0"/>
              <a:t>reserved words</a:t>
            </a:r>
            <a:r>
              <a:rPr lang="en-US" altLang="en-US" b="1" dirty="0" smtClean="0"/>
              <a:t> and </a:t>
            </a:r>
            <a:r>
              <a:rPr lang="en-US" altLang="en-US" b="1" i="1" dirty="0" smtClean="0"/>
              <a:t>user-defined words</a:t>
            </a:r>
            <a:r>
              <a:rPr lang="en-US" altLang="en-US" b="1" dirty="0" smtClean="0"/>
              <a:t>.</a:t>
            </a:r>
          </a:p>
          <a:p>
            <a:pPr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  <a:defRPr/>
            </a:pPr>
            <a:r>
              <a:rPr lang="en-US" altLang="en-US" b="1" u="sng" dirty="0" smtClean="0"/>
              <a:t>Reserved words</a:t>
            </a:r>
            <a:r>
              <a:rPr lang="en-US" altLang="en-US" b="1" dirty="0" smtClean="0"/>
              <a:t> are a fixed part of SQL and must be spelt exactly as required and cannot be split across lines. </a:t>
            </a:r>
          </a:p>
          <a:p>
            <a:pPr eaLnBrk="1" hangingPunct="1">
              <a:buClr>
                <a:schemeClr val="tx1"/>
              </a:buClr>
              <a:buFont typeface="Times New Roman" panose="02020603050405020304" pitchFamily="18" charset="0"/>
              <a:buChar char="–"/>
              <a:defRPr/>
            </a:pPr>
            <a:r>
              <a:rPr lang="en-US" altLang="en-US" b="1" u="sng" dirty="0" smtClean="0"/>
              <a:t>User-defined words</a:t>
            </a:r>
            <a:r>
              <a:rPr lang="en-US" altLang="en-US" b="1" dirty="0" smtClean="0"/>
              <a:t> are made up by user and represent names of various database objects such as relations, columns, views.</a:t>
            </a:r>
          </a:p>
          <a:p>
            <a:pPr eaLnBrk="1" hangingPunct="1">
              <a:defRPr/>
            </a:pPr>
            <a:r>
              <a:rPr lang="en-US" altLang="en-US" b="1" dirty="0" smtClean="0"/>
              <a:t>Most components of an SQL statement are </a:t>
            </a:r>
            <a:r>
              <a:rPr lang="en-US" altLang="en-US" b="1" i="1" dirty="0" smtClean="0"/>
              <a:t>case insensitive</a:t>
            </a:r>
            <a:r>
              <a:rPr lang="en-US" altLang="en-US" b="1" dirty="0" smtClean="0"/>
              <a:t>, except for literal character data (</a:t>
            </a:r>
            <a:r>
              <a:rPr lang="en-US" altLang="en-US" b="1" dirty="0" smtClean="0">
                <a:solidFill>
                  <a:srgbClr val="7030A0"/>
                </a:solidFill>
              </a:rPr>
              <a:t>for example: </a:t>
            </a:r>
            <a:r>
              <a:rPr lang="en-US" altLang="en-US" b="1" dirty="0" err="1" smtClean="0">
                <a:solidFill>
                  <a:srgbClr val="7030A0"/>
                </a:solidFill>
              </a:rPr>
              <a:t>lastName</a:t>
            </a:r>
            <a:r>
              <a:rPr lang="en-US" altLang="en-US" b="1" dirty="0" smtClean="0">
                <a:solidFill>
                  <a:srgbClr val="7030A0"/>
                </a:solidFill>
              </a:rPr>
              <a:t> 'SMITH' is different from 'Smith'</a:t>
            </a:r>
            <a:r>
              <a:rPr lang="en-US" altLang="en-US" b="1" dirty="0" smtClean="0"/>
              <a:t>).</a:t>
            </a:r>
          </a:p>
          <a:p>
            <a:pPr eaLnBrk="1" hangingPunct="1">
              <a:defRPr/>
            </a:pPr>
            <a:r>
              <a:rPr lang="en-US" altLang="en-US" b="1" dirty="0" smtClean="0"/>
              <a:t>More readable with indentation and lineation: </a:t>
            </a:r>
          </a:p>
          <a:p>
            <a:pPr lvl="1" eaLnBrk="1" hangingPunct="1">
              <a:defRPr/>
            </a:pPr>
            <a:r>
              <a:rPr lang="en-US" altLang="en-US" b="1" dirty="0" smtClean="0"/>
              <a:t>Each clause should begin on a new line.</a:t>
            </a:r>
          </a:p>
          <a:p>
            <a:pPr lvl="1" eaLnBrk="1" hangingPunct="1">
              <a:defRPr/>
            </a:pPr>
            <a:r>
              <a:rPr lang="en-US" altLang="en-US" b="1" dirty="0" smtClean="0"/>
              <a:t>Start of a clause should line up with start of other clauses.</a:t>
            </a:r>
          </a:p>
          <a:p>
            <a:pPr lvl="1" eaLnBrk="1" hangingPunct="1">
              <a:defRPr/>
            </a:pPr>
            <a:r>
              <a:rPr lang="en-US" altLang="en-US" b="1" dirty="0" smtClean="0"/>
              <a:t>If clause has several parts, should each appear on a separate line and be indented under start of clause to show the relationship.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5603" y="482606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Writing SQL Commands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320127" y="1825857"/>
            <a:ext cx="8907462" cy="453707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Use extended form of BNF notation:</a:t>
            </a:r>
          </a:p>
          <a:p>
            <a:pPr eaLnBrk="1" hangingPunct="1">
              <a:lnSpc>
                <a:spcPct val="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Upper-case letters represent reserved words.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Lower-case letters represent user-defined words.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A vertical bar ( | ) indicates a </a:t>
            </a:r>
            <a:r>
              <a:rPr lang="en-US" altLang="en-US" b="1" i="1" dirty="0" smtClean="0">
                <a:latin typeface="Open Sans" pitchFamily="-84" charset="0"/>
              </a:rPr>
              <a:t>choice</a:t>
            </a:r>
            <a:r>
              <a:rPr lang="en-US" altLang="en-US" b="1" dirty="0" smtClean="0">
                <a:latin typeface="Open Sans" pitchFamily="-84" charset="0"/>
              </a:rPr>
              <a:t> among alternatives; for example: a | b | c.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Curly braces indicate a </a:t>
            </a:r>
            <a:r>
              <a:rPr lang="en-US" altLang="en-US" b="1" i="1" dirty="0" smtClean="0">
                <a:latin typeface="Open Sans" pitchFamily="-84" charset="0"/>
              </a:rPr>
              <a:t>required element</a:t>
            </a:r>
            <a:r>
              <a:rPr lang="en-US" altLang="en-US" b="1" dirty="0" smtClean="0">
                <a:latin typeface="Open Sans" pitchFamily="-84" charset="0"/>
              </a:rPr>
              <a:t>; for example: {a}.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Square brackets indicate an </a:t>
            </a:r>
            <a:r>
              <a:rPr lang="en-US" altLang="en-US" b="1" i="1" dirty="0" smtClean="0">
                <a:latin typeface="Open Sans" pitchFamily="-84" charset="0"/>
              </a:rPr>
              <a:t>optional element</a:t>
            </a:r>
            <a:r>
              <a:rPr lang="en-US" altLang="en-US" b="1" dirty="0" smtClean="0">
                <a:latin typeface="Open Sans" pitchFamily="-84" charset="0"/>
              </a:rPr>
              <a:t>; for example: [a].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 smtClean="0">
                <a:latin typeface="Open Sans" pitchFamily="-84" charset="0"/>
              </a:rPr>
              <a:t>	- An ellipsis (…) indicates </a:t>
            </a:r>
            <a:r>
              <a:rPr lang="en-US" altLang="en-US" b="1" i="1" dirty="0" smtClean="0">
                <a:latin typeface="Open Sans" pitchFamily="-84" charset="0"/>
              </a:rPr>
              <a:t>optional repetition</a:t>
            </a:r>
            <a:r>
              <a:rPr lang="en-US" altLang="en-US" b="1" dirty="0" smtClean="0">
                <a:latin typeface="Open Sans" pitchFamily="-84" charset="0"/>
              </a:rPr>
              <a:t> (0 or more). For example: {</a:t>
            </a:r>
            <a:r>
              <a:rPr lang="en-US" altLang="en-US" b="1" dirty="0" err="1" smtClean="0">
                <a:latin typeface="Open Sans" pitchFamily="-84" charset="0"/>
              </a:rPr>
              <a:t>a|b</a:t>
            </a:r>
            <a:r>
              <a:rPr lang="en-US" altLang="en-US" b="1" dirty="0" smtClean="0">
                <a:latin typeface="Open Sans" pitchFamily="-84" charset="0"/>
              </a:rPr>
              <a:t>}(,c...) means either a or b followed by zero or more repetitions of c separated by commas.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b="1" dirty="0" smtClean="0">
              <a:latin typeface="Open Sans" pitchFamily="-8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63771" y="445291"/>
            <a:ext cx="2994025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Literals</a:t>
            </a:r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idx="1"/>
          </p:nvPr>
        </p:nvSpPr>
        <p:spPr>
          <a:xfrm>
            <a:off x="1320127" y="1920881"/>
            <a:ext cx="8907462" cy="4538663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Literals are constants used in SQL statements.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sz="2400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All non-numeric literals must be enclosed in single quotes (e.g. ‘London’).</a:t>
            </a:r>
          </a:p>
          <a:p>
            <a:pPr algn="just" eaLnBrk="1" hangingPunct="1">
              <a:lnSpc>
                <a:spcPct val="70000"/>
              </a:lnSpc>
            </a:pPr>
            <a:endParaRPr lang="en-US" altLang="en-US" sz="2400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All numeric literals must not be enclosed in quotes (e.g. 650.00).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6"/>
          <p:cNvSpPr txBox="1">
            <a:spLocks/>
          </p:cNvSpPr>
          <p:nvPr/>
        </p:nvSpPr>
        <p:spPr bwMode="auto">
          <a:xfrm>
            <a:off x="1300163" y="5294773"/>
            <a:ext cx="9094787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CHAR: fixed length character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VARCHAR: varying length character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NUMERIC[precision,[scale]]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DECIMAL[precision,[scale]]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The default scale is 0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3400" baseline="30000" dirty="0">
                <a:latin typeface="Open Sans" pitchFamily="-84" charset="0"/>
              </a:rPr>
              <a:t>DECIMAL(6,2): can handle value up to 9,999.99</a:t>
            </a:r>
          </a:p>
        </p:txBody>
      </p:sp>
      <p:sp>
        <p:nvSpPr>
          <p:cNvPr id="10243" name="Title 6"/>
          <p:cNvSpPr txBox="1">
            <a:spLocks/>
          </p:cNvSpPr>
          <p:nvPr/>
        </p:nvSpPr>
        <p:spPr bwMode="auto">
          <a:xfrm>
            <a:off x="4382852" y="424547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ISO SQL Data Types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1606550"/>
            <a:ext cx="8936037" cy="33714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 txBox="1">
            <a:spLocks/>
          </p:cNvSpPr>
          <p:nvPr/>
        </p:nvSpPr>
        <p:spPr bwMode="auto">
          <a:xfrm>
            <a:off x="3746046" y="523875"/>
            <a:ext cx="7585982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600" b="1" dirty="0">
                <a:latin typeface="Open Sans" pitchFamily="-84" charset="0"/>
              </a:rPr>
              <a:t>Integrity Enhancement Feature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63663" y="1769837"/>
            <a:ext cx="8870950" cy="490378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Consider five types of integrity constraints:</a:t>
            </a:r>
          </a:p>
          <a:p>
            <a:pPr lvl="1" eaLnBrk="1" hangingPunct="1">
              <a:defRPr/>
            </a:pPr>
            <a:r>
              <a:rPr lang="en-US" sz="2400" b="1" dirty="0" smtClean="0"/>
              <a:t>required data (mandatory)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attribute</a:t>
            </a:r>
            <a:r>
              <a:rPr lang="en-US" sz="2400" dirty="0" smtClean="0"/>
              <a:t> that </a:t>
            </a:r>
            <a:r>
              <a:rPr lang="en-US" sz="2400" dirty="0" smtClean="0">
                <a:solidFill>
                  <a:srgbClr val="7030A0"/>
                </a:solidFill>
              </a:rPr>
              <a:t>must have a value (NOT NULL)</a:t>
            </a:r>
          </a:p>
          <a:p>
            <a:pPr lvl="1" eaLnBrk="1" hangingPunct="1">
              <a:defRPr/>
            </a:pPr>
            <a:r>
              <a:rPr lang="en-US" sz="2400" b="1" dirty="0" smtClean="0"/>
              <a:t>domain constraints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possible values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7030A0"/>
                </a:solidFill>
              </a:rPr>
              <a:t>one/many attribute/s</a:t>
            </a:r>
          </a:p>
          <a:p>
            <a:pPr lvl="1" eaLnBrk="1" hangingPunct="1">
              <a:defRPr/>
            </a:pPr>
            <a:r>
              <a:rPr lang="en-US" sz="2400" b="1" dirty="0" smtClean="0"/>
              <a:t>entity integrity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Primary Key can’t have NULL value (NOT NULL)</a:t>
            </a:r>
            <a:r>
              <a:rPr lang="en-US" sz="2400" dirty="0" smtClean="0"/>
              <a:t> and must be </a:t>
            </a:r>
            <a:r>
              <a:rPr lang="en-US" sz="2400" dirty="0" smtClean="0">
                <a:solidFill>
                  <a:srgbClr val="7030A0"/>
                </a:solidFill>
              </a:rPr>
              <a:t>unique</a:t>
            </a:r>
          </a:p>
          <a:p>
            <a:pPr lvl="1" eaLnBrk="1" hangingPunct="1">
              <a:defRPr/>
            </a:pPr>
            <a:r>
              <a:rPr lang="en-US" sz="2400" b="1" dirty="0" smtClean="0"/>
              <a:t>referential integrity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Foreign key </a:t>
            </a:r>
            <a:r>
              <a:rPr lang="en-US" sz="2400" dirty="0" smtClean="0"/>
              <a:t>has two types of possible values (1) </a:t>
            </a:r>
            <a:r>
              <a:rPr lang="en-US" sz="2400" dirty="0" smtClean="0">
                <a:solidFill>
                  <a:srgbClr val="7030A0"/>
                </a:solidFill>
              </a:rPr>
              <a:t>NULL (if it is not mandatory) </a:t>
            </a:r>
            <a:r>
              <a:rPr lang="en-US" sz="2400" dirty="0" smtClean="0"/>
              <a:t>and (2) </a:t>
            </a:r>
            <a:r>
              <a:rPr lang="en-US" sz="2400" dirty="0" smtClean="0">
                <a:solidFill>
                  <a:srgbClr val="7030A0"/>
                </a:solidFill>
              </a:rPr>
              <a:t>referred Primary Key values</a:t>
            </a:r>
          </a:p>
          <a:p>
            <a:pPr lvl="1" eaLnBrk="1" hangingPunct="1">
              <a:defRPr/>
            </a:pPr>
            <a:r>
              <a:rPr lang="en-US" sz="2400" b="1" dirty="0" smtClean="0"/>
              <a:t>general constraints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Enterprise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454819"/>
            <a:ext cx="6913562" cy="611187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Required Data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518555" y="1826533"/>
            <a:ext cx="8779329" cy="453707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u="sng" dirty="0" smtClean="0"/>
              <a:t>Required Data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0070C0"/>
                </a:solidFill>
                <a:latin typeface="Interstate" charset="0"/>
              </a:rPr>
              <a:t>Mandatory</a:t>
            </a:r>
            <a:r>
              <a:rPr lang="en-US" altLang="en-US" b="1" dirty="0" smtClean="0">
                <a:latin typeface="Interstate" charset="0"/>
              </a:rPr>
              <a:t> (the attribute must be filled with a value-&gt;</a:t>
            </a:r>
            <a:r>
              <a:rPr lang="en-US" altLang="en-US" b="1" dirty="0" smtClean="0">
                <a:solidFill>
                  <a:srgbClr val="0070C0"/>
                </a:solidFill>
                <a:latin typeface="Interstate" charset="0"/>
              </a:rPr>
              <a:t>NOT NULL</a:t>
            </a:r>
            <a:r>
              <a:rPr lang="en-US" altLang="en-US" b="1" dirty="0" smtClean="0">
                <a:latin typeface="Interstate" charset="0"/>
              </a:rPr>
              <a:t>)</a:t>
            </a:r>
            <a:endParaRPr lang="en-US" altLang="en-US" dirty="0" smtClean="0">
              <a:latin typeface="Interstate" charset="0"/>
            </a:endParaRPr>
          </a:p>
          <a:p>
            <a:pPr algn="just" eaLnBrk="1" hangingPunct="1">
              <a:buFont typeface="Monotype Sorts" pitchFamily="2" charset="2"/>
              <a:buNone/>
              <a:defRPr/>
            </a:pPr>
            <a:endParaRPr lang="en-US" altLang="en-US" dirty="0">
              <a:latin typeface="Interstate" charset="0"/>
            </a:endParaRP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CREATE TABLE STAFF 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(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	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position	VARCHAR(10)	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en-US" b="1" dirty="0" smtClean="0"/>
              <a:t>,</a:t>
            </a:r>
            <a:endParaRPr lang="en-US" altLang="en-US" b="1" dirty="0"/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454819"/>
            <a:ext cx="6913562" cy="611187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Domain Constraints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135063" y="1593850"/>
            <a:ext cx="9075737" cy="5264150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u="sng" dirty="0" smtClean="0"/>
              <a:t>Domain Constraints</a:t>
            </a:r>
            <a:endParaRPr lang="en-US" altLang="en-US" b="1" dirty="0" smtClean="0"/>
          </a:p>
          <a:p>
            <a:pPr marL="962025" lvl="1" indent="-457200" algn="just" eaLnBrk="1" hangingPunct="1">
              <a:buFontTx/>
              <a:buAutoNum type="alphaLcParenBoth"/>
              <a:defRPr/>
            </a:pPr>
            <a:r>
              <a:rPr lang="en-US" altLang="en-US" b="1" u="sng" dirty="0" smtClean="0"/>
              <a:t>CHECK (Only used in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particular table</a:t>
            </a:r>
            <a:r>
              <a:rPr lang="en-US" altLang="en-US" b="1" u="sng" dirty="0" smtClean="0"/>
              <a:t>)</a:t>
            </a:r>
          </a:p>
          <a:p>
            <a:pPr marL="1460500" lvl="2" indent="-514350" algn="just" eaLnBrk="1" hangingPunct="1">
              <a:defRPr/>
            </a:pPr>
            <a:r>
              <a:rPr lang="en-US" altLang="en-US" b="1" u="sng" dirty="0" smtClean="0"/>
              <a:t>Column Level</a:t>
            </a: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			</a:t>
            </a:r>
            <a:r>
              <a:rPr lang="en-US" altLang="en-US" sz="2000" b="1" dirty="0" smtClean="0"/>
              <a:t>CREATE TABLE STAFF (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	sex	CHAR	NOT NULL 	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US" altLang="en-US" sz="2000" b="1" dirty="0" smtClean="0"/>
              <a:t> (sex IN (‘M’, ‘F’)),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	… 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Or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000" b="1" dirty="0" smtClean="0"/>
              <a:t>			CREATE TABLE STAFF  (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…</a:t>
            </a:r>
            <a:endParaRPr lang="en-US" altLang="en-US" sz="2000" b="1" dirty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sex	CHAR	NOT NULL 	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CONSTRAINT C1 CHECK </a:t>
            </a:r>
            <a:r>
              <a:rPr lang="en-US" altLang="en-US" sz="2000" b="1" dirty="0" smtClean="0"/>
              <a:t>(sex IN (‘M’, ‘F’)),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	… 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454819"/>
            <a:ext cx="6913562" cy="611187"/>
          </a:xfrm>
        </p:spPr>
        <p:txBody>
          <a:bodyPr/>
          <a:lstStyle/>
          <a:p>
            <a:pPr eaLnBrk="1" hangingPunct="1"/>
            <a:r>
              <a:rPr lang="en-US" altLang="en-US" sz="4400" smtClean="0">
                <a:solidFill>
                  <a:schemeClr val="tx1"/>
                </a:solidFill>
                <a:latin typeface="Open Sans" pitchFamily="-84" charset="0"/>
              </a:rPr>
              <a:t>Domain Constraints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82738"/>
            <a:ext cx="9075738" cy="5265737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u="sng" dirty="0" smtClean="0"/>
              <a:t>Domain Constraints</a:t>
            </a:r>
            <a:endParaRPr lang="en-US" altLang="en-US" b="1" dirty="0" smtClean="0"/>
          </a:p>
          <a:p>
            <a:pPr marL="962025" lvl="1" indent="-457200" algn="just" eaLnBrk="1" hangingPunct="1">
              <a:buFontTx/>
              <a:buAutoNum type="alphaLcParenBoth"/>
              <a:defRPr/>
            </a:pPr>
            <a:r>
              <a:rPr lang="en-US" altLang="en-US" b="1" u="sng" dirty="0" smtClean="0"/>
              <a:t>CHECK (Only used in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one particular table</a:t>
            </a:r>
            <a:r>
              <a:rPr lang="en-US" altLang="en-US" b="1" u="sng" dirty="0" smtClean="0"/>
              <a:t>)</a:t>
            </a:r>
          </a:p>
          <a:p>
            <a:pPr marL="1460500" lvl="2" indent="-514350" algn="just" eaLnBrk="1" hangingPunct="1">
              <a:defRPr/>
            </a:pPr>
            <a:r>
              <a:rPr lang="en-US" altLang="en-US" b="1" u="sng" dirty="0" smtClean="0"/>
              <a:t>Table Level</a:t>
            </a:r>
            <a:endParaRPr lang="en-US" altLang="en-US" b="1" dirty="0" smtClean="0"/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b="1" dirty="0" smtClean="0"/>
              <a:t>			</a:t>
            </a:r>
            <a:r>
              <a:rPr lang="en-US" altLang="en-US" sz="1800" b="1" dirty="0" smtClean="0"/>
              <a:t>CREATE TABLE STAFF (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sex	CHAR	NOT NULL,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… 	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</a:t>
            </a:r>
            <a:r>
              <a:rPr lang="en-US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</a:t>
            </a:r>
            <a:r>
              <a:rPr lang="en-US" altLang="en-US" sz="1800" b="1" dirty="0" smtClean="0"/>
              <a:t> (sex IN (‘M’, ‘F’)),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… 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Or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1800" b="1" dirty="0" smtClean="0"/>
              <a:t>			CREATE TABLE STAFF  (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…</a:t>
            </a:r>
            <a:endParaRPr lang="en-US" altLang="en-US" sz="1800" b="1" dirty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sex	CHAR	NOT NULL,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… 	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 smtClean="0"/>
              <a:t>			</a:t>
            </a:r>
            <a:r>
              <a:rPr lang="en-US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CONSTRAINT C1 CHECK </a:t>
            </a:r>
            <a:r>
              <a:rPr lang="en-US" altLang="en-US" sz="1800" b="1" dirty="0" smtClean="0"/>
              <a:t>(sex IN (‘M’, ‘F’)),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	… 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362264" y="780795"/>
            <a:ext cx="7992354" cy="873580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LEARNING OUTCOME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837110" y="2555964"/>
            <a:ext cx="8350532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 smtClean="0">
                <a:latin typeface="Open Sans" pitchFamily="-84" charset="0"/>
              </a:rPr>
              <a:t>LO 2 :  </a:t>
            </a:r>
            <a:r>
              <a:rPr lang="en-AU" sz="3200" dirty="0" smtClean="0"/>
              <a:t>Apply database language and SQL Programming language</a:t>
            </a:r>
            <a:endParaRPr lang="en-US" sz="3200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974725" y="1722438"/>
            <a:ext cx="9075738" cy="4922837"/>
          </a:xfrm>
        </p:spPr>
        <p:txBody>
          <a:bodyPr/>
          <a:lstStyle/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(b) </a:t>
            </a:r>
            <a:r>
              <a:rPr lang="en-US" altLang="en-US" b="1" u="sng" dirty="0" smtClean="0"/>
              <a:t>CREATE DOMAIN (can be used in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than one table</a:t>
            </a:r>
            <a:r>
              <a:rPr lang="en-US" altLang="en-US" b="1" u="sng" dirty="0" smtClean="0"/>
              <a:t>)</a:t>
            </a:r>
            <a:endParaRPr lang="en-US" altLang="en-US" b="1" dirty="0" smtClean="0"/>
          </a:p>
          <a:p>
            <a:pPr marL="1306018" lvl="2" algn="just" eaLnBrk="1" hangingPunct="1">
              <a:buFont typeface="Arial" pitchFamily="34" charset="0"/>
              <a:buNone/>
              <a:defRPr/>
            </a:pPr>
            <a:r>
              <a:rPr lang="en-US" altLang="en-US" sz="2400" b="1" dirty="0"/>
              <a:t>CREATE DOMAIN </a:t>
            </a:r>
            <a:r>
              <a:rPr lang="en-US" altLang="en-US" sz="2400" b="1" dirty="0" err="1"/>
              <a:t>DomainName</a:t>
            </a:r>
            <a:r>
              <a:rPr lang="en-US" altLang="en-US" sz="2400" b="1" dirty="0"/>
              <a:t> [AS] </a:t>
            </a:r>
            <a:r>
              <a:rPr lang="en-US" altLang="en-US" sz="2400" b="1" dirty="0" err="1"/>
              <a:t>dataType</a:t>
            </a:r>
            <a:endParaRPr lang="en-US" altLang="en-US" sz="2400" b="1" dirty="0"/>
          </a:p>
          <a:p>
            <a:pPr marL="1306018" lvl="2" algn="just" eaLnBrk="1" hangingPunct="1">
              <a:buFont typeface="Arial" pitchFamily="34" charset="0"/>
              <a:buNone/>
              <a:defRPr/>
            </a:pPr>
            <a:r>
              <a:rPr lang="en-US" altLang="en-US" sz="2400" b="1" dirty="0"/>
              <a:t>[DEFAULT </a:t>
            </a:r>
            <a:r>
              <a:rPr lang="en-US" altLang="en-US" sz="2400" b="1" dirty="0" err="1"/>
              <a:t>defaultOption</a:t>
            </a:r>
            <a:r>
              <a:rPr lang="en-US" altLang="en-US" sz="2400" b="1" dirty="0"/>
              <a:t>]</a:t>
            </a:r>
          </a:p>
          <a:p>
            <a:pPr marL="1306018" lvl="2" algn="just" eaLnBrk="1" hangingPunct="1">
              <a:buFont typeface="Arial" pitchFamily="34" charset="0"/>
              <a:buNone/>
              <a:defRPr/>
            </a:pPr>
            <a:r>
              <a:rPr lang="en-US" altLang="en-US" sz="2400" b="1" dirty="0"/>
              <a:t>[CHECK (</a:t>
            </a:r>
            <a:r>
              <a:rPr lang="en-US" altLang="en-US" sz="2400" b="1" dirty="0" err="1"/>
              <a:t>searchCondition</a:t>
            </a:r>
            <a:r>
              <a:rPr lang="en-US" altLang="en-US" sz="2400" b="1" dirty="0"/>
              <a:t>)]</a:t>
            </a:r>
          </a:p>
          <a:p>
            <a:pPr marL="96289" indent="-96289" algn="just" eaLnBrk="1" hangingPunct="1">
              <a:lnSpc>
                <a:spcPct val="20000"/>
              </a:lnSpc>
              <a:buFont typeface="Arial" pitchFamily="34" charset="0"/>
              <a:buNone/>
              <a:defRPr/>
            </a:pPr>
            <a:endParaRPr lang="en-US" altLang="en-US" sz="2867" b="1" dirty="0"/>
          </a:p>
          <a:p>
            <a:pPr marL="96289" indent="-96289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	  For example:</a:t>
            </a:r>
          </a:p>
          <a:p>
            <a:pPr marL="843835" lvl="1" indent="-537464" algn="just" eaLnBrk="1" hangingPunct="1">
              <a:lnSpc>
                <a:spcPct val="0"/>
              </a:lnSpc>
              <a:buFont typeface="Arial" pitchFamily="34" charset="0"/>
              <a:buNone/>
              <a:defRPr/>
            </a:pPr>
            <a:endParaRPr lang="en-US" altLang="en-US" b="1" dirty="0" smtClean="0"/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b="1" dirty="0" smtClean="0"/>
              <a:t>		</a:t>
            </a:r>
            <a:r>
              <a:rPr lang="en-US" altLang="en-US" sz="2000" b="1" dirty="0"/>
              <a:t>CREATE DOMAIN </a:t>
            </a: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SexType</a:t>
            </a: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b="1" dirty="0"/>
              <a:t>AS CHAR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		CHECK (VALUE IN (‘M’, ‘F’));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	</a:t>
            </a:r>
            <a:endParaRPr lang="en-US" altLang="en-US" sz="2000" b="1" dirty="0" smtClean="0"/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CREATE TABLE STAFF (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…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sex</a:t>
            </a:r>
            <a:r>
              <a:rPr lang="en-US" altLang="en-US" sz="2000" b="1" dirty="0"/>
              <a:t>	</a:t>
            </a:r>
            <a:r>
              <a:rPr lang="en-US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SexType</a:t>
            </a:r>
            <a:r>
              <a:rPr lang="en-US" altLang="en-US" sz="2000" b="1" dirty="0"/>
              <a:t>	NOT </a:t>
            </a:r>
            <a:r>
              <a:rPr lang="en-US" altLang="en-US" sz="2000" b="1" dirty="0" smtClean="0"/>
              <a:t>NULL,</a:t>
            </a:r>
          </a:p>
          <a:p>
            <a:pPr marL="843835" lvl="1" indent="-537464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… )</a:t>
            </a:r>
            <a:endParaRPr lang="en-US" altLang="en-US" sz="2000" b="1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666443" y="405832"/>
            <a:ext cx="6913562" cy="611187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Domain Constraints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1203325" y="1774825"/>
            <a:ext cx="8991600" cy="4881563"/>
          </a:xfrm>
        </p:spPr>
        <p:txBody>
          <a:bodyPr/>
          <a:lstStyle/>
          <a:p>
            <a:pPr algn="just" eaLnBrk="1" hangingPunct="1"/>
            <a:r>
              <a:rPr lang="en-US" altLang="en-US" b="1" i="1" smtClean="0">
                <a:latin typeface="Open Sans" pitchFamily="-84" charset="0"/>
              </a:rPr>
              <a:t>searchCondition</a:t>
            </a:r>
            <a:r>
              <a:rPr lang="en-US" altLang="en-US" b="1" smtClean="0">
                <a:latin typeface="Open Sans" pitchFamily="-84" charset="0"/>
              </a:rPr>
              <a:t> can involve a table lookup: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CREATE DOMAIN BranchNo AS CHAR(4)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 		CHECK (VALUE IN (SELECT branchNo 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		FROM Branch));</a:t>
            </a:r>
          </a:p>
          <a:p>
            <a:pPr algn="just" eaLnBrk="1" hangingPunct="1">
              <a:lnSpc>
                <a:spcPct val="20000"/>
              </a:lnSpc>
              <a:buFont typeface="Monotype Sorts" pitchFamily="2" charset="2"/>
              <a:buNone/>
            </a:pPr>
            <a:endParaRPr lang="en-US" altLang="en-US" b="1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b="1" smtClean="0">
                <a:latin typeface="Open Sans" pitchFamily="-84" charset="0"/>
              </a:rPr>
              <a:t>Domains can be removed using DROP DOMAIN:</a:t>
            </a:r>
          </a:p>
          <a:p>
            <a:pPr lvl="1" algn="just" eaLnBrk="1" hangingPunct="1">
              <a:lnSpc>
                <a:spcPct val="30000"/>
              </a:lnSpc>
            </a:pPr>
            <a:endParaRPr lang="en-US" altLang="en-US" b="1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DROP DOMAIN DomainName </a:t>
            </a:r>
          </a:p>
          <a:p>
            <a:pPr lvl="1" algn="just" eaLnBrk="1" hangingPunct="1">
              <a:buFontTx/>
              <a:buNone/>
            </a:pPr>
            <a:r>
              <a:rPr lang="en-US" altLang="en-US" b="1" smtClean="0">
                <a:latin typeface="Open Sans" pitchFamily="-84" charset="0"/>
              </a:rPr>
              <a:t>		[RESTRICT | CASCADE]</a:t>
            </a:r>
            <a:endParaRPr lang="en-US" altLang="en-US" smtClean="0">
              <a:latin typeface="Open Sans" pitchFamily="-84" charset="0"/>
            </a:endParaRPr>
          </a:p>
        </p:txBody>
      </p:sp>
      <p:sp>
        <p:nvSpPr>
          <p:cNvPr id="19459" name="Rectangle 2"/>
          <p:cNvSpPr txBox="1">
            <a:spLocks noChangeArrowheads="1"/>
          </p:cNvSpPr>
          <p:nvPr/>
        </p:nvSpPr>
        <p:spPr bwMode="auto">
          <a:xfrm>
            <a:off x="3775076" y="454819"/>
            <a:ext cx="6913562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 eaLnBrk="1" hangingPunct="1"/>
            <a:r>
              <a:rPr lang="en-US" altLang="en-US" sz="4400" b="1" dirty="0">
                <a:latin typeface="Open Sans" pitchFamily="-84" charset="0"/>
              </a:rPr>
              <a:t>Domain Constraints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70363" y="254000"/>
            <a:ext cx="5795962" cy="611188"/>
          </a:xfrm>
        </p:spPr>
        <p:txBody>
          <a:bodyPr/>
          <a:lstStyle/>
          <a:p>
            <a:pPr algn="just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IEF - Entity Integrity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554163"/>
            <a:ext cx="9282112" cy="549116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b="1" dirty="0" smtClean="0"/>
              <a:t>Primary key of a table must contain a unique, non-null value for each row.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ISO standard supports PRIMARY KEY clause in CREATE and ALTER TABLE statements: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b="1" dirty="0" smtClean="0"/>
              <a:t>	</a:t>
            </a:r>
            <a:r>
              <a:rPr lang="en-US" altLang="en-US" sz="2000" b="1" dirty="0" smtClean="0"/>
              <a:t>CREATE TABLE STAFF (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   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 VARCHAR(5)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PRIMARY KEY</a:t>
            </a:r>
            <a:r>
              <a:rPr lang="en-US" altLang="en-US" sz="2000" b="1" dirty="0" smtClean="0"/>
              <a:t>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     … 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  <a:endParaRPr lang="en-US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b="1" dirty="0" smtClean="0"/>
              <a:t>	</a:t>
            </a:r>
            <a:r>
              <a:rPr lang="en-US" altLang="en-US" sz="2000" b="1" dirty="0" smtClean="0"/>
              <a:t>CREATE TABLE STAFF (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   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 VARCHAR(5)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en-US" sz="2000" b="1" dirty="0" smtClean="0"/>
              <a:t>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   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PRIMARY KEY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),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    … 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sz="2000" b="1" dirty="0" smtClean="0"/>
          </a:p>
          <a:p>
            <a:pPr lvl="1" algn="just" eaLnBrk="1" hangingPunct="1">
              <a:lnSpc>
                <a:spcPct val="0"/>
              </a:lnSpc>
              <a:buFontTx/>
              <a:buNone/>
              <a:defRPr/>
            </a:pPr>
            <a:endParaRPr lang="en-US" altLang="en-US" sz="2647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0363" y="254000"/>
            <a:ext cx="5795962" cy="611188"/>
          </a:xfrm>
        </p:spPr>
        <p:txBody>
          <a:bodyPr/>
          <a:lstStyle/>
          <a:p>
            <a:pPr algn="just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IEF - Entity Integrity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554163"/>
            <a:ext cx="9282112" cy="5491162"/>
          </a:xfrm>
        </p:spPr>
        <p:txBody>
          <a:bodyPr/>
          <a:lstStyle/>
          <a:p>
            <a:pPr lvl="1" algn="just" eaLnBrk="1" hangingPunct="1">
              <a:lnSpc>
                <a:spcPct val="0"/>
              </a:lnSpc>
              <a:buFontTx/>
              <a:buNone/>
              <a:defRPr/>
            </a:pPr>
            <a:endParaRPr lang="en-US" altLang="en-US" sz="2647" b="1" dirty="0"/>
          </a:p>
          <a:p>
            <a:pPr algn="just" eaLnBrk="1" hangingPunct="1">
              <a:defRPr/>
            </a:pPr>
            <a:r>
              <a:rPr lang="en-US" altLang="en-US" b="1" dirty="0" smtClean="0"/>
              <a:t>ISO standard supports PRIMARY KEY clause in CREATE and ALTER TABLE statements: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CREATE TABLE VIEWING (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</a:t>
            </a:r>
            <a:r>
              <a:rPr lang="en-US" altLang="en-US" sz="2000" b="1" dirty="0" err="1" smtClean="0"/>
              <a:t>clientNo</a:t>
            </a:r>
            <a:r>
              <a:rPr lang="en-US" altLang="en-US" sz="2000" b="1" dirty="0" smtClean="0"/>
              <a:t> VARCHAR(5)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en-US" sz="2000" b="1" dirty="0" smtClean="0"/>
              <a:t>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  </a:t>
            </a:r>
            <a:r>
              <a:rPr lang="en-US" altLang="en-US" sz="2000" b="1" dirty="0" err="1" smtClean="0"/>
              <a:t>propertyNo</a:t>
            </a:r>
            <a:r>
              <a:rPr lang="en-US" altLang="en-US" sz="2000" b="1" dirty="0" smtClean="0"/>
              <a:t> VARCHAR(5)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altLang="en-US" sz="2000" b="1" dirty="0" smtClean="0"/>
              <a:t>,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 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PRIMARY KEY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clientNo</a:t>
            </a:r>
            <a:r>
              <a:rPr lang="en-US" altLang="en-US" sz="2000" b="1" dirty="0" smtClean="0"/>
              <a:t>, </a:t>
            </a:r>
            <a:r>
              <a:rPr lang="en-US" altLang="en-US" sz="2000" b="1" dirty="0" err="1" smtClean="0"/>
              <a:t>propertyNo</a:t>
            </a:r>
            <a:r>
              <a:rPr lang="en-US" altLang="en-US" sz="2000" b="1" dirty="0" smtClean="0"/>
              <a:t>),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… )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Can only have one PRIMARY KEY clause per table. Can still ensure uniqueness for alternate keys using 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UNIQUE</a:t>
            </a:r>
            <a:r>
              <a:rPr lang="en-US" altLang="en-US" b="1" dirty="0" smtClean="0"/>
              <a:t>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b="1" dirty="0"/>
              <a:t> </a:t>
            </a:r>
            <a:r>
              <a:rPr lang="en-US" altLang="en-US" sz="2000" b="1" dirty="0" smtClean="0"/>
              <a:t>CREATE TABLE CLIENT (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     …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UNIQUE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telNo</a:t>
            </a:r>
            <a:r>
              <a:rPr lang="en-US" altLang="en-US" sz="2000" b="1" dirty="0" smtClean="0"/>
              <a:t>),</a:t>
            </a:r>
          </a:p>
          <a:p>
            <a:pPr lvl="1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 		      … 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sz="2000" b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1388" y="254000"/>
            <a:ext cx="7866969" cy="611188"/>
          </a:xfrm>
        </p:spPr>
        <p:txBody>
          <a:bodyPr/>
          <a:lstStyle/>
          <a:p>
            <a:pPr algn="l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IEF - Referential Integrity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1079500" y="1566863"/>
            <a:ext cx="9159875" cy="531971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b="1" dirty="0" smtClean="0"/>
              <a:t>FK is column or set of columns that links each row in child table containing foreign FK to row of parent table containing matching PK. 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Referential integrity means that, if FK contains a value, that value must refer to existing row in parent table. 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ISO standard supports definition of FKs with FOREIGN KEY clause in CREATE and ALTER TABLE: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</a:t>
            </a:r>
            <a:r>
              <a:rPr lang="en-US" altLang="en-US" sz="2000" b="1" dirty="0" smtClean="0"/>
              <a:t>CREATE TABLE STAFF (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 CHAR(4)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REFERENCES</a:t>
            </a:r>
            <a:r>
              <a:rPr lang="en-US" altLang="en-US" sz="2000" b="1" dirty="0" smtClean="0"/>
              <a:t> Branch,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     	… )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</a:t>
            </a:r>
            <a:r>
              <a:rPr lang="en-US" altLang="en-US" sz="2000" b="1" dirty="0" smtClean="0"/>
              <a:t>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CREATE TABLE STAFF ( 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 CHAR(4),  …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 smtClean="0"/>
              <a:t>			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FOREIGN KEY</a:t>
            </a:r>
            <a:r>
              <a:rPr lang="en-US" altLang="en-US" sz="2000" b="1" dirty="0" smtClean="0"/>
              <a:t>(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)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REFERENCES</a:t>
            </a:r>
            <a:r>
              <a:rPr lang="en-US" altLang="en-US" sz="2000" b="1" dirty="0" smtClean="0"/>
              <a:t> Branch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	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1287463" y="1763713"/>
            <a:ext cx="9075737" cy="548005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b="1" dirty="0" smtClean="0"/>
              <a:t>Any INSERT/UPDATE attempting to create FK value in child table without matching CK value in parent is rejected. 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Action taken attempting to update/delete a CK value in parent table with matching rows in child is dependent on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referential action</a:t>
            </a:r>
            <a:r>
              <a:rPr lang="en-US" altLang="en-US" b="1" dirty="0" smtClean="0"/>
              <a:t> specified using 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 UPDATE</a:t>
            </a:r>
            <a:r>
              <a:rPr lang="en-US" altLang="en-US" b="1" dirty="0" smtClean="0"/>
              <a:t> and 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 DELETE </a:t>
            </a:r>
            <a:r>
              <a:rPr lang="en-US" altLang="en-US" b="1" dirty="0" err="1" smtClean="0"/>
              <a:t>subclauses</a:t>
            </a:r>
            <a:r>
              <a:rPr lang="en-US" altLang="en-US" b="1" dirty="0" smtClean="0"/>
              <a:t>. For example </a:t>
            </a:r>
            <a:r>
              <a:rPr lang="en-US" alt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referential action</a:t>
            </a:r>
            <a:r>
              <a:rPr lang="en-US" altLang="en-US" b="1" dirty="0" smtClean="0"/>
              <a:t> using </a:t>
            </a:r>
            <a:r>
              <a:rPr lang="en-US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 DELETE </a:t>
            </a:r>
            <a:r>
              <a:rPr lang="en-US" altLang="en-US" b="1" dirty="0" smtClean="0"/>
              <a:t>:</a:t>
            </a:r>
          </a:p>
          <a:p>
            <a:pPr algn="just" eaLnBrk="1" hangingPunct="1">
              <a:lnSpc>
                <a:spcPct val="30000"/>
              </a:lnSpc>
              <a:defRPr/>
            </a:pPr>
            <a:endParaRPr lang="en-US" altLang="en-US" b="1" dirty="0" smtClean="0"/>
          </a:p>
          <a:p>
            <a:pPr lvl="1" algn="just" eaLnBrk="1" hangingPunct="1"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CASCADE</a:t>
            </a:r>
            <a:r>
              <a:rPr lang="en-US" altLang="en-US" sz="2000" b="1" dirty="0" smtClean="0"/>
              <a:t>: Delete row from parent and delete matching rows in child, and so on in cascading manner.</a:t>
            </a:r>
          </a:p>
          <a:p>
            <a:pPr lvl="1" algn="just" eaLnBrk="1" hangingPunct="1"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NULL</a:t>
            </a:r>
            <a:r>
              <a:rPr lang="en-US" altLang="en-US" sz="2000" b="1" dirty="0" smtClean="0"/>
              <a:t>: Delete row from parent and set FK column(s) in child to NULL. Only valid if FK columns are NOT NULL (not mandatory).</a:t>
            </a:r>
          </a:p>
          <a:p>
            <a:pPr lvl="1" algn="just" eaLnBrk="1" hangingPunct="1"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DEFAULT</a:t>
            </a:r>
            <a:r>
              <a:rPr lang="en-US" altLang="en-US" sz="2000" b="1" dirty="0" smtClean="0"/>
              <a:t>: Delete row from parent and set each component of FK in child to specified default. Only valid if DEFAULT specified for FK columns. </a:t>
            </a:r>
          </a:p>
          <a:p>
            <a:pPr lvl="1" algn="just" eaLnBrk="1" hangingPunct="1">
              <a:defRPr/>
            </a:pP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ACTION</a:t>
            </a:r>
            <a:r>
              <a:rPr lang="en-US" altLang="en-US" sz="2000" b="1" dirty="0" smtClean="0"/>
              <a:t>: Reject delete from parent. </a:t>
            </a:r>
            <a:r>
              <a:rPr lang="en-US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altLang="en-US" sz="2000" b="1" dirty="0" smtClean="0"/>
              <a:t>.</a:t>
            </a:r>
          </a:p>
        </p:txBody>
      </p:sp>
      <p:sp>
        <p:nvSpPr>
          <p:cNvPr id="23555" name="Rectangle 2"/>
          <p:cNvSpPr txBox="1">
            <a:spLocks noChangeArrowheads="1"/>
          </p:cNvSpPr>
          <p:nvPr/>
        </p:nvSpPr>
        <p:spPr bwMode="auto">
          <a:xfrm>
            <a:off x="3731302" y="477949"/>
            <a:ext cx="763338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4400" b="1" dirty="0">
                <a:latin typeface="Open Sans" pitchFamily="-84" charset="0"/>
              </a:rPr>
              <a:t>IEF - Referential Integrity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ChangeArrowheads="1"/>
          </p:cNvSpPr>
          <p:nvPr/>
        </p:nvSpPr>
        <p:spPr bwMode="auto">
          <a:xfrm>
            <a:off x="3665538" y="379975"/>
            <a:ext cx="784610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4400" b="1" dirty="0">
                <a:latin typeface="Open Sans" pitchFamily="-84" charset="0"/>
              </a:rPr>
              <a:t>IEF - Referential Integrity</a:t>
            </a: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441456" y="1633312"/>
            <a:ext cx="8937625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just" defTabSz="457200">
              <a:spcBef>
                <a:spcPts val="600"/>
              </a:spcBef>
            </a:pPr>
            <a:r>
              <a:rPr lang="en-US" altLang="en-US" sz="1800" b="1" u="sng" dirty="0">
                <a:solidFill>
                  <a:srgbClr val="558ED5"/>
                </a:solidFill>
                <a:latin typeface="Arial" pitchFamily="34" charset="0"/>
                <a:ea typeface="SimSun" pitchFamily="2" charset="-122"/>
              </a:rPr>
              <a:t>ON UPDATE CASCADE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</a:t>
            </a:r>
          </a:p>
          <a:p>
            <a:pPr algn="just" defTabSz="457200">
              <a:spcBef>
                <a:spcPts val="600"/>
              </a:spcBef>
            </a:pPr>
            <a:r>
              <a:rPr lang="en-US" altLang="en-US" sz="1800" b="1" u="sng" dirty="0">
                <a:latin typeface="Arial" pitchFamily="34" charset="0"/>
                <a:ea typeface="SimSun" pitchFamily="2" charset="-122"/>
              </a:rPr>
              <a:t>Branch								 	Staff</a:t>
            </a:r>
          </a:p>
          <a:p>
            <a:pPr defTabSz="457200"/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					All Staff records with </a:t>
            </a:r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</a:t>
            </a:r>
          </a:p>
          <a:p>
            <a:pPr defTabSz="457200"/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is updated into B011 			are also updated into B011</a:t>
            </a:r>
          </a:p>
          <a:p>
            <a:pPr algn="just" defTabSz="457200">
              <a:spcBef>
                <a:spcPts val="600"/>
              </a:spcBef>
            </a:pPr>
            <a:endParaRPr lang="en-US" altLang="en-US" sz="1800" b="1" u="sng" dirty="0">
              <a:latin typeface="Arial" pitchFamily="34" charset="0"/>
              <a:ea typeface="SimSun" pitchFamily="2" charset="-122"/>
            </a:endParaRPr>
          </a:p>
          <a:p>
            <a:pPr algn="just" defTabSz="457200">
              <a:spcBef>
                <a:spcPts val="600"/>
              </a:spcBef>
            </a:pPr>
            <a:r>
              <a:rPr lang="en-US" altLang="en-US" sz="1800" b="1" u="sng" dirty="0">
                <a:solidFill>
                  <a:srgbClr val="558ED5"/>
                </a:solidFill>
                <a:latin typeface="Arial" pitchFamily="34" charset="0"/>
                <a:ea typeface="SimSun" pitchFamily="2" charset="-122"/>
              </a:rPr>
              <a:t>ON UPDATE SET NULL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</a:t>
            </a:r>
          </a:p>
          <a:p>
            <a:pPr defTabSz="457200"/>
            <a:r>
              <a:rPr lang="en-US" altLang="en-US" sz="1800" b="1" u="sng" dirty="0">
                <a:latin typeface="Arial" pitchFamily="34" charset="0"/>
                <a:ea typeface="SimSun" pitchFamily="2" charset="-122"/>
              </a:rPr>
              <a:t>Branch									Staff</a:t>
            </a:r>
          </a:p>
          <a:p>
            <a:pPr defTabSz="457200"/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 : B001					All Staff records with </a:t>
            </a:r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</a:t>
            </a:r>
          </a:p>
          <a:p>
            <a:pPr defTabSz="457200"/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is updated into B011 			are set to NULL value</a:t>
            </a:r>
          </a:p>
          <a:p>
            <a:pPr defTabSz="457200"/>
            <a:endParaRPr lang="en-US" altLang="en-US" sz="1800" b="1" u="sng" dirty="0">
              <a:latin typeface="Arial" pitchFamily="34" charset="0"/>
              <a:ea typeface="SimSun" pitchFamily="2" charset="-122"/>
            </a:endParaRPr>
          </a:p>
          <a:p>
            <a:pPr defTabSz="457200"/>
            <a:r>
              <a:rPr lang="en-US" altLang="en-US" sz="1800" b="1" u="sng" dirty="0">
                <a:solidFill>
                  <a:srgbClr val="558ED5"/>
                </a:solidFill>
                <a:latin typeface="Arial" pitchFamily="34" charset="0"/>
                <a:ea typeface="SimSun" pitchFamily="2" charset="-122"/>
              </a:rPr>
              <a:t>ON DELETE CASCADE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</a:t>
            </a:r>
          </a:p>
          <a:p>
            <a:pPr defTabSz="457200"/>
            <a:r>
              <a:rPr lang="en-US" altLang="en-US" sz="1800" b="1" u="sng" dirty="0">
                <a:latin typeface="Arial" pitchFamily="34" charset="0"/>
                <a:ea typeface="SimSun" pitchFamily="2" charset="-122"/>
              </a:rPr>
              <a:t>Branch									Staff</a:t>
            </a:r>
          </a:p>
          <a:p>
            <a:pPr defTabSz="457200"/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 : B001					All Staff records with </a:t>
            </a:r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</a:t>
            </a:r>
          </a:p>
          <a:p>
            <a:pPr defTabSz="457200"/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This record is deleted 			are also deleted</a:t>
            </a:r>
          </a:p>
          <a:p>
            <a:pPr defTabSz="457200"/>
            <a:endParaRPr lang="en-US" altLang="en-US" sz="1800" b="1" dirty="0">
              <a:latin typeface="Arial" pitchFamily="34" charset="0"/>
              <a:ea typeface="SimSun" pitchFamily="2" charset="-122"/>
            </a:endParaRPr>
          </a:p>
          <a:p>
            <a:pPr defTabSz="457200"/>
            <a:r>
              <a:rPr lang="en-US" altLang="en-US" sz="1800" b="1" u="sng" dirty="0">
                <a:solidFill>
                  <a:srgbClr val="558ED5"/>
                </a:solidFill>
                <a:latin typeface="Arial" pitchFamily="34" charset="0"/>
                <a:ea typeface="SimSun" pitchFamily="2" charset="-122"/>
              </a:rPr>
              <a:t>ON DELETE SET NULL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</a:t>
            </a:r>
          </a:p>
          <a:p>
            <a:pPr defTabSz="457200"/>
            <a:r>
              <a:rPr lang="en-US" altLang="en-US" sz="1800" b="1" u="sng" dirty="0">
                <a:latin typeface="Arial" pitchFamily="34" charset="0"/>
                <a:ea typeface="SimSun" pitchFamily="2" charset="-122"/>
              </a:rPr>
              <a:t>Branch								 	Staff</a:t>
            </a:r>
          </a:p>
          <a:p>
            <a:pPr defTabSz="457200"/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 : B001					All Staff records with </a:t>
            </a:r>
            <a:r>
              <a:rPr lang="en-US" altLang="en-US" sz="1800" b="1" dirty="0" err="1">
                <a:latin typeface="Arial" pitchFamily="34" charset="0"/>
                <a:ea typeface="SimSun" pitchFamily="2" charset="-122"/>
              </a:rPr>
              <a:t>branchNo</a:t>
            </a:r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: B001</a:t>
            </a:r>
          </a:p>
          <a:p>
            <a:pPr defTabSz="457200"/>
            <a:r>
              <a:rPr lang="en-US" altLang="en-US" sz="1800" b="1" dirty="0">
                <a:latin typeface="Arial" pitchFamily="34" charset="0"/>
                <a:ea typeface="SimSun" pitchFamily="2" charset="-122"/>
              </a:rPr>
              <a:t>This record is deleted			are set to NULL value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1245737" y="1828800"/>
            <a:ext cx="9075737" cy="4538662"/>
          </a:xfrm>
        </p:spPr>
        <p:txBody>
          <a:bodyPr/>
          <a:lstStyle/>
          <a:p>
            <a:pPr eaLnBrk="1" hangingPunct="1">
              <a:buFont typeface="Monotype Sorts"/>
              <a:buNone/>
            </a:pPr>
            <a:r>
              <a:rPr lang="en-US" altLang="en-US" sz="2800" dirty="0" smtClean="0"/>
              <a:t>FOREIGN KEY (</a:t>
            </a:r>
            <a:r>
              <a:rPr lang="en-US" altLang="en-US" sz="2800" dirty="0" err="1" smtClean="0"/>
              <a:t>staffNo</a:t>
            </a:r>
            <a:r>
              <a:rPr lang="en-US" altLang="en-US" sz="2800" dirty="0" smtClean="0"/>
              <a:t>) REFERENCES Staff            ON DELETE SET NULL</a:t>
            </a:r>
          </a:p>
          <a:p>
            <a:pPr lvl="1" eaLnBrk="1" hangingPunct="1">
              <a:lnSpc>
                <a:spcPct val="2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buFont typeface="Monotype Sorts"/>
              <a:buNone/>
            </a:pPr>
            <a:r>
              <a:rPr lang="en-US" altLang="en-US" sz="2800" dirty="0" smtClean="0"/>
              <a:t>FOREIGN KEY (</a:t>
            </a:r>
            <a:r>
              <a:rPr lang="en-US" altLang="en-US" sz="2800" dirty="0" err="1" smtClean="0"/>
              <a:t>ownerNo</a:t>
            </a:r>
            <a:r>
              <a:rPr lang="en-US" altLang="en-US" sz="2800" dirty="0" smtClean="0"/>
              <a:t>) REFERENCES Owner       ON UPDATE CASCADE</a:t>
            </a:r>
          </a:p>
        </p:txBody>
      </p:sp>
      <p:sp>
        <p:nvSpPr>
          <p:cNvPr id="25603" name="Rectangle 2"/>
          <p:cNvSpPr txBox="1">
            <a:spLocks noChangeArrowheads="1"/>
          </p:cNvSpPr>
          <p:nvPr/>
        </p:nvSpPr>
        <p:spPr bwMode="auto">
          <a:xfrm>
            <a:off x="3803879" y="477949"/>
            <a:ext cx="765877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4400" b="1" dirty="0">
                <a:latin typeface="Open Sans" pitchFamily="-84" charset="0"/>
              </a:rPr>
              <a:t>IEF - Referential Integrity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8088" y="254000"/>
            <a:ext cx="7273698" cy="611188"/>
          </a:xfrm>
        </p:spPr>
        <p:txBody>
          <a:bodyPr/>
          <a:lstStyle/>
          <a:p>
            <a:pPr algn="l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IEF - General Constraints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1150938" y="1865313"/>
            <a:ext cx="9075737" cy="2809875"/>
          </a:xfrm>
        </p:spPr>
        <p:txBody>
          <a:bodyPr/>
          <a:lstStyle/>
          <a:p>
            <a:pPr algn="just" eaLnBrk="1" hangingPunct="1"/>
            <a:r>
              <a:rPr lang="en-US" altLang="en-US" sz="2500" b="1" dirty="0" smtClean="0">
                <a:latin typeface="Open Sans" pitchFamily="-84" charset="0"/>
              </a:rPr>
              <a:t>Could use CHECK/UNIQUE in CREATE and ALTER TABLE.</a:t>
            </a:r>
          </a:p>
          <a:p>
            <a:pPr algn="just" eaLnBrk="1" hangingPunct="1"/>
            <a:r>
              <a:rPr lang="en-US" altLang="en-US" sz="2500" b="1" dirty="0" smtClean="0">
                <a:latin typeface="Open Sans" pitchFamily="-84" charset="0"/>
              </a:rPr>
              <a:t>Similar to the CHECK clause, also have:</a:t>
            </a:r>
          </a:p>
          <a:p>
            <a:pPr lvl="1" algn="just" eaLnBrk="1" hangingPunct="1">
              <a:lnSpc>
                <a:spcPct val="20000"/>
              </a:lnSpc>
            </a:pPr>
            <a:endParaRPr lang="en-US" altLang="en-US" sz="2500" b="1" dirty="0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500" b="1" dirty="0" smtClean="0">
                <a:latin typeface="Open Sans" pitchFamily="-84" charset="0"/>
              </a:rPr>
              <a:t>	CREATE ASSERTION </a:t>
            </a:r>
            <a:r>
              <a:rPr lang="en-US" altLang="en-US" sz="2500" b="1" dirty="0" err="1" smtClean="0">
                <a:latin typeface="Open Sans" pitchFamily="-84" charset="0"/>
              </a:rPr>
              <a:t>AssertionName</a:t>
            </a:r>
            <a:endParaRPr lang="en-US" altLang="en-US" sz="2500" b="1" dirty="0" smtClean="0">
              <a:latin typeface="Open Sans" pitchFamily="-84" charset="0"/>
            </a:endParaRPr>
          </a:p>
          <a:p>
            <a:pPr lvl="1" algn="just" eaLnBrk="1" hangingPunct="1">
              <a:buFontTx/>
              <a:buNone/>
            </a:pPr>
            <a:r>
              <a:rPr lang="en-US" altLang="en-US" sz="2500" b="1" dirty="0" smtClean="0">
                <a:latin typeface="Open Sans" pitchFamily="-84" charset="0"/>
              </a:rPr>
              <a:t>	CHECK (</a:t>
            </a:r>
            <a:r>
              <a:rPr lang="en-US" altLang="en-US" sz="2500" b="1" dirty="0" err="1" smtClean="0">
                <a:latin typeface="Open Sans" pitchFamily="-84" charset="0"/>
              </a:rPr>
              <a:t>searchCondition</a:t>
            </a:r>
            <a:r>
              <a:rPr lang="en-US" altLang="en-US" sz="2500" b="1" dirty="0" smtClean="0">
                <a:latin typeface="Open Sans" pitchFamily="-84" charset="0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181329" y="1849438"/>
            <a:ext cx="9074150" cy="2517775"/>
          </a:xfrm>
        </p:spPr>
        <p:txBody>
          <a:bodyPr/>
          <a:lstStyle/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CREATE ASSERTION </a:t>
            </a:r>
            <a:r>
              <a:rPr lang="en-US" altLang="en-US" sz="2400" dirty="0" err="1" smtClean="0">
                <a:latin typeface="Open Sans" pitchFamily="-84" charset="0"/>
              </a:rPr>
              <a:t>StaffNotHandlingTooMuch</a:t>
            </a:r>
            <a:endParaRPr lang="en-US" altLang="en-US" sz="2400" dirty="0" smtClean="0">
              <a:latin typeface="Open Sans" pitchFamily="-84" charset="0"/>
            </a:endParaRPr>
          </a:p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CHECK (NOT EXISTS    (SELECT </a:t>
            </a:r>
            <a:r>
              <a:rPr lang="en-US" altLang="en-US" sz="2400" dirty="0" err="1" smtClean="0">
                <a:latin typeface="Open Sans" pitchFamily="-84" charset="0"/>
              </a:rPr>
              <a:t>staffNo</a:t>
            </a:r>
            <a:endParaRPr lang="en-US" altLang="en-US" sz="2400" dirty="0" smtClean="0">
              <a:latin typeface="Open Sans" pitchFamily="-84" charset="0"/>
            </a:endParaRPr>
          </a:p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				FROM </a:t>
            </a:r>
            <a:r>
              <a:rPr lang="en-US" altLang="en-US" sz="2400" dirty="0" err="1" smtClean="0">
                <a:latin typeface="Open Sans" pitchFamily="-84" charset="0"/>
              </a:rPr>
              <a:t>PropertyForRent</a:t>
            </a:r>
            <a:endParaRPr lang="en-US" altLang="en-US" sz="2400" dirty="0" smtClean="0">
              <a:latin typeface="Open Sans" pitchFamily="-84" charset="0"/>
            </a:endParaRPr>
          </a:p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				GROUP BY </a:t>
            </a:r>
            <a:r>
              <a:rPr lang="en-US" altLang="en-US" sz="2400" dirty="0" err="1" smtClean="0">
                <a:latin typeface="Open Sans" pitchFamily="-84" charset="0"/>
              </a:rPr>
              <a:t>staffNo</a:t>
            </a:r>
            <a:endParaRPr lang="en-US" altLang="en-US" sz="2400" dirty="0" smtClean="0">
              <a:latin typeface="Open Sans" pitchFamily="-84" charset="0"/>
            </a:endParaRPr>
          </a:p>
          <a:p>
            <a:pPr lvl="1" indent="-608013" algn="just" eaLnBrk="1" hangingPunct="1">
              <a:buFont typeface="Arial" pitchFamily="34" charset="0"/>
              <a:buNone/>
            </a:pPr>
            <a:r>
              <a:rPr lang="en-US" altLang="en-US" sz="2400" dirty="0" smtClean="0">
                <a:latin typeface="Open Sans" pitchFamily="-84" charset="0"/>
              </a:rPr>
              <a:t>				HAVING COUNT(*) &gt; 100))</a:t>
            </a:r>
          </a:p>
        </p:txBody>
      </p:sp>
      <p:sp>
        <p:nvSpPr>
          <p:cNvPr id="27651" name="Rectangle 2"/>
          <p:cNvSpPr txBox="1">
            <a:spLocks noChangeArrowheads="1"/>
          </p:cNvSpPr>
          <p:nvPr/>
        </p:nvSpPr>
        <p:spPr bwMode="auto">
          <a:xfrm>
            <a:off x="3715430" y="351974"/>
            <a:ext cx="7714569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1" hangingPunct="1"/>
            <a:r>
              <a:rPr lang="en-US" altLang="en-US" sz="4400" b="1" dirty="0">
                <a:latin typeface="Open Sans" pitchFamily="-84" charset="0"/>
              </a:rPr>
              <a:t>IEF - General Constraints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362264" y="551458"/>
            <a:ext cx="7992354" cy="873579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19585" y="2205832"/>
            <a:ext cx="4258754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Open Sans" pitchFamily="-84" charset="0"/>
              </a:rPr>
              <a:t>These slides have been adapted from Thomas Connolly and Carolyn </a:t>
            </a:r>
            <a:r>
              <a:rPr lang="en-US" dirty="0" err="1" smtClean="0">
                <a:latin typeface="Open Sans" pitchFamily="-84" charset="0"/>
              </a:rPr>
              <a:t>Begg</a:t>
            </a:r>
            <a:r>
              <a:rPr lang="en-US" dirty="0" smtClean="0">
                <a:latin typeface="Open Sans" pitchFamily="-84" charset="0"/>
              </a:rPr>
              <a:t>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370" y="1811934"/>
            <a:ext cx="4175249" cy="50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1119188" y="1711782"/>
            <a:ext cx="9420225" cy="54768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dirty="0" smtClean="0">
                <a:cs typeface="Times New Roman" panose="02020603050405020304" pitchFamily="18" charset="0"/>
              </a:rPr>
              <a:t>SQL DDL allows database objects such as schemas, domains, tables, views, and indexes to be created and destroyed. </a:t>
            </a:r>
          </a:p>
          <a:p>
            <a:pPr algn="just" eaLnBrk="1" hangingPunct="1">
              <a:defRPr/>
            </a:pPr>
            <a:r>
              <a:rPr lang="en-US" altLang="en-US" dirty="0" smtClean="0">
                <a:cs typeface="Times New Roman" panose="02020603050405020304" pitchFamily="18" charset="0"/>
              </a:rPr>
              <a:t>Main SQL DDL statements are:</a:t>
            </a:r>
          </a:p>
          <a:p>
            <a:pPr lvl="1" algn="just" eaLnBrk="1" hangingPunct="1">
              <a:lnSpc>
                <a:spcPct val="0"/>
              </a:lnSpc>
              <a:defRPr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 SCHEMA		</a:t>
            </a:r>
            <a:r>
              <a:rPr lang="en-US" altLang="en-US" sz="2647" dirty="0" smtClean="0">
                <a:cs typeface="Times New Roman" panose="02020603050405020304" pitchFamily="18" charset="0"/>
              </a:rPr>
              <a:t>	DROP </a:t>
            </a:r>
            <a:r>
              <a:rPr lang="en-US" altLang="en-US" sz="2647" dirty="0">
                <a:cs typeface="Times New Roman" panose="02020603050405020304" pitchFamily="18" charset="0"/>
              </a:rPr>
              <a:t>SCHEMA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CREATE/ALTER DOMAIN	</a:t>
            </a:r>
            <a:r>
              <a:rPr lang="en-US" altLang="en-US" sz="2647" dirty="0" smtClean="0">
                <a:cs typeface="Times New Roman" panose="02020603050405020304" pitchFamily="18" charset="0"/>
              </a:rPr>
              <a:t>	DROP </a:t>
            </a:r>
            <a:r>
              <a:rPr lang="en-US" altLang="en-US" sz="2647" dirty="0">
                <a:cs typeface="Times New Roman" panose="02020603050405020304" pitchFamily="18" charset="0"/>
              </a:rPr>
              <a:t>DOMAIN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CREATE/ALTER TABLE	</a:t>
            </a:r>
            <a:r>
              <a:rPr lang="en-US" altLang="en-US" sz="2647" dirty="0" smtClean="0">
                <a:cs typeface="Times New Roman" panose="02020603050405020304" pitchFamily="18" charset="0"/>
              </a:rPr>
              <a:t>	DROP </a:t>
            </a:r>
            <a:r>
              <a:rPr lang="en-US" altLang="en-US" sz="2647" dirty="0">
                <a:cs typeface="Times New Roman" panose="02020603050405020304" pitchFamily="18" charset="0"/>
              </a:rPr>
              <a:t>TABLE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 VIEW			DROP VIEW</a:t>
            </a:r>
          </a:p>
          <a:p>
            <a:pPr lvl="1" algn="just" eaLnBrk="1" hangingPunct="1">
              <a:lnSpc>
                <a:spcPct val="30000"/>
              </a:lnSpc>
              <a:buFontTx/>
              <a:buNone/>
              <a:defRPr/>
            </a:pPr>
            <a:endParaRPr lang="en-US" altLang="en-US" sz="2536" dirty="0"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dirty="0" smtClean="0">
                <a:cs typeface="Times New Roman" panose="02020603050405020304" pitchFamily="18" charset="0"/>
              </a:rPr>
              <a:t>Many DBMSs also provide:</a:t>
            </a:r>
          </a:p>
          <a:p>
            <a:pPr lvl="1" algn="just" eaLnBrk="1" hangingPunct="1">
              <a:lnSpc>
                <a:spcPct val="30000"/>
              </a:lnSpc>
              <a:defRPr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en-US" sz="2647" dirty="0">
                <a:cs typeface="Times New Roman" panose="02020603050405020304" pitchFamily="18" charset="0"/>
              </a:rPr>
              <a:t>CREATE INDEX	DROP </a:t>
            </a:r>
            <a:r>
              <a:rPr lang="en-US" altLang="en-US" sz="2647" dirty="0" smtClean="0">
                <a:cs typeface="Times New Roman" panose="02020603050405020304" pitchFamily="18" charset="0"/>
              </a:rPr>
              <a:t>INDEX</a:t>
            </a:r>
          </a:p>
          <a:p>
            <a:pPr lvl="1" algn="just" eaLnBrk="1" hangingPunct="1">
              <a:buFont typeface="Arial" pitchFamily="34" charset="0"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	</a:t>
            </a:r>
          </a:p>
          <a:p>
            <a:pPr lvl="1" algn="just" eaLnBrk="1" hangingPunct="1">
              <a:buFont typeface="Arial" pitchFamily="34" charset="0"/>
              <a:buNone/>
              <a:defRPr/>
            </a:pPr>
            <a:r>
              <a:rPr lang="en-US" altLang="en-US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CREATE INDEX	 </a:t>
            </a:r>
            <a:r>
              <a:rPr lang="en-US" altLang="en-US" sz="20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Index_name</a:t>
            </a:r>
            <a:r>
              <a:rPr lang="en-US" altLang="en-US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 ON </a:t>
            </a:r>
            <a:r>
              <a:rPr lang="en-US" altLang="en-US" sz="2000" dirty="0" err="1" smtClean="0">
                <a:solidFill>
                  <a:srgbClr val="0000FF"/>
                </a:solidFill>
                <a:cs typeface="Times New Roman" panose="02020603050405020304" pitchFamily="18" charset="0"/>
              </a:rPr>
              <a:t>Table_Name</a:t>
            </a:r>
            <a:r>
              <a:rPr lang="en-US" altLang="en-US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(Column1 [,column2,..])</a:t>
            </a:r>
          </a:p>
          <a:p>
            <a:pPr lvl="1" algn="just" eaLnBrk="1" hangingPunct="1">
              <a:buFontTx/>
              <a:buNone/>
              <a:defRPr/>
            </a:pPr>
            <a:endParaRPr lang="en-US" altLang="en-US" sz="2647" dirty="0"/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4876800" y="254000"/>
            <a:ext cx="50895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defTabSz="914400" eaLnBrk="1" hangingPunct="1"/>
            <a:r>
              <a:rPr lang="en-US" altLang="en-US" sz="4400" b="1" dirty="0">
                <a:latin typeface="Open Sans" pitchFamily="-84" charset="0"/>
              </a:rPr>
              <a:t>Data Definition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254000"/>
            <a:ext cx="5089525" cy="611188"/>
          </a:xfrm>
        </p:spPr>
        <p:txBody>
          <a:bodyPr/>
          <a:lstStyle/>
          <a:p>
            <a:pPr algn="just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Data Definition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1235983" y="1861457"/>
            <a:ext cx="9159875" cy="5399087"/>
          </a:xfrm>
        </p:spPr>
        <p:txBody>
          <a:bodyPr/>
          <a:lstStyle/>
          <a:p>
            <a:pPr algn="just" eaLnBrk="1" hangingPunct="1"/>
            <a:r>
              <a:rPr lang="en-US" altLang="en-US" sz="2400" dirty="0" smtClean="0">
                <a:latin typeface="Open Sans" pitchFamily="-84" charset="0"/>
              </a:rPr>
              <a:t>Relations and other database objects exist in an </a:t>
            </a:r>
            <a:r>
              <a:rPr lang="en-US" altLang="en-US" sz="2400" i="1" dirty="0" smtClean="0">
                <a:latin typeface="Open Sans" pitchFamily="-84" charset="0"/>
              </a:rPr>
              <a:t>environment</a:t>
            </a:r>
            <a:r>
              <a:rPr lang="en-US" altLang="en-US" sz="2400" dirty="0" smtClean="0">
                <a:latin typeface="Open Sans" pitchFamily="-84" charset="0"/>
              </a:rPr>
              <a:t>. </a:t>
            </a:r>
          </a:p>
          <a:p>
            <a:pPr algn="just" eaLnBrk="1" hangingPunct="1"/>
            <a:r>
              <a:rPr lang="en-US" altLang="en-US" sz="2400" dirty="0" smtClean="0">
                <a:latin typeface="Open Sans" pitchFamily="-84" charset="0"/>
              </a:rPr>
              <a:t>Each environment contains one or more </a:t>
            </a:r>
            <a:r>
              <a:rPr lang="en-US" altLang="en-US" sz="2400" i="1" dirty="0" smtClean="0">
                <a:latin typeface="Open Sans" pitchFamily="-84" charset="0"/>
              </a:rPr>
              <a:t>catalogs</a:t>
            </a:r>
            <a:r>
              <a:rPr lang="en-US" altLang="en-US" sz="2400" dirty="0" smtClean="0">
                <a:latin typeface="Open Sans" pitchFamily="-84" charset="0"/>
              </a:rPr>
              <a:t>, and each catalog consists of set of schemas. </a:t>
            </a:r>
          </a:p>
          <a:p>
            <a:pPr algn="just" eaLnBrk="1" hangingPunct="1"/>
            <a:r>
              <a:rPr lang="en-US" altLang="en-US" sz="2400" dirty="0" smtClean="0">
                <a:latin typeface="Open Sans" pitchFamily="-84" charset="0"/>
              </a:rPr>
              <a:t>Schema is named collection of related database objects.</a:t>
            </a:r>
          </a:p>
          <a:p>
            <a:pPr algn="just" eaLnBrk="1" hangingPunct="1"/>
            <a:r>
              <a:rPr lang="en-US" altLang="en-US" sz="2400" dirty="0" smtClean="0">
                <a:latin typeface="Open Sans" pitchFamily="-84" charset="0"/>
              </a:rPr>
              <a:t>Objects in a schema can be tables, views, domains, assertions, collations, translations, and character sets. All have same owner.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0660" y="397787"/>
            <a:ext cx="6218237" cy="611187"/>
          </a:xfrm>
        </p:spPr>
        <p:txBody>
          <a:bodyPr/>
          <a:lstStyle/>
          <a:p>
            <a:pPr eaLnBrk="1" hangingPunct="1"/>
            <a:r>
              <a:rPr lang="en-GB" altLang="en-US" sz="4000" dirty="0" smtClean="0">
                <a:solidFill>
                  <a:schemeClr val="tx1"/>
                </a:solidFill>
                <a:latin typeface="Open Sans" pitchFamily="-84" charset="0"/>
              </a:rPr>
              <a:t>CREATE SCHEMA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180649" y="1930400"/>
            <a:ext cx="8523288" cy="5424488"/>
          </a:xfrm>
        </p:spPr>
        <p:txBody>
          <a:bodyPr/>
          <a:lstStyle/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CREATE SCHEMA [Name | 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		AUTHORIZATION </a:t>
            </a:r>
            <a:r>
              <a:rPr lang="en-US" altLang="en-US" b="1" dirty="0" err="1" smtClean="0"/>
              <a:t>CreatorId</a:t>
            </a:r>
            <a:r>
              <a:rPr lang="en-US" altLang="en-US" b="1" dirty="0" smtClean="0"/>
              <a:t> ]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b="1" dirty="0" smtClean="0"/>
              <a:t>DROP SCHEMA Name [RESTRICT | CASCADE ]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  <a:defRPr/>
            </a:pPr>
            <a:endParaRPr lang="en-US" altLang="en-US" sz="2647" b="1" dirty="0"/>
          </a:p>
          <a:p>
            <a:pPr algn="just" eaLnBrk="1" hangingPunct="1">
              <a:buFontTx/>
              <a:buChar char="•"/>
              <a:defRPr/>
            </a:pPr>
            <a:r>
              <a:rPr lang="en-US" altLang="en-US" b="1" dirty="0" smtClean="0"/>
              <a:t>With RESTRICT (default), schema must be empty or operation fails.</a:t>
            </a:r>
          </a:p>
          <a:p>
            <a:pPr algn="just" eaLnBrk="1" hangingPunct="1">
              <a:buFontTx/>
              <a:buChar char="•"/>
              <a:defRPr/>
            </a:pPr>
            <a:r>
              <a:rPr lang="en-US" altLang="en-US" b="1" dirty="0" smtClean="0"/>
              <a:t>With CASCADE, operation cascades to drop all objects associated with schema in order defined above. If any of these operations fail, DROP SCHEMA fails. </a:t>
            </a:r>
          </a:p>
          <a:p>
            <a:pPr eaLnBrk="1" hangingPunct="1">
              <a:buFontTx/>
              <a:buChar char="•"/>
              <a:defRPr/>
            </a:pPr>
            <a:endParaRPr lang="en-GB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19447" y="404813"/>
            <a:ext cx="4881562" cy="609600"/>
          </a:xfrm>
        </p:spPr>
        <p:txBody>
          <a:bodyPr/>
          <a:lstStyle/>
          <a:p>
            <a:pPr algn="just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CREATE TABLE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idx="1"/>
          </p:nvPr>
        </p:nvSpPr>
        <p:spPr>
          <a:xfrm>
            <a:off x="903062" y="1761674"/>
            <a:ext cx="9075738" cy="5545138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CREATE TABLE TableName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{(colName dataType [NOT NULL] [UNIQUE]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[DEFAULT defaultOption]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[CHECK searchCondition] [,...]}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[PRIMARY KEY (listOfColumns),]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{[UNIQUE (listOfColumns),] […,]}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{[FOREIGN KEY (listOfFKColumns)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  REFERENCES ParentTableName [(listOfCKColumns)],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  [ON UPDATE referentialAction]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  [ON DELETE referentialAction ]] [,…]}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smtClean="0">
                <a:latin typeface="Open Sans" pitchFamily="-84" charset="0"/>
              </a:rPr>
              <a:t> {[CHECK (searchCondition)] [,…] })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smtClean="0">
              <a:latin typeface="Open Sans" pitchFamily="-8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1446677" y="1717675"/>
            <a:ext cx="8274730" cy="5241925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Creates a table with one or more columns of the specified </a:t>
            </a:r>
            <a:r>
              <a:rPr lang="en-US" altLang="en-US" b="1" i="1" dirty="0" err="1" smtClean="0">
                <a:latin typeface="Open Sans" pitchFamily="-84" charset="0"/>
              </a:rPr>
              <a:t>dataType</a:t>
            </a:r>
            <a:r>
              <a:rPr lang="en-US" altLang="en-US" b="1" dirty="0" smtClean="0">
                <a:latin typeface="Open Sans" pitchFamily="-84" charset="0"/>
              </a:rPr>
              <a:t>. 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With NOT NULL, system rejects any attempt to insert a null in the column.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Can specify a DEFAULT value for the column.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Primary keys should always be specified as NOT NULL. 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FOREIGN KEY clause specifies FK along with the referential action.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 smtClean="0">
              <a:latin typeface="Open Sans" pitchFamily="-84" charset="0"/>
            </a:endParaRPr>
          </a:p>
        </p:txBody>
      </p:sp>
      <p:sp>
        <p:nvSpPr>
          <p:cNvPr id="33795" name="Rectangle 1026"/>
          <p:cNvSpPr txBox="1">
            <a:spLocks noChangeArrowheads="1"/>
          </p:cNvSpPr>
          <p:nvPr/>
        </p:nvSpPr>
        <p:spPr bwMode="auto">
          <a:xfrm>
            <a:off x="4480606" y="404813"/>
            <a:ext cx="4881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defTabSz="914400" eaLnBrk="1" hangingPunct="1"/>
            <a:r>
              <a:rPr lang="en-US" altLang="en-US" sz="4400" b="1" dirty="0">
                <a:latin typeface="Open Sans" pitchFamily="-84" charset="0"/>
              </a:rPr>
              <a:t>CREATE TABLE</a:t>
            </a:r>
          </a:p>
        </p:txBody>
      </p:sp>
      <p:pic>
        <p:nvPicPr>
          <p:cNvPr id="33797" name="Picture 5" descr="http://www.zentut.com/wp-content/uploads/2012/10/sql-create-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307" y="5416549"/>
            <a:ext cx="2705100" cy="1543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7839521" y="7041245"/>
            <a:ext cx="10310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www.zentut.com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67764" y="466277"/>
            <a:ext cx="7549696" cy="611188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  <a:latin typeface="Open Sans" pitchFamily="-84" charset="0"/>
              </a:rPr>
              <a:t>Example 7.1 - CREATE TABLE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179967" y="1959664"/>
            <a:ext cx="9391650" cy="5705475"/>
          </a:xfrm>
        </p:spPr>
        <p:txBody>
          <a:bodyPr/>
          <a:lstStyle/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OwnerNumber</a:t>
            </a:r>
            <a:r>
              <a:rPr lang="en-US" altLang="en-US" b="1" dirty="0" smtClean="0">
                <a:latin typeface="Open Sans" pitchFamily="-84" charset="0"/>
              </a:rPr>
              <a:t> AS VARCHAR(5)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CHECK (VALUE IN (SELECT </a:t>
            </a:r>
            <a:r>
              <a:rPr lang="en-US" altLang="en-US" b="1" dirty="0" err="1" smtClean="0">
                <a:latin typeface="Open Sans" pitchFamily="-84" charset="0"/>
              </a:rPr>
              <a:t>ownerNo</a:t>
            </a:r>
            <a:r>
              <a:rPr lang="en-US" altLang="en-US" b="1" dirty="0" smtClean="0">
                <a:latin typeface="Open Sans" pitchFamily="-84" charset="0"/>
              </a:rPr>
              <a:t> FROM </a:t>
            </a:r>
            <a:r>
              <a:rPr lang="en-US" altLang="en-US" b="1" dirty="0" err="1" smtClean="0">
                <a:latin typeface="Open Sans" pitchFamily="-84" charset="0"/>
              </a:rPr>
              <a:t>PrivateOwner</a:t>
            </a:r>
            <a:r>
              <a:rPr lang="en-US" altLang="en-US" b="1" dirty="0" smtClean="0">
                <a:latin typeface="Open Sans" pitchFamily="-84" charset="0"/>
              </a:rPr>
              <a:t>));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StaffNumber</a:t>
            </a:r>
            <a:r>
              <a:rPr lang="en-US" altLang="en-US" b="1" dirty="0" smtClean="0">
                <a:latin typeface="Open Sans" pitchFamily="-84" charset="0"/>
              </a:rPr>
              <a:t> AS VARCHAR(5)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CHECK (VALUE IN (SELECT </a:t>
            </a:r>
            <a:r>
              <a:rPr lang="en-US" altLang="en-US" b="1" dirty="0" err="1" smtClean="0">
                <a:latin typeface="Open Sans" pitchFamily="-84" charset="0"/>
              </a:rPr>
              <a:t>staffNo</a:t>
            </a:r>
            <a:r>
              <a:rPr lang="en-US" altLang="en-US" b="1" dirty="0" smtClean="0">
                <a:latin typeface="Open Sans" pitchFamily="-84" charset="0"/>
              </a:rPr>
              <a:t> FROM Staff));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BranchNumber</a:t>
            </a:r>
            <a:r>
              <a:rPr lang="en-US" altLang="en-US" b="1" dirty="0" smtClean="0">
                <a:latin typeface="Open Sans" pitchFamily="-84" charset="0"/>
              </a:rPr>
              <a:t> AS CHAR(4)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CHECK (VALUE IN (SELECT </a:t>
            </a:r>
            <a:r>
              <a:rPr lang="en-US" altLang="en-US" b="1" dirty="0" err="1" smtClean="0">
                <a:latin typeface="Open Sans" pitchFamily="-84" charset="0"/>
              </a:rPr>
              <a:t>branchNo</a:t>
            </a:r>
            <a:r>
              <a:rPr lang="en-US" altLang="en-US" b="1" dirty="0" smtClean="0">
                <a:latin typeface="Open Sans" pitchFamily="-84" charset="0"/>
              </a:rPr>
              <a:t> FROM Branch));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PropertyNumber</a:t>
            </a:r>
            <a:r>
              <a:rPr lang="en-US" altLang="en-US" b="1" dirty="0" smtClean="0">
                <a:latin typeface="Open Sans" pitchFamily="-84" charset="0"/>
              </a:rPr>
              <a:t> AS VARCHAR(5);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DStreet</a:t>
            </a:r>
            <a:r>
              <a:rPr lang="en-US" altLang="en-US" b="1" dirty="0" smtClean="0">
                <a:latin typeface="Open Sans" pitchFamily="-84" charset="0"/>
              </a:rPr>
              <a:t> AS VARCHAR(25);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DCity</a:t>
            </a:r>
            <a:r>
              <a:rPr lang="en-US" altLang="en-US" b="1" dirty="0" smtClean="0">
                <a:latin typeface="Open Sans" pitchFamily="-84" charset="0"/>
              </a:rPr>
              <a:t> AS VARCHAR(15);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DPostCode</a:t>
            </a:r>
            <a:r>
              <a:rPr lang="en-US" altLang="en-US" b="1" dirty="0" smtClean="0">
                <a:latin typeface="Open Sans" pitchFamily="-84" charset="0"/>
              </a:rPr>
              <a:t> AS VARCHAR(8);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02448" y="449948"/>
            <a:ext cx="7549696" cy="611188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  <a:latin typeface="Open Sans" pitchFamily="-84" charset="0"/>
              </a:rPr>
              <a:t>Example 7.1 - CREATE TABLE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1163638" y="1975993"/>
            <a:ext cx="9391650" cy="5705475"/>
          </a:xfrm>
        </p:spPr>
        <p:txBody>
          <a:bodyPr/>
          <a:lstStyle/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PropertyType</a:t>
            </a:r>
            <a:r>
              <a:rPr lang="en-US" altLang="en-US" b="1" dirty="0" smtClean="0">
                <a:latin typeface="Open Sans" pitchFamily="-84" charset="0"/>
              </a:rPr>
              <a:t> AS CHAR(1)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CHECK(VALUE IN (‘B’,’C’,’D’,’E’,’F’,’M’,’S’));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PropertyRooms</a:t>
            </a:r>
            <a:r>
              <a:rPr lang="en-US" altLang="en-US" b="1" dirty="0" smtClean="0">
                <a:latin typeface="Open Sans" pitchFamily="-84" charset="0"/>
              </a:rPr>
              <a:t> AS SMALLINT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CHECK(VALUE BETWEEN 1 AND 15);</a:t>
            </a:r>
          </a:p>
          <a:p>
            <a:pPr marL="0" indent="0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DOMAIN </a:t>
            </a:r>
            <a:r>
              <a:rPr lang="en-US" altLang="en-US" b="1" dirty="0" err="1" smtClean="0">
                <a:latin typeface="Open Sans" pitchFamily="-84" charset="0"/>
              </a:rPr>
              <a:t>PropertyRent</a:t>
            </a:r>
            <a:r>
              <a:rPr lang="en-US" altLang="en-US" b="1" dirty="0" smtClean="0">
                <a:latin typeface="Open Sans" pitchFamily="-84" charset="0"/>
              </a:rPr>
              <a:t> AS DECIMAL(6,2)</a:t>
            </a:r>
          </a:p>
          <a:p>
            <a:pPr marL="938213" lvl="1" indent="-715963" algn="just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CHECK(VALUE BETWEEN 0 AND 9999.99);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203325" y="2002072"/>
            <a:ext cx="9159875" cy="5251450"/>
          </a:xfrm>
        </p:spPr>
        <p:txBody>
          <a:bodyPr/>
          <a:lstStyle/>
          <a:p>
            <a:pPr algn="just"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CREATE TABLE </a:t>
            </a:r>
            <a:r>
              <a:rPr lang="en-US" altLang="en-US" b="1" dirty="0" err="1" smtClean="0">
                <a:latin typeface="Open Sans" pitchFamily="-84" charset="0"/>
              </a:rPr>
              <a:t>PropertyForRent</a:t>
            </a:r>
            <a:r>
              <a:rPr lang="en-US" altLang="en-US" b="1" dirty="0" smtClean="0">
                <a:latin typeface="Open Sans" pitchFamily="-84" charset="0"/>
              </a:rPr>
              <a:t> (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</a:t>
            </a:r>
            <a:r>
              <a:rPr lang="en-US" altLang="en-US" b="1" dirty="0" err="1" smtClean="0">
                <a:latin typeface="Open Sans" pitchFamily="-84" charset="0"/>
              </a:rPr>
              <a:t>propertyNo</a:t>
            </a:r>
            <a:r>
              <a:rPr lang="en-US" altLang="en-US" b="1" dirty="0" smtClean="0">
                <a:latin typeface="Open Sans" pitchFamily="-84" charset="0"/>
              </a:rPr>
              <a:t>		</a:t>
            </a:r>
            <a:r>
              <a:rPr lang="en-US" altLang="en-US" b="1" dirty="0" err="1" smtClean="0">
                <a:latin typeface="Open Sans" pitchFamily="-84" charset="0"/>
              </a:rPr>
              <a:t>PropertyNumber</a:t>
            </a:r>
            <a:r>
              <a:rPr lang="en-US" altLang="en-US" b="1" dirty="0" smtClean="0">
                <a:latin typeface="Open Sans" pitchFamily="-84" charset="0"/>
              </a:rPr>
              <a:t>		NOT NULL,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 	street				</a:t>
            </a:r>
            <a:r>
              <a:rPr lang="en-US" altLang="en-US" b="1" dirty="0" err="1" smtClean="0">
                <a:latin typeface="Open Sans" pitchFamily="-84" charset="0"/>
              </a:rPr>
              <a:t>DStreet</a:t>
            </a:r>
            <a:r>
              <a:rPr lang="en-US" altLang="en-US" b="1" dirty="0" smtClean="0">
                <a:latin typeface="Open Sans" pitchFamily="-84" charset="0"/>
              </a:rPr>
              <a:t>					NOT NULL,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city					</a:t>
            </a:r>
            <a:r>
              <a:rPr lang="en-US" altLang="en-US" b="1" dirty="0" err="1" smtClean="0">
                <a:latin typeface="Open Sans" pitchFamily="-84" charset="0"/>
              </a:rPr>
              <a:t>DCity</a:t>
            </a:r>
            <a:r>
              <a:rPr lang="en-US" altLang="en-US" b="1" dirty="0" smtClean="0">
                <a:latin typeface="Open Sans" pitchFamily="-84" charset="0"/>
              </a:rPr>
              <a:t>						NOT NULL,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postcode		</a:t>
            </a:r>
            <a:r>
              <a:rPr lang="en-US" altLang="en-US" b="1" dirty="0" err="1" smtClean="0">
                <a:latin typeface="Open Sans" pitchFamily="-84" charset="0"/>
              </a:rPr>
              <a:t>DPostCode</a:t>
            </a:r>
            <a:r>
              <a:rPr lang="en-US" altLang="en-US" b="1" dirty="0" smtClean="0">
                <a:latin typeface="Open Sans" pitchFamily="-84" charset="0"/>
              </a:rPr>
              <a:t>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type 				</a:t>
            </a:r>
            <a:r>
              <a:rPr lang="en-US" altLang="en-US" b="1" dirty="0" err="1" smtClean="0">
                <a:latin typeface="Open Sans" pitchFamily="-84" charset="0"/>
              </a:rPr>
              <a:t>PropertyType</a:t>
            </a:r>
            <a:r>
              <a:rPr lang="en-US" altLang="en-US" b="1" dirty="0" smtClean="0">
                <a:latin typeface="Open Sans" pitchFamily="-84" charset="0"/>
              </a:rPr>
              <a:t>			NOT NULL DEFAULT ‘F’,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rooms		    		</a:t>
            </a:r>
            <a:r>
              <a:rPr lang="en-US" altLang="en-US" b="1" dirty="0" err="1" smtClean="0">
                <a:latin typeface="Open Sans" pitchFamily="-84" charset="0"/>
              </a:rPr>
              <a:t>PropertyRooms</a:t>
            </a:r>
            <a:r>
              <a:rPr lang="en-US" altLang="en-US" b="1" dirty="0" smtClean="0">
                <a:latin typeface="Open Sans" pitchFamily="-84" charset="0"/>
              </a:rPr>
              <a:t>		NOT NULL DEFAULT 4, 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rent		        		</a:t>
            </a:r>
            <a:r>
              <a:rPr lang="en-US" altLang="en-US" b="1" dirty="0" err="1" smtClean="0">
                <a:latin typeface="Open Sans" pitchFamily="-84" charset="0"/>
              </a:rPr>
              <a:t>PropertyRent</a:t>
            </a:r>
            <a:r>
              <a:rPr lang="en-US" altLang="en-US" b="1" dirty="0" smtClean="0">
                <a:latin typeface="Open Sans" pitchFamily="-84" charset="0"/>
              </a:rPr>
              <a:t>			NOT NULL DEFAULT 600, 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</a:t>
            </a:r>
            <a:r>
              <a:rPr lang="en-US" altLang="en-US" b="1" dirty="0" err="1" smtClean="0">
                <a:latin typeface="Open Sans" pitchFamily="-84" charset="0"/>
              </a:rPr>
              <a:t>ownerNo</a:t>
            </a:r>
            <a:r>
              <a:rPr lang="en-US" altLang="en-US" b="1" dirty="0" smtClean="0">
                <a:latin typeface="Open Sans" pitchFamily="-84" charset="0"/>
              </a:rPr>
              <a:t>			</a:t>
            </a:r>
            <a:r>
              <a:rPr lang="en-US" altLang="en-US" b="1" dirty="0" err="1" smtClean="0">
                <a:latin typeface="Open Sans" pitchFamily="-84" charset="0"/>
              </a:rPr>
              <a:t>OwnerNumber</a:t>
            </a:r>
            <a:r>
              <a:rPr lang="en-US" altLang="en-US" b="1" dirty="0" smtClean="0">
                <a:latin typeface="Open Sans" pitchFamily="-84" charset="0"/>
              </a:rPr>
              <a:t>		NOT NULL, </a:t>
            </a:r>
          </a:p>
          <a:p>
            <a:pPr defTabSz="320675" eaLnBrk="1" hangingPunct="1">
              <a:buFont typeface="Arial" pitchFamily="34" charset="0"/>
              <a:buNone/>
            </a:pPr>
            <a:r>
              <a:rPr lang="en-US" altLang="en-US" b="1" dirty="0" smtClean="0">
                <a:latin typeface="Open Sans" pitchFamily="-84" charset="0"/>
              </a:rPr>
              <a:t>	...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53464" y="482606"/>
            <a:ext cx="7663996" cy="611188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  <a:latin typeface="Open Sans" pitchFamily="-84" charset="0"/>
              </a:rPr>
              <a:t>Example 7.1 - CREATE TABLE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76325" y="1500188"/>
            <a:ext cx="9158288" cy="5249862"/>
          </a:xfrm>
        </p:spPr>
        <p:txBody>
          <a:bodyPr/>
          <a:lstStyle/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…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 smtClean="0"/>
              <a:t>staffNo</a:t>
            </a:r>
            <a:r>
              <a:rPr lang="en-US" altLang="en-US" sz="2000" b="1" dirty="0" smtClean="0"/>
              <a:t>			</a:t>
            </a:r>
            <a:r>
              <a:rPr lang="en-US" altLang="en-US" sz="2000" b="1" dirty="0" err="1" smtClean="0"/>
              <a:t>StaffNumber</a:t>
            </a:r>
            <a:r>
              <a:rPr lang="en-US" altLang="en-US" sz="2000" b="1" dirty="0" smtClean="0"/>
              <a:t>		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	Constraint </a:t>
            </a:r>
            <a:r>
              <a:rPr lang="en-US" altLang="en-US" sz="2000" b="1" dirty="0" err="1" smtClean="0"/>
              <a:t>StaffNotHandlingTooMuch</a:t>
            </a:r>
            <a:endParaRPr lang="en-US" altLang="en-US" sz="2000" b="1" dirty="0" smtClean="0"/>
          </a:p>
          <a:p>
            <a:pPr lvl="1" indent="-609242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CHECK (NOT EXISTS    (SELECT </a:t>
            </a:r>
            <a:r>
              <a:rPr lang="en-US" altLang="en-US" sz="2000" b="1" dirty="0" err="1" smtClean="0"/>
              <a:t>staffNo</a:t>
            </a:r>
            <a:endParaRPr lang="en-US" altLang="en-US" sz="2000" b="1" dirty="0" smtClean="0"/>
          </a:p>
          <a:p>
            <a:pPr lvl="1" indent="-609242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FROM </a:t>
            </a:r>
            <a:r>
              <a:rPr lang="en-US" altLang="en-US" sz="2000" b="1" dirty="0" err="1" smtClean="0"/>
              <a:t>PropertyForRent</a:t>
            </a:r>
            <a:endParaRPr lang="en-US" altLang="en-US" sz="2000" b="1" dirty="0" smtClean="0"/>
          </a:p>
          <a:p>
            <a:pPr lvl="1" indent="-609242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GROUP BY </a:t>
            </a:r>
            <a:r>
              <a:rPr lang="en-US" altLang="en-US" sz="2000" b="1" dirty="0" err="1" smtClean="0"/>
              <a:t>staffNo</a:t>
            </a:r>
            <a:endParaRPr lang="en-US" altLang="en-US" sz="2000" b="1" dirty="0" smtClean="0"/>
          </a:p>
          <a:p>
            <a:pPr lvl="1" indent="-609242" algn="just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			HAVING COUNT(*) &gt; 100)),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		</a:t>
            </a:r>
            <a:r>
              <a:rPr lang="en-US" altLang="en-US" sz="2000" b="1" dirty="0" err="1" smtClean="0"/>
              <a:t>BranchNumber</a:t>
            </a:r>
            <a:r>
              <a:rPr lang="en-US" altLang="en-US" sz="2000" b="1" dirty="0" smtClean="0"/>
              <a:t>		NOT NULL,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PRIMARY KEY (</a:t>
            </a:r>
            <a:r>
              <a:rPr lang="en-US" altLang="en-US" sz="2000" b="1" dirty="0" err="1"/>
              <a:t>propertyNo</a:t>
            </a:r>
            <a:r>
              <a:rPr lang="en-US" altLang="en-US" sz="2000" b="1" dirty="0"/>
              <a:t>),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	FOREIGN KEY (</a:t>
            </a:r>
            <a:r>
              <a:rPr lang="en-US" altLang="en-US" sz="2000" b="1" dirty="0" err="1"/>
              <a:t>staffNo</a:t>
            </a:r>
            <a:r>
              <a:rPr lang="en-US" altLang="en-US" sz="2000" b="1" dirty="0"/>
              <a:t>) REFERENCES Staff 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/>
              <a:t>               ON DELETE SET NULL ON UPDATE </a:t>
            </a:r>
            <a:r>
              <a:rPr lang="en-US" altLang="en-US" sz="2000" b="1" dirty="0" smtClean="0"/>
              <a:t>CASCADE,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FOREIGN KEY (</a:t>
            </a:r>
            <a:r>
              <a:rPr lang="en-US" altLang="en-US" sz="2000" b="1" dirty="0" err="1" smtClean="0"/>
              <a:t>ownerNo</a:t>
            </a:r>
            <a:r>
              <a:rPr lang="en-US" altLang="en-US" sz="2000" b="1" dirty="0" smtClean="0"/>
              <a:t>) REFERENCES </a:t>
            </a:r>
            <a:r>
              <a:rPr lang="en-US" altLang="en-US" sz="2000" b="1" dirty="0" err="1" smtClean="0"/>
              <a:t>PrivateOwner</a:t>
            </a:r>
            <a:r>
              <a:rPr lang="en-US" altLang="en-US" sz="2000" b="1" dirty="0" smtClean="0"/>
              <a:t> 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               ON DELETE NO ACTION ON UPDATE CASCADE,</a:t>
            </a:r>
          </a:p>
          <a:p>
            <a:pPr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	FOREIGN KEY (</a:t>
            </a:r>
            <a:r>
              <a:rPr lang="en-US" altLang="en-US" sz="2000" b="1" dirty="0" err="1" smtClean="0"/>
              <a:t>branchNo</a:t>
            </a:r>
            <a:r>
              <a:rPr lang="en-US" altLang="en-US" sz="2000" b="1" dirty="0" smtClean="0"/>
              <a:t>) REFERENCES Branch 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               ON DELETE NO ACTION ON UPDATE CASCADE</a:t>
            </a:r>
          </a:p>
          <a:p>
            <a:pPr lvl="1" defTabSz="322128" eaLnBrk="1" hangingPunct="1">
              <a:buFont typeface="Arial" pitchFamily="34" charset="0"/>
              <a:buNone/>
              <a:defRPr/>
            </a:pPr>
            <a:r>
              <a:rPr lang="en-US" altLang="en-US" sz="2000" b="1" dirty="0" smtClean="0"/>
              <a:t>);</a:t>
            </a:r>
            <a:endParaRPr lang="en-US" altLang="en-US" sz="2000" b="1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433619"/>
            <a:ext cx="8294913" cy="611188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  <a:latin typeface="Open Sans" pitchFamily="-84" charset="0"/>
              </a:rPr>
              <a:t>Example 7.1 - CREATE TABLE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220663"/>
            <a:ext cx="9223375" cy="702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CHAPTER 7</a:t>
            </a:r>
            <a:br>
              <a:rPr lang="en-US" sz="4600" dirty="0" smtClean="0"/>
            </a:br>
            <a:r>
              <a:rPr lang="en-US" sz="4600" dirty="0" smtClean="0"/>
              <a:t>SQL : DATA DEFINITION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00138" y="227013"/>
            <a:ext cx="9166225" cy="6767512"/>
            <a:chOff x="1099459" y="226819"/>
            <a:chExt cx="9167488" cy="6767539"/>
          </a:xfrm>
        </p:grpSpPr>
        <p:pic>
          <p:nvPicPr>
            <p:cNvPr id="14339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99459" y="226819"/>
              <a:ext cx="9167488" cy="6767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0" name="TextBox 2"/>
            <p:cNvSpPr txBox="1">
              <a:spLocks noChangeArrowheads="1"/>
            </p:cNvSpPr>
            <p:nvPr/>
          </p:nvSpPr>
          <p:spPr bwMode="auto">
            <a:xfrm>
              <a:off x="3965492" y="4989894"/>
              <a:ext cx="1379621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b="1"/>
                <a:t>comment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6570" y="559594"/>
            <a:ext cx="9244012" cy="611188"/>
          </a:xfrm>
        </p:spPr>
        <p:txBody>
          <a:bodyPr/>
          <a:lstStyle/>
          <a:p>
            <a:pPr eaLnBrk="1" hangingPunct="1">
              <a:defRPr/>
            </a:pPr>
            <a:r>
              <a:rPr sz="4411">
                <a:solidFill>
                  <a:schemeClr val="tx1"/>
                </a:solidFill>
              </a:rPr>
              <a:t>ALTER TABLE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367523" y="1937210"/>
            <a:ext cx="9075738" cy="4538663"/>
          </a:xfrm>
        </p:spPr>
        <p:txBody>
          <a:bodyPr/>
          <a:lstStyle/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Add a new column to a table.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Drop a column from a table.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Add a new table constraint.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Drop a table constraint.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Set a default for a column.</a:t>
            </a:r>
          </a:p>
          <a:p>
            <a:pPr algn="just" eaLnBrk="1" hangingPunct="1"/>
            <a:r>
              <a:rPr lang="en-US" altLang="en-US" sz="2400" b="1" dirty="0" smtClean="0">
                <a:latin typeface="Open Sans" pitchFamily="-84" charset="0"/>
              </a:rPr>
              <a:t>Drop a default for a column.</a:t>
            </a:r>
            <a:endParaRPr lang="en-US" altLang="en-US" sz="2400" dirty="0" smtClean="0">
              <a:latin typeface="Open Sans" pitchFamily="-8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971794" y="559594"/>
            <a:ext cx="8017329" cy="611187"/>
          </a:xfrm>
        </p:spPr>
        <p:txBody>
          <a:bodyPr/>
          <a:lstStyle/>
          <a:p>
            <a:pPr eaLnBrk="1" hangingPunct="1"/>
            <a:r>
              <a:rPr lang="en-US" altLang="en-US" sz="3900" dirty="0" smtClean="0">
                <a:solidFill>
                  <a:schemeClr val="tx1"/>
                </a:solidFill>
                <a:latin typeface="Open Sans" pitchFamily="-84" charset="0"/>
              </a:rPr>
              <a:t>Example 7.2(a) - ALTER TABLE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idx="1"/>
          </p:nvPr>
        </p:nvSpPr>
        <p:spPr>
          <a:xfrm>
            <a:off x="1249366" y="1916113"/>
            <a:ext cx="8753475" cy="3902075"/>
          </a:xfrm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	Change Staff table by removing default of ‘Assistant’ for position column and setting default for sex column to female (‘F’).</a:t>
            </a:r>
          </a:p>
          <a:p>
            <a:pPr algn="just" eaLnBrk="1" hangingPunct="1">
              <a:lnSpc>
                <a:spcPct val="30000"/>
              </a:lnSpc>
              <a:buFont typeface="Monotype Sorts" pitchFamily="2" charset="2"/>
              <a:buNone/>
            </a:pPr>
            <a:endParaRPr lang="en-US" altLang="en-US" sz="2400" b="1" dirty="0" smtClean="0">
              <a:latin typeface="Open Sans" pitchFamily="-84" charset="0"/>
            </a:endParaRP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	ALTER position DROP DEFAULT;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ALTER TABLE Staff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	ALTER sex SET DEFAULT ‘F’;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33" y="509588"/>
            <a:ext cx="7799614" cy="609600"/>
          </a:xfrm>
        </p:spPr>
        <p:txBody>
          <a:bodyPr/>
          <a:lstStyle/>
          <a:p>
            <a:pPr algn="just" eaLnBrk="1" hangingPunct="1"/>
            <a:r>
              <a:rPr lang="en-US" altLang="en-US" sz="3900" smtClean="0">
                <a:solidFill>
                  <a:schemeClr val="tx1"/>
                </a:solidFill>
                <a:latin typeface="Open Sans" pitchFamily="-84" charset="0"/>
              </a:rPr>
              <a:t>Example 7.2(b) - ALTER TABLE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1084037" y="1879597"/>
            <a:ext cx="9005888" cy="453707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en-US" sz="2400" b="1" dirty="0" smtClean="0"/>
              <a:t>	Remove constraint from </a:t>
            </a:r>
            <a:r>
              <a:rPr lang="en-US" altLang="en-US" sz="2400" b="1" dirty="0" err="1" smtClean="0"/>
              <a:t>PropertyForRent</a:t>
            </a:r>
            <a:r>
              <a:rPr lang="en-US" altLang="en-US" sz="2400" b="1" dirty="0" smtClean="0"/>
              <a:t> that staff are not allowed to handle more than 100 properties at a time. 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ALTER TABLE </a:t>
            </a:r>
            <a:r>
              <a:rPr lang="en-US" altLang="en-US" sz="2400" b="1" dirty="0" err="1"/>
              <a:t>PropertyForRent</a:t>
            </a:r>
            <a:endParaRPr lang="en-US" altLang="en-US" sz="2400" b="1" dirty="0"/>
          </a:p>
          <a:p>
            <a:pPr lvl="1" algn="just" eaLnBrk="1" hangingPunct="1">
              <a:buFontTx/>
              <a:buNone/>
              <a:defRPr/>
            </a:pPr>
            <a:r>
              <a:rPr lang="en-US" altLang="en-US" sz="2400" b="1" dirty="0"/>
              <a:t>	DROP CONSTRAINT </a:t>
            </a:r>
            <a:r>
              <a:rPr lang="en-US" altLang="en-US" sz="2400" b="1" dirty="0" err="1"/>
              <a:t>StaffNotHandlingTooMuch</a:t>
            </a:r>
            <a:r>
              <a:rPr lang="en-US" altLang="en-US" sz="2400" b="1" dirty="0"/>
              <a:t>;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</a:t>
            </a:r>
            <a:endParaRPr lang="en-US" altLang="en-US" sz="2400" b="1" dirty="0" smtClean="0"/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 smtClean="0"/>
              <a:t>	Add new column to Client table.</a:t>
            </a:r>
          </a:p>
          <a:p>
            <a:pPr algn="just" eaLnBrk="1" hangingPunct="1">
              <a:buFont typeface="Monotype Sorts" pitchFamily="2" charset="2"/>
              <a:buNone/>
              <a:defRPr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ALTER </a:t>
            </a:r>
            <a:r>
              <a:rPr lang="en-US" altLang="en-US" sz="2400" b="1" dirty="0"/>
              <a:t>TABLE Client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en-US" sz="2400" b="1" dirty="0"/>
              <a:t>	ADD </a:t>
            </a:r>
            <a:r>
              <a:rPr lang="en-US" altLang="en-US" sz="2400" b="1" dirty="0" err="1"/>
              <a:t>prefNoRooms</a:t>
            </a:r>
            <a:r>
              <a:rPr lang="en-US" altLang="en-US" sz="2400" b="1" dirty="0"/>
              <a:t> </a:t>
            </a:r>
            <a:r>
              <a:rPr lang="en-US" altLang="en-US" sz="2400" b="1" dirty="0" err="1" smtClean="0"/>
              <a:t>PropertyRooms</a:t>
            </a:r>
            <a:r>
              <a:rPr lang="en-US" altLang="en-US" sz="2400" b="1" dirty="0"/>
              <a:t>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3963" y="510607"/>
            <a:ext cx="3897312" cy="611187"/>
          </a:xfrm>
        </p:spPr>
        <p:txBody>
          <a:bodyPr/>
          <a:lstStyle/>
          <a:p>
            <a:pPr algn="just" eaLnBrk="1" hangingPunct="1">
              <a:defRPr/>
            </a:pPr>
            <a:r>
              <a:rPr sz="4411" dirty="0">
                <a:solidFill>
                  <a:schemeClr val="tx1"/>
                </a:solidFill>
              </a:rPr>
              <a:t>DROP TABLE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1203325" y="1884137"/>
            <a:ext cx="9159875" cy="516096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en-US" sz="2600" b="1" dirty="0" smtClean="0"/>
              <a:t>DROP TABLE </a:t>
            </a:r>
            <a:r>
              <a:rPr lang="en-US" altLang="en-US" sz="2600" b="1" dirty="0" err="1" smtClean="0"/>
              <a:t>TableName</a:t>
            </a:r>
            <a:r>
              <a:rPr lang="en-US" altLang="en-US" sz="2600" b="1" dirty="0" smtClean="0"/>
              <a:t> [RESTRICT | CASCADE]</a:t>
            </a:r>
            <a:endParaRPr lang="en-US" altLang="en-US" sz="2600" b="1" dirty="0"/>
          </a:p>
          <a:p>
            <a:pPr eaLnBrk="1" hangingPunct="1">
              <a:lnSpc>
                <a:spcPct val="40000"/>
              </a:lnSpc>
              <a:buFont typeface="Monotype Sorts" pitchFamily="2" charset="2"/>
              <a:buNone/>
              <a:defRPr/>
            </a:pPr>
            <a:endParaRPr lang="en-US" altLang="en-US" sz="3088" b="1" dirty="0"/>
          </a:p>
          <a:p>
            <a:pPr lvl="1" eaLnBrk="1" hangingPunct="1">
              <a:buFontTx/>
              <a:buNone/>
              <a:defRPr/>
            </a:pPr>
            <a:r>
              <a:rPr lang="en-US" altLang="en-US" b="1" dirty="0" smtClean="0"/>
              <a:t>	e.g.	DROP TABLE </a:t>
            </a:r>
            <a:r>
              <a:rPr lang="en-US" altLang="en-US" b="1" dirty="0" err="1" smtClean="0"/>
              <a:t>PropertyForRent</a:t>
            </a:r>
            <a:r>
              <a:rPr lang="en-US" altLang="en-US" b="1" dirty="0" smtClean="0"/>
              <a:t>;</a:t>
            </a:r>
          </a:p>
          <a:p>
            <a:pPr lvl="1" eaLnBrk="1" hangingPunct="1">
              <a:lnSpc>
                <a:spcPct val="30000"/>
              </a:lnSpc>
              <a:defRPr/>
            </a:pPr>
            <a:endParaRPr lang="en-US" altLang="en-US" sz="2647" b="1" dirty="0"/>
          </a:p>
          <a:p>
            <a:pPr eaLnBrk="1" hangingPunct="1">
              <a:defRPr/>
            </a:pPr>
            <a:r>
              <a:rPr lang="en-US" altLang="en-US" b="1" dirty="0" smtClean="0"/>
              <a:t>Removes named table and all rows within it. </a:t>
            </a:r>
          </a:p>
          <a:p>
            <a:pPr eaLnBrk="1" hangingPunct="1">
              <a:defRPr/>
            </a:pPr>
            <a:r>
              <a:rPr lang="en-US" altLang="en-US" b="1" dirty="0" smtClean="0"/>
              <a:t>With RESTRICT, if any other objects depend for their existence on continued existence of this table, SQL does not allow request. </a:t>
            </a:r>
          </a:p>
          <a:p>
            <a:pPr eaLnBrk="1" hangingPunct="1">
              <a:defRPr/>
            </a:pPr>
            <a:r>
              <a:rPr lang="en-US" altLang="en-US" b="1" dirty="0" smtClean="0"/>
              <a:t>With CASCADE, SQL drops all dependent objects (and objects dependent on these objects).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60" y="840317"/>
            <a:ext cx="9797918" cy="57794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550911" y="7056199"/>
            <a:ext cx="1765524" cy="259195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r>
              <a:rPr lang="en-US" sz="1000" dirty="0">
                <a:latin typeface="Open Sans"/>
                <a:hlinkClick r:id="rId3"/>
              </a:rPr>
              <a:t>www.healthytravelblog.com</a:t>
            </a:r>
            <a:endParaRPr lang="en-US" sz="10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0517" y="240539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OBJECTIVES-CHAPTER 7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2368" y="1992086"/>
            <a:ext cx="8550910" cy="3024384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 smtClean="0">
                <a:latin typeface="Open Sans"/>
              </a:rPr>
              <a:t>Purpose and importance of SQL</a:t>
            </a:r>
          </a:p>
          <a:p>
            <a:r>
              <a:rPr lang="en-US" altLang="en-US" sz="2400" b="1" dirty="0" smtClean="0">
                <a:latin typeface="Open Sans"/>
              </a:rPr>
              <a:t>Data types supported by SQL standard.</a:t>
            </a:r>
          </a:p>
          <a:p>
            <a:r>
              <a:rPr lang="en-US" altLang="en-US" sz="2400" b="1" dirty="0" smtClean="0">
                <a:latin typeface="Open Sans"/>
              </a:rPr>
              <a:t>Purpose of integrity enhancement feature of SQL.</a:t>
            </a:r>
          </a:p>
          <a:p>
            <a:r>
              <a:rPr lang="en-US" altLang="en-US" sz="2400" b="1" dirty="0" smtClean="0">
                <a:latin typeface="Open Sans"/>
              </a:rPr>
              <a:t>How to define integrity constraints using SQL.</a:t>
            </a:r>
          </a:p>
          <a:p>
            <a:pPr algn="just"/>
            <a:r>
              <a:rPr lang="en-US" altLang="en-US" sz="2400" b="1" dirty="0" smtClean="0">
                <a:latin typeface="Open Sans"/>
              </a:rPr>
              <a:t>How to use the integrity enhancement feature in the CREATE and ALTER TABLE statements.</a:t>
            </a:r>
          </a:p>
          <a:p>
            <a:pPr algn="just"/>
            <a:endParaRPr lang="en-US" altLang="en-US" sz="2400" b="1" dirty="0" smtClean="0">
              <a:latin typeface="Open Sans"/>
            </a:endParaRPr>
          </a:p>
          <a:p>
            <a:pPr>
              <a:buNone/>
            </a:pPr>
            <a:endParaRPr lang="en-GB" altLang="en-US" sz="2400" b="1" dirty="0" smtClean="0">
              <a:latin typeface="Open Sans"/>
              <a:ea typeface="Times" pitchFamily="18" charset="0"/>
              <a:cs typeface="Times" pitchFamily="18" charset="0"/>
            </a:endParaRPr>
          </a:p>
          <a:p>
            <a:endParaRPr lang="en-US" sz="2400" b="1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90114" name="Picture 2" descr="http://1.bp.blogspot.com/-Fw0M62Pfukg/Us5adyzy_mI/AAAAAAAAAFg/mIy9onF35uA/s1600/Learning-Objectiv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3028" y="5339518"/>
            <a:ext cx="2340249" cy="1791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903028" y="7103750"/>
            <a:ext cx="18774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4"/>
              </a:rPr>
              <a:t>vtraining-msuhandi.blogspot.com</a:t>
            </a:r>
            <a:endParaRPr lang="en-US" sz="9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1" y="494278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Objectives of SQL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244606" y="1750333"/>
            <a:ext cx="8991600" cy="5241925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Ideally, database language should allow user to: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create the database and relation structures; 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perform insertion, modification, deletion of data from relations; 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perform simple and complex queries.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Must perform these tasks with minimal user effort and command structure/syntax must be easy to learn. 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It must be portable.</a:t>
            </a: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SQL is a transform-oriented language with 2 major components: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A DDL for defining database structure.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A DML for retrieving and updating data.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062" y="449948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Objectives of SQL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1163638" y="1692275"/>
            <a:ext cx="9075737" cy="5013325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Until SQL:1999, SQL did not contain flow of control commands. These had to be implemented using a programming or job-control language, or interactively by the decisions of user.</a:t>
            </a:r>
          </a:p>
          <a:p>
            <a:pPr algn="just" eaLnBrk="1" hangingPunct="1"/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SQL is relatively easy to learn:</a:t>
            </a:r>
          </a:p>
          <a:p>
            <a:pPr algn="just" eaLnBrk="1" hangingPunct="1">
              <a:lnSpc>
                <a:spcPct val="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it is non-procedural - you specify </a:t>
            </a:r>
            <a:r>
              <a:rPr lang="en-US" altLang="en-US" b="1" i="1" dirty="0" smtClean="0">
                <a:latin typeface="Open Sans" pitchFamily="-84" charset="0"/>
              </a:rPr>
              <a:t>what</a:t>
            </a:r>
            <a:r>
              <a:rPr lang="en-US" altLang="en-US" b="1" dirty="0" smtClean="0">
                <a:latin typeface="Open Sans" pitchFamily="-84" charset="0"/>
              </a:rPr>
              <a:t> information you require, rather than </a:t>
            </a:r>
            <a:r>
              <a:rPr lang="en-US" altLang="en-US" b="1" i="1" dirty="0" smtClean="0">
                <a:latin typeface="Open Sans" pitchFamily="-84" charset="0"/>
              </a:rPr>
              <a:t>how</a:t>
            </a:r>
            <a:r>
              <a:rPr lang="en-US" altLang="en-US" b="1" dirty="0" smtClean="0">
                <a:latin typeface="Open Sans" pitchFamily="-84" charset="0"/>
              </a:rPr>
              <a:t> to get it;</a:t>
            </a:r>
          </a:p>
          <a:p>
            <a:pPr lvl="1" algn="just" eaLnBrk="1" hangingPunct="1"/>
            <a:r>
              <a:rPr lang="en-US" altLang="en-US" b="1" dirty="0" smtClean="0">
                <a:latin typeface="Open Sans" pitchFamily="-84" charset="0"/>
              </a:rPr>
              <a:t>it is essentially free-format.</a:t>
            </a:r>
          </a:p>
          <a:p>
            <a:pPr lvl="1" algn="just" eaLnBrk="1" hangingPunct="1"/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Can be used by range of users including DBAs, management, application developers, and other types of end users.</a:t>
            </a:r>
          </a:p>
          <a:p>
            <a:pPr algn="just" eaLnBrk="1" hangingPunct="1">
              <a:lnSpc>
                <a:spcPct val="6000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An ISO standard now exists for SQL, making it both the formal and </a:t>
            </a:r>
            <a:r>
              <a:rPr lang="en-US" altLang="en-US" b="1" i="1" dirty="0" smtClean="0">
                <a:latin typeface="Open Sans" pitchFamily="-84" charset="0"/>
              </a:rPr>
              <a:t>de facto</a:t>
            </a:r>
            <a:r>
              <a:rPr lang="en-US" altLang="en-US" b="1" dirty="0" smtClean="0">
                <a:latin typeface="Open Sans" pitchFamily="-84" charset="0"/>
              </a:rPr>
              <a:t> standard language for relational databases. </a:t>
            </a:r>
          </a:p>
          <a:p>
            <a:pPr lvl="1" algn="just" eaLnBrk="1" hangingPunct="1"/>
            <a:endParaRPr lang="en-US" altLang="en-US" b="1" dirty="0" smtClean="0">
              <a:latin typeface="Open Sans" pitchFamily="-8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1" y="433619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Objectives of SQL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1291774" y="1879600"/>
            <a:ext cx="8990013" cy="4538663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latin typeface="Open Sans" pitchFamily="-84" charset="0"/>
              </a:rPr>
              <a:t>Consists of standard English words: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b="1" dirty="0" smtClean="0">
              <a:latin typeface="Open Sans" pitchFamily="-84" charset="0"/>
            </a:endParaRP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1) CREATE TABLE Staff(</a:t>
            </a:r>
            <a:r>
              <a:rPr lang="en-US" altLang="en-US" sz="2400" b="1" dirty="0" err="1" smtClean="0">
                <a:latin typeface="Open Sans" pitchFamily="-84" charset="0"/>
              </a:rPr>
              <a:t>staffNo</a:t>
            </a:r>
            <a:r>
              <a:rPr lang="en-US" altLang="en-US" sz="2400" b="1" dirty="0" smtClean="0">
                <a:latin typeface="Open Sans" pitchFamily="-84" charset="0"/>
              </a:rPr>
              <a:t> VARCHAR(5),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	</a:t>
            </a:r>
            <a:r>
              <a:rPr lang="en-US" altLang="en-US" sz="2400" b="1" dirty="0" err="1" smtClean="0">
                <a:latin typeface="Open Sans" pitchFamily="-84" charset="0"/>
              </a:rPr>
              <a:t>lName</a:t>
            </a:r>
            <a:r>
              <a:rPr lang="en-US" altLang="en-US" sz="2400" b="1" dirty="0" smtClean="0">
                <a:latin typeface="Open Sans" pitchFamily="-84" charset="0"/>
              </a:rPr>
              <a:t> VARCHAR(15),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 b="1" dirty="0" smtClean="0">
                <a:latin typeface="Open Sans" pitchFamily="-84" charset="0"/>
              </a:rPr>
              <a:t>			salary DECIMAL(7,2));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2) INSERT INTO Staff VALUES (‘SG16’, ‘Brown’, 8300);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3) SELECT </a:t>
            </a:r>
            <a:r>
              <a:rPr lang="en-US" altLang="en-US" sz="2400" b="1" dirty="0" err="1" smtClean="0">
                <a:latin typeface="Open Sans" pitchFamily="-84" charset="0"/>
              </a:rPr>
              <a:t>staffNo</a:t>
            </a:r>
            <a:r>
              <a:rPr lang="en-US" altLang="en-US" sz="2400" b="1" dirty="0" smtClean="0">
                <a:latin typeface="Open Sans" pitchFamily="-84" charset="0"/>
              </a:rPr>
              <a:t>, </a:t>
            </a:r>
            <a:r>
              <a:rPr lang="en-US" altLang="en-US" sz="2400" b="1" dirty="0" err="1" smtClean="0">
                <a:latin typeface="Open Sans" pitchFamily="-84" charset="0"/>
              </a:rPr>
              <a:t>lName</a:t>
            </a:r>
            <a:r>
              <a:rPr lang="en-US" altLang="en-US" sz="2400" b="1" dirty="0" smtClean="0">
                <a:latin typeface="Open Sans" pitchFamily="-84" charset="0"/>
              </a:rPr>
              <a:t>, salary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    FROM Staff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en-US" sz="2400" b="1" dirty="0" smtClean="0">
                <a:latin typeface="Open Sans" pitchFamily="-84" charset="0"/>
              </a:rPr>
              <a:t>    WHERE salary &gt; 10000;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486033" y="417290"/>
            <a:ext cx="9244012" cy="611188"/>
          </a:xfrm>
        </p:spPr>
        <p:txBody>
          <a:bodyPr/>
          <a:lstStyle/>
          <a:p>
            <a:pPr algn="r" eaLnBrk="1" hangingPunct="1"/>
            <a:r>
              <a:rPr lang="en-US" altLang="en-US" sz="4400" dirty="0" smtClean="0">
                <a:solidFill>
                  <a:schemeClr val="tx1"/>
                </a:solidFill>
                <a:latin typeface="Open Sans" pitchFamily="-84" charset="0"/>
              </a:rPr>
              <a:t>History of SQL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342573" y="1806578"/>
            <a:ext cx="6740070" cy="453866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In 1974, D. Chamberlin (IBM San Jose Laboratory) defined language called ‘Structured English Query Language’ (SEQUEL).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A revised version, SEQUEL/2, was defined in 1976 but name was subsequently changed to SQL for legal reasons.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Still pronounced ‘see-</a:t>
            </a:r>
            <a:r>
              <a:rPr lang="en-US" altLang="en-US" b="1" dirty="0" err="1" smtClean="0">
                <a:latin typeface="Open Sans" pitchFamily="-84" charset="0"/>
              </a:rPr>
              <a:t>quel</a:t>
            </a:r>
            <a:r>
              <a:rPr lang="en-US" altLang="en-US" b="1" dirty="0" smtClean="0">
                <a:latin typeface="Open Sans" pitchFamily="-84" charset="0"/>
              </a:rPr>
              <a:t>’, though official pronunciation is ‘S-Q-L’.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IBM subsequently produced a prototype DBMS called </a:t>
            </a:r>
            <a:r>
              <a:rPr lang="en-US" altLang="en-US" b="1" i="1" dirty="0" smtClean="0">
                <a:latin typeface="Open Sans" pitchFamily="-84" charset="0"/>
              </a:rPr>
              <a:t>System R</a:t>
            </a:r>
            <a:r>
              <a:rPr lang="en-US" altLang="en-US" b="1" dirty="0" smtClean="0">
                <a:latin typeface="Open Sans" pitchFamily="-84" charset="0"/>
              </a:rPr>
              <a:t>, based on SEQUEL/2. </a:t>
            </a:r>
          </a:p>
          <a:p>
            <a:pPr eaLnBrk="1" hangingPunct="1"/>
            <a:r>
              <a:rPr lang="en-US" altLang="en-US" b="1" dirty="0" smtClean="0">
                <a:latin typeface="Open Sans" pitchFamily="-84" charset="0"/>
              </a:rPr>
              <a:t>Roots of SQL, however, are in SQUARE (Specifying Queries as Relational Expressions), which predates System R project.</a:t>
            </a:r>
          </a:p>
        </p:txBody>
      </p:sp>
      <p:pic>
        <p:nvPicPr>
          <p:cNvPr id="114690" name="Picture 2" descr="http://s3.amazonaws.com/chssweb/images/18550/original/history_book.jpg?142430618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2643" y="3515100"/>
            <a:ext cx="2279199" cy="1710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408526" y="5225886"/>
            <a:ext cx="14798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historyarthistory.gmu.edu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1160</TotalTime>
  <Words>1747</Words>
  <Application>Microsoft Office PowerPoint</Application>
  <PresentationFormat>Custom</PresentationFormat>
  <Paragraphs>393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MS PGothic</vt:lpstr>
      <vt:lpstr>SimSun</vt:lpstr>
      <vt:lpstr>Arial</vt:lpstr>
      <vt:lpstr>Calibri</vt:lpstr>
      <vt:lpstr>Interstate</vt:lpstr>
      <vt:lpstr>Monotype Sorts</vt:lpstr>
      <vt:lpstr>Open Sans</vt:lpstr>
      <vt:lpstr>Times</vt:lpstr>
      <vt:lpstr>Times New Roman</vt:lpstr>
      <vt:lpstr>TemplateBM</vt:lpstr>
      <vt:lpstr>SQL – DATA DEFINITION (1)</vt:lpstr>
      <vt:lpstr>LEARNING OUTCOME</vt:lpstr>
      <vt:lpstr>ACKNOWLEDGEMENT</vt:lpstr>
      <vt:lpstr>CHAPTER 7 SQL : DATA DEFINITION</vt:lpstr>
      <vt:lpstr>PowerPoint Presentation</vt:lpstr>
      <vt:lpstr>Objectives of SQL</vt:lpstr>
      <vt:lpstr>Objectives of SQL</vt:lpstr>
      <vt:lpstr>Objectives of SQL</vt:lpstr>
      <vt:lpstr>History of SQL</vt:lpstr>
      <vt:lpstr>History of SQL</vt:lpstr>
      <vt:lpstr>Importance of SQL</vt:lpstr>
      <vt:lpstr>Writing SQL Commands</vt:lpstr>
      <vt:lpstr>Writing SQL Commands</vt:lpstr>
      <vt:lpstr>Literals</vt:lpstr>
      <vt:lpstr>PowerPoint Presentation</vt:lpstr>
      <vt:lpstr>PowerPoint Presentation</vt:lpstr>
      <vt:lpstr>Required Data</vt:lpstr>
      <vt:lpstr>Domain Constraints</vt:lpstr>
      <vt:lpstr>Domain Constraints</vt:lpstr>
      <vt:lpstr>Domain Constraints</vt:lpstr>
      <vt:lpstr>PowerPoint Presentation</vt:lpstr>
      <vt:lpstr>IEF - Entity Integrity</vt:lpstr>
      <vt:lpstr>IEF - Entity Integrity</vt:lpstr>
      <vt:lpstr>IEF - Referential Integrity</vt:lpstr>
      <vt:lpstr>PowerPoint Presentation</vt:lpstr>
      <vt:lpstr>PowerPoint Presentation</vt:lpstr>
      <vt:lpstr>PowerPoint Presentation</vt:lpstr>
      <vt:lpstr>IEF - General Constraints</vt:lpstr>
      <vt:lpstr>PowerPoint Presentation</vt:lpstr>
      <vt:lpstr>PowerPoint Presentation</vt:lpstr>
      <vt:lpstr>Data Definition</vt:lpstr>
      <vt:lpstr>CREATE SCHEMA</vt:lpstr>
      <vt:lpstr>CREATE TABLE</vt:lpstr>
      <vt:lpstr>PowerPoint Presentation</vt:lpstr>
      <vt:lpstr>Example 7.1 - CREATE TABLE</vt:lpstr>
      <vt:lpstr>Example 7.1 - CREATE TABLE</vt:lpstr>
      <vt:lpstr>Example 7.1 - CREATE TABLE</vt:lpstr>
      <vt:lpstr>Example 7.1 - CREATE TABLE</vt:lpstr>
      <vt:lpstr>PowerPoint Presentation</vt:lpstr>
      <vt:lpstr>PowerPoint Presentation</vt:lpstr>
      <vt:lpstr>ALTER TABLE</vt:lpstr>
      <vt:lpstr>Example 7.2(a) - ALTER TABLE</vt:lpstr>
      <vt:lpstr>Example 7.2(b) - ALTER TABLE</vt:lpstr>
      <vt:lpstr>DROP TABLE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Rommy Romster</cp:lastModifiedBy>
  <cp:revision>347</cp:revision>
  <dcterms:created xsi:type="dcterms:W3CDTF">2014-08-20T01:28:25Z</dcterms:created>
  <dcterms:modified xsi:type="dcterms:W3CDTF">2017-11-23T03:48:03Z</dcterms:modified>
</cp:coreProperties>
</file>