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09" r:id="rId2"/>
    <p:sldId id="310" r:id="rId3"/>
    <p:sldId id="311" r:id="rId4"/>
    <p:sldId id="312" r:id="rId5"/>
    <p:sldId id="313" r:id="rId6"/>
    <p:sldId id="262" r:id="rId7"/>
    <p:sldId id="263" r:id="rId8"/>
    <p:sldId id="264" r:id="rId9"/>
    <p:sldId id="265" r:id="rId10"/>
    <p:sldId id="266" r:id="rId11"/>
    <p:sldId id="267" r:id="rId12"/>
    <p:sldId id="268" r:id="rId13"/>
    <p:sldId id="315" r:id="rId14"/>
    <p:sldId id="272" r:id="rId15"/>
    <p:sldId id="273" r:id="rId16"/>
    <p:sldId id="274" r:id="rId17"/>
    <p:sldId id="276" r:id="rId18"/>
    <p:sldId id="277" r:id="rId19"/>
    <p:sldId id="316" r:id="rId20"/>
    <p:sldId id="279" r:id="rId21"/>
    <p:sldId id="280" r:id="rId22"/>
    <p:sldId id="282" r:id="rId23"/>
    <p:sldId id="283" r:id="rId24"/>
    <p:sldId id="285" r:id="rId25"/>
    <p:sldId id="287" r:id="rId26"/>
    <p:sldId id="288" r:id="rId27"/>
    <p:sldId id="297" r:id="rId28"/>
    <p:sldId id="298" r:id="rId29"/>
    <p:sldId id="290" r:id="rId30"/>
    <p:sldId id="291" r:id="rId31"/>
    <p:sldId id="292" r:id="rId32"/>
    <p:sldId id="293" r:id="rId33"/>
    <p:sldId id="314" r:id="rId34"/>
  </p:sldIdLst>
  <p:sldSz cx="10688638" cy="7562850"/>
  <p:notesSz cx="6858000" cy="9144000"/>
  <p:defaultTextStyle>
    <a:defPPr>
      <a:defRPr lang="en-US"/>
    </a:defPPr>
    <a:lvl1pPr algn="l" defTabSz="520700"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286000" algn="l" defTabSz="914400" rtl="0" eaLnBrk="1" latinLnBrk="0" hangingPunct="1">
      <a:defRPr sz="2100" kern="1200">
        <a:solidFill>
          <a:schemeClr val="tx1"/>
        </a:solidFill>
        <a:latin typeface="Calibri" pitchFamily="34" charset="0"/>
        <a:ea typeface="MS PGothic" pitchFamily="34" charset="-128"/>
        <a:cs typeface="+mn-cs"/>
      </a:defRPr>
    </a:lvl6pPr>
    <a:lvl7pPr marL="2743200" algn="l" defTabSz="914400" rtl="0" eaLnBrk="1" latinLnBrk="0" hangingPunct="1">
      <a:defRPr sz="2100" kern="1200">
        <a:solidFill>
          <a:schemeClr val="tx1"/>
        </a:solidFill>
        <a:latin typeface="Calibri" pitchFamily="34" charset="0"/>
        <a:ea typeface="MS PGothic" pitchFamily="34" charset="-128"/>
        <a:cs typeface="+mn-cs"/>
      </a:defRPr>
    </a:lvl7pPr>
    <a:lvl8pPr marL="3200400" algn="l" defTabSz="914400" rtl="0" eaLnBrk="1" latinLnBrk="0" hangingPunct="1">
      <a:defRPr sz="2100" kern="1200">
        <a:solidFill>
          <a:schemeClr val="tx1"/>
        </a:solidFill>
        <a:latin typeface="Calibri" pitchFamily="34" charset="0"/>
        <a:ea typeface="MS PGothic" pitchFamily="34" charset="-128"/>
        <a:cs typeface="+mn-cs"/>
      </a:defRPr>
    </a:lvl8pPr>
    <a:lvl9pPr marL="3657600" algn="l" defTabSz="914400" rtl="0" eaLnBrk="1" latinLnBrk="0" hangingPunct="1">
      <a:defRPr sz="21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6481" autoAdjust="0"/>
  </p:normalViewPr>
  <p:slideViewPr>
    <p:cSldViewPr snapToGrid="0" snapToObjects="1">
      <p:cViewPr varScale="1">
        <p:scale>
          <a:sx n="52" d="100"/>
          <a:sy n="52" d="100"/>
        </p:scale>
        <p:origin x="2076" y="66"/>
      </p:cViewPr>
      <p:guideLst>
        <p:guide orient="horz" pos="2382"/>
        <p:guide pos="336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p:nvPicPr>
        <p:blipFill>
          <a:blip r:embed="rId2"/>
          <a:srcRect/>
          <a:stretch>
            <a:fillRect/>
          </a:stretch>
        </p:blipFill>
        <p:spPr bwMode="auto">
          <a:xfrm>
            <a:off x="6350" y="4763"/>
            <a:ext cx="10682288" cy="7126287"/>
          </a:xfrm>
          <a:prstGeom prst="rect">
            <a:avLst/>
          </a:prstGeom>
          <a:noFill/>
          <a:ln w="9525">
            <a:noFill/>
            <a:miter lim="800000"/>
            <a:headEnd/>
            <a:tailEnd/>
          </a:ln>
        </p:spPr>
      </p:pic>
      <p:sp>
        <p:nvSpPr>
          <p:cNvPr id="5" name="Rectangle 4"/>
          <p:cNvSpPr/>
          <p:nvPr/>
        </p:nvSpPr>
        <p:spPr>
          <a:xfrm>
            <a:off x="0" y="5688013"/>
            <a:ext cx="10688638" cy="1874837"/>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2316"/>
          </a:p>
        </p:txBody>
      </p:sp>
      <p:sp>
        <p:nvSpPr>
          <p:cNvPr id="6" name="Rectangle 5"/>
          <p:cNvSpPr/>
          <p:nvPr/>
        </p:nvSpPr>
        <p:spPr>
          <a:xfrm>
            <a:off x="1978025" y="1795463"/>
            <a:ext cx="8710613" cy="5767387"/>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2316"/>
          </a:p>
        </p:txBody>
      </p:sp>
      <p:sp>
        <p:nvSpPr>
          <p:cNvPr id="2" name="Title 1"/>
          <p:cNvSpPr>
            <a:spLocks noGrp="1"/>
          </p:cNvSpPr>
          <p:nvPr>
            <p:ph type="ctrTitle"/>
          </p:nvPr>
        </p:nvSpPr>
        <p:spPr>
          <a:xfrm>
            <a:off x="2145788" y="2987337"/>
            <a:ext cx="8333014" cy="1621111"/>
          </a:xfrm>
        </p:spPr>
        <p:txBody>
          <a:bodyPr/>
          <a:lstStyle>
            <a:lvl1pPr eaLnBrk="1" hangingPunct="1">
              <a:defRPr sz="4852">
                <a:solidFill>
                  <a:schemeClr val="bg1"/>
                </a:solidFill>
              </a:defRPr>
            </a:lvl1pPr>
          </a:lstStyle>
          <a:p>
            <a:r>
              <a:rPr lang="en-US" smtClean="0"/>
              <a:t>Click to edit Master title style</a:t>
            </a:r>
            <a:endParaRPr lang="en-US" dirty="0" smtClean="0"/>
          </a:p>
        </p:txBody>
      </p:sp>
      <p:sp>
        <p:nvSpPr>
          <p:cNvPr id="3" name="Subtitle 2"/>
          <p:cNvSpPr>
            <a:spLocks noGrp="1"/>
          </p:cNvSpPr>
          <p:nvPr>
            <p:ph type="subTitle" idx="1"/>
          </p:nvPr>
        </p:nvSpPr>
        <p:spPr>
          <a:xfrm>
            <a:off x="2650819" y="4737012"/>
            <a:ext cx="7482047" cy="635271"/>
          </a:xfrm>
        </p:spPr>
        <p:txBody>
          <a:bodyPr>
            <a:normAutofit/>
          </a:bodyPr>
          <a:lstStyle>
            <a:lvl1pPr marL="0" indent="0" algn="ctr">
              <a:buNone/>
              <a:defRPr sz="2647">
                <a:solidFill>
                  <a:schemeClr val="bg1"/>
                </a:solidFill>
                <a:latin typeface="Open Sans"/>
              </a:defRPr>
            </a:lvl1pPr>
            <a:lvl2pPr marL="504200" indent="0" algn="ctr">
              <a:buNone/>
              <a:defRPr>
                <a:solidFill>
                  <a:schemeClr val="tx1">
                    <a:tint val="75000"/>
                  </a:schemeClr>
                </a:solidFill>
              </a:defRPr>
            </a:lvl2pPr>
            <a:lvl3pPr marL="1008400" indent="0" algn="ctr">
              <a:buNone/>
              <a:defRPr>
                <a:solidFill>
                  <a:schemeClr val="tx1">
                    <a:tint val="75000"/>
                  </a:schemeClr>
                </a:solidFill>
              </a:defRPr>
            </a:lvl3pPr>
            <a:lvl4pPr marL="1512600" indent="0" algn="ctr">
              <a:buNone/>
              <a:defRPr>
                <a:solidFill>
                  <a:schemeClr val="tx1">
                    <a:tint val="75000"/>
                  </a:schemeClr>
                </a:solidFill>
              </a:defRPr>
            </a:lvl4pPr>
            <a:lvl5pPr marL="2016801" indent="0" algn="ctr">
              <a:buNone/>
              <a:defRPr>
                <a:solidFill>
                  <a:schemeClr val="tx1">
                    <a:tint val="75000"/>
                  </a:schemeClr>
                </a:solidFill>
              </a:defRPr>
            </a:lvl5pPr>
            <a:lvl6pPr marL="2521001" indent="0" algn="ctr">
              <a:buNone/>
              <a:defRPr>
                <a:solidFill>
                  <a:schemeClr val="tx1">
                    <a:tint val="75000"/>
                  </a:schemeClr>
                </a:solidFill>
              </a:defRPr>
            </a:lvl6pPr>
            <a:lvl7pPr marL="3025201" indent="0" algn="ctr">
              <a:buNone/>
              <a:defRPr>
                <a:solidFill>
                  <a:schemeClr val="tx1">
                    <a:tint val="75000"/>
                  </a:schemeClr>
                </a:solidFill>
              </a:defRPr>
            </a:lvl7pPr>
            <a:lvl8pPr marL="3529401" indent="0" algn="ctr">
              <a:buNone/>
              <a:defRPr>
                <a:solidFill>
                  <a:schemeClr val="tx1">
                    <a:tint val="75000"/>
                  </a:schemeClr>
                </a:solidFill>
              </a:defRPr>
            </a:lvl8pPr>
            <a:lvl9pPr marL="4033601" indent="0" algn="ctr">
              <a:buNone/>
              <a:defRPr>
                <a:solidFill>
                  <a:schemeClr val="tx1">
                    <a:tint val="75000"/>
                  </a:schemeClr>
                </a:solidFill>
              </a:defRPr>
            </a:lvl9pPr>
          </a:lstStyle>
          <a:p>
            <a:r>
              <a:rPr lang="en-US" smtClean="0"/>
              <a:t>Click to edit Master subtitle style</a:t>
            </a:r>
            <a:endParaRPr lang="id-ID" dirty="0"/>
          </a:p>
        </p:txBody>
      </p:sp>
      <p:sp>
        <p:nvSpPr>
          <p:cNvPr id="7" name="Date Placeholder 3"/>
          <p:cNvSpPr>
            <a:spLocks noGrp="1"/>
          </p:cNvSpPr>
          <p:nvPr>
            <p:ph type="dt" sz="half" idx="10"/>
          </p:nvPr>
        </p:nvSpPr>
        <p:spPr/>
        <p:txBody>
          <a:bodyPr/>
          <a:lstStyle>
            <a:lvl1pPr>
              <a:defRPr/>
            </a:lvl1pPr>
          </a:lstStyle>
          <a:p>
            <a:pPr>
              <a:defRPr/>
            </a:pPr>
            <a:fld id="{7FB4BBC8-1D42-4A93-985C-9732D3100B48}" type="datetime1">
              <a:rPr lang="en-US"/>
              <a:pPr>
                <a:defRPr/>
              </a:pPr>
              <a:t>11/24/2017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0097606-075E-4F23-B1EC-AD9B05C324A0}"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4612B516-2070-4369-8380-085FC4DECDA5}" type="datetime1">
              <a:rPr lang="en-US"/>
              <a:pPr>
                <a:defRPr/>
              </a:pPr>
              <a:t>11/24/2017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E3E71AB-AF8E-4D12-98B3-988518D77B43}"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1637387"/>
            <a:ext cx="2404944" cy="511841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219898" y="1637387"/>
            <a:ext cx="6351220" cy="51184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lvl1pPr>
              <a:defRPr/>
            </a:lvl1pPr>
          </a:lstStyle>
          <a:p>
            <a:pPr>
              <a:defRPr/>
            </a:pPr>
            <a:fld id="{83B9EE99-0A07-4702-87DE-E0DAAF4E12B0}" type="datetime1">
              <a:rPr lang="en-US"/>
              <a:pPr>
                <a:defRPr/>
              </a:pPr>
              <a:t>11/24/2017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F6BB8E7-D31D-46CC-8E6D-9F45FF78B4EB}"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2109003-1A58-4A17-BD0D-8569445B2BA8}" type="datetime1">
              <a:rPr lang="en-US"/>
              <a:pPr>
                <a:defRPr/>
              </a:pPr>
              <a:t>11/24/2017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3F76914-66CB-4BF3-BB14-E7CCE2CF83D9}"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a:srcRect/>
          <a:stretch>
            <a:fillRect/>
          </a:stretch>
        </p:blipFill>
        <p:spPr bwMode="auto">
          <a:xfrm>
            <a:off x="0" y="-15875"/>
            <a:ext cx="10688638" cy="7129463"/>
          </a:xfrm>
          <a:prstGeom prst="rect">
            <a:avLst/>
          </a:prstGeom>
          <a:noFill/>
          <a:ln w="9525">
            <a:noFill/>
            <a:miter lim="800000"/>
            <a:headEnd/>
            <a:tailEnd/>
          </a:ln>
        </p:spPr>
      </p:pic>
      <p:sp>
        <p:nvSpPr>
          <p:cNvPr id="6" name="Rectangle 5"/>
          <p:cNvSpPr/>
          <p:nvPr/>
        </p:nvSpPr>
        <p:spPr>
          <a:xfrm>
            <a:off x="0" y="5688013"/>
            <a:ext cx="10688638" cy="1874837"/>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2316"/>
          </a:p>
        </p:txBody>
      </p:sp>
      <p:sp>
        <p:nvSpPr>
          <p:cNvPr id="2" name="Title 1"/>
          <p:cNvSpPr>
            <a:spLocks noGrp="1"/>
          </p:cNvSpPr>
          <p:nvPr>
            <p:ph type="title"/>
          </p:nvPr>
        </p:nvSpPr>
        <p:spPr>
          <a:xfrm>
            <a:off x="2234222" y="2272657"/>
            <a:ext cx="7992064" cy="873497"/>
          </a:xfrm>
        </p:spPr>
        <p:txBody>
          <a:bodyPr>
            <a:normAutofit/>
          </a:bodyPr>
          <a:lstStyle>
            <a:lvl1pPr algn="l">
              <a:defRPr sz="3308"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2234222" y="3781426"/>
            <a:ext cx="7992064" cy="3352910"/>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2229960" y="3146154"/>
            <a:ext cx="7996326" cy="555862"/>
          </a:xfrm>
        </p:spPr>
        <p:txBody>
          <a:bodyPr rtlCol="0" anchor="ctr">
            <a:normAutofit/>
          </a:bodyPr>
          <a:lstStyle>
            <a:lvl1pPr>
              <a:defRPr lang="id-ID" sz="2426" b="1" dirty="0">
                <a:solidFill>
                  <a:srgbClr val="0079B8"/>
                </a:solidFill>
                <a:latin typeface="Open Sans"/>
                <a:ea typeface="+mj-ea"/>
                <a:cs typeface="+mj-cs"/>
              </a:defRPr>
            </a:lvl1pPr>
          </a:lstStyle>
          <a:p>
            <a:pPr lvl="0"/>
            <a:r>
              <a:rPr lang="en-US" smtClean="0"/>
              <a:t>Click to edit Master subtitle style</a:t>
            </a:r>
            <a:endParaRPr lang="id-ID" dirty="0"/>
          </a:p>
        </p:txBody>
      </p:sp>
      <p:sp>
        <p:nvSpPr>
          <p:cNvPr id="7" name="Date Placeholder 3"/>
          <p:cNvSpPr>
            <a:spLocks noGrp="1"/>
          </p:cNvSpPr>
          <p:nvPr>
            <p:ph type="dt" sz="half" idx="14"/>
          </p:nvPr>
        </p:nvSpPr>
        <p:spPr/>
        <p:txBody>
          <a:bodyPr/>
          <a:lstStyle>
            <a:lvl1pPr>
              <a:defRPr/>
            </a:lvl1pPr>
          </a:lstStyle>
          <a:p>
            <a:pPr>
              <a:defRPr/>
            </a:pPr>
            <a:fld id="{390E66A7-D695-4DD0-8ED3-879FA718234F}" type="datetime1">
              <a:rPr lang="en-US"/>
              <a:pPr>
                <a:defRPr/>
              </a:pPr>
              <a:t>11/24/2017</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fld id="{E968446C-C7C2-4C4D-9F57-A2A4B9E74C9B}"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6586" y="4859832"/>
            <a:ext cx="8585529" cy="747997"/>
          </a:xfrm>
        </p:spPr>
        <p:txBody>
          <a:bodyPr anchor="t">
            <a:noAutofit/>
          </a:bodyPr>
          <a:lstStyle>
            <a:lvl1pPr algn="l">
              <a:defRPr sz="3308"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556586" y="3205459"/>
            <a:ext cx="8585529" cy="1654373"/>
          </a:xfrm>
        </p:spPr>
        <p:txBody>
          <a:bodyPr anchor="b"/>
          <a:lstStyle>
            <a:lvl1pPr marL="0" indent="0">
              <a:buNone/>
              <a:defRPr sz="2206">
                <a:solidFill>
                  <a:schemeClr val="tx1">
                    <a:tint val="7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7AFA856-5617-4180-A9C2-B9A23DBF31B1}" type="datetime1">
              <a:rPr lang="en-US"/>
              <a:pPr>
                <a:defRPr/>
              </a:pPr>
              <a:t>11/24/2017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4CC7FA4-DFDB-49E6-8753-C9A756392C90}"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893273" y="2907929"/>
            <a:ext cx="4040249" cy="3847868"/>
          </a:xfrm>
        </p:spPr>
        <p:txBody>
          <a:bodyPr>
            <a:normAutofit/>
          </a:bodyPr>
          <a:lstStyle>
            <a:lvl1pPr>
              <a:defRPr sz="2206"/>
            </a:lvl1pPr>
            <a:lvl2pPr>
              <a:defRPr sz="2206"/>
            </a:lvl2pPr>
            <a:lvl3pPr>
              <a:defRPr sz="2206"/>
            </a:lvl3pPr>
            <a:lvl4pPr>
              <a:defRPr sz="2206"/>
            </a:lvl4pPr>
            <a:lvl5pPr>
              <a:defRPr sz="2206"/>
            </a:lvl5pPr>
            <a:lvl6pPr>
              <a:defRPr sz="1985"/>
            </a:lvl6pPr>
            <a:lvl7pPr>
              <a:defRPr sz="1985"/>
            </a:lvl7pPr>
            <a:lvl8pPr>
              <a:defRPr sz="1985"/>
            </a:lvl8pPr>
            <a:lvl9pPr>
              <a:defRPr sz="198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6017694" y="2907929"/>
            <a:ext cx="4136512" cy="3847868"/>
          </a:xfrm>
        </p:spPr>
        <p:txBody>
          <a:bodyPr>
            <a:normAutofit/>
          </a:bodyPr>
          <a:lstStyle>
            <a:lvl1pPr>
              <a:defRPr sz="2206"/>
            </a:lvl1pPr>
            <a:lvl2pPr>
              <a:defRPr sz="2206"/>
            </a:lvl2pPr>
            <a:lvl3pPr>
              <a:defRPr sz="2206"/>
            </a:lvl3pPr>
            <a:lvl4pPr>
              <a:defRPr sz="2206"/>
            </a:lvl4pPr>
            <a:lvl5pPr>
              <a:defRPr sz="2206"/>
            </a:lvl5pPr>
            <a:lvl6pPr>
              <a:defRPr sz="1985"/>
            </a:lvl6pPr>
            <a:lvl7pPr>
              <a:defRPr sz="1985"/>
            </a:lvl7pPr>
            <a:lvl8pPr>
              <a:defRPr sz="1985"/>
            </a:lvl8pPr>
            <a:lvl9pPr>
              <a:defRPr sz="198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3"/>
          <p:cNvSpPr>
            <a:spLocks noGrp="1"/>
          </p:cNvSpPr>
          <p:nvPr>
            <p:ph type="dt" sz="half" idx="10"/>
          </p:nvPr>
        </p:nvSpPr>
        <p:spPr/>
        <p:txBody>
          <a:bodyPr/>
          <a:lstStyle>
            <a:lvl1pPr>
              <a:defRPr/>
            </a:lvl1pPr>
          </a:lstStyle>
          <a:p>
            <a:pPr>
              <a:defRPr/>
            </a:pPr>
            <a:fld id="{F5013CA3-B493-4AF3-94E6-EB8FF3566F20}" type="datetime1">
              <a:rPr lang="en-US"/>
              <a:pPr>
                <a:defRPr/>
              </a:pPr>
              <a:t>11/24/2017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B247467-E511-42E5-8557-FEAFE9A73B6F}"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93273" y="1637387"/>
            <a:ext cx="8260933" cy="1111724"/>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893273" y="2352066"/>
            <a:ext cx="4040249" cy="705515"/>
          </a:xfrm>
        </p:spPr>
        <p:txBody>
          <a:bodyPr anchor="b">
            <a:noAutofit/>
          </a:bodyPr>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1893273" y="2987337"/>
            <a:ext cx="4040249" cy="3811623"/>
          </a:xfrm>
        </p:spPr>
        <p:txBody>
          <a:bodyPr>
            <a:normAutofit/>
          </a:bodyPr>
          <a:lstStyle>
            <a:lvl1pPr>
              <a:defRPr sz="2206"/>
            </a:lvl1pPr>
            <a:lvl2pPr>
              <a:defRPr sz="2206"/>
            </a:lvl2pPr>
            <a:lvl3pPr>
              <a:defRPr sz="2206"/>
            </a:lvl3pPr>
            <a:lvl4pPr>
              <a:defRPr sz="2206"/>
            </a:lvl4pPr>
            <a:lvl5pPr>
              <a:defRPr sz="2206"/>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6101866" y="2987336"/>
            <a:ext cx="4052340" cy="3811625"/>
          </a:xfrm>
        </p:spPr>
        <p:txBody>
          <a:bodyPr>
            <a:normAutofit/>
          </a:bodyPr>
          <a:lstStyle>
            <a:lvl1pPr>
              <a:defRPr sz="2206"/>
            </a:lvl1pPr>
            <a:lvl2pPr>
              <a:defRPr sz="2206"/>
            </a:lvl2pPr>
            <a:lvl3pPr>
              <a:defRPr sz="2206"/>
            </a:lvl3pPr>
            <a:lvl4pPr>
              <a:defRPr sz="2206"/>
            </a:lvl4pPr>
            <a:lvl5pPr>
              <a:defRPr sz="2206"/>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0" name="Text Placeholder 2"/>
          <p:cNvSpPr>
            <a:spLocks noGrp="1"/>
          </p:cNvSpPr>
          <p:nvPr>
            <p:ph type="body" idx="13"/>
          </p:nvPr>
        </p:nvSpPr>
        <p:spPr>
          <a:xfrm>
            <a:off x="6101866" y="2352066"/>
            <a:ext cx="4040249" cy="705515"/>
          </a:xfrm>
        </p:spPr>
        <p:txBody>
          <a:bodyPr anchor="b">
            <a:noAutofit/>
          </a:bodyPr>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fld id="{56B26F23-ABC1-4A8F-85C1-638332467B0E}" type="datetime1">
              <a:rPr lang="en-US"/>
              <a:pPr>
                <a:defRPr/>
              </a:pPr>
              <a:t>11/24/2017</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fld id="{7A53A02B-B95D-421A-BB3B-7F45609AB345}"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9D8004C2-A94D-4018-B594-93AE1DC29166}" type="datetime1">
              <a:rPr lang="en-US"/>
              <a:pPr>
                <a:defRPr/>
              </a:pPr>
              <a:t>11/24/2017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F630FE23-005D-452B-BD9C-D1D5CABA49C8}"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a:srcRect/>
          <a:stretch>
            <a:fillRect/>
          </a:stretch>
        </p:blipFill>
        <p:spPr bwMode="auto">
          <a:xfrm>
            <a:off x="0" y="4763"/>
            <a:ext cx="11329988" cy="7558087"/>
          </a:xfrm>
          <a:prstGeom prst="rect">
            <a:avLst/>
          </a:prstGeom>
          <a:noFill/>
          <a:ln w="9525">
            <a:noFill/>
            <a:miter lim="800000"/>
            <a:headEnd/>
            <a:tailEnd/>
          </a:ln>
        </p:spPr>
      </p:pic>
      <p:sp>
        <p:nvSpPr>
          <p:cNvPr id="6" name="Title 1"/>
          <p:cNvSpPr>
            <a:spLocks noGrp="1"/>
          </p:cNvSpPr>
          <p:nvPr>
            <p:ph type="title"/>
          </p:nvPr>
        </p:nvSpPr>
        <p:spPr>
          <a:xfrm>
            <a:off x="1535089" y="3153813"/>
            <a:ext cx="8260933" cy="1260475"/>
          </a:xfrm>
        </p:spPr>
        <p:txBody>
          <a:bodyPr>
            <a:normAutofit/>
          </a:bodyPr>
          <a:lstStyle>
            <a:lvl1pPr>
              <a:defRPr sz="3529">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a:lvl1pPr>
          </a:lstStyle>
          <a:p>
            <a:pPr>
              <a:defRPr/>
            </a:pPr>
            <a:fld id="{8C41E6A1-57D0-4711-8B16-2F87CC5BBAE0}" type="datetime1">
              <a:rPr lang="en-US"/>
              <a:pPr>
                <a:defRPr/>
              </a:pPr>
              <a:t>11/24/2017</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fld id="{29F5E82E-4187-4430-AA2E-793AEC358E3E}"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9961" y="1796204"/>
            <a:ext cx="7912154" cy="884439"/>
          </a:xfrm>
        </p:spPr>
        <p:txBody>
          <a:bodyPr anchor="b">
            <a:normAutofit/>
          </a:bodyPr>
          <a:lstStyle>
            <a:lvl1pPr algn="l">
              <a:defRPr sz="3308" b="1"/>
            </a:lvl1pPr>
          </a:lstStyle>
          <a:p>
            <a:r>
              <a:rPr lang="en-US" smtClean="0"/>
              <a:t>Click to edit Master title style</a:t>
            </a:r>
            <a:endParaRPr lang="id-ID"/>
          </a:p>
        </p:txBody>
      </p:sp>
      <p:sp>
        <p:nvSpPr>
          <p:cNvPr id="3" name="Content Placeholder 2"/>
          <p:cNvSpPr>
            <a:spLocks noGrp="1"/>
          </p:cNvSpPr>
          <p:nvPr>
            <p:ph idx="1"/>
          </p:nvPr>
        </p:nvSpPr>
        <p:spPr>
          <a:xfrm>
            <a:off x="2229961" y="2828519"/>
            <a:ext cx="3703562" cy="4049850"/>
          </a:xfrm>
        </p:spPr>
        <p:txBody>
          <a:bodyPr/>
          <a:lstStyle>
            <a:lvl1pPr>
              <a:defRPr sz="2206"/>
            </a:lvl1pPr>
            <a:lvl2pPr>
              <a:defRPr sz="2206"/>
            </a:lvl2pPr>
            <a:lvl3pPr>
              <a:defRPr sz="2206"/>
            </a:lvl3pPr>
            <a:lvl4pPr>
              <a:defRPr sz="2206"/>
            </a:lvl4pPr>
            <a:lvl5pPr>
              <a:defRPr sz="2206"/>
            </a:lvl5pPr>
            <a:lvl6pPr>
              <a:defRPr sz="2206"/>
            </a:lvl6pPr>
            <a:lvl7pPr>
              <a:defRPr sz="2206"/>
            </a:lvl7pPr>
            <a:lvl8pPr>
              <a:defRPr sz="2206"/>
            </a:lvl8pPr>
            <a:lvl9pPr>
              <a:defRPr sz="220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6101866" y="2828519"/>
            <a:ext cx="4009428" cy="4049576"/>
          </a:xfrm>
        </p:spPr>
        <p:txBody>
          <a:bodyPr>
            <a:normAutofit/>
          </a:bodyPr>
          <a:lstStyle>
            <a:lvl1pPr marL="0" indent="0">
              <a:buNone/>
              <a:defRPr sz="2206"/>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E7D5201-BE86-42C7-A382-8D2FDC52AC17}" type="datetime1">
              <a:rPr lang="en-US"/>
              <a:pPr>
                <a:defRPr/>
              </a:pPr>
              <a:t>11/24/2017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30C8843-FE0E-4199-835A-BA85869AE73E}"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8047067" cy="624986"/>
          </a:xfrm>
        </p:spPr>
        <p:txBody>
          <a:bodyPr anchor="b"/>
          <a:lstStyle>
            <a:lvl1pPr algn="l">
              <a:defRPr sz="2206" b="1"/>
            </a:lvl1pPr>
          </a:lstStyle>
          <a:p>
            <a:r>
              <a:rPr lang="en-US" smtClean="0"/>
              <a:t>Click to edit Master title style</a:t>
            </a:r>
            <a:endParaRPr lang="id-ID"/>
          </a:p>
        </p:txBody>
      </p:sp>
      <p:sp>
        <p:nvSpPr>
          <p:cNvPr id="3" name="Picture Placeholder 2"/>
          <p:cNvSpPr>
            <a:spLocks noGrp="1"/>
          </p:cNvSpPr>
          <p:nvPr>
            <p:ph type="pic" idx="1"/>
          </p:nvPr>
        </p:nvSpPr>
        <p:spPr>
          <a:xfrm>
            <a:off x="2095048" y="2113840"/>
            <a:ext cx="8047067" cy="3099624"/>
          </a:xfrm>
        </p:spPr>
        <p:txBody>
          <a:bodyPr rtlCol="0">
            <a:normAutofit/>
          </a:bodyPr>
          <a:lstStyle>
            <a:lvl1pPr marL="0" indent="0">
              <a:buNone/>
              <a:defRPr sz="3529"/>
            </a:lvl1pPr>
            <a:lvl2pPr marL="504200" indent="0">
              <a:buNone/>
              <a:defRPr sz="3088"/>
            </a:lvl2pPr>
            <a:lvl3pPr marL="1008400" indent="0">
              <a:buNone/>
              <a:defRPr sz="2647"/>
            </a:lvl3pPr>
            <a:lvl4pPr marL="1512600" indent="0">
              <a:buNone/>
              <a:defRPr sz="2206"/>
            </a:lvl4pPr>
            <a:lvl5pPr marL="2016801" indent="0">
              <a:buNone/>
              <a:defRPr sz="2206"/>
            </a:lvl5pPr>
            <a:lvl6pPr marL="2521001" indent="0">
              <a:buNone/>
              <a:defRPr sz="2206"/>
            </a:lvl6pPr>
            <a:lvl7pPr marL="3025201" indent="0">
              <a:buNone/>
              <a:defRPr sz="2206"/>
            </a:lvl7pPr>
            <a:lvl8pPr marL="3529401" indent="0">
              <a:buNone/>
              <a:defRPr sz="2206"/>
            </a:lvl8pPr>
            <a:lvl9pPr marL="4033601" indent="0">
              <a:buNone/>
              <a:defRPr sz="2206"/>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2095048" y="5918981"/>
            <a:ext cx="8047067" cy="887584"/>
          </a:xfrm>
        </p:spPr>
        <p:txBody>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49C81A1-3D77-43EA-BF45-D0131464B8BF}" type="datetime1">
              <a:rPr lang="en-US"/>
              <a:pPr>
                <a:defRPr/>
              </a:pPr>
              <a:t>11/24/2017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EBC6E6D-97DE-44FB-A053-C0747E393D0F}"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4"/>
          <a:srcRect/>
          <a:stretch>
            <a:fillRect/>
          </a:stretch>
        </p:blipFill>
        <p:spPr bwMode="auto">
          <a:xfrm>
            <a:off x="0" y="4763"/>
            <a:ext cx="10688638" cy="7129462"/>
          </a:xfrm>
          <a:prstGeom prst="rect">
            <a:avLst/>
          </a:prstGeom>
          <a:noFill/>
          <a:ln w="9525">
            <a:noFill/>
            <a:miter lim="800000"/>
            <a:headEnd/>
            <a:tailEnd/>
          </a:ln>
        </p:spPr>
      </p:pic>
      <p:sp>
        <p:nvSpPr>
          <p:cNvPr id="8" name="Rectangle 7"/>
          <p:cNvSpPr/>
          <p:nvPr/>
        </p:nvSpPr>
        <p:spPr>
          <a:xfrm>
            <a:off x="0" y="5688013"/>
            <a:ext cx="10688638" cy="1874837"/>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2316"/>
          </a:p>
        </p:txBody>
      </p:sp>
      <p:sp>
        <p:nvSpPr>
          <p:cNvPr id="1028" name="Title Placeholder 1"/>
          <p:cNvSpPr>
            <a:spLocks noGrp="1"/>
          </p:cNvSpPr>
          <p:nvPr>
            <p:ph type="title"/>
          </p:nvPr>
        </p:nvSpPr>
        <p:spPr bwMode="auto">
          <a:xfrm>
            <a:off x="1892300" y="1636713"/>
            <a:ext cx="8261350" cy="12604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id-ID" altLang="en-US" smtClean="0"/>
          </a:p>
        </p:txBody>
      </p:sp>
      <p:sp>
        <p:nvSpPr>
          <p:cNvPr id="1029" name="Text Placeholder 2"/>
          <p:cNvSpPr>
            <a:spLocks noGrp="1"/>
          </p:cNvSpPr>
          <p:nvPr>
            <p:ph type="body" idx="1"/>
          </p:nvPr>
        </p:nvSpPr>
        <p:spPr bwMode="auto">
          <a:xfrm>
            <a:off x="1892300" y="2908300"/>
            <a:ext cx="8261350" cy="3848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id-ID" altLang="en-US" smtClean="0"/>
          </a:p>
        </p:txBody>
      </p:sp>
      <p:sp>
        <p:nvSpPr>
          <p:cNvPr id="4" name="Date Placeholder 3"/>
          <p:cNvSpPr>
            <a:spLocks noGrp="1"/>
          </p:cNvSpPr>
          <p:nvPr>
            <p:ph type="dt" sz="half" idx="2"/>
          </p:nvPr>
        </p:nvSpPr>
        <p:spPr>
          <a:xfrm>
            <a:off x="534988" y="7116763"/>
            <a:ext cx="2493962" cy="401637"/>
          </a:xfrm>
          <a:prstGeom prst="rect">
            <a:avLst/>
          </a:prstGeom>
        </p:spPr>
        <p:txBody>
          <a:bodyPr vert="horz" lIns="91440" tIns="45720" rIns="91440" bIns="45720" rtlCol="0" anchor="ctr"/>
          <a:lstStyle>
            <a:lvl1pPr algn="l" fontAlgn="auto">
              <a:spcBef>
                <a:spcPts val="0"/>
              </a:spcBef>
              <a:spcAft>
                <a:spcPts val="0"/>
              </a:spcAft>
              <a:defRPr sz="1323">
                <a:solidFill>
                  <a:schemeClr val="tx1">
                    <a:tint val="75000"/>
                  </a:schemeClr>
                </a:solidFill>
                <a:latin typeface="+mn-lt"/>
                <a:cs typeface="+mn-cs"/>
              </a:defRPr>
            </a:lvl1pPr>
          </a:lstStyle>
          <a:p>
            <a:pPr>
              <a:defRPr/>
            </a:pPr>
            <a:fld id="{0AE55924-A3F4-4A9F-8BB7-BB586E55CFF4}" type="datetime1">
              <a:rPr lang="en-US"/>
              <a:pPr>
                <a:defRPr/>
              </a:pPr>
              <a:t>11/24/2017</a:t>
            </a:fld>
            <a:endParaRPr lang="en-US"/>
          </a:p>
        </p:txBody>
      </p:sp>
      <p:sp>
        <p:nvSpPr>
          <p:cNvPr id="5" name="Footer Placeholder 4"/>
          <p:cNvSpPr>
            <a:spLocks noGrp="1"/>
          </p:cNvSpPr>
          <p:nvPr>
            <p:ph type="ftr" sz="quarter" idx="3"/>
          </p:nvPr>
        </p:nvSpPr>
        <p:spPr>
          <a:xfrm>
            <a:off x="3651250" y="7116763"/>
            <a:ext cx="3386138" cy="401637"/>
          </a:xfrm>
          <a:prstGeom prst="rect">
            <a:avLst/>
          </a:prstGeom>
        </p:spPr>
        <p:txBody>
          <a:bodyPr vert="horz" lIns="91440" tIns="45720" rIns="91440" bIns="45720" rtlCol="0" anchor="ctr"/>
          <a:lstStyle>
            <a:lvl1pPr algn="ctr" fontAlgn="auto">
              <a:spcBef>
                <a:spcPts val="0"/>
              </a:spcBef>
              <a:spcAft>
                <a:spcPts val="0"/>
              </a:spcAft>
              <a:defRPr sz="1323">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7659688" y="7116763"/>
            <a:ext cx="2493962" cy="401637"/>
          </a:xfrm>
          <a:prstGeom prst="rect">
            <a:avLst/>
          </a:prstGeom>
        </p:spPr>
        <p:txBody>
          <a:bodyPr vert="horz" wrap="square" lIns="91440" tIns="45720" rIns="91440" bIns="45720" numCol="1" anchor="ctr" anchorCtr="0" compatLnSpc="1">
            <a:prstTxWarp prst="textNoShape">
              <a:avLst/>
            </a:prstTxWarp>
          </a:bodyPr>
          <a:lstStyle>
            <a:lvl1pPr algn="r">
              <a:defRPr sz="1300">
                <a:solidFill>
                  <a:srgbClr val="898989"/>
                </a:solidFill>
              </a:defRPr>
            </a:lvl1pPr>
          </a:lstStyle>
          <a:p>
            <a:fld id="{23E6E05D-B950-47B8-9059-FEF7A87E45B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06" r:id="rId3"/>
    <p:sldLayoutId id="2147483707" r:id="rId4"/>
    <p:sldLayoutId id="2147483708" r:id="rId5"/>
    <p:sldLayoutId id="2147483709" r:id="rId6"/>
    <p:sldLayoutId id="2147483717" r:id="rId7"/>
    <p:sldLayoutId id="2147483710" r:id="rId8"/>
    <p:sldLayoutId id="2147483711" r:id="rId9"/>
    <p:sldLayoutId id="2147483712" r:id="rId10"/>
    <p:sldLayoutId id="2147483713" r:id="rId11"/>
    <p:sldLayoutId id="2147483714" r:id="rId12"/>
  </p:sldLayoutIdLst>
  <p:txStyles>
    <p:titleStyle>
      <a:lvl1pPr algn="ctr" rtl="0" eaLnBrk="0" fontAlgn="base" hangingPunct="0">
        <a:spcBef>
          <a:spcPct val="0"/>
        </a:spcBef>
        <a:spcAft>
          <a:spcPct val="0"/>
        </a:spcAft>
        <a:defRPr sz="3300" b="1" kern="1200">
          <a:solidFill>
            <a:srgbClr val="0079B8"/>
          </a:solidFill>
          <a:latin typeface="Open Sans"/>
          <a:ea typeface="+mj-ea"/>
          <a:cs typeface="+mj-cs"/>
        </a:defRPr>
      </a:lvl1pPr>
      <a:lvl2pPr algn="ctr" rtl="0" eaLnBrk="0" fontAlgn="base" hangingPunct="0">
        <a:spcBef>
          <a:spcPct val="0"/>
        </a:spcBef>
        <a:spcAft>
          <a:spcPct val="0"/>
        </a:spcAft>
        <a:defRPr sz="3300" b="1">
          <a:solidFill>
            <a:srgbClr val="0079B8"/>
          </a:solidFill>
          <a:latin typeface="Open Sans" pitchFamily="-84" charset="0"/>
        </a:defRPr>
      </a:lvl2pPr>
      <a:lvl3pPr algn="ctr" rtl="0" eaLnBrk="0" fontAlgn="base" hangingPunct="0">
        <a:spcBef>
          <a:spcPct val="0"/>
        </a:spcBef>
        <a:spcAft>
          <a:spcPct val="0"/>
        </a:spcAft>
        <a:defRPr sz="3300" b="1">
          <a:solidFill>
            <a:srgbClr val="0079B8"/>
          </a:solidFill>
          <a:latin typeface="Open Sans" pitchFamily="-84" charset="0"/>
        </a:defRPr>
      </a:lvl3pPr>
      <a:lvl4pPr algn="ctr" rtl="0" eaLnBrk="0" fontAlgn="base" hangingPunct="0">
        <a:spcBef>
          <a:spcPct val="0"/>
        </a:spcBef>
        <a:spcAft>
          <a:spcPct val="0"/>
        </a:spcAft>
        <a:defRPr sz="3300" b="1">
          <a:solidFill>
            <a:srgbClr val="0079B8"/>
          </a:solidFill>
          <a:latin typeface="Open Sans" pitchFamily="-84" charset="0"/>
        </a:defRPr>
      </a:lvl4pPr>
      <a:lvl5pPr algn="ctr" rtl="0" eaLnBrk="0" fontAlgn="base" hangingPunct="0">
        <a:spcBef>
          <a:spcPct val="0"/>
        </a:spcBef>
        <a:spcAft>
          <a:spcPct val="0"/>
        </a:spcAft>
        <a:defRPr sz="3300" b="1">
          <a:solidFill>
            <a:srgbClr val="0079B8"/>
          </a:solidFill>
          <a:latin typeface="Open Sans" pitchFamily="-84" charset="0"/>
        </a:defRPr>
      </a:lvl5pPr>
      <a:lvl6pPr marL="504200" algn="ctr" rtl="0" eaLnBrk="1" fontAlgn="base" hangingPunct="1">
        <a:spcBef>
          <a:spcPct val="0"/>
        </a:spcBef>
        <a:spcAft>
          <a:spcPct val="0"/>
        </a:spcAft>
        <a:defRPr sz="3308" b="1">
          <a:solidFill>
            <a:srgbClr val="0079B8"/>
          </a:solidFill>
          <a:latin typeface="Open Sans" pitchFamily="-84" charset="0"/>
        </a:defRPr>
      </a:lvl6pPr>
      <a:lvl7pPr marL="1008400" algn="ctr" rtl="0" eaLnBrk="1" fontAlgn="base" hangingPunct="1">
        <a:spcBef>
          <a:spcPct val="0"/>
        </a:spcBef>
        <a:spcAft>
          <a:spcPct val="0"/>
        </a:spcAft>
        <a:defRPr sz="3308" b="1">
          <a:solidFill>
            <a:srgbClr val="0079B8"/>
          </a:solidFill>
          <a:latin typeface="Open Sans" pitchFamily="-84" charset="0"/>
        </a:defRPr>
      </a:lvl7pPr>
      <a:lvl8pPr marL="1512600" algn="ctr" rtl="0" eaLnBrk="1" fontAlgn="base" hangingPunct="1">
        <a:spcBef>
          <a:spcPct val="0"/>
        </a:spcBef>
        <a:spcAft>
          <a:spcPct val="0"/>
        </a:spcAft>
        <a:defRPr sz="3308" b="1">
          <a:solidFill>
            <a:srgbClr val="0079B8"/>
          </a:solidFill>
          <a:latin typeface="Open Sans" pitchFamily="-84" charset="0"/>
        </a:defRPr>
      </a:lvl8pPr>
      <a:lvl9pPr marL="2016801" algn="ctr" rtl="0" eaLnBrk="1" fontAlgn="base" hangingPunct="1">
        <a:spcBef>
          <a:spcPct val="0"/>
        </a:spcBef>
        <a:spcAft>
          <a:spcPct val="0"/>
        </a:spcAft>
        <a:defRPr sz="3308" b="1">
          <a:solidFill>
            <a:srgbClr val="0079B8"/>
          </a:solidFill>
          <a:latin typeface="Open Sans" pitchFamily="-84" charset="0"/>
        </a:defRPr>
      </a:lvl9pPr>
    </p:titleStyle>
    <p:bodyStyle>
      <a:lvl1pPr marL="377825" indent="-377825" algn="l" rtl="0" eaLnBrk="0" fontAlgn="base" hangingPunct="0">
        <a:spcBef>
          <a:spcPct val="20000"/>
        </a:spcBef>
        <a:spcAft>
          <a:spcPct val="0"/>
        </a:spcAft>
        <a:buFont typeface="Arial" pitchFamily="34" charset="0"/>
        <a:buChar char="•"/>
        <a:defRPr sz="2200" kern="1200">
          <a:solidFill>
            <a:schemeClr val="tx1"/>
          </a:solidFill>
          <a:latin typeface="Open Sans"/>
          <a:ea typeface="+mn-ea"/>
          <a:cs typeface="+mn-cs"/>
        </a:defRPr>
      </a:lvl1pPr>
      <a:lvl2pPr marL="819150" indent="-314325" algn="l" rtl="0" eaLnBrk="0" fontAlgn="base" hangingPunct="0">
        <a:spcBef>
          <a:spcPct val="20000"/>
        </a:spcBef>
        <a:spcAft>
          <a:spcPct val="0"/>
        </a:spcAft>
        <a:buFont typeface="Arial" pitchFamily="34" charset="0"/>
        <a:buChar char="–"/>
        <a:defRPr sz="2200" kern="1200">
          <a:solidFill>
            <a:schemeClr val="tx1"/>
          </a:solidFill>
          <a:latin typeface="Open Sans"/>
          <a:ea typeface="+mn-ea"/>
          <a:cs typeface="+mn-cs"/>
        </a:defRPr>
      </a:lvl2pPr>
      <a:lvl3pPr marL="1260475" indent="-250825" algn="l" rtl="0" eaLnBrk="0" fontAlgn="base" hangingPunct="0">
        <a:spcBef>
          <a:spcPct val="20000"/>
        </a:spcBef>
        <a:spcAft>
          <a:spcPct val="0"/>
        </a:spcAft>
        <a:buFont typeface="Arial" pitchFamily="34" charset="0"/>
        <a:buChar char="•"/>
        <a:defRPr sz="2200" kern="1200">
          <a:solidFill>
            <a:schemeClr val="tx1"/>
          </a:solidFill>
          <a:latin typeface="Open Sans"/>
          <a:ea typeface="+mn-ea"/>
          <a:cs typeface="+mn-cs"/>
        </a:defRPr>
      </a:lvl3pPr>
      <a:lvl4pPr marL="1763713" indent="-250825" algn="l" rtl="0" eaLnBrk="0" fontAlgn="base" hangingPunct="0">
        <a:spcBef>
          <a:spcPct val="20000"/>
        </a:spcBef>
        <a:spcAft>
          <a:spcPct val="0"/>
        </a:spcAft>
        <a:buFont typeface="Arial" pitchFamily="34" charset="0"/>
        <a:buChar char="–"/>
        <a:defRPr sz="2200" kern="1200">
          <a:solidFill>
            <a:schemeClr val="tx1"/>
          </a:solidFill>
          <a:latin typeface="Open Sans"/>
          <a:ea typeface="+mn-ea"/>
          <a:cs typeface="+mn-cs"/>
        </a:defRPr>
      </a:lvl4pPr>
      <a:lvl5pPr marL="2268538" indent="-250825" algn="l" rtl="0" eaLnBrk="0" fontAlgn="base" hangingPunct="0">
        <a:spcBef>
          <a:spcPct val="20000"/>
        </a:spcBef>
        <a:spcAft>
          <a:spcPct val="0"/>
        </a:spcAft>
        <a:buFont typeface="Arial" pitchFamily="34" charset="0"/>
        <a:buChar char="»"/>
        <a:defRPr sz="2200" kern="1200">
          <a:solidFill>
            <a:schemeClr val="tx1"/>
          </a:solidFill>
          <a:latin typeface="Open Sans"/>
          <a:ea typeface="+mn-ea"/>
          <a:cs typeface="+mn-cs"/>
        </a:defRPr>
      </a:lvl5pPr>
      <a:lvl6pPr marL="2773101" indent="-252100" algn="l" defTabSz="1008400" rtl="0" eaLnBrk="1" latinLnBrk="0" hangingPunct="1">
        <a:spcBef>
          <a:spcPct val="20000"/>
        </a:spcBef>
        <a:buFont typeface="Arial" pitchFamily="34" charset="0"/>
        <a:buChar char="•"/>
        <a:defRPr sz="2206" kern="1200">
          <a:solidFill>
            <a:schemeClr val="tx1"/>
          </a:solidFill>
          <a:latin typeface="+mn-lt"/>
          <a:ea typeface="+mn-ea"/>
          <a:cs typeface="+mn-cs"/>
        </a:defRPr>
      </a:lvl6pPr>
      <a:lvl7pPr marL="3277301" indent="-252100" algn="l" defTabSz="1008400" rtl="0" eaLnBrk="1" latinLnBrk="0" hangingPunct="1">
        <a:spcBef>
          <a:spcPct val="20000"/>
        </a:spcBef>
        <a:buFont typeface="Arial" pitchFamily="34" charset="0"/>
        <a:buChar char="•"/>
        <a:defRPr sz="2206" kern="1200">
          <a:solidFill>
            <a:schemeClr val="tx1"/>
          </a:solidFill>
          <a:latin typeface="+mn-lt"/>
          <a:ea typeface="+mn-ea"/>
          <a:cs typeface="+mn-cs"/>
        </a:defRPr>
      </a:lvl7pPr>
      <a:lvl8pPr marL="3781501" indent="-252100" algn="l" defTabSz="1008400" rtl="0" eaLnBrk="1" latinLnBrk="0" hangingPunct="1">
        <a:spcBef>
          <a:spcPct val="20000"/>
        </a:spcBef>
        <a:buFont typeface="Arial" pitchFamily="34" charset="0"/>
        <a:buChar char="•"/>
        <a:defRPr sz="2206" kern="1200">
          <a:solidFill>
            <a:schemeClr val="tx1"/>
          </a:solidFill>
          <a:latin typeface="+mn-lt"/>
          <a:ea typeface="+mn-ea"/>
          <a:cs typeface="+mn-cs"/>
        </a:defRPr>
      </a:lvl8pPr>
      <a:lvl9pPr marL="4285701" indent="-252100" algn="l" defTabSz="1008400" rtl="0" eaLnBrk="1" latinLnBrk="0" hangingPunct="1">
        <a:spcBef>
          <a:spcPct val="20000"/>
        </a:spcBef>
        <a:buFont typeface="Arial" pitchFamily="34" charset="0"/>
        <a:buChar char="•"/>
        <a:defRPr sz="2206" kern="1200">
          <a:solidFill>
            <a:schemeClr val="tx1"/>
          </a:solidFill>
          <a:latin typeface="+mn-lt"/>
          <a:ea typeface="+mn-ea"/>
          <a:cs typeface="+mn-cs"/>
        </a:defRPr>
      </a:lvl9pPr>
    </p:bodyStyle>
    <p:otherStyle>
      <a:defPPr>
        <a:defRPr lang="id-ID"/>
      </a:defPPr>
      <a:lvl1pPr marL="0" algn="l" defTabSz="1008400" rtl="0" eaLnBrk="1" latinLnBrk="0" hangingPunct="1">
        <a:defRPr sz="1985" kern="1200">
          <a:solidFill>
            <a:schemeClr val="tx1"/>
          </a:solidFill>
          <a:latin typeface="+mn-lt"/>
          <a:ea typeface="+mn-ea"/>
          <a:cs typeface="+mn-cs"/>
        </a:defRPr>
      </a:lvl1pPr>
      <a:lvl2pPr marL="504200" algn="l" defTabSz="1008400" rtl="0" eaLnBrk="1" latinLnBrk="0" hangingPunct="1">
        <a:defRPr sz="1985" kern="1200">
          <a:solidFill>
            <a:schemeClr val="tx1"/>
          </a:solidFill>
          <a:latin typeface="+mn-lt"/>
          <a:ea typeface="+mn-ea"/>
          <a:cs typeface="+mn-cs"/>
        </a:defRPr>
      </a:lvl2pPr>
      <a:lvl3pPr marL="1008400" algn="l" defTabSz="1008400" rtl="0" eaLnBrk="1" latinLnBrk="0" hangingPunct="1">
        <a:defRPr sz="1985" kern="1200">
          <a:solidFill>
            <a:schemeClr val="tx1"/>
          </a:solidFill>
          <a:latin typeface="+mn-lt"/>
          <a:ea typeface="+mn-ea"/>
          <a:cs typeface="+mn-cs"/>
        </a:defRPr>
      </a:lvl3pPr>
      <a:lvl4pPr marL="1512600" algn="l" defTabSz="1008400" rtl="0" eaLnBrk="1" latinLnBrk="0" hangingPunct="1">
        <a:defRPr sz="1985" kern="1200">
          <a:solidFill>
            <a:schemeClr val="tx1"/>
          </a:solidFill>
          <a:latin typeface="+mn-lt"/>
          <a:ea typeface="+mn-ea"/>
          <a:cs typeface="+mn-cs"/>
        </a:defRPr>
      </a:lvl4pPr>
      <a:lvl5pPr marL="2016801" algn="l" defTabSz="1008400" rtl="0" eaLnBrk="1" latinLnBrk="0" hangingPunct="1">
        <a:defRPr sz="1985" kern="1200">
          <a:solidFill>
            <a:schemeClr val="tx1"/>
          </a:solidFill>
          <a:latin typeface="+mn-lt"/>
          <a:ea typeface="+mn-ea"/>
          <a:cs typeface="+mn-cs"/>
        </a:defRPr>
      </a:lvl5pPr>
      <a:lvl6pPr marL="2521001" algn="l" defTabSz="1008400" rtl="0" eaLnBrk="1" latinLnBrk="0" hangingPunct="1">
        <a:defRPr sz="1985" kern="1200">
          <a:solidFill>
            <a:schemeClr val="tx1"/>
          </a:solidFill>
          <a:latin typeface="+mn-lt"/>
          <a:ea typeface="+mn-ea"/>
          <a:cs typeface="+mn-cs"/>
        </a:defRPr>
      </a:lvl6pPr>
      <a:lvl7pPr marL="3025201" algn="l" defTabSz="1008400" rtl="0" eaLnBrk="1" latinLnBrk="0" hangingPunct="1">
        <a:defRPr sz="1985" kern="1200">
          <a:solidFill>
            <a:schemeClr val="tx1"/>
          </a:solidFill>
          <a:latin typeface="+mn-lt"/>
          <a:ea typeface="+mn-ea"/>
          <a:cs typeface="+mn-cs"/>
        </a:defRPr>
      </a:lvl7pPr>
      <a:lvl8pPr marL="3529401" algn="l" defTabSz="1008400" rtl="0" eaLnBrk="1" latinLnBrk="0" hangingPunct="1">
        <a:defRPr sz="1985" kern="1200">
          <a:solidFill>
            <a:schemeClr val="tx1"/>
          </a:solidFill>
          <a:latin typeface="+mn-lt"/>
          <a:ea typeface="+mn-ea"/>
          <a:cs typeface="+mn-cs"/>
        </a:defRPr>
      </a:lvl8pPr>
      <a:lvl9pPr marL="4033601" algn="l" defTabSz="10084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bc.co.uk/" TargetMode="External"/><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iA_cq8ndXJAhXFkY4KHUSVD_oQjB0ICDAA&amp;url=https://ictlabs-summer-school.sics.se/node/34&amp;psig=AFQjCNFqvQvO1GTskOqXKRtPUK1Ur2cFGw&amp;ust=1449972191708907" TargetMode="External"/><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ww.417solutions.com/" TargetMode="External"/><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iuq4b1ntXJAhVSB44KHRQVB1oQjB0ICDAA&amp;url=http://www.smppgrisatubdl.com/perangkat-lunak-database-microsoft-access-bag-1-pengenalan/&amp;psig=AFQjCNGc7FiEkiw6DnJvZ1qnoI2WA1t6QQ&amp;ust=1449972578567346" TargetMode="External"/><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purwadhikapress.com/" TargetMode="External"/><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iNm9b_n9XJAhXIuo4KHTBnCuoQjB0ICDAA&amp;url=http://www.essentialsql.com/what-is-a-relational-database-view/&amp;psig=AFQjCNFZZB7Pcx1DS2B6e0s9UFzN6kiI0A&amp;ust=1449972869255744" TargetMode="External"/><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jMy_fOoNXJAhVKjo4KHfi5CD0QjB0ICDAA&amp;url=https://www.bowelcanceraustralia.org/tests-investigations/advantages-disadvantages&amp;psig=AFQjCNEfAw8PJS-Q35hI1dxw5MWbvcQpVA&amp;ust=1449973035483560" TargetMode="External"/><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jz2YSiotXJAhWQI44KHVytC2sQjB0ICDAA&amp;url=http://pelajar-sejati.blogspot.com/2015/11/procedure-text.html&amp;psig=AFQjCNFoFz_bfG-6gAo6FpuQrSSz0wxRWw&amp;ust=1449973478206775" TargetMode="External"/><Relationship Id="rId2" Type="http://schemas.openxmlformats.org/officeDocument/2006/relationships/image" Target="../media/image21.gi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jpfarley.com/" TargetMode="External"/><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www.jpfarley.com/" TargetMode="External"/><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j_wtmLpNXJAhXHTo4KHa8wDFwQjB0ICDAA&amp;url=http://blog.commlabindia.com/elearning-development/disadvantages-of-using-html5&amp;psig=AFQjCNExoiOmx-eNFuBAbQS5NFkQIQPBkQ&amp;ust=1449973968235591" TargetMode="External"/><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www.google.com/url?sa=i&amp;source=imgres&amp;cd=&amp;cad=rja&amp;uact=8&amp;ved=0CAsQjB0wAGoVChMI_bGvzfWTxgIVRXu8Ch0mogAS&amp;url=http://www.healthytravelblog.com/2013/12/18/is-it-bad-to-say-thank-you-and-other-cultural-no-nos/&amp;ei=zu5_Vf2SNMX28QWmxIKQAQ&amp;psig=AFQjCNEBHY_E9fkfNK52ASzl-aFPXYg-Ow&amp;ust=1434533966946524" TargetMode="External"/><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ja0vf9nNXJAhVEkI4KHb1IBhAQjB0ICDAA&amp;url=http://jeru.web.id/product/java-jdbc/&amp;psig=AFQjCNFXCXIKkDWRBxTETHH-hRw7MZtGyg&amp;ust=1449972060313981" TargetMode="External"/><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bbc.co.uk/bitesize/standard/computing/ind_com_apps/com_data_processing/revision/4/" TargetMode="External"/><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jdn7bAm9XJAhXMJI4KHWAcCMgQjB0ICDAA&amp;url=http://indianexpress.com/article/business/business-others/debit-cards-transactions-slow-credit-cards-grow/&amp;psig=AFQjCNHSnhOMA8S_AJUqCfUxwsa8mi-ARg&amp;ust=1449971662882456" TargetMode="External"/><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iPgfHam9XJAhUDQI4KHWrMCtAQjB0ICDAA&amp;url=http://www.parenting-blog.net/tips/tips-for-booking-family-holidays-online/&amp;psig=AFQjCNGEqvi6DmMHQ3OFy1JtrOJHrFSHLg&amp;ust=1449971718339371" TargetMode="External"/><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2325688" y="2986088"/>
            <a:ext cx="7862887" cy="1622425"/>
          </a:xfrm>
        </p:spPr>
        <p:txBody>
          <a:bodyPr/>
          <a:lstStyle/>
          <a:p>
            <a:pPr>
              <a:defRPr/>
            </a:pPr>
            <a:r>
              <a:rPr lang="en-US" altLang="en-US" sz="4000" dirty="0" smtClean="0">
                <a:latin typeface="Open Sans" pitchFamily="-84" charset="0"/>
              </a:rPr>
              <a:t>INTRODUCTION TO DATABASE</a:t>
            </a:r>
            <a:endParaRPr lang="en-US" altLang="en-US" sz="4000" dirty="0">
              <a:latin typeface="Open Sans" pitchFamily="-84" charset="0"/>
            </a:endParaRPr>
          </a:p>
        </p:txBody>
      </p:sp>
      <p:sp>
        <p:nvSpPr>
          <p:cNvPr id="5123" name="Subtitle 2"/>
          <p:cNvSpPr>
            <a:spLocks noGrp="1"/>
          </p:cNvSpPr>
          <p:nvPr>
            <p:ph type="subTitle" idx="1"/>
          </p:nvPr>
        </p:nvSpPr>
        <p:spPr>
          <a:xfrm>
            <a:off x="2803525" y="4737100"/>
            <a:ext cx="7059613" cy="635000"/>
          </a:xfrm>
        </p:spPr>
        <p:txBody>
          <a:bodyPr>
            <a:normAutofit/>
          </a:bodyPr>
          <a:lstStyle/>
          <a:p>
            <a:pPr eaLnBrk="1" hangingPunct="1">
              <a:defRPr/>
            </a:pPr>
            <a:r>
              <a:rPr lang="en-US" altLang="en-US" sz="2800" b="1" dirty="0">
                <a:latin typeface="Open Sans" pitchFamily="-84" charset="0"/>
              </a:rPr>
              <a:t>Session </a:t>
            </a:r>
            <a:r>
              <a:rPr lang="en-US" altLang="en-US" sz="2800" b="1" dirty="0" smtClean="0">
                <a:latin typeface="Open Sans" pitchFamily="-84" charset="0"/>
              </a:rPr>
              <a:t>1</a:t>
            </a:r>
            <a:endParaRPr lang="en-US" altLang="en-US" sz="2800" b="1" dirty="0">
              <a:latin typeface="Open Sans" pitchFamily="-84" charset="0"/>
            </a:endParaRPr>
          </a:p>
        </p:txBody>
      </p:sp>
      <p:sp>
        <p:nvSpPr>
          <p:cNvPr id="4" name="Subtitle 3"/>
          <p:cNvSpPr txBox="1">
            <a:spLocks/>
          </p:cNvSpPr>
          <p:nvPr/>
        </p:nvSpPr>
        <p:spPr bwMode="auto">
          <a:xfrm>
            <a:off x="2022475" y="1925638"/>
            <a:ext cx="854868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marL="0" indent="0" algn="ctr" rtl="0" eaLnBrk="1" fontAlgn="base" hangingPunct="1">
              <a:spcBef>
                <a:spcPct val="20000"/>
              </a:spcBef>
              <a:spcAft>
                <a:spcPct val="0"/>
              </a:spcAft>
              <a:buFont typeface="Arial" panose="020B0604020202020204" pitchFamily="34" charset="0"/>
              <a:buNone/>
              <a:defRPr sz="2647" kern="1200">
                <a:solidFill>
                  <a:schemeClr val="bg1"/>
                </a:solidFill>
                <a:latin typeface="Open Sans"/>
                <a:ea typeface="+mn-ea"/>
                <a:cs typeface="+mn-cs"/>
              </a:defRPr>
            </a:lvl1pPr>
            <a:lvl2pPr marL="504200" indent="0" algn="ctr" rtl="0" eaLnBrk="1" fontAlgn="base" hangingPunct="1">
              <a:spcBef>
                <a:spcPct val="20000"/>
              </a:spcBef>
              <a:spcAft>
                <a:spcPct val="0"/>
              </a:spcAft>
              <a:buFont typeface="Arial" panose="020B0604020202020204" pitchFamily="34" charset="0"/>
              <a:buNone/>
              <a:defRPr sz="2206" kern="1200">
                <a:solidFill>
                  <a:schemeClr val="tx1">
                    <a:tint val="75000"/>
                  </a:schemeClr>
                </a:solidFill>
                <a:latin typeface="Open Sans"/>
                <a:ea typeface="+mn-ea"/>
                <a:cs typeface="+mn-cs"/>
              </a:defRPr>
            </a:lvl2pPr>
            <a:lvl3pPr marL="1008400" indent="0" algn="ctr" rtl="0" eaLnBrk="1" fontAlgn="base" hangingPunct="1">
              <a:spcBef>
                <a:spcPct val="20000"/>
              </a:spcBef>
              <a:spcAft>
                <a:spcPct val="0"/>
              </a:spcAft>
              <a:buFont typeface="Arial" panose="020B0604020202020204" pitchFamily="34" charset="0"/>
              <a:buNone/>
              <a:defRPr sz="2206" kern="1200">
                <a:solidFill>
                  <a:schemeClr val="tx1">
                    <a:tint val="75000"/>
                  </a:schemeClr>
                </a:solidFill>
                <a:latin typeface="Open Sans"/>
                <a:ea typeface="+mn-ea"/>
                <a:cs typeface="+mn-cs"/>
              </a:defRPr>
            </a:lvl3pPr>
            <a:lvl4pPr marL="1512600" indent="0" algn="ctr" rtl="0" eaLnBrk="1" fontAlgn="base" hangingPunct="1">
              <a:spcBef>
                <a:spcPct val="20000"/>
              </a:spcBef>
              <a:spcAft>
                <a:spcPct val="0"/>
              </a:spcAft>
              <a:buFont typeface="Arial" panose="020B0604020202020204" pitchFamily="34" charset="0"/>
              <a:buNone/>
              <a:defRPr sz="2206" kern="1200">
                <a:solidFill>
                  <a:schemeClr val="tx1">
                    <a:tint val="75000"/>
                  </a:schemeClr>
                </a:solidFill>
                <a:latin typeface="Open Sans"/>
                <a:ea typeface="+mn-ea"/>
                <a:cs typeface="+mn-cs"/>
              </a:defRPr>
            </a:lvl4pPr>
            <a:lvl5pPr marL="2016801" indent="0" algn="ctr" rtl="0" eaLnBrk="1" fontAlgn="base" hangingPunct="1">
              <a:spcBef>
                <a:spcPct val="20000"/>
              </a:spcBef>
              <a:spcAft>
                <a:spcPct val="0"/>
              </a:spcAft>
              <a:buFont typeface="Arial" panose="020B0604020202020204" pitchFamily="34" charset="0"/>
              <a:buNone/>
              <a:defRPr sz="2206" kern="1200">
                <a:solidFill>
                  <a:schemeClr val="tx1">
                    <a:tint val="75000"/>
                  </a:schemeClr>
                </a:solidFill>
                <a:latin typeface="Open Sans"/>
                <a:ea typeface="+mn-ea"/>
                <a:cs typeface="+mn-cs"/>
              </a:defRPr>
            </a:lvl5pPr>
            <a:lvl6pPr marL="2521001" indent="0" algn="ctr" defTabSz="1008400" rtl="0" eaLnBrk="1" latinLnBrk="0" hangingPunct="1">
              <a:spcBef>
                <a:spcPct val="20000"/>
              </a:spcBef>
              <a:buFont typeface="Arial" pitchFamily="34" charset="0"/>
              <a:buNone/>
              <a:defRPr sz="2206" kern="1200">
                <a:solidFill>
                  <a:schemeClr val="tx1">
                    <a:tint val="75000"/>
                  </a:schemeClr>
                </a:solidFill>
                <a:latin typeface="+mn-lt"/>
                <a:ea typeface="+mn-ea"/>
                <a:cs typeface="+mn-cs"/>
              </a:defRPr>
            </a:lvl6pPr>
            <a:lvl7pPr marL="3025201" indent="0" algn="ctr" defTabSz="1008400" rtl="0" eaLnBrk="1" latinLnBrk="0" hangingPunct="1">
              <a:spcBef>
                <a:spcPct val="20000"/>
              </a:spcBef>
              <a:buFont typeface="Arial" pitchFamily="34" charset="0"/>
              <a:buNone/>
              <a:defRPr sz="2206" kern="1200">
                <a:solidFill>
                  <a:schemeClr val="tx1">
                    <a:tint val="75000"/>
                  </a:schemeClr>
                </a:solidFill>
                <a:latin typeface="+mn-lt"/>
                <a:ea typeface="+mn-ea"/>
                <a:cs typeface="+mn-cs"/>
              </a:defRPr>
            </a:lvl7pPr>
            <a:lvl8pPr marL="3529401" indent="0" algn="ctr" defTabSz="1008400" rtl="0" eaLnBrk="1" latinLnBrk="0" hangingPunct="1">
              <a:spcBef>
                <a:spcPct val="20000"/>
              </a:spcBef>
              <a:buFont typeface="Arial" pitchFamily="34" charset="0"/>
              <a:buNone/>
              <a:defRPr sz="2206" kern="1200">
                <a:solidFill>
                  <a:schemeClr val="tx1">
                    <a:tint val="75000"/>
                  </a:schemeClr>
                </a:solidFill>
                <a:latin typeface="+mn-lt"/>
                <a:ea typeface="+mn-ea"/>
                <a:cs typeface="+mn-cs"/>
              </a:defRPr>
            </a:lvl8pPr>
            <a:lvl9pPr marL="4033601" indent="0" algn="ctr" defTabSz="1008400" rtl="0" eaLnBrk="1" latinLnBrk="0" hangingPunct="1">
              <a:spcBef>
                <a:spcPct val="20000"/>
              </a:spcBef>
              <a:buFont typeface="Arial" pitchFamily="34" charset="0"/>
              <a:buNone/>
              <a:defRPr sz="2206" kern="1200">
                <a:solidFill>
                  <a:schemeClr val="tx1">
                    <a:tint val="75000"/>
                  </a:schemeClr>
                </a:solidFill>
                <a:latin typeface="+mn-lt"/>
                <a:ea typeface="+mn-ea"/>
                <a:cs typeface="+mn-cs"/>
              </a:defRPr>
            </a:lvl9pPr>
          </a:lstStyle>
          <a:p>
            <a:pPr algn="l" defTabSz="914400">
              <a:tabLst>
                <a:tab pos="1320800" algn="l"/>
              </a:tabLst>
              <a:defRPr/>
            </a:pPr>
            <a:r>
              <a:rPr lang="en-US" dirty="0" smtClean="0">
                <a:latin typeface="Open Sans" pitchFamily="-84" charset="0"/>
              </a:rPr>
              <a:t>Course	: ISYS6280 – Database Systems (GAT)</a:t>
            </a:r>
          </a:p>
          <a:p>
            <a:pPr algn="l" defTabSz="914400">
              <a:tabLst>
                <a:tab pos="1320800" algn="l"/>
              </a:tabLst>
              <a:defRPr/>
            </a:pPr>
            <a:r>
              <a:rPr lang="en-US" dirty="0" smtClean="0">
                <a:latin typeface="Open Sans" pitchFamily="-84" charset="0"/>
              </a:rPr>
              <a:t>Year	: </a:t>
            </a:r>
            <a:r>
              <a:rPr lang="id-ID" dirty="0" smtClean="0">
                <a:latin typeface="Open Sans" pitchFamily="-84" charset="0"/>
              </a:rPr>
              <a:t>201</a:t>
            </a:r>
            <a:r>
              <a:rPr lang="en-US" dirty="0">
                <a:latin typeface="Open Sans" pitchFamily="-84" charset="0"/>
              </a:rPr>
              <a:t>7</a:t>
            </a:r>
            <a:endParaRPr lang="en-US" dirty="0" smtClean="0">
              <a:latin typeface="Open Sans" pitchFamily="-84" charset="0"/>
            </a:endParaRPr>
          </a:p>
          <a:p>
            <a:pPr algn="l" defTabSz="914400">
              <a:tabLst>
                <a:tab pos="1320800" algn="l"/>
              </a:tabLst>
              <a:defRPr/>
            </a:pPr>
            <a:endParaRPr lang="en-US" dirty="0" smtClean="0">
              <a:latin typeface="Open Sans" pitchFamily="-8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6"/>
          <p:cNvSpPr txBox="1">
            <a:spLocks/>
          </p:cNvSpPr>
          <p:nvPr/>
        </p:nvSpPr>
        <p:spPr bwMode="auto">
          <a:xfrm>
            <a:off x="1300163" y="1662378"/>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3200" baseline="30000" dirty="0">
                <a:latin typeface="Open Sans" pitchFamily="-84" charset="0"/>
              </a:rPr>
              <a:t>There will be a computerized index that allows readers to find a book based on its title, or its authors, or its subject area. </a:t>
            </a:r>
          </a:p>
          <a:p>
            <a:pPr marL="457200" indent="-457200" eaLnBrk="1" hangingPunct="1">
              <a:buFont typeface="Arial" pitchFamily="34" charset="0"/>
              <a:buChar char="•"/>
            </a:pPr>
            <a:r>
              <a:rPr lang="en-US" altLang="en-US" sz="3200" baseline="30000" dirty="0">
                <a:latin typeface="Open Sans" pitchFamily="-84" charset="0"/>
              </a:rPr>
              <a:t>The database system handles reservations to allow a reader to reserve a book and to be informed by mail when the book is available. </a:t>
            </a:r>
          </a:p>
          <a:p>
            <a:pPr marL="457200" indent="-457200" eaLnBrk="1" hangingPunct="1">
              <a:buFont typeface="Arial" pitchFamily="34" charset="0"/>
              <a:buChar char="•"/>
            </a:pPr>
            <a:r>
              <a:rPr lang="en-US" altLang="en-US" sz="3200" baseline="30000" dirty="0">
                <a:latin typeface="Open Sans" pitchFamily="-84" charset="0"/>
              </a:rPr>
              <a:t>The system also sends reminders to borrowers who have failed to return books by the due date. </a:t>
            </a:r>
          </a:p>
          <a:p>
            <a:pPr marL="457200" indent="-457200" eaLnBrk="1" hangingPunct="1">
              <a:buFont typeface="Arial" pitchFamily="34" charset="0"/>
              <a:buChar char="•"/>
            </a:pPr>
            <a:r>
              <a:rPr lang="en-US" altLang="en-US" sz="3200" baseline="30000" dirty="0">
                <a:latin typeface="Open Sans" pitchFamily="-84" charset="0"/>
              </a:rPr>
              <a:t>Typically, the system will have a bar code reader, similar to that used by the supermarket described earlier, which is used to keep track of books coming in and going out of the library. </a:t>
            </a:r>
          </a:p>
        </p:txBody>
      </p:sp>
      <p:sp>
        <p:nvSpPr>
          <p:cNvPr id="14339" name="Title 6"/>
          <p:cNvSpPr txBox="1">
            <a:spLocks/>
          </p:cNvSpPr>
          <p:nvPr/>
        </p:nvSpPr>
        <p:spPr bwMode="auto">
          <a:xfrm>
            <a:off x="5118206" y="425671"/>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3200" b="1" dirty="0">
                <a:latin typeface="Open Sans" pitchFamily="-84" charset="0"/>
              </a:rPr>
              <a:t>Using the local library</a:t>
            </a:r>
          </a:p>
        </p:txBody>
      </p:sp>
      <p:pic>
        <p:nvPicPr>
          <p:cNvPr id="32770" name="Picture 2" descr="http://ichef.bbci.co.uk/news/660/cpsprodpb/E7B7/production/_84191395_library1_bbc.jpg"/>
          <p:cNvPicPr>
            <a:picLocks noChangeAspect="1" noChangeArrowheads="1"/>
          </p:cNvPicPr>
          <p:nvPr/>
        </p:nvPicPr>
        <p:blipFill>
          <a:blip r:embed="rId2"/>
          <a:srcRect/>
          <a:stretch>
            <a:fillRect/>
          </a:stretch>
        </p:blipFill>
        <p:spPr bwMode="auto">
          <a:xfrm>
            <a:off x="3736421" y="4800955"/>
            <a:ext cx="4156076" cy="233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5153718" y="7168707"/>
            <a:ext cx="960519" cy="230832"/>
          </a:xfrm>
          <a:prstGeom prst="rect">
            <a:avLst/>
          </a:prstGeom>
        </p:spPr>
        <p:txBody>
          <a:bodyPr wrap="none">
            <a:spAutoFit/>
          </a:bodyPr>
          <a:lstStyle/>
          <a:p>
            <a:r>
              <a:rPr lang="en-US" sz="900" dirty="0" smtClean="0">
                <a:latin typeface="Open Sans"/>
                <a:hlinkClick r:id="rId3"/>
              </a:rPr>
              <a:t>www.bbc.co.uk</a:t>
            </a:r>
            <a:endParaRPr lang="en-US" sz="900" dirty="0">
              <a:latin typeface="Open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p:cNvSpPr txBox="1">
            <a:spLocks/>
          </p:cNvSpPr>
          <p:nvPr/>
        </p:nvSpPr>
        <p:spPr bwMode="auto">
          <a:xfrm>
            <a:off x="1221334" y="1930400"/>
            <a:ext cx="5668196"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3200" baseline="30000" dirty="0">
                <a:latin typeface="Open Sans" pitchFamily="-84" charset="0"/>
              </a:rPr>
              <a:t>There will be a database system containing information about yourself, the course you are enrolled in, details about your grant, the modules you have taken in previous years or are taking this year, and details of all your examination results. </a:t>
            </a:r>
          </a:p>
          <a:p>
            <a:pPr marL="457200" indent="-457200" eaLnBrk="1" hangingPunct="1">
              <a:buFont typeface="Arial" pitchFamily="34" charset="0"/>
              <a:buChar char="•"/>
            </a:pPr>
            <a:r>
              <a:rPr lang="en-US" altLang="en-US" sz="3200" baseline="30000" dirty="0">
                <a:latin typeface="Open Sans" pitchFamily="-84" charset="0"/>
              </a:rPr>
              <a:t>There may also be a database containing details relating to the next year’s admissions.</a:t>
            </a:r>
          </a:p>
          <a:p>
            <a:pPr marL="457200" indent="-457200" eaLnBrk="1" hangingPunct="1">
              <a:buFont typeface="Arial" pitchFamily="34" charset="0"/>
              <a:buChar char="•"/>
            </a:pPr>
            <a:r>
              <a:rPr lang="en-US" altLang="en-US" sz="3200" baseline="30000" dirty="0">
                <a:latin typeface="Open Sans" pitchFamily="-84" charset="0"/>
              </a:rPr>
              <a:t>A database containing details of the staff who work at the university, giving personal details and salary-related details for the payroll office.</a:t>
            </a:r>
          </a:p>
        </p:txBody>
      </p:sp>
      <p:sp>
        <p:nvSpPr>
          <p:cNvPr id="15363" name="Title 6"/>
          <p:cNvSpPr txBox="1">
            <a:spLocks/>
          </p:cNvSpPr>
          <p:nvPr/>
        </p:nvSpPr>
        <p:spPr bwMode="auto">
          <a:xfrm>
            <a:off x="4361465" y="523875"/>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3200" b="1" dirty="0">
                <a:latin typeface="Open Sans" pitchFamily="-84" charset="0"/>
              </a:rPr>
              <a:t>Studying at university</a:t>
            </a:r>
          </a:p>
        </p:txBody>
      </p:sp>
      <p:pic>
        <p:nvPicPr>
          <p:cNvPr id="31746" name="Picture 2" descr="http://upload.wikimedia.org/wikipedia/commons/8/85/Anggrek_Campus_-_Bina_Nusantara_University.JPG"/>
          <p:cNvPicPr>
            <a:picLocks noChangeAspect="1" noChangeArrowheads="1"/>
          </p:cNvPicPr>
          <p:nvPr/>
        </p:nvPicPr>
        <p:blipFill>
          <a:blip r:embed="rId2"/>
          <a:srcRect/>
          <a:stretch>
            <a:fillRect/>
          </a:stretch>
        </p:blipFill>
        <p:spPr bwMode="auto">
          <a:xfrm>
            <a:off x="7173318" y="1756974"/>
            <a:ext cx="2886621" cy="21640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748" name="Picture 4" descr="http://international.binus.ac.id/wp-content/uploads/2013/10/DSC_0266.jpg"/>
          <p:cNvPicPr>
            <a:picLocks noChangeAspect="1" noChangeArrowheads="1"/>
          </p:cNvPicPr>
          <p:nvPr/>
        </p:nvPicPr>
        <p:blipFill>
          <a:blip r:embed="rId3"/>
          <a:srcRect/>
          <a:stretch>
            <a:fillRect/>
          </a:stretch>
        </p:blipFill>
        <p:spPr bwMode="auto">
          <a:xfrm>
            <a:off x="7173318" y="4603531"/>
            <a:ext cx="2980441" cy="199405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6"/>
          <p:cNvSpPr txBox="1">
            <a:spLocks/>
          </p:cNvSpPr>
          <p:nvPr/>
        </p:nvSpPr>
        <p:spPr bwMode="auto">
          <a:xfrm>
            <a:off x="1347461" y="1961932"/>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dirty="0">
                <a:latin typeface="Open Sans" pitchFamily="-84" charset="0"/>
              </a:rPr>
              <a:t>Collection of application programs that perform services for the end users (e.g. reports).  </a:t>
            </a:r>
          </a:p>
          <a:p>
            <a:pPr marL="457200" indent="-457200" eaLnBrk="1" hangingPunct="1">
              <a:buFont typeface="Arial" pitchFamily="34" charset="0"/>
              <a:buChar char="•"/>
            </a:pPr>
            <a:endParaRPr lang="en-US" altLang="en-US" sz="4000" baseline="30000" dirty="0" smtClean="0">
              <a:latin typeface="Open Sans" pitchFamily="-84" charset="0"/>
            </a:endParaRPr>
          </a:p>
          <a:p>
            <a:pPr marL="457200" indent="-457200" eaLnBrk="1" hangingPunct="1">
              <a:buFont typeface="Arial" pitchFamily="34" charset="0"/>
              <a:buChar char="•"/>
            </a:pPr>
            <a:r>
              <a:rPr lang="en-US" altLang="en-US" sz="4000" baseline="30000" dirty="0" smtClean="0">
                <a:latin typeface="Open Sans" pitchFamily="-84" charset="0"/>
              </a:rPr>
              <a:t>Each </a:t>
            </a:r>
            <a:r>
              <a:rPr lang="en-US" altLang="en-US" sz="4000" baseline="30000" dirty="0">
                <a:latin typeface="Open Sans" pitchFamily="-84" charset="0"/>
              </a:rPr>
              <a:t>program defines and manages its own data.</a:t>
            </a:r>
          </a:p>
        </p:txBody>
      </p:sp>
      <p:sp>
        <p:nvSpPr>
          <p:cNvPr id="17411" name="Title 6"/>
          <p:cNvSpPr txBox="1">
            <a:spLocks/>
          </p:cNvSpPr>
          <p:nvPr/>
        </p:nvSpPr>
        <p:spPr bwMode="auto">
          <a:xfrm>
            <a:off x="3715077" y="492343"/>
            <a:ext cx="6632575" cy="887413"/>
          </a:xfrm>
          <a:prstGeom prst="rect">
            <a:avLst/>
          </a:prstGeom>
          <a:noFill/>
          <a:ln w="9525">
            <a:noFill/>
            <a:miter lim="800000"/>
            <a:headEnd/>
            <a:tailEnd/>
          </a:ln>
        </p:spPr>
        <p:txBody>
          <a:bodyPr lIns="104287" tIns="52144" rIns="104287" bIns="52144"/>
          <a:lstStyle/>
          <a:p>
            <a:pPr algn="r" eaLnBrk="1" hangingPunct="1">
              <a:lnSpc>
                <a:spcPct val="70000"/>
              </a:lnSpc>
            </a:pPr>
            <a:r>
              <a:rPr lang="en-US" altLang="en-US" sz="4400" b="1" dirty="0">
                <a:latin typeface="Open Sans" pitchFamily="-84" charset="0"/>
              </a:rPr>
              <a:t>File-Based Systems</a:t>
            </a:r>
          </a:p>
        </p:txBody>
      </p:sp>
      <p:sp>
        <p:nvSpPr>
          <p:cNvPr id="29698" name="AutoShape 2" descr="https://ictlabs-summer-school.sics.se/pics/report.jpg"/>
          <p:cNvSpPr>
            <a:spLocks noChangeAspect="1" noChangeArrowheads="1"/>
          </p:cNvSpPr>
          <p:nvPr/>
        </p:nvSpPr>
        <p:spPr bwMode="auto">
          <a:xfrm>
            <a:off x="155575" y="-1371600"/>
            <a:ext cx="5715000" cy="2857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s://ictlabs-summer-school.sics.se/pics/report.jpg"/>
          <p:cNvPicPr>
            <a:picLocks noChangeAspect="1" noChangeArrowheads="1"/>
          </p:cNvPicPr>
          <p:nvPr/>
        </p:nvPicPr>
        <p:blipFill>
          <a:blip r:embed="rId2"/>
          <a:srcRect/>
          <a:stretch>
            <a:fillRect/>
          </a:stretch>
        </p:blipFill>
        <p:spPr bwMode="auto">
          <a:xfrm>
            <a:off x="2614995" y="4200307"/>
            <a:ext cx="5715000" cy="2857500"/>
          </a:xfrm>
          <a:prstGeom prst="rect">
            <a:avLst/>
          </a:prstGeom>
          <a:ln>
            <a:noFill/>
          </a:ln>
          <a:effectLst>
            <a:softEdge rad="112500"/>
          </a:effectLst>
        </p:spPr>
      </p:pic>
      <p:sp>
        <p:nvSpPr>
          <p:cNvPr id="6" name="Rectangle 5"/>
          <p:cNvSpPr/>
          <p:nvPr/>
        </p:nvSpPr>
        <p:spPr>
          <a:xfrm>
            <a:off x="4692569" y="7052756"/>
            <a:ext cx="1723549" cy="230832"/>
          </a:xfrm>
          <a:prstGeom prst="rect">
            <a:avLst/>
          </a:prstGeom>
        </p:spPr>
        <p:txBody>
          <a:bodyPr wrap="none">
            <a:spAutoFit/>
          </a:bodyPr>
          <a:lstStyle/>
          <a:p>
            <a:r>
              <a:rPr lang="en-US" sz="900" dirty="0" smtClean="0">
                <a:latin typeface="Open Sans"/>
                <a:hlinkClick r:id="rId3"/>
              </a:rPr>
              <a:t>ictlabs-summer-school.sics.se</a:t>
            </a:r>
            <a:endParaRPr lang="en-US" sz="900" dirty="0">
              <a:latin typeface="Open San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txBox="1">
            <a:spLocks/>
          </p:cNvSpPr>
          <p:nvPr/>
        </p:nvSpPr>
        <p:spPr bwMode="auto">
          <a:xfrm>
            <a:off x="3825439" y="445045"/>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File-Based Processing</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878" y="1632857"/>
            <a:ext cx="8883824" cy="4894943"/>
          </a:xfrm>
        </p:spPr>
      </p:pic>
    </p:spTree>
    <p:extLst>
      <p:ext uri="{BB962C8B-B14F-4D97-AF65-F5344CB8AC3E}">
        <p14:creationId xmlns:p14="http://schemas.microsoft.com/office/powerpoint/2010/main" val="1579955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txBox="1">
            <a:spLocks/>
          </p:cNvSpPr>
          <p:nvPr/>
        </p:nvSpPr>
        <p:spPr bwMode="auto">
          <a:xfrm>
            <a:off x="3762375" y="381981"/>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000" b="1" dirty="0">
                <a:latin typeface="Open Sans" pitchFamily="-84" charset="0"/>
              </a:rPr>
              <a:t>Limitations of File-Based Approach</a:t>
            </a:r>
          </a:p>
        </p:txBody>
      </p:sp>
      <p:sp>
        <p:nvSpPr>
          <p:cNvPr id="19459" name="Content Placeholder 2"/>
          <p:cNvSpPr>
            <a:spLocks noGrp="1"/>
          </p:cNvSpPr>
          <p:nvPr>
            <p:ph idx="1"/>
          </p:nvPr>
        </p:nvSpPr>
        <p:spPr>
          <a:xfrm>
            <a:off x="1287463" y="1804988"/>
            <a:ext cx="8853487" cy="5038725"/>
          </a:xfrm>
        </p:spPr>
        <p:txBody>
          <a:bodyPr/>
          <a:lstStyle/>
          <a:p>
            <a:pPr eaLnBrk="1" hangingPunct="1"/>
            <a:r>
              <a:rPr lang="en-US" altLang="en-US" sz="2800" dirty="0" smtClean="0">
                <a:latin typeface="Open Sans" pitchFamily="-84" charset="0"/>
              </a:rPr>
              <a:t>Separation and isolation of data</a:t>
            </a:r>
          </a:p>
          <a:p>
            <a:pPr lvl="1" eaLnBrk="1" hangingPunct="1"/>
            <a:r>
              <a:rPr lang="en-US" altLang="en-US" sz="2400" dirty="0" smtClean="0">
                <a:latin typeface="Open Sans" pitchFamily="-84" charset="0"/>
              </a:rPr>
              <a:t>Each program maintains its own set of data.</a:t>
            </a:r>
          </a:p>
          <a:p>
            <a:pPr lvl="1" eaLnBrk="1" hangingPunct="1"/>
            <a:r>
              <a:rPr lang="en-US" altLang="en-US" sz="2400" dirty="0" smtClean="0">
                <a:latin typeface="Open Sans" pitchFamily="-84" charset="0"/>
              </a:rPr>
              <a:t>Users of one program may be unaware of potentially useful data held by other programs.</a:t>
            </a:r>
          </a:p>
          <a:p>
            <a:pPr eaLnBrk="1" hangingPunct="1"/>
            <a:endParaRPr lang="en-US" altLang="en-US" sz="2400" dirty="0" smtClean="0">
              <a:latin typeface="Open Sans" pitchFamily="-84" charset="0"/>
            </a:endParaRPr>
          </a:p>
          <a:p>
            <a:pPr eaLnBrk="1" hangingPunct="1"/>
            <a:r>
              <a:rPr lang="en-US" altLang="en-US" sz="2800" dirty="0" smtClean="0">
                <a:latin typeface="Open Sans" pitchFamily="-84" charset="0"/>
              </a:rPr>
              <a:t>Duplication of data</a:t>
            </a:r>
          </a:p>
          <a:p>
            <a:pPr lvl="1" eaLnBrk="1" hangingPunct="1"/>
            <a:r>
              <a:rPr lang="en-US" altLang="en-US" sz="2400" dirty="0" smtClean="0">
                <a:latin typeface="Open Sans" pitchFamily="-84" charset="0"/>
              </a:rPr>
              <a:t>Same data is held by different programs.</a:t>
            </a:r>
          </a:p>
          <a:p>
            <a:pPr lvl="1" eaLnBrk="1" hangingPunct="1"/>
            <a:r>
              <a:rPr lang="en-US" altLang="en-US" sz="2400" dirty="0" smtClean="0">
                <a:latin typeface="Open Sans" pitchFamily="-84" charset="0"/>
              </a:rPr>
              <a:t>Wasted space and potentially different values and/or different formats for the same item.</a:t>
            </a:r>
          </a:p>
          <a:p>
            <a:pPr eaLnBrk="1" hangingPunct="1"/>
            <a:endParaRPr lang="en-US" altLang="en-US" sz="2400" dirty="0" smtClean="0">
              <a:latin typeface="Open Sans" pitchFamily="-84" charset="0"/>
            </a:endParaRPr>
          </a:p>
        </p:txBody>
      </p:sp>
      <p:pic>
        <p:nvPicPr>
          <p:cNvPr id="27650" name="Picture 2" descr="http://www.417solutions.com/wp-content/uploads/2014/07/duplicate-customers-300x192.jpg"/>
          <p:cNvPicPr>
            <a:picLocks noChangeAspect="1" noChangeArrowheads="1"/>
          </p:cNvPicPr>
          <p:nvPr/>
        </p:nvPicPr>
        <p:blipFill>
          <a:blip r:embed="rId2"/>
          <a:srcRect/>
          <a:stretch>
            <a:fillRect/>
          </a:stretch>
        </p:blipFill>
        <p:spPr bwMode="auto">
          <a:xfrm>
            <a:off x="7889506" y="5611046"/>
            <a:ext cx="2505444" cy="1603484"/>
          </a:xfrm>
          <a:prstGeom prst="rect">
            <a:avLst/>
          </a:prstGeom>
          <a:noFill/>
        </p:spPr>
      </p:pic>
      <p:sp>
        <p:nvSpPr>
          <p:cNvPr id="6" name="Rectangle 5"/>
          <p:cNvSpPr/>
          <p:nvPr/>
        </p:nvSpPr>
        <p:spPr>
          <a:xfrm>
            <a:off x="8551678" y="7226182"/>
            <a:ext cx="1364476" cy="230832"/>
          </a:xfrm>
          <a:prstGeom prst="rect">
            <a:avLst/>
          </a:prstGeom>
        </p:spPr>
        <p:txBody>
          <a:bodyPr wrap="none">
            <a:spAutoFit/>
          </a:bodyPr>
          <a:lstStyle/>
          <a:p>
            <a:r>
              <a:rPr lang="en-US" sz="900" dirty="0" smtClean="0">
                <a:latin typeface="Open Sans"/>
                <a:hlinkClick r:id="rId3"/>
              </a:rPr>
              <a:t>www.417solutions.com</a:t>
            </a:r>
            <a:endParaRPr lang="en-US" sz="900" dirty="0">
              <a:latin typeface="Open San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endParaRPr lang="en-US" altLang="en-US" sz="3200" baseline="30000">
              <a:latin typeface="Open Sans" pitchFamily="-84" charset="0"/>
            </a:endParaRPr>
          </a:p>
        </p:txBody>
      </p:sp>
      <p:sp>
        <p:nvSpPr>
          <p:cNvPr id="20483" name="Title 6"/>
          <p:cNvSpPr txBox="1">
            <a:spLocks/>
          </p:cNvSpPr>
          <p:nvPr/>
        </p:nvSpPr>
        <p:spPr bwMode="auto">
          <a:xfrm>
            <a:off x="3762375" y="460811"/>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000" b="1" dirty="0">
                <a:latin typeface="Open Sans" pitchFamily="-84" charset="0"/>
              </a:rPr>
              <a:t>Limitations of File-Based Approach</a:t>
            </a:r>
          </a:p>
        </p:txBody>
      </p:sp>
      <p:sp>
        <p:nvSpPr>
          <p:cNvPr id="20484" name="Content Placeholder 2"/>
          <p:cNvSpPr>
            <a:spLocks noGrp="1"/>
          </p:cNvSpPr>
          <p:nvPr>
            <p:ph idx="1"/>
          </p:nvPr>
        </p:nvSpPr>
        <p:spPr>
          <a:xfrm>
            <a:off x="1300163" y="1792288"/>
            <a:ext cx="8853487" cy="5037137"/>
          </a:xfrm>
        </p:spPr>
        <p:txBody>
          <a:bodyPr/>
          <a:lstStyle/>
          <a:p>
            <a:pPr eaLnBrk="1" hangingPunct="1"/>
            <a:r>
              <a:rPr lang="en-US" altLang="en-US" sz="2800" smtClean="0">
                <a:latin typeface="Open Sans" pitchFamily="-84" charset="0"/>
              </a:rPr>
              <a:t>Data dependence</a:t>
            </a:r>
          </a:p>
          <a:p>
            <a:pPr lvl="1" eaLnBrk="1" hangingPunct="1"/>
            <a:r>
              <a:rPr lang="en-US" altLang="en-US" sz="2400" smtClean="0">
                <a:latin typeface="Open Sans" pitchFamily="-84" charset="0"/>
              </a:rPr>
              <a:t>File structure is defined in the program code.</a:t>
            </a:r>
          </a:p>
          <a:p>
            <a:pPr eaLnBrk="1" hangingPunct="1"/>
            <a:endParaRPr lang="en-US" altLang="en-US" sz="2800" smtClean="0">
              <a:latin typeface="Open Sans" pitchFamily="-84" charset="0"/>
            </a:endParaRPr>
          </a:p>
          <a:p>
            <a:pPr eaLnBrk="1" hangingPunct="1"/>
            <a:r>
              <a:rPr lang="en-US" altLang="en-US" sz="2800" smtClean="0">
                <a:latin typeface="Open Sans" pitchFamily="-84" charset="0"/>
              </a:rPr>
              <a:t>Incompatible file formats</a:t>
            </a:r>
          </a:p>
          <a:p>
            <a:pPr lvl="1" eaLnBrk="1" hangingPunct="1"/>
            <a:r>
              <a:rPr lang="en-US" altLang="en-US" sz="2400" smtClean="0">
                <a:latin typeface="Open Sans" pitchFamily="-84" charset="0"/>
              </a:rPr>
              <a:t>Programs are written in different languages, and so cannot easily access each other’s files.</a:t>
            </a:r>
          </a:p>
          <a:p>
            <a:pPr eaLnBrk="1" hangingPunct="1"/>
            <a:endParaRPr lang="en-US" altLang="en-US" sz="2800" smtClean="0">
              <a:latin typeface="Open Sans" pitchFamily="-84" charset="0"/>
            </a:endParaRPr>
          </a:p>
          <a:p>
            <a:pPr eaLnBrk="1" hangingPunct="1"/>
            <a:r>
              <a:rPr lang="en-US" altLang="en-US" sz="2800" smtClean="0">
                <a:latin typeface="Open Sans" pitchFamily="-84" charset="0"/>
              </a:rPr>
              <a:t>Fixed Queries/Proliferation of application programs</a:t>
            </a:r>
          </a:p>
          <a:p>
            <a:pPr lvl="1" eaLnBrk="1" hangingPunct="1"/>
            <a:r>
              <a:rPr lang="en-US" altLang="en-US" sz="2400" smtClean="0">
                <a:latin typeface="Open Sans" pitchFamily="-84" charset="0"/>
              </a:rPr>
              <a:t>Programs are written to satisfy particular functions.</a:t>
            </a:r>
          </a:p>
          <a:p>
            <a:pPr lvl="1" eaLnBrk="1" hangingPunct="1"/>
            <a:r>
              <a:rPr lang="en-US" altLang="en-US" sz="2400" smtClean="0">
                <a:latin typeface="Open Sans" pitchFamily="-84" charset="0"/>
              </a:rPr>
              <a:t>Any new requirement needs a new program.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txBox="1">
            <a:spLocks/>
          </p:cNvSpPr>
          <p:nvPr/>
        </p:nvSpPr>
        <p:spPr bwMode="auto">
          <a:xfrm>
            <a:off x="3841205" y="523875"/>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Database Approach</a:t>
            </a:r>
          </a:p>
        </p:txBody>
      </p:sp>
      <p:sp>
        <p:nvSpPr>
          <p:cNvPr id="22531" name="Content Placeholder 2"/>
          <p:cNvSpPr>
            <a:spLocks noGrp="1"/>
          </p:cNvSpPr>
          <p:nvPr>
            <p:ph idx="1"/>
          </p:nvPr>
        </p:nvSpPr>
        <p:spPr>
          <a:xfrm>
            <a:off x="1458913" y="1833563"/>
            <a:ext cx="8205349" cy="4567237"/>
          </a:xfrm>
        </p:spPr>
        <p:txBody>
          <a:bodyPr/>
          <a:lstStyle/>
          <a:p>
            <a:pPr eaLnBrk="1" hangingPunct="1"/>
            <a:r>
              <a:rPr lang="en-US" altLang="en-US" sz="2800" dirty="0" smtClean="0">
                <a:latin typeface="Open Sans" pitchFamily="-84" charset="0"/>
              </a:rPr>
              <a:t>Arose because:</a:t>
            </a:r>
          </a:p>
          <a:p>
            <a:pPr lvl="1" eaLnBrk="1" hangingPunct="1"/>
            <a:r>
              <a:rPr lang="en-US" altLang="en-US" sz="2400" dirty="0" smtClean="0">
                <a:latin typeface="Open Sans" pitchFamily="-84" charset="0"/>
              </a:rPr>
              <a:t>Definition of data was embedded in application programs, rather than being stored separately and independently.</a:t>
            </a:r>
          </a:p>
          <a:p>
            <a:pPr lvl="1" eaLnBrk="1" hangingPunct="1"/>
            <a:r>
              <a:rPr lang="en-US" altLang="en-US" sz="2400" dirty="0" smtClean="0">
                <a:latin typeface="Open Sans" pitchFamily="-84" charset="0"/>
              </a:rPr>
              <a:t>No control over access and manipulation of data beyond that imposed by application programs.</a:t>
            </a:r>
          </a:p>
          <a:p>
            <a:pPr eaLnBrk="1" hangingPunct="1"/>
            <a:endParaRPr lang="en-US" altLang="en-US" sz="2800" dirty="0" smtClean="0">
              <a:latin typeface="Open Sans" pitchFamily="-84" charset="0"/>
            </a:endParaRPr>
          </a:p>
          <a:p>
            <a:pPr eaLnBrk="1" hangingPunct="1"/>
            <a:r>
              <a:rPr lang="en-US" altLang="en-US" sz="2800" dirty="0" smtClean="0">
                <a:latin typeface="Open Sans" pitchFamily="-84" charset="0"/>
              </a:rPr>
              <a:t>Result: </a:t>
            </a:r>
          </a:p>
          <a:p>
            <a:pPr lvl="1" eaLnBrk="1" hangingPunct="1"/>
            <a:r>
              <a:rPr lang="en-US" altLang="en-US" sz="2400" dirty="0" smtClean="0">
                <a:latin typeface="Open Sans" pitchFamily="-84" charset="0"/>
              </a:rPr>
              <a:t>the database and Database Management        System (DBMS).</a:t>
            </a:r>
          </a:p>
          <a:p>
            <a:pPr eaLnBrk="1" hangingPunct="1"/>
            <a:endParaRPr lang="en-US" altLang="en-US" sz="2800" dirty="0" smtClean="0">
              <a:latin typeface="Open Sans" pitchFamily="-84" charset="0"/>
            </a:endParaRPr>
          </a:p>
        </p:txBody>
      </p:sp>
      <p:pic>
        <p:nvPicPr>
          <p:cNvPr id="24578" name="Picture 2" descr="http://www.smppgrisatubdl.com/wp-content/uploads/2015/01/Database.png"/>
          <p:cNvPicPr>
            <a:picLocks noChangeAspect="1" noChangeArrowheads="1"/>
          </p:cNvPicPr>
          <p:nvPr/>
        </p:nvPicPr>
        <p:blipFill>
          <a:blip r:embed="rId2"/>
          <a:srcRect/>
          <a:stretch>
            <a:fillRect/>
          </a:stretch>
        </p:blipFill>
        <p:spPr bwMode="auto">
          <a:xfrm>
            <a:off x="8325226" y="5125227"/>
            <a:ext cx="2142687" cy="2142687"/>
          </a:xfrm>
          <a:prstGeom prst="rect">
            <a:avLst/>
          </a:prstGeom>
          <a:noFill/>
        </p:spPr>
      </p:pic>
      <p:sp>
        <p:nvSpPr>
          <p:cNvPr id="5" name="Rectangle 4"/>
          <p:cNvSpPr/>
          <p:nvPr/>
        </p:nvSpPr>
        <p:spPr>
          <a:xfrm>
            <a:off x="8717008" y="7257714"/>
            <a:ext cx="1499128" cy="230832"/>
          </a:xfrm>
          <a:prstGeom prst="rect">
            <a:avLst/>
          </a:prstGeom>
        </p:spPr>
        <p:txBody>
          <a:bodyPr wrap="none">
            <a:spAutoFit/>
          </a:bodyPr>
          <a:lstStyle/>
          <a:p>
            <a:r>
              <a:rPr lang="en-US" sz="900" dirty="0" smtClean="0">
                <a:latin typeface="Open Sans"/>
                <a:hlinkClick r:id="rId3"/>
              </a:rPr>
              <a:t>www.smppgrisatubdl.com</a:t>
            </a:r>
            <a:endParaRPr lang="en-US" sz="900" dirty="0">
              <a:latin typeface="Open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dirty="0">
                <a:latin typeface="Open Sans" pitchFamily="-84" charset="0"/>
              </a:rPr>
              <a:t>Shared collection of logically related data (and a description of this data), designed to meet the information needs of an organization.</a:t>
            </a:r>
          </a:p>
          <a:p>
            <a:pPr marL="457200" indent="-457200" eaLnBrk="1" hangingPunct="1">
              <a:buFont typeface="Arial" pitchFamily="34" charset="0"/>
              <a:buChar char="•"/>
            </a:pPr>
            <a:endParaRPr lang="en-US" altLang="en-US" sz="4000" baseline="30000" dirty="0">
              <a:latin typeface="Open Sans" pitchFamily="-84" charset="0"/>
            </a:endParaRPr>
          </a:p>
          <a:p>
            <a:pPr marL="457200" indent="-457200" eaLnBrk="1" hangingPunct="1">
              <a:buFont typeface="Arial" pitchFamily="34" charset="0"/>
              <a:buChar char="•"/>
            </a:pPr>
            <a:r>
              <a:rPr lang="en-US" altLang="en-US" sz="4000" baseline="30000" dirty="0">
                <a:latin typeface="Open Sans" pitchFamily="-84" charset="0"/>
              </a:rPr>
              <a:t>System catalog (metadata) provides description of  data to enable program–data independence.</a:t>
            </a:r>
          </a:p>
          <a:p>
            <a:pPr marL="457200" indent="-457200" eaLnBrk="1" hangingPunct="1">
              <a:buFont typeface="Arial" pitchFamily="34" charset="0"/>
              <a:buChar char="•"/>
            </a:pPr>
            <a:endParaRPr lang="en-US" altLang="en-US" sz="4000" baseline="30000" dirty="0">
              <a:latin typeface="Open Sans" pitchFamily="-84" charset="0"/>
            </a:endParaRPr>
          </a:p>
          <a:p>
            <a:pPr marL="457200" indent="-457200" eaLnBrk="1" hangingPunct="1">
              <a:buFont typeface="Arial" pitchFamily="34" charset="0"/>
              <a:buChar char="•"/>
            </a:pPr>
            <a:r>
              <a:rPr lang="en-US" altLang="en-US" sz="4000" baseline="30000" dirty="0">
                <a:latin typeface="Open Sans" pitchFamily="-84" charset="0"/>
              </a:rPr>
              <a:t>Logically related data comprises entities, attributes, and relationships of an organization’s information.</a:t>
            </a:r>
          </a:p>
        </p:txBody>
      </p:sp>
      <p:sp>
        <p:nvSpPr>
          <p:cNvPr id="23555" name="Title 6"/>
          <p:cNvSpPr txBox="1">
            <a:spLocks/>
          </p:cNvSpPr>
          <p:nvPr/>
        </p:nvSpPr>
        <p:spPr bwMode="auto">
          <a:xfrm>
            <a:off x="3762375" y="523875"/>
            <a:ext cx="6632575" cy="887413"/>
          </a:xfrm>
          <a:prstGeom prst="rect">
            <a:avLst/>
          </a:prstGeom>
          <a:noFill/>
          <a:ln w="9525">
            <a:noFill/>
            <a:miter lim="800000"/>
            <a:headEnd/>
            <a:tailEnd/>
          </a:ln>
        </p:spPr>
        <p:txBody>
          <a:bodyPr lIns="104287" tIns="52144" rIns="104287" bIns="52144"/>
          <a:lstStyle/>
          <a:p>
            <a:pPr algn="ctr" eaLnBrk="1" hangingPunct="1">
              <a:lnSpc>
                <a:spcPct val="70000"/>
              </a:lnSpc>
            </a:pPr>
            <a:r>
              <a:rPr lang="en-US" altLang="en-US" sz="4400" b="1" dirty="0">
                <a:latin typeface="Open Sans" pitchFamily="-84" charset="0"/>
              </a:rPr>
              <a:t>Database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a:latin typeface="Open Sans" pitchFamily="-84" charset="0"/>
              </a:rPr>
              <a:t>A software system that enables users to define, create, maintain, and control access to the database.</a:t>
            </a:r>
          </a:p>
          <a:p>
            <a:pPr marL="457200" indent="-457200" eaLnBrk="1" hangingPunct="1">
              <a:buFont typeface="Arial" pitchFamily="34" charset="0"/>
              <a:buChar char="•"/>
            </a:pPr>
            <a:endParaRPr lang="en-US" altLang="en-US" sz="4000" baseline="30000">
              <a:latin typeface="Open Sans" pitchFamily="-84" charset="0"/>
            </a:endParaRPr>
          </a:p>
          <a:p>
            <a:pPr marL="457200" indent="-457200" eaLnBrk="1" hangingPunct="1">
              <a:buFont typeface="Arial" pitchFamily="34" charset="0"/>
              <a:buChar char="•"/>
            </a:pPr>
            <a:r>
              <a:rPr lang="en-US" altLang="en-US" sz="4000" baseline="30000">
                <a:latin typeface="Open Sans" pitchFamily="-84" charset="0"/>
              </a:rPr>
              <a:t>(Database) application program: a computer program that interacts with database by issuing an appropriate request (SQL statement) to the DBMS.</a:t>
            </a:r>
          </a:p>
        </p:txBody>
      </p:sp>
      <p:sp>
        <p:nvSpPr>
          <p:cNvPr id="24579" name="Title 6"/>
          <p:cNvSpPr txBox="1">
            <a:spLocks/>
          </p:cNvSpPr>
          <p:nvPr/>
        </p:nvSpPr>
        <p:spPr bwMode="auto">
          <a:xfrm>
            <a:off x="3762375" y="381981"/>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Database Management System (DBMS)</a:t>
            </a:r>
          </a:p>
        </p:txBody>
      </p:sp>
      <p:pic>
        <p:nvPicPr>
          <p:cNvPr id="4" name="Picture 2" descr="http://www.purwadhikapress.com/wp-content/uploads/2015/09/dbms-image.gif"/>
          <p:cNvPicPr>
            <a:picLocks noChangeAspect="1" noChangeArrowheads="1"/>
          </p:cNvPicPr>
          <p:nvPr/>
        </p:nvPicPr>
        <p:blipFill>
          <a:blip r:embed="rId2"/>
          <a:srcRect/>
          <a:stretch>
            <a:fillRect/>
          </a:stretch>
        </p:blipFill>
        <p:spPr bwMode="auto">
          <a:xfrm>
            <a:off x="4177861" y="5112931"/>
            <a:ext cx="3224363" cy="2149576"/>
          </a:xfrm>
          <a:prstGeom prst="rect">
            <a:avLst/>
          </a:prstGeom>
          <a:noFill/>
        </p:spPr>
      </p:pic>
      <p:sp>
        <p:nvSpPr>
          <p:cNvPr id="5" name="Rectangle 4"/>
          <p:cNvSpPr/>
          <p:nvPr/>
        </p:nvSpPr>
        <p:spPr>
          <a:xfrm>
            <a:off x="4761201" y="7262507"/>
            <a:ext cx="1904084" cy="230832"/>
          </a:xfrm>
          <a:prstGeom prst="rect">
            <a:avLst/>
          </a:prstGeom>
        </p:spPr>
        <p:txBody>
          <a:bodyPr wrap="square">
            <a:spAutoFit/>
          </a:bodyPr>
          <a:lstStyle/>
          <a:p>
            <a:r>
              <a:rPr lang="en-US" sz="900" dirty="0" smtClean="0">
                <a:latin typeface="Open Sans"/>
                <a:hlinkClick r:id="rId3"/>
              </a:rPr>
              <a:t>www.purwadhikapress.com</a:t>
            </a:r>
            <a:endParaRPr lang="en-US" sz="900" dirty="0">
              <a:latin typeface="Open San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6"/>
          <p:cNvSpPr txBox="1">
            <a:spLocks/>
          </p:cNvSpPr>
          <p:nvPr/>
        </p:nvSpPr>
        <p:spPr bwMode="auto">
          <a:xfrm>
            <a:off x="3762375" y="315310"/>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Database Management System (DBMS)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324" y="1698173"/>
            <a:ext cx="8967322" cy="4707844"/>
          </a:xfrm>
        </p:spPr>
      </p:pic>
    </p:spTree>
    <p:extLst>
      <p:ext uri="{BB962C8B-B14F-4D97-AF65-F5344CB8AC3E}">
        <p14:creationId xmlns:p14="http://schemas.microsoft.com/office/powerpoint/2010/main" val="805256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362264" y="601176"/>
            <a:ext cx="7992354" cy="873580"/>
          </a:xfrm>
        </p:spPr>
        <p:txBody>
          <a:bodyPr/>
          <a:lstStyle/>
          <a:p>
            <a:pPr algn="r" eaLnBrk="1" hangingPunct="1"/>
            <a:r>
              <a:rPr lang="en-US" sz="3600" dirty="0" smtClean="0">
                <a:latin typeface="Open Sans" pitchFamily="-84" charset="0"/>
              </a:rPr>
              <a:t>LEARNING OUTCOME</a:t>
            </a:r>
          </a:p>
        </p:txBody>
      </p:sp>
      <p:sp>
        <p:nvSpPr>
          <p:cNvPr id="34819" name="Content Placeholder 2"/>
          <p:cNvSpPr>
            <a:spLocks noGrp="1"/>
          </p:cNvSpPr>
          <p:nvPr>
            <p:ph idx="1"/>
          </p:nvPr>
        </p:nvSpPr>
        <p:spPr>
          <a:xfrm>
            <a:off x="1837110" y="1992086"/>
            <a:ext cx="8350532" cy="3352514"/>
          </a:xfrm>
        </p:spPr>
        <p:txBody>
          <a:bodyPr/>
          <a:lstStyle/>
          <a:p>
            <a:pPr marL="0" indent="0">
              <a:buNone/>
            </a:pPr>
            <a:r>
              <a:rPr lang="en-US" sz="3200" dirty="0" smtClean="0">
                <a:latin typeface="Open Sans" pitchFamily="-84" charset="0"/>
              </a:rPr>
              <a:t>LO 1 :</a:t>
            </a:r>
            <a:r>
              <a:rPr lang="en-AU" sz="3200" dirty="0" smtClean="0"/>
              <a:t> Describe database systems, terminology, environment, and new concept of database</a:t>
            </a:r>
            <a:endParaRPr lang="en-US" sz="3200" dirty="0" smtClean="0"/>
          </a:p>
          <a:p>
            <a:pPr marL="0" indent="0">
              <a:buNone/>
            </a:pPr>
            <a:endParaRPr lang="en-US" sz="3200" dirty="0" smtClean="0"/>
          </a:p>
          <a:p>
            <a:pPr marL="0" indent="0" eaLnBrk="1" hangingPunct="1">
              <a:buNone/>
            </a:pPr>
            <a:endParaRPr lang="en-US" sz="3200" dirty="0" smtClean="0">
              <a:latin typeface="Open Sans" pitchFamily="-8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6"/>
          <p:cNvSpPr txBox="1">
            <a:spLocks/>
          </p:cNvSpPr>
          <p:nvPr/>
        </p:nvSpPr>
        <p:spPr bwMode="auto">
          <a:xfrm>
            <a:off x="1315929" y="1788506"/>
            <a:ext cx="9094787" cy="5095875"/>
          </a:xfrm>
          <a:prstGeom prst="rect">
            <a:avLst/>
          </a:prstGeom>
          <a:noFill/>
          <a:ln w="9525">
            <a:noFill/>
            <a:miter lim="800000"/>
            <a:headEnd/>
            <a:tailEnd/>
          </a:ln>
        </p:spPr>
        <p:txBody>
          <a:bodyPr lIns="104287" tIns="52144" rIns="104287" bIns="52144"/>
          <a:lstStyle/>
          <a:p>
            <a:pPr marL="457200" indent="-457200">
              <a:spcBef>
                <a:spcPct val="20000"/>
              </a:spcBef>
              <a:buFont typeface="Arial" pitchFamily="34" charset="0"/>
              <a:buChar char="•"/>
            </a:pPr>
            <a:r>
              <a:rPr lang="en-US" altLang="en-US" sz="2400" dirty="0">
                <a:latin typeface="Open Sans" pitchFamily="-84" charset="0"/>
              </a:rPr>
              <a:t>Data definition language (DDL).</a:t>
            </a:r>
          </a:p>
          <a:p>
            <a:pPr marL="1200150" lvl="1" indent="-457200">
              <a:spcBef>
                <a:spcPct val="20000"/>
              </a:spcBef>
              <a:buFont typeface="Arial" pitchFamily="34" charset="0"/>
              <a:buChar char="–"/>
            </a:pPr>
            <a:r>
              <a:rPr lang="en-US" altLang="en-US" sz="2200" dirty="0">
                <a:latin typeface="Open Sans" pitchFamily="-84" charset="0"/>
              </a:rPr>
              <a:t>Permits specification of data types, structures and any data constraints.  </a:t>
            </a:r>
          </a:p>
          <a:p>
            <a:pPr marL="1200150" lvl="1" indent="-457200">
              <a:spcBef>
                <a:spcPct val="20000"/>
              </a:spcBef>
              <a:buFont typeface="Arial" pitchFamily="34" charset="0"/>
              <a:buChar char="–"/>
            </a:pPr>
            <a:r>
              <a:rPr lang="en-US" altLang="en-US" sz="2200" dirty="0">
                <a:latin typeface="Open Sans" pitchFamily="-84" charset="0"/>
              </a:rPr>
              <a:t>All specifications are stored in the database.</a:t>
            </a:r>
          </a:p>
          <a:p>
            <a:pPr marL="1200150" lvl="1" indent="-457200">
              <a:spcBef>
                <a:spcPct val="20000"/>
              </a:spcBef>
              <a:buFont typeface="Arial" pitchFamily="34" charset="0"/>
              <a:buChar char="–"/>
            </a:pPr>
            <a:r>
              <a:rPr lang="en-US" altLang="en-US" sz="2200" dirty="0">
                <a:latin typeface="Open Sans" pitchFamily="-84" charset="0"/>
              </a:rPr>
              <a:t>Example: CREATE, ALTER, DROP</a:t>
            </a:r>
          </a:p>
          <a:p>
            <a:pPr marL="1200150" lvl="1" indent="-457200">
              <a:spcBef>
                <a:spcPct val="20000"/>
              </a:spcBef>
              <a:buFont typeface="Arial" pitchFamily="34" charset="0"/>
              <a:buChar char="–"/>
            </a:pPr>
            <a:r>
              <a:rPr lang="en-US" altLang="en-US" sz="2200" dirty="0">
                <a:latin typeface="Open Sans" pitchFamily="-84" charset="0"/>
              </a:rPr>
              <a:t>To add, modify, delete Database Object (Table, View, User, etc)</a:t>
            </a:r>
          </a:p>
          <a:p>
            <a:pPr marL="457200" indent="-457200">
              <a:spcBef>
                <a:spcPct val="20000"/>
              </a:spcBef>
              <a:buFont typeface="Arial" pitchFamily="34" charset="0"/>
              <a:buChar char="•"/>
            </a:pPr>
            <a:r>
              <a:rPr lang="en-US" altLang="en-US" sz="2400" dirty="0">
                <a:latin typeface="Open Sans" pitchFamily="-84" charset="0"/>
              </a:rPr>
              <a:t>Data manipulation language (DML).</a:t>
            </a:r>
          </a:p>
          <a:p>
            <a:pPr marL="1200150" lvl="1" indent="-457200">
              <a:spcBef>
                <a:spcPct val="20000"/>
              </a:spcBef>
              <a:buFont typeface="Arial" pitchFamily="34" charset="0"/>
              <a:buChar char="–"/>
            </a:pPr>
            <a:r>
              <a:rPr lang="en-US" altLang="en-US" sz="2200" dirty="0">
                <a:latin typeface="Open Sans" pitchFamily="-84" charset="0"/>
              </a:rPr>
              <a:t>General enquiry facility (query language) of the data.</a:t>
            </a:r>
          </a:p>
          <a:p>
            <a:pPr marL="1200150" lvl="1" indent="-457200">
              <a:spcBef>
                <a:spcPct val="20000"/>
              </a:spcBef>
              <a:buFont typeface="Arial" pitchFamily="34" charset="0"/>
              <a:buChar char="–"/>
            </a:pPr>
            <a:r>
              <a:rPr lang="en-US" altLang="en-US" sz="2200" dirty="0">
                <a:latin typeface="Open Sans" pitchFamily="-84" charset="0"/>
              </a:rPr>
              <a:t>Example: INSERT INTO...VALUES, </a:t>
            </a:r>
          </a:p>
          <a:p>
            <a:pPr marL="1200150" lvl="1" indent="-457200">
              <a:spcBef>
                <a:spcPct val="20000"/>
              </a:spcBef>
              <a:buFont typeface="Arial" pitchFamily="34" charset="0"/>
              <a:buChar char="–"/>
            </a:pPr>
            <a:r>
              <a:rPr lang="en-US" altLang="en-US" sz="2200" dirty="0">
                <a:latin typeface="Open Sans" pitchFamily="-84" charset="0"/>
              </a:rPr>
              <a:t>UPDATE..SET... &lt;WHERE&gt;, DELETE &lt;WHERE&gt;, SELECT...FROM...&lt;WHERE&gt;</a:t>
            </a:r>
          </a:p>
          <a:p>
            <a:pPr marL="1200150" lvl="1" indent="-457200">
              <a:spcBef>
                <a:spcPct val="20000"/>
              </a:spcBef>
              <a:buFont typeface="Arial" pitchFamily="34" charset="0"/>
              <a:buChar char="–"/>
            </a:pPr>
            <a:r>
              <a:rPr lang="en-US" altLang="en-US" sz="2200" dirty="0">
                <a:latin typeface="Open Sans" pitchFamily="-84" charset="0"/>
              </a:rPr>
              <a:t>To add, modify, delete, retrieve record/</a:t>
            </a:r>
            <a:r>
              <a:rPr lang="en-US" altLang="en-US" sz="2200" dirty="0" err="1">
                <a:latin typeface="Open Sans" pitchFamily="-84" charset="0"/>
              </a:rPr>
              <a:t>tuple</a:t>
            </a:r>
            <a:r>
              <a:rPr lang="en-US" altLang="en-US" sz="2200" dirty="0">
                <a:latin typeface="Open Sans" pitchFamily="-84" charset="0"/>
              </a:rPr>
              <a:t>/row</a:t>
            </a:r>
          </a:p>
          <a:p>
            <a:pPr marL="457200" indent="-457200" eaLnBrk="1" hangingPunct="1">
              <a:buFont typeface="Arial" pitchFamily="34" charset="0"/>
              <a:buChar char="•"/>
            </a:pPr>
            <a:endParaRPr lang="en-US" altLang="en-US" sz="2200" baseline="30000" dirty="0">
              <a:latin typeface="Open Sans" pitchFamily="-84" charset="0"/>
            </a:endParaRPr>
          </a:p>
        </p:txBody>
      </p:sp>
      <p:sp>
        <p:nvSpPr>
          <p:cNvPr id="26627" name="Title 6"/>
          <p:cNvSpPr txBox="1">
            <a:spLocks/>
          </p:cNvSpPr>
          <p:nvPr/>
        </p:nvSpPr>
        <p:spPr bwMode="auto">
          <a:xfrm>
            <a:off x="3762375" y="523875"/>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Database Approach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a:spcBef>
                <a:spcPct val="20000"/>
              </a:spcBef>
              <a:buFont typeface="Arial" pitchFamily="34" charset="0"/>
              <a:buChar char="•"/>
            </a:pPr>
            <a:r>
              <a:rPr lang="en-US" altLang="en-US" sz="2800">
                <a:latin typeface="Open Sans" pitchFamily="-84" charset="0"/>
              </a:rPr>
              <a:t>Controlled access to database may include:</a:t>
            </a:r>
          </a:p>
          <a:p>
            <a:pPr marL="1200150" lvl="1" indent="-457200">
              <a:spcBef>
                <a:spcPct val="20000"/>
              </a:spcBef>
              <a:buFont typeface="Arial" pitchFamily="34" charset="0"/>
              <a:buChar char="–"/>
            </a:pPr>
            <a:r>
              <a:rPr lang="en-US" altLang="en-US" sz="2400">
                <a:latin typeface="Open Sans" pitchFamily="-84" charset="0"/>
              </a:rPr>
              <a:t>a security system</a:t>
            </a:r>
          </a:p>
          <a:p>
            <a:pPr marL="1200150" lvl="1" indent="-457200">
              <a:spcBef>
                <a:spcPct val="20000"/>
              </a:spcBef>
              <a:buFont typeface="Arial" pitchFamily="34" charset="0"/>
              <a:buChar char="–"/>
            </a:pPr>
            <a:r>
              <a:rPr lang="en-US" altLang="en-US" sz="2400">
                <a:latin typeface="Open Sans" pitchFamily="-84" charset="0"/>
              </a:rPr>
              <a:t>an integrity system</a:t>
            </a:r>
          </a:p>
          <a:p>
            <a:pPr marL="1200150" lvl="1" indent="-457200">
              <a:spcBef>
                <a:spcPct val="20000"/>
              </a:spcBef>
              <a:buFont typeface="Arial" pitchFamily="34" charset="0"/>
              <a:buChar char="–"/>
            </a:pPr>
            <a:r>
              <a:rPr lang="en-US" altLang="en-US" sz="2400">
                <a:latin typeface="Open Sans" pitchFamily="-84" charset="0"/>
              </a:rPr>
              <a:t>a concurrency control system</a:t>
            </a:r>
          </a:p>
          <a:p>
            <a:pPr marL="1200150" lvl="1" indent="-457200">
              <a:spcBef>
                <a:spcPct val="20000"/>
              </a:spcBef>
              <a:buFont typeface="Arial" pitchFamily="34" charset="0"/>
              <a:buChar char="–"/>
            </a:pPr>
            <a:r>
              <a:rPr lang="en-US" altLang="en-US" sz="2400">
                <a:latin typeface="Open Sans" pitchFamily="-84" charset="0"/>
              </a:rPr>
              <a:t>a recovery control system</a:t>
            </a:r>
          </a:p>
          <a:p>
            <a:pPr marL="1200150" lvl="1" indent="-457200">
              <a:spcBef>
                <a:spcPct val="20000"/>
              </a:spcBef>
              <a:buFont typeface="Arial" pitchFamily="34" charset="0"/>
              <a:buChar char="–"/>
            </a:pPr>
            <a:r>
              <a:rPr lang="en-US" altLang="en-US" sz="2400">
                <a:latin typeface="Open Sans" pitchFamily="-84" charset="0"/>
              </a:rPr>
              <a:t>a user-accessible catalog.</a:t>
            </a:r>
          </a:p>
          <a:p>
            <a:pPr marL="457200" indent="-457200" eaLnBrk="1" hangingPunct="1">
              <a:buFont typeface="Arial" pitchFamily="34" charset="0"/>
              <a:buChar char="•"/>
            </a:pPr>
            <a:endParaRPr lang="en-US" altLang="en-US" sz="3200" baseline="30000">
              <a:latin typeface="Open Sans" pitchFamily="-84" charset="0"/>
            </a:endParaRPr>
          </a:p>
        </p:txBody>
      </p:sp>
      <p:sp>
        <p:nvSpPr>
          <p:cNvPr id="27651" name="Title 6"/>
          <p:cNvSpPr txBox="1">
            <a:spLocks/>
          </p:cNvSpPr>
          <p:nvPr/>
        </p:nvSpPr>
        <p:spPr bwMode="auto">
          <a:xfrm>
            <a:off x="3778141" y="476577"/>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a:latin typeface="Open Sans" pitchFamily="-84" charset="0"/>
              </a:rPr>
              <a:t>Database Approach</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6"/>
          <p:cNvSpPr txBox="1">
            <a:spLocks/>
          </p:cNvSpPr>
          <p:nvPr/>
        </p:nvSpPr>
        <p:spPr bwMode="auto">
          <a:xfrm>
            <a:off x="1536638" y="1851570"/>
            <a:ext cx="4202002"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dirty="0">
                <a:latin typeface="Open Sans" pitchFamily="-84" charset="0"/>
              </a:rPr>
              <a:t>Allows each user to have his or her own view of the database.</a:t>
            </a:r>
          </a:p>
          <a:p>
            <a:pPr marL="457200" indent="-457200" eaLnBrk="1" hangingPunct="1">
              <a:buFont typeface="Arial" pitchFamily="34" charset="0"/>
              <a:buChar char="•"/>
            </a:pPr>
            <a:endParaRPr lang="en-US" altLang="en-US" sz="4000" baseline="30000" dirty="0">
              <a:latin typeface="Open Sans" pitchFamily="-84" charset="0"/>
            </a:endParaRPr>
          </a:p>
          <a:p>
            <a:pPr marL="457200" indent="-457200" eaLnBrk="1" hangingPunct="1">
              <a:buFont typeface="Arial" pitchFamily="34" charset="0"/>
              <a:buChar char="•"/>
            </a:pPr>
            <a:r>
              <a:rPr lang="en-US" altLang="en-US" sz="4000" baseline="30000" dirty="0">
                <a:latin typeface="Open Sans" pitchFamily="-84" charset="0"/>
              </a:rPr>
              <a:t>A view is essentially some subset of the database. </a:t>
            </a:r>
          </a:p>
        </p:txBody>
      </p:sp>
      <p:sp>
        <p:nvSpPr>
          <p:cNvPr id="29699" name="Title 6"/>
          <p:cNvSpPr txBox="1">
            <a:spLocks/>
          </p:cNvSpPr>
          <p:nvPr/>
        </p:nvSpPr>
        <p:spPr bwMode="auto">
          <a:xfrm>
            <a:off x="3415533" y="523875"/>
            <a:ext cx="6632575" cy="887413"/>
          </a:xfrm>
          <a:prstGeom prst="rect">
            <a:avLst/>
          </a:prstGeom>
          <a:noFill/>
          <a:ln w="9525">
            <a:noFill/>
            <a:miter lim="800000"/>
            <a:headEnd/>
            <a:tailEnd/>
          </a:ln>
        </p:spPr>
        <p:txBody>
          <a:bodyPr lIns="104287" tIns="52144" rIns="104287" bIns="52144"/>
          <a:lstStyle/>
          <a:p>
            <a:pPr algn="ctr" eaLnBrk="1" hangingPunct="1">
              <a:lnSpc>
                <a:spcPct val="70000"/>
              </a:lnSpc>
            </a:pPr>
            <a:r>
              <a:rPr lang="en-US" altLang="en-US" sz="4400" b="1" dirty="0">
                <a:latin typeface="Open Sans" pitchFamily="-84" charset="0"/>
              </a:rPr>
              <a:t>Views</a:t>
            </a:r>
          </a:p>
        </p:txBody>
      </p:sp>
      <p:pic>
        <p:nvPicPr>
          <p:cNvPr id="17410" name="Picture 2" descr="http://www.essentialsql.com/wp-content/uploads/2014/05/AnatomyOfAView.png"/>
          <p:cNvPicPr>
            <a:picLocks noChangeAspect="1" noChangeArrowheads="1"/>
          </p:cNvPicPr>
          <p:nvPr/>
        </p:nvPicPr>
        <p:blipFill>
          <a:blip r:embed="rId2"/>
          <a:srcRect/>
          <a:stretch>
            <a:fillRect/>
          </a:stretch>
        </p:blipFill>
        <p:spPr bwMode="auto">
          <a:xfrm>
            <a:off x="5770172" y="1676944"/>
            <a:ext cx="4530186" cy="3814566"/>
          </a:xfrm>
          <a:prstGeom prst="rect">
            <a:avLst/>
          </a:prstGeom>
          <a:noFill/>
        </p:spPr>
      </p:pic>
      <p:sp>
        <p:nvSpPr>
          <p:cNvPr id="5" name="Rectangle 4"/>
          <p:cNvSpPr/>
          <p:nvPr/>
        </p:nvSpPr>
        <p:spPr>
          <a:xfrm>
            <a:off x="7364059" y="5412680"/>
            <a:ext cx="1319592" cy="230832"/>
          </a:xfrm>
          <a:prstGeom prst="rect">
            <a:avLst/>
          </a:prstGeom>
        </p:spPr>
        <p:txBody>
          <a:bodyPr wrap="none">
            <a:spAutoFit/>
          </a:bodyPr>
          <a:lstStyle/>
          <a:p>
            <a:r>
              <a:rPr lang="en-US" sz="900" dirty="0" smtClean="0">
                <a:latin typeface="Open Sans"/>
                <a:hlinkClick r:id="rId3"/>
              </a:rPr>
              <a:t>www.essentialsql.com</a:t>
            </a:r>
            <a:endParaRPr lang="en-US" sz="900" dirty="0">
              <a:latin typeface="Open San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txBox="1">
            <a:spLocks/>
          </p:cNvSpPr>
          <p:nvPr/>
        </p:nvSpPr>
        <p:spPr bwMode="auto">
          <a:xfrm>
            <a:off x="4162096" y="1970690"/>
            <a:ext cx="6232853"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dirty="0">
                <a:latin typeface="Open Sans" pitchFamily="-84" charset="0"/>
              </a:rPr>
              <a:t>Reduce complexity</a:t>
            </a:r>
          </a:p>
          <a:p>
            <a:pPr marL="457200" indent="-457200" eaLnBrk="1" hangingPunct="1">
              <a:buFont typeface="Arial" pitchFamily="34" charset="0"/>
              <a:buChar char="•"/>
            </a:pPr>
            <a:r>
              <a:rPr lang="en-US" altLang="en-US" sz="4000" baseline="30000" dirty="0">
                <a:latin typeface="Open Sans" pitchFamily="-84" charset="0"/>
              </a:rPr>
              <a:t>Provide a level of security</a:t>
            </a:r>
          </a:p>
          <a:p>
            <a:pPr marL="457200" indent="-457200" eaLnBrk="1" hangingPunct="1">
              <a:buFont typeface="Arial" pitchFamily="34" charset="0"/>
              <a:buChar char="•"/>
            </a:pPr>
            <a:r>
              <a:rPr lang="en-US" altLang="en-US" sz="4000" baseline="30000" dirty="0">
                <a:latin typeface="Open Sans" pitchFamily="-84" charset="0"/>
              </a:rPr>
              <a:t>Provide a mechanism to customize the appearance of the database</a:t>
            </a:r>
          </a:p>
          <a:p>
            <a:pPr marL="457200" indent="-457200" eaLnBrk="1" hangingPunct="1">
              <a:buFont typeface="Arial" pitchFamily="34" charset="0"/>
              <a:buChar char="•"/>
            </a:pPr>
            <a:r>
              <a:rPr lang="en-US" altLang="en-US" sz="4000" baseline="30000" dirty="0">
                <a:latin typeface="Open Sans" pitchFamily="-84" charset="0"/>
              </a:rPr>
              <a:t>Present a consistent, unchanging picture of the structure of the database, even if the underlying database is changed</a:t>
            </a:r>
          </a:p>
        </p:txBody>
      </p:sp>
      <p:sp>
        <p:nvSpPr>
          <p:cNvPr id="30723" name="Title 6"/>
          <p:cNvSpPr txBox="1">
            <a:spLocks/>
          </p:cNvSpPr>
          <p:nvPr/>
        </p:nvSpPr>
        <p:spPr bwMode="auto">
          <a:xfrm>
            <a:off x="3715077" y="476577"/>
            <a:ext cx="6632575" cy="887413"/>
          </a:xfrm>
          <a:prstGeom prst="rect">
            <a:avLst/>
          </a:prstGeom>
          <a:noFill/>
          <a:ln w="9525">
            <a:noFill/>
            <a:miter lim="800000"/>
            <a:headEnd/>
            <a:tailEnd/>
          </a:ln>
        </p:spPr>
        <p:txBody>
          <a:bodyPr lIns="104287" tIns="52144" rIns="104287" bIns="52144"/>
          <a:lstStyle/>
          <a:p>
            <a:pPr algn="ctr" eaLnBrk="1" hangingPunct="1">
              <a:lnSpc>
                <a:spcPct val="70000"/>
              </a:lnSpc>
            </a:pPr>
            <a:r>
              <a:rPr lang="en-US" altLang="en-US" sz="4400" b="1" dirty="0" smtClean="0">
                <a:latin typeface="Open Sans" pitchFamily="-84" charset="0"/>
              </a:rPr>
              <a:t>Benefits of View</a:t>
            </a:r>
            <a:endParaRPr lang="en-US" altLang="en-US" sz="4400" b="1" dirty="0">
              <a:latin typeface="Open Sans" pitchFamily="-84" charset="0"/>
            </a:endParaRPr>
          </a:p>
        </p:txBody>
      </p:sp>
      <p:sp>
        <p:nvSpPr>
          <p:cNvPr id="16386" name="AutoShape 2" descr="https://www.bowelcanceraustralia.org/images/Tests_Advantage_370v2.jpg"/>
          <p:cNvSpPr>
            <a:spLocks noChangeAspect="1" noChangeArrowheads="1"/>
          </p:cNvSpPr>
          <p:nvPr/>
        </p:nvSpPr>
        <p:spPr bwMode="auto">
          <a:xfrm>
            <a:off x="155575" y="-1600200"/>
            <a:ext cx="3810000" cy="33337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88" name="Picture 4" descr="https://www.bowelcanceraustralia.org/images/Tests_Advantage_370v2.jpg"/>
          <p:cNvPicPr>
            <a:picLocks noChangeAspect="1" noChangeArrowheads="1"/>
          </p:cNvPicPr>
          <p:nvPr/>
        </p:nvPicPr>
        <p:blipFill>
          <a:blip r:embed="rId2"/>
          <a:srcRect/>
          <a:stretch>
            <a:fillRect/>
          </a:stretch>
        </p:blipFill>
        <p:spPr bwMode="auto">
          <a:xfrm>
            <a:off x="1504151" y="2979683"/>
            <a:ext cx="2210926" cy="1934560"/>
          </a:xfrm>
          <a:prstGeom prst="rect">
            <a:avLst/>
          </a:prstGeom>
          <a:ln>
            <a:noFill/>
          </a:ln>
          <a:effectLst>
            <a:softEdge rad="112500"/>
          </a:effectLst>
        </p:spPr>
      </p:pic>
      <p:sp>
        <p:nvSpPr>
          <p:cNvPr id="6" name="Rectangle 5"/>
          <p:cNvSpPr/>
          <p:nvPr/>
        </p:nvSpPr>
        <p:spPr>
          <a:xfrm>
            <a:off x="1849628" y="4961541"/>
            <a:ext cx="1749197" cy="230832"/>
          </a:xfrm>
          <a:prstGeom prst="rect">
            <a:avLst/>
          </a:prstGeom>
        </p:spPr>
        <p:txBody>
          <a:bodyPr wrap="none">
            <a:spAutoFit/>
          </a:bodyPr>
          <a:lstStyle/>
          <a:p>
            <a:r>
              <a:rPr lang="en-US" sz="900" dirty="0" smtClean="0">
                <a:latin typeface="Open Sans"/>
                <a:hlinkClick r:id="rId3"/>
              </a:rPr>
              <a:t>www.bowelcanceraustralia.org</a:t>
            </a:r>
            <a:endParaRPr lang="en-US" sz="900" dirty="0">
              <a:latin typeface="Open San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
          <p:cNvSpPr txBox="1">
            <a:spLocks/>
          </p:cNvSpPr>
          <p:nvPr/>
        </p:nvSpPr>
        <p:spPr bwMode="auto">
          <a:xfrm>
            <a:off x="3762375" y="287385"/>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Components of DBMS Environment</a:t>
            </a:r>
          </a:p>
        </p:txBody>
      </p:sp>
      <p:pic>
        <p:nvPicPr>
          <p:cNvPr id="32771" name="Picture 6" descr="C01NF08"/>
          <p:cNvPicPr>
            <a:picLocks noGrp="1" noChangeAspect="1" noChangeArrowheads="1"/>
          </p:cNvPicPr>
          <p:nvPr>
            <p:ph idx="1"/>
          </p:nvPr>
        </p:nvPicPr>
        <p:blipFill>
          <a:blip r:embed="rId2"/>
          <a:srcRect/>
          <a:stretch>
            <a:fillRect/>
          </a:stretch>
        </p:blipFill>
        <p:spPr>
          <a:xfrm>
            <a:off x="1606550" y="1724025"/>
            <a:ext cx="8280400" cy="1635125"/>
          </a:xfrm>
          <a:noFill/>
        </p:spPr>
      </p:pic>
      <p:sp>
        <p:nvSpPr>
          <p:cNvPr id="6" name="Title 6"/>
          <p:cNvSpPr txBox="1">
            <a:spLocks/>
          </p:cNvSpPr>
          <p:nvPr/>
        </p:nvSpPr>
        <p:spPr bwMode="auto">
          <a:xfrm>
            <a:off x="1300163" y="3563033"/>
            <a:ext cx="9094787" cy="3815231"/>
          </a:xfrm>
          <a:prstGeom prst="rect">
            <a:avLst/>
          </a:prstGeom>
          <a:noFill/>
          <a:ln w="9525">
            <a:noFill/>
            <a:miter lim="800000"/>
            <a:headEnd/>
            <a:tailEnd/>
          </a:ln>
        </p:spPr>
        <p:txBody>
          <a:bodyPr lIns="104287" tIns="52144" rIns="104287" bIns="52144"/>
          <a:lstStyle/>
          <a:p>
            <a:pPr>
              <a:spcBef>
                <a:spcPct val="20000"/>
              </a:spcBef>
              <a:buFont typeface="Arial" pitchFamily="34" charset="0"/>
              <a:buChar char="•"/>
            </a:pPr>
            <a:r>
              <a:rPr lang="en-US" altLang="en-US" sz="2800" dirty="0"/>
              <a:t>   Hardware</a:t>
            </a:r>
          </a:p>
          <a:p>
            <a:pPr marL="742950" lvl="1" indent="-285750">
              <a:spcBef>
                <a:spcPct val="20000"/>
              </a:spcBef>
              <a:buFont typeface="Arial" pitchFamily="34" charset="0"/>
              <a:buChar char="–"/>
            </a:pPr>
            <a:r>
              <a:rPr lang="en-US" altLang="en-US" sz="2400" dirty="0"/>
              <a:t>Can range from a PC to a network of computers.</a:t>
            </a:r>
          </a:p>
          <a:p>
            <a:pPr>
              <a:spcBef>
                <a:spcPct val="20000"/>
              </a:spcBef>
              <a:buFont typeface="Arial" pitchFamily="34" charset="0"/>
              <a:buChar char="•"/>
            </a:pPr>
            <a:r>
              <a:rPr lang="en-US" altLang="en-US" sz="2800" dirty="0"/>
              <a:t>   Software</a:t>
            </a:r>
          </a:p>
          <a:p>
            <a:pPr marL="742950" lvl="1" indent="-285750">
              <a:spcBef>
                <a:spcPct val="20000"/>
              </a:spcBef>
              <a:buFont typeface="Arial" pitchFamily="34" charset="0"/>
              <a:buChar char="–"/>
            </a:pPr>
            <a:r>
              <a:rPr lang="en-US" altLang="en-US" sz="2400" dirty="0"/>
              <a:t>DBMS, operating system, network software (if necessary) and also the application programs.</a:t>
            </a:r>
          </a:p>
          <a:p>
            <a:pPr>
              <a:spcBef>
                <a:spcPct val="20000"/>
              </a:spcBef>
              <a:buFont typeface="Arial" pitchFamily="34" charset="0"/>
              <a:buChar char="•"/>
            </a:pPr>
            <a:r>
              <a:rPr lang="en-US" altLang="en-US" sz="2800" dirty="0"/>
              <a:t>   Data</a:t>
            </a:r>
          </a:p>
          <a:p>
            <a:pPr marL="742950" lvl="1" indent="-285750">
              <a:spcBef>
                <a:spcPct val="20000"/>
              </a:spcBef>
              <a:buFont typeface="Arial" pitchFamily="34" charset="0"/>
              <a:buChar char="–"/>
            </a:pPr>
            <a:r>
              <a:rPr lang="en-US" altLang="en-US" sz="2400" dirty="0"/>
              <a:t>Used by the organization and a description of this data called the schema.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a:spcBef>
                <a:spcPct val="20000"/>
              </a:spcBef>
              <a:buFont typeface="Arial" pitchFamily="34" charset="0"/>
              <a:buChar char="•"/>
            </a:pPr>
            <a:r>
              <a:rPr lang="en-US" altLang="en-US" sz="2800">
                <a:latin typeface="Open Sans" pitchFamily="-84" charset="0"/>
              </a:rPr>
              <a:t>Procedures</a:t>
            </a:r>
          </a:p>
          <a:p>
            <a:pPr marL="1200150" lvl="1" indent="-457200">
              <a:spcBef>
                <a:spcPct val="20000"/>
              </a:spcBef>
              <a:buFont typeface="Arial" pitchFamily="34" charset="0"/>
              <a:buChar char="–"/>
            </a:pPr>
            <a:r>
              <a:rPr lang="en-US" altLang="en-US" sz="2400">
                <a:latin typeface="Open Sans" pitchFamily="-84" charset="0"/>
              </a:rPr>
              <a:t>Instructions and rules that should be applied to the design and use of the database and DBMS.</a:t>
            </a:r>
          </a:p>
          <a:p>
            <a:pPr marL="457200" indent="-457200">
              <a:spcBef>
                <a:spcPct val="20000"/>
              </a:spcBef>
              <a:buFont typeface="Arial" pitchFamily="34" charset="0"/>
              <a:buChar char="•"/>
            </a:pPr>
            <a:r>
              <a:rPr lang="en-US" altLang="en-US" sz="2800">
                <a:latin typeface="Open Sans" pitchFamily="-84" charset="0"/>
              </a:rPr>
              <a:t>People</a:t>
            </a:r>
          </a:p>
        </p:txBody>
      </p:sp>
      <p:sp>
        <p:nvSpPr>
          <p:cNvPr id="34819" name="Title 6"/>
          <p:cNvSpPr txBox="1">
            <a:spLocks/>
          </p:cNvSpPr>
          <p:nvPr/>
        </p:nvSpPr>
        <p:spPr bwMode="auto">
          <a:xfrm>
            <a:off x="3762375" y="366215"/>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Components of DBMS Environment</a:t>
            </a:r>
          </a:p>
        </p:txBody>
      </p:sp>
      <p:pic>
        <p:nvPicPr>
          <p:cNvPr id="12290" name="Picture 2" descr="http://cdn1.askiitians.com/Images/2015526-20248709-3069-procedure.gif"/>
          <p:cNvPicPr>
            <a:picLocks noChangeAspect="1" noChangeArrowheads="1"/>
          </p:cNvPicPr>
          <p:nvPr/>
        </p:nvPicPr>
        <p:blipFill>
          <a:blip r:embed="rId2"/>
          <a:srcRect/>
          <a:stretch>
            <a:fillRect/>
          </a:stretch>
        </p:blipFill>
        <p:spPr bwMode="auto">
          <a:xfrm>
            <a:off x="5486400" y="3551852"/>
            <a:ext cx="4908550" cy="3679922"/>
          </a:xfrm>
          <a:prstGeom prst="rect">
            <a:avLst/>
          </a:prstGeom>
          <a:ln>
            <a:noFill/>
          </a:ln>
          <a:effectLst>
            <a:softEdge rad="112500"/>
          </a:effectLst>
        </p:spPr>
      </p:pic>
      <p:sp>
        <p:nvSpPr>
          <p:cNvPr id="5" name="Rectangle 4"/>
          <p:cNvSpPr/>
          <p:nvPr/>
        </p:nvSpPr>
        <p:spPr>
          <a:xfrm>
            <a:off x="7280110" y="7147352"/>
            <a:ext cx="1556836" cy="230832"/>
          </a:xfrm>
          <a:prstGeom prst="rect">
            <a:avLst/>
          </a:prstGeom>
        </p:spPr>
        <p:txBody>
          <a:bodyPr wrap="none">
            <a:spAutoFit/>
          </a:bodyPr>
          <a:lstStyle/>
          <a:p>
            <a:r>
              <a:rPr lang="en-US" sz="900" dirty="0" smtClean="0">
                <a:latin typeface="Open Sans"/>
                <a:hlinkClick r:id="rId3"/>
              </a:rPr>
              <a:t>pelajar-sejati.blogspot.com</a:t>
            </a:r>
            <a:endParaRPr lang="en-US" sz="900" dirty="0">
              <a:latin typeface="Open San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a:spcBef>
                <a:spcPct val="20000"/>
              </a:spcBef>
              <a:buFont typeface="Arial" pitchFamily="34" charset="0"/>
              <a:buChar char="•"/>
            </a:pPr>
            <a:r>
              <a:rPr lang="en-US" altLang="en-US" sz="2400" dirty="0">
                <a:latin typeface="Open Sans" pitchFamily="-84" charset="0"/>
              </a:rPr>
              <a:t>Data Administrator (DA)</a:t>
            </a:r>
          </a:p>
          <a:p>
            <a:pPr marL="1200150" lvl="1" indent="-457200">
              <a:spcBef>
                <a:spcPct val="20000"/>
              </a:spcBef>
              <a:buFont typeface="Arial" pitchFamily="34" charset="0"/>
              <a:buChar char="–"/>
            </a:pPr>
            <a:r>
              <a:rPr lang="en-US" altLang="en-US" sz="2200" dirty="0">
                <a:latin typeface="Open Sans" pitchFamily="-84" charset="0"/>
              </a:rPr>
              <a:t>is responsible for the management of the data resource including database planning, development and maintenance of standards, policies and procedures, and conceptual/logical database design.</a:t>
            </a:r>
          </a:p>
          <a:p>
            <a:pPr marL="457200" indent="-457200">
              <a:spcBef>
                <a:spcPct val="20000"/>
              </a:spcBef>
              <a:buFont typeface="Arial" pitchFamily="34" charset="0"/>
              <a:buChar char="•"/>
            </a:pPr>
            <a:r>
              <a:rPr lang="en-US" altLang="en-US" sz="2400" dirty="0">
                <a:latin typeface="Open Sans" pitchFamily="-84" charset="0"/>
              </a:rPr>
              <a:t>Database Administrator (DBA)</a:t>
            </a:r>
          </a:p>
          <a:p>
            <a:pPr marL="1200150" lvl="1" indent="-457200">
              <a:spcBef>
                <a:spcPct val="20000"/>
              </a:spcBef>
              <a:buFont typeface="Arial" pitchFamily="34" charset="0"/>
              <a:buChar char="–"/>
            </a:pPr>
            <a:r>
              <a:rPr lang="en-US" altLang="en-US" sz="2200" dirty="0">
                <a:latin typeface="Open Sans" pitchFamily="-84" charset="0"/>
              </a:rPr>
              <a:t>is responsible for the physical realization of the database, including physical database design and implementation, security and integrity control, maintenance of the operational system, and ensuring satisfactory performance of the applications for users (technically oriented).</a:t>
            </a:r>
          </a:p>
        </p:txBody>
      </p:sp>
      <p:sp>
        <p:nvSpPr>
          <p:cNvPr id="36867" name="Title 6"/>
          <p:cNvSpPr txBox="1">
            <a:spLocks/>
          </p:cNvSpPr>
          <p:nvPr/>
        </p:nvSpPr>
        <p:spPr bwMode="auto">
          <a:xfrm>
            <a:off x="3762375" y="460811"/>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Roles in the Database Environment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a:spcBef>
                <a:spcPct val="20000"/>
              </a:spcBef>
              <a:buFont typeface="Arial" pitchFamily="34" charset="0"/>
              <a:buChar char="•"/>
            </a:pPr>
            <a:r>
              <a:rPr lang="en-US" altLang="en-US" sz="2400" dirty="0">
                <a:latin typeface="Open Sans" pitchFamily="-84" charset="0"/>
              </a:rPr>
              <a:t>Database Designers (Logical and Physical)</a:t>
            </a:r>
          </a:p>
          <a:p>
            <a:pPr marL="1200150" lvl="1" indent="-457200">
              <a:spcBef>
                <a:spcPct val="20000"/>
              </a:spcBef>
              <a:buFont typeface="Arial" pitchFamily="34" charset="0"/>
              <a:buChar char="–"/>
            </a:pPr>
            <a:r>
              <a:rPr lang="en-US" altLang="en-US" sz="2200" dirty="0">
                <a:latin typeface="Open Sans" pitchFamily="-84" charset="0"/>
              </a:rPr>
              <a:t>The logical database designer is concerned with identifying the data (that is, the entities and attributes), the relationships between the data, and the constraints on the data that is to be stored in the database (must have a thorough and complete understanding of the organization’s data and any constraints/business rules on this data).</a:t>
            </a:r>
          </a:p>
          <a:p>
            <a:pPr marL="1200150" lvl="1" indent="-457200">
              <a:spcBef>
                <a:spcPct val="20000"/>
              </a:spcBef>
              <a:buFont typeface="Arial" pitchFamily="34" charset="0"/>
              <a:buChar char="–"/>
            </a:pPr>
            <a:r>
              <a:rPr lang="en-US" altLang="en-US" sz="2200" dirty="0">
                <a:latin typeface="Open Sans" pitchFamily="-84" charset="0"/>
              </a:rPr>
              <a:t>The physical database designer decides how the logical database design is to be physically realized. This involves: (a) mapping the logical database design into a set of tables and integrity constraints; (b) selecting specific storage structures and access methods for the data to achieve good performance; (c) designing any security measures required on the data.</a:t>
            </a:r>
          </a:p>
        </p:txBody>
      </p:sp>
      <p:sp>
        <p:nvSpPr>
          <p:cNvPr id="37891" name="Title 6"/>
          <p:cNvSpPr txBox="1">
            <a:spLocks/>
          </p:cNvSpPr>
          <p:nvPr/>
        </p:nvSpPr>
        <p:spPr bwMode="auto">
          <a:xfrm>
            <a:off x="3762375" y="523875"/>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smtClean="0">
                <a:latin typeface="Open Sans" pitchFamily="-84" charset="0"/>
              </a:rPr>
              <a:t>Roles in the Database Environment</a:t>
            </a:r>
            <a:endParaRPr lang="en-US" altLang="en-US" sz="4400" b="1" dirty="0">
              <a:latin typeface="Open Sans" pitchFamily="-8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a:spcBef>
                <a:spcPct val="20000"/>
              </a:spcBef>
              <a:buFont typeface="Arial" pitchFamily="34" charset="0"/>
              <a:buChar char="•"/>
            </a:pPr>
            <a:r>
              <a:rPr lang="en-US" altLang="en-US" sz="2400" dirty="0">
                <a:latin typeface="Open Sans" pitchFamily="-84" charset="0"/>
              </a:rPr>
              <a:t>Application Developers/Programmers</a:t>
            </a:r>
          </a:p>
          <a:p>
            <a:pPr marL="1200150" lvl="1" indent="-457200">
              <a:spcBef>
                <a:spcPct val="20000"/>
              </a:spcBef>
              <a:buFont typeface="Arial" pitchFamily="34" charset="0"/>
              <a:buChar char="–"/>
            </a:pPr>
            <a:r>
              <a:rPr lang="en-US" altLang="en-US" sz="2200" dirty="0">
                <a:latin typeface="Open Sans" pitchFamily="-84" charset="0"/>
              </a:rPr>
              <a:t>Implement the application programs that provide the required functionality for the end-users.</a:t>
            </a:r>
          </a:p>
          <a:p>
            <a:pPr marL="457200" indent="-457200">
              <a:spcBef>
                <a:spcPct val="20000"/>
              </a:spcBef>
              <a:buFont typeface="Arial" pitchFamily="34" charset="0"/>
              <a:buChar char="•"/>
            </a:pPr>
            <a:r>
              <a:rPr lang="en-US" altLang="en-US" sz="2400" dirty="0">
                <a:latin typeface="Open Sans" pitchFamily="-84" charset="0"/>
              </a:rPr>
              <a:t>End Users (naive and sophisticated)</a:t>
            </a:r>
          </a:p>
          <a:p>
            <a:pPr marL="1200150" lvl="1" indent="-457200">
              <a:spcBef>
                <a:spcPct val="20000"/>
              </a:spcBef>
              <a:buFont typeface="Arial" pitchFamily="34" charset="0"/>
              <a:buChar char="–"/>
            </a:pPr>
            <a:r>
              <a:rPr lang="en-US" altLang="en-US" sz="2200" dirty="0">
                <a:latin typeface="Open Sans" pitchFamily="-84" charset="0"/>
              </a:rPr>
              <a:t>Naïve users are typically unaware of the DBMS. They access the database through specially written application programs that attempt to make the operations as simple as possible. For example, the checkout assistant at the local supermarket.</a:t>
            </a:r>
          </a:p>
          <a:p>
            <a:pPr marL="1200150" lvl="1" indent="-457200">
              <a:spcBef>
                <a:spcPct val="20000"/>
              </a:spcBef>
              <a:buFont typeface="Arial" pitchFamily="34" charset="0"/>
              <a:buChar char="–"/>
            </a:pPr>
            <a:r>
              <a:rPr lang="en-US" altLang="en-US" sz="2200" dirty="0">
                <a:latin typeface="Open Sans" pitchFamily="-84" charset="0"/>
              </a:rPr>
              <a:t>The sophisticated end-user is familiar with the structure of the database and the facilities offered by the DBMS → may use a high-level query language such as SQL to perform the required operations or even write application programs for their own use.</a:t>
            </a:r>
          </a:p>
        </p:txBody>
      </p:sp>
      <p:sp>
        <p:nvSpPr>
          <p:cNvPr id="38915" name="Title 6"/>
          <p:cNvSpPr txBox="1">
            <a:spLocks/>
          </p:cNvSpPr>
          <p:nvPr/>
        </p:nvSpPr>
        <p:spPr bwMode="auto">
          <a:xfrm>
            <a:off x="3762375" y="413513"/>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Roles in the Database Environment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6"/>
          <p:cNvSpPr txBox="1">
            <a:spLocks/>
          </p:cNvSpPr>
          <p:nvPr/>
        </p:nvSpPr>
        <p:spPr bwMode="auto">
          <a:xfrm>
            <a:off x="3405379" y="567567"/>
            <a:ext cx="8103092"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000" b="1" dirty="0">
                <a:latin typeface="Open Sans" pitchFamily="-84" charset="0"/>
              </a:rPr>
              <a:t>History of Database </a:t>
            </a:r>
            <a:r>
              <a:rPr lang="en-US" altLang="en-US" sz="4000" b="1" dirty="0" smtClean="0">
                <a:latin typeface="Open Sans" pitchFamily="-84" charset="0"/>
              </a:rPr>
              <a:t>Systems</a:t>
            </a:r>
            <a:endParaRPr lang="en-US" altLang="en-US" sz="4000" b="1" dirty="0">
              <a:latin typeface="Open Sans" pitchFamily="-84" charset="0"/>
            </a:endParaRPr>
          </a:p>
        </p:txBody>
      </p:sp>
      <p:sp>
        <p:nvSpPr>
          <p:cNvPr id="40963" name="Content Placeholder 2"/>
          <p:cNvSpPr>
            <a:spLocks noGrp="1"/>
          </p:cNvSpPr>
          <p:nvPr>
            <p:ph idx="1"/>
          </p:nvPr>
        </p:nvSpPr>
        <p:spPr>
          <a:xfrm>
            <a:off x="1779588" y="1827213"/>
            <a:ext cx="8261350" cy="3848100"/>
          </a:xfrm>
        </p:spPr>
        <p:txBody>
          <a:bodyPr/>
          <a:lstStyle/>
          <a:p>
            <a:pPr eaLnBrk="1" hangingPunct="1"/>
            <a:r>
              <a:rPr lang="en-US" altLang="en-US" sz="2800" smtClean="0">
                <a:latin typeface="Open Sans" pitchFamily="-84" charset="0"/>
              </a:rPr>
              <a:t>First-generation </a:t>
            </a:r>
          </a:p>
          <a:p>
            <a:pPr lvl="1" eaLnBrk="1" hangingPunct="1"/>
            <a:r>
              <a:rPr lang="en-US" altLang="en-US" sz="2400" smtClean="0">
                <a:latin typeface="Open Sans" pitchFamily="-84" charset="0"/>
              </a:rPr>
              <a:t>Hierarchical and Network</a:t>
            </a:r>
          </a:p>
          <a:p>
            <a:pPr eaLnBrk="1" hangingPunct="1"/>
            <a:endParaRPr lang="en-US" altLang="en-US" smtClean="0">
              <a:latin typeface="Open Sans" pitchFamily="-84" charset="0"/>
            </a:endParaRPr>
          </a:p>
          <a:p>
            <a:pPr eaLnBrk="1" hangingPunct="1"/>
            <a:r>
              <a:rPr lang="en-US" altLang="en-US" sz="2800" smtClean="0">
                <a:latin typeface="Open Sans" pitchFamily="-84" charset="0"/>
              </a:rPr>
              <a:t>Second generation</a:t>
            </a:r>
          </a:p>
          <a:p>
            <a:pPr lvl="1" eaLnBrk="1" hangingPunct="1"/>
            <a:r>
              <a:rPr lang="en-US" altLang="en-US" sz="2400" smtClean="0">
                <a:latin typeface="Open Sans" pitchFamily="-84" charset="0"/>
              </a:rPr>
              <a:t>Relational</a:t>
            </a:r>
          </a:p>
          <a:p>
            <a:pPr eaLnBrk="1" hangingPunct="1"/>
            <a:endParaRPr lang="en-US" altLang="en-US" smtClean="0">
              <a:latin typeface="Open Sans" pitchFamily="-84" charset="0"/>
            </a:endParaRPr>
          </a:p>
          <a:p>
            <a:pPr eaLnBrk="1" hangingPunct="1"/>
            <a:r>
              <a:rPr lang="en-US" altLang="en-US" sz="2800" smtClean="0">
                <a:latin typeface="Open Sans" pitchFamily="-84" charset="0"/>
              </a:rPr>
              <a:t>Third generation</a:t>
            </a:r>
          </a:p>
          <a:p>
            <a:pPr lvl="1" eaLnBrk="1" hangingPunct="1"/>
            <a:r>
              <a:rPr lang="en-US" altLang="en-US" sz="2400" smtClean="0">
                <a:latin typeface="Open Sans" pitchFamily="-84" charset="0"/>
              </a:rPr>
              <a:t>Object-Relational</a:t>
            </a:r>
          </a:p>
          <a:p>
            <a:pPr lvl="1" eaLnBrk="1" hangingPunct="1"/>
            <a:r>
              <a:rPr lang="en-US" altLang="en-US" sz="2400" smtClean="0">
                <a:latin typeface="Open Sans" pitchFamily="-84" charset="0"/>
              </a:rPr>
              <a:t>Object-Oriented</a:t>
            </a:r>
          </a:p>
          <a:p>
            <a:pPr eaLnBrk="1" hangingPunct="1"/>
            <a:endParaRPr lang="en-US" altLang="en-US" smtClean="0">
              <a:latin typeface="Open Sans" pitchFamily="-8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362264" y="551458"/>
            <a:ext cx="7992354" cy="873579"/>
          </a:xfrm>
        </p:spPr>
        <p:txBody>
          <a:bodyPr/>
          <a:lstStyle/>
          <a:p>
            <a:pPr algn="r" eaLnBrk="1" hangingPunct="1"/>
            <a:r>
              <a:rPr lang="en-US" sz="3600" dirty="0" smtClean="0">
                <a:latin typeface="Open Sans" pitchFamily="-84" charset="0"/>
              </a:rPr>
              <a:t>ACKNOWLEDGEMENT</a:t>
            </a:r>
          </a:p>
        </p:txBody>
      </p:sp>
      <p:sp>
        <p:nvSpPr>
          <p:cNvPr id="35843" name="Content Placeholder 2"/>
          <p:cNvSpPr>
            <a:spLocks noGrp="1"/>
          </p:cNvSpPr>
          <p:nvPr>
            <p:ph idx="1"/>
          </p:nvPr>
        </p:nvSpPr>
        <p:spPr>
          <a:xfrm>
            <a:off x="1419585" y="2205832"/>
            <a:ext cx="4258754" cy="3352514"/>
          </a:xfrm>
        </p:spPr>
        <p:txBody>
          <a:bodyPr/>
          <a:lstStyle/>
          <a:p>
            <a:pPr marL="0" indent="0" eaLnBrk="1" hangingPunct="1">
              <a:buNone/>
            </a:pPr>
            <a:r>
              <a:rPr lang="en-US" dirty="0" smtClean="0">
                <a:latin typeface="Open Sans" pitchFamily="-84" charset="0"/>
              </a:rPr>
              <a:t>These slides have been adapted from Thomas Connolly and Carolyn </a:t>
            </a:r>
            <a:r>
              <a:rPr lang="en-US" dirty="0" err="1" smtClean="0">
                <a:latin typeface="Open Sans" pitchFamily="-84" charset="0"/>
              </a:rPr>
              <a:t>Begg</a:t>
            </a:r>
            <a:r>
              <a:rPr lang="en-US" dirty="0" smtClean="0">
                <a:latin typeface="Open Sans" pitchFamily="-84" charset="0"/>
              </a:rPr>
              <a:t>. 2015. Database Systems: A Practical Approach To Design, Implementation, and Management. Pearson Education. USA. ISBN:978-1-292-06118-4 </a:t>
            </a:r>
          </a:p>
        </p:txBody>
      </p:sp>
      <p:pic>
        <p:nvPicPr>
          <p:cNvPr id="35844" name="Picture 2" descr="D:\SCC\!Ganjil-1415\Course Review\PSBD_Edisi 6.jpg"/>
          <p:cNvPicPr>
            <a:picLocks noChangeAspect="1" noChangeArrowheads="1"/>
          </p:cNvPicPr>
          <p:nvPr/>
        </p:nvPicPr>
        <p:blipFill>
          <a:blip r:embed="rId2"/>
          <a:srcRect/>
          <a:stretch>
            <a:fillRect/>
          </a:stretch>
        </p:blipFill>
        <p:spPr bwMode="auto">
          <a:xfrm>
            <a:off x="6179370" y="1811934"/>
            <a:ext cx="4175249" cy="5052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6"/>
          <p:cNvSpPr txBox="1">
            <a:spLocks/>
          </p:cNvSpPr>
          <p:nvPr/>
        </p:nvSpPr>
        <p:spPr bwMode="auto">
          <a:xfrm>
            <a:off x="1378993" y="2012950"/>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dirty="0">
                <a:latin typeface="Open Sans" pitchFamily="-84" charset="0"/>
              </a:rPr>
              <a:t>Control of data redundancy</a:t>
            </a:r>
          </a:p>
          <a:p>
            <a:pPr marL="457200" indent="-457200" eaLnBrk="1" hangingPunct="1">
              <a:buFont typeface="Arial" pitchFamily="34" charset="0"/>
              <a:buChar char="•"/>
            </a:pPr>
            <a:r>
              <a:rPr lang="en-US" altLang="en-US" sz="4000" baseline="30000" dirty="0">
                <a:latin typeface="Open Sans" pitchFamily="-84" charset="0"/>
              </a:rPr>
              <a:t>Data consistency</a:t>
            </a:r>
          </a:p>
          <a:p>
            <a:pPr marL="457200" indent="-457200" eaLnBrk="1" hangingPunct="1">
              <a:buFont typeface="Arial" pitchFamily="34" charset="0"/>
              <a:buChar char="•"/>
            </a:pPr>
            <a:r>
              <a:rPr lang="en-US" altLang="en-US" sz="4000" baseline="30000" dirty="0">
                <a:latin typeface="Open Sans" pitchFamily="-84" charset="0"/>
              </a:rPr>
              <a:t>More information from the same amount of data</a:t>
            </a:r>
          </a:p>
          <a:p>
            <a:pPr marL="457200" indent="-457200" eaLnBrk="1" hangingPunct="1">
              <a:buFont typeface="Arial" pitchFamily="34" charset="0"/>
              <a:buChar char="•"/>
            </a:pPr>
            <a:r>
              <a:rPr lang="en-US" altLang="en-US" sz="4000" baseline="30000" dirty="0">
                <a:latin typeface="Open Sans" pitchFamily="-84" charset="0"/>
              </a:rPr>
              <a:t>Sharing of data</a:t>
            </a:r>
          </a:p>
          <a:p>
            <a:pPr marL="457200" indent="-457200" eaLnBrk="1" hangingPunct="1">
              <a:buFont typeface="Arial" pitchFamily="34" charset="0"/>
              <a:buChar char="•"/>
            </a:pPr>
            <a:r>
              <a:rPr lang="en-US" altLang="en-US" sz="4000" baseline="30000" dirty="0">
                <a:latin typeface="Open Sans" pitchFamily="-84" charset="0"/>
              </a:rPr>
              <a:t>Improved data integrity</a:t>
            </a:r>
          </a:p>
          <a:p>
            <a:pPr marL="457200" indent="-457200" eaLnBrk="1" hangingPunct="1">
              <a:buFont typeface="Arial" pitchFamily="34" charset="0"/>
              <a:buChar char="•"/>
            </a:pPr>
            <a:r>
              <a:rPr lang="en-US" altLang="en-US" sz="4000" baseline="30000" dirty="0">
                <a:latin typeface="Open Sans" pitchFamily="-84" charset="0"/>
              </a:rPr>
              <a:t>Improved security</a:t>
            </a:r>
          </a:p>
          <a:p>
            <a:pPr marL="457200" indent="-457200" eaLnBrk="1" hangingPunct="1">
              <a:buFont typeface="Arial" pitchFamily="34" charset="0"/>
              <a:buChar char="•"/>
            </a:pPr>
            <a:r>
              <a:rPr lang="en-US" altLang="en-US" sz="4000" baseline="30000" dirty="0">
                <a:latin typeface="Open Sans" pitchFamily="-84" charset="0"/>
              </a:rPr>
              <a:t>Enforcement of standards</a:t>
            </a:r>
          </a:p>
          <a:p>
            <a:pPr marL="457200" indent="-457200" eaLnBrk="1" hangingPunct="1">
              <a:buFont typeface="Arial" pitchFamily="34" charset="0"/>
              <a:buChar char="•"/>
            </a:pPr>
            <a:r>
              <a:rPr lang="en-US" altLang="en-US" sz="4000" baseline="30000" dirty="0">
                <a:latin typeface="Open Sans" pitchFamily="-84" charset="0"/>
              </a:rPr>
              <a:t>Economy of scale</a:t>
            </a:r>
          </a:p>
        </p:txBody>
      </p:sp>
      <p:sp>
        <p:nvSpPr>
          <p:cNvPr id="43011" name="Title 6"/>
          <p:cNvSpPr txBox="1">
            <a:spLocks/>
          </p:cNvSpPr>
          <p:nvPr/>
        </p:nvSpPr>
        <p:spPr bwMode="auto">
          <a:xfrm>
            <a:off x="3825439" y="492343"/>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Advantages of DBMSs</a:t>
            </a:r>
          </a:p>
        </p:txBody>
      </p:sp>
      <p:pic>
        <p:nvPicPr>
          <p:cNvPr id="4098" name="Picture 2" descr="http://cdn2.hubspot.net/hub/88317/file-15857249-jpg/images/tpa-checklist.jpg"/>
          <p:cNvPicPr>
            <a:picLocks noChangeAspect="1" noChangeArrowheads="1"/>
          </p:cNvPicPr>
          <p:nvPr/>
        </p:nvPicPr>
        <p:blipFill>
          <a:blip r:embed="rId2"/>
          <a:srcRect/>
          <a:stretch>
            <a:fillRect/>
          </a:stretch>
        </p:blipFill>
        <p:spPr bwMode="auto">
          <a:xfrm>
            <a:off x="6774902" y="4493172"/>
            <a:ext cx="3189130" cy="2284577"/>
          </a:xfrm>
          <a:prstGeom prst="rect">
            <a:avLst/>
          </a:prstGeom>
          <a:ln>
            <a:noFill/>
          </a:ln>
          <a:effectLst>
            <a:softEdge rad="112500"/>
          </a:effectLst>
        </p:spPr>
      </p:pic>
      <p:sp>
        <p:nvSpPr>
          <p:cNvPr id="5" name="Rectangle 4"/>
          <p:cNvSpPr/>
          <p:nvPr/>
        </p:nvSpPr>
        <p:spPr>
          <a:xfrm>
            <a:off x="7841738" y="6877389"/>
            <a:ext cx="1088760" cy="230832"/>
          </a:xfrm>
          <a:prstGeom prst="rect">
            <a:avLst/>
          </a:prstGeom>
        </p:spPr>
        <p:txBody>
          <a:bodyPr wrap="none">
            <a:spAutoFit/>
          </a:bodyPr>
          <a:lstStyle/>
          <a:p>
            <a:r>
              <a:rPr lang="en-US" sz="900" dirty="0" smtClean="0">
                <a:latin typeface="Open Sans"/>
                <a:hlinkClick r:id="rId3"/>
              </a:rPr>
              <a:t>www.jpfarley.com</a:t>
            </a:r>
            <a:endParaRPr lang="en-US" sz="900" dirty="0">
              <a:latin typeface="Open San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6"/>
          <p:cNvSpPr txBox="1">
            <a:spLocks/>
          </p:cNvSpPr>
          <p:nvPr/>
        </p:nvSpPr>
        <p:spPr bwMode="auto">
          <a:xfrm>
            <a:off x="1300163" y="1961932"/>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dirty="0">
                <a:latin typeface="Open Sans" pitchFamily="-84" charset="0"/>
              </a:rPr>
              <a:t>Balance conflicting requirements</a:t>
            </a:r>
          </a:p>
          <a:p>
            <a:pPr marL="457200" indent="-457200" eaLnBrk="1" hangingPunct="1">
              <a:buFont typeface="Arial" pitchFamily="34" charset="0"/>
              <a:buChar char="•"/>
            </a:pPr>
            <a:r>
              <a:rPr lang="en-US" altLang="en-US" sz="4000" baseline="30000" dirty="0">
                <a:latin typeface="Open Sans" pitchFamily="-84" charset="0"/>
              </a:rPr>
              <a:t>Improved data accessibility and responsiveness</a:t>
            </a:r>
          </a:p>
          <a:p>
            <a:pPr marL="457200" indent="-457200" eaLnBrk="1" hangingPunct="1">
              <a:buFont typeface="Arial" pitchFamily="34" charset="0"/>
              <a:buChar char="•"/>
            </a:pPr>
            <a:r>
              <a:rPr lang="en-US" altLang="en-US" sz="4000" baseline="30000" dirty="0">
                <a:latin typeface="Open Sans" pitchFamily="-84" charset="0"/>
              </a:rPr>
              <a:t>Increased productivity</a:t>
            </a:r>
          </a:p>
          <a:p>
            <a:pPr marL="457200" indent="-457200" eaLnBrk="1" hangingPunct="1">
              <a:buFont typeface="Arial" pitchFamily="34" charset="0"/>
              <a:buChar char="•"/>
            </a:pPr>
            <a:r>
              <a:rPr lang="en-US" altLang="en-US" sz="4000" baseline="30000" dirty="0">
                <a:latin typeface="Open Sans" pitchFamily="-84" charset="0"/>
              </a:rPr>
              <a:t>Improved maintenance through data independence</a:t>
            </a:r>
          </a:p>
          <a:p>
            <a:pPr marL="457200" indent="-457200" eaLnBrk="1" hangingPunct="1">
              <a:buFont typeface="Arial" pitchFamily="34" charset="0"/>
              <a:buChar char="•"/>
            </a:pPr>
            <a:r>
              <a:rPr lang="en-US" altLang="en-US" sz="4000" baseline="30000" dirty="0">
                <a:latin typeface="Open Sans" pitchFamily="-84" charset="0"/>
              </a:rPr>
              <a:t>Increased concurrency</a:t>
            </a:r>
          </a:p>
          <a:p>
            <a:pPr marL="457200" indent="-457200" eaLnBrk="1" hangingPunct="1">
              <a:buFont typeface="Arial" pitchFamily="34" charset="0"/>
              <a:buChar char="•"/>
            </a:pPr>
            <a:r>
              <a:rPr lang="en-US" altLang="en-US" sz="4000" baseline="30000" dirty="0">
                <a:latin typeface="Open Sans" pitchFamily="-84" charset="0"/>
              </a:rPr>
              <a:t>Improved backup and recovery services</a:t>
            </a:r>
          </a:p>
        </p:txBody>
      </p:sp>
      <p:sp>
        <p:nvSpPr>
          <p:cNvPr id="44035" name="Title 6"/>
          <p:cNvSpPr txBox="1">
            <a:spLocks/>
          </p:cNvSpPr>
          <p:nvPr/>
        </p:nvSpPr>
        <p:spPr bwMode="auto">
          <a:xfrm>
            <a:off x="3762375" y="492343"/>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smtClean="0">
                <a:latin typeface="Open Sans" pitchFamily="-84" charset="0"/>
              </a:rPr>
              <a:t>Advantages of DBMSs</a:t>
            </a:r>
            <a:endParaRPr lang="en-US" altLang="en-US" sz="4400" b="1" dirty="0">
              <a:latin typeface="Open Sans" pitchFamily="-84" charset="0"/>
            </a:endParaRPr>
          </a:p>
        </p:txBody>
      </p:sp>
      <p:pic>
        <p:nvPicPr>
          <p:cNvPr id="4" name="Picture 2" descr="http://cdn2.hubspot.net/hub/88317/file-15857249-jpg/images/tpa-checklist.jpg"/>
          <p:cNvPicPr>
            <a:picLocks noChangeAspect="1" noChangeArrowheads="1"/>
          </p:cNvPicPr>
          <p:nvPr/>
        </p:nvPicPr>
        <p:blipFill>
          <a:blip r:embed="rId2"/>
          <a:srcRect/>
          <a:stretch>
            <a:fillRect/>
          </a:stretch>
        </p:blipFill>
        <p:spPr bwMode="auto">
          <a:xfrm>
            <a:off x="6589990" y="4460006"/>
            <a:ext cx="3279446" cy="2349276"/>
          </a:xfrm>
          <a:prstGeom prst="rect">
            <a:avLst/>
          </a:prstGeom>
          <a:ln>
            <a:noFill/>
          </a:ln>
          <a:effectLst>
            <a:softEdge rad="112500"/>
          </a:effectLst>
        </p:spPr>
      </p:pic>
      <p:sp>
        <p:nvSpPr>
          <p:cNvPr id="5" name="Rectangle 4"/>
          <p:cNvSpPr/>
          <p:nvPr/>
        </p:nvSpPr>
        <p:spPr>
          <a:xfrm>
            <a:off x="7715610" y="6877389"/>
            <a:ext cx="1088760" cy="230832"/>
          </a:xfrm>
          <a:prstGeom prst="rect">
            <a:avLst/>
          </a:prstGeom>
        </p:spPr>
        <p:txBody>
          <a:bodyPr wrap="none">
            <a:spAutoFit/>
          </a:bodyPr>
          <a:lstStyle/>
          <a:p>
            <a:r>
              <a:rPr lang="en-US" sz="900" dirty="0" smtClean="0">
                <a:latin typeface="Open Sans"/>
                <a:hlinkClick r:id="rId3"/>
              </a:rPr>
              <a:t>www.jpfarley.com</a:t>
            </a:r>
            <a:endParaRPr lang="en-US" sz="900" dirty="0">
              <a:latin typeface="Open San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6"/>
          <p:cNvSpPr txBox="1">
            <a:spLocks/>
          </p:cNvSpPr>
          <p:nvPr/>
        </p:nvSpPr>
        <p:spPr bwMode="auto">
          <a:xfrm>
            <a:off x="1499255" y="1970683"/>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dirty="0">
                <a:latin typeface="Open Sans" pitchFamily="-84" charset="0"/>
              </a:rPr>
              <a:t>Complexity</a:t>
            </a:r>
          </a:p>
          <a:p>
            <a:pPr marL="457200" indent="-457200" eaLnBrk="1" hangingPunct="1">
              <a:buFont typeface="Arial" pitchFamily="34" charset="0"/>
              <a:buChar char="•"/>
            </a:pPr>
            <a:r>
              <a:rPr lang="en-US" altLang="en-US" sz="4000" baseline="30000" dirty="0">
                <a:latin typeface="Open Sans" pitchFamily="-84" charset="0"/>
              </a:rPr>
              <a:t>Size</a:t>
            </a:r>
          </a:p>
          <a:p>
            <a:pPr marL="457200" indent="-457200" eaLnBrk="1" hangingPunct="1">
              <a:buFont typeface="Arial" pitchFamily="34" charset="0"/>
              <a:buChar char="•"/>
            </a:pPr>
            <a:r>
              <a:rPr lang="en-US" altLang="en-US" sz="4000" baseline="30000" dirty="0">
                <a:latin typeface="Open Sans" pitchFamily="-84" charset="0"/>
              </a:rPr>
              <a:t>Cost of DBMS</a:t>
            </a:r>
          </a:p>
          <a:p>
            <a:pPr marL="457200" indent="-457200" eaLnBrk="1" hangingPunct="1">
              <a:buFont typeface="Arial" pitchFamily="34" charset="0"/>
              <a:buChar char="•"/>
            </a:pPr>
            <a:r>
              <a:rPr lang="en-US" altLang="en-US" sz="4000" baseline="30000" dirty="0">
                <a:latin typeface="Open Sans" pitchFamily="-84" charset="0"/>
              </a:rPr>
              <a:t>Additional hardware costs</a:t>
            </a:r>
          </a:p>
          <a:p>
            <a:pPr marL="457200" indent="-457200" eaLnBrk="1" hangingPunct="1">
              <a:buFont typeface="Arial" pitchFamily="34" charset="0"/>
              <a:buChar char="•"/>
            </a:pPr>
            <a:r>
              <a:rPr lang="en-US" altLang="en-US" sz="4000" baseline="30000" dirty="0">
                <a:latin typeface="Open Sans" pitchFamily="-84" charset="0"/>
              </a:rPr>
              <a:t>Cost of conversion</a:t>
            </a:r>
          </a:p>
          <a:p>
            <a:pPr marL="457200" indent="-457200" eaLnBrk="1" hangingPunct="1">
              <a:buFont typeface="Arial" pitchFamily="34" charset="0"/>
              <a:buChar char="•"/>
            </a:pPr>
            <a:r>
              <a:rPr lang="en-US" altLang="en-US" sz="4000" baseline="30000" dirty="0">
                <a:latin typeface="Open Sans" pitchFamily="-84" charset="0"/>
              </a:rPr>
              <a:t>Performance</a:t>
            </a:r>
          </a:p>
          <a:p>
            <a:pPr marL="457200" indent="-457200" eaLnBrk="1" hangingPunct="1">
              <a:buFont typeface="Arial" pitchFamily="34" charset="0"/>
              <a:buChar char="•"/>
            </a:pPr>
            <a:r>
              <a:rPr lang="en-US" altLang="en-US" sz="4000" baseline="30000" dirty="0">
                <a:latin typeface="Open Sans" pitchFamily="-84" charset="0"/>
              </a:rPr>
              <a:t>Higher impact of a failure</a:t>
            </a:r>
          </a:p>
        </p:txBody>
      </p:sp>
      <p:sp>
        <p:nvSpPr>
          <p:cNvPr id="45059" name="Title 6"/>
          <p:cNvSpPr txBox="1">
            <a:spLocks/>
          </p:cNvSpPr>
          <p:nvPr/>
        </p:nvSpPr>
        <p:spPr bwMode="auto">
          <a:xfrm>
            <a:off x="3762375" y="523875"/>
            <a:ext cx="7241956"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4400" b="1" dirty="0">
                <a:latin typeface="Open Sans" pitchFamily="-84" charset="0"/>
              </a:rPr>
              <a:t>Disadvantages of DBMSs</a:t>
            </a:r>
          </a:p>
        </p:txBody>
      </p:sp>
      <p:pic>
        <p:nvPicPr>
          <p:cNvPr id="2050" name="Picture 2" descr="http://blog.commlabindia.com/wp-content/uploads/2014/08/disadvantages-of-using-html5.jpg"/>
          <p:cNvPicPr>
            <a:picLocks noChangeAspect="1" noChangeArrowheads="1"/>
          </p:cNvPicPr>
          <p:nvPr/>
        </p:nvPicPr>
        <p:blipFill>
          <a:blip r:embed="rId2"/>
          <a:srcRect/>
          <a:stretch>
            <a:fillRect/>
          </a:stretch>
        </p:blipFill>
        <p:spPr bwMode="auto">
          <a:xfrm>
            <a:off x="7315197" y="4743550"/>
            <a:ext cx="2244176" cy="2244177"/>
          </a:xfrm>
          <a:prstGeom prst="rect">
            <a:avLst/>
          </a:prstGeom>
          <a:ln>
            <a:noFill/>
          </a:ln>
          <a:effectLst>
            <a:softEdge rad="112500"/>
          </a:effectLst>
        </p:spPr>
      </p:pic>
      <p:sp>
        <p:nvSpPr>
          <p:cNvPr id="5" name="Rectangle 4"/>
          <p:cNvSpPr/>
          <p:nvPr/>
        </p:nvSpPr>
        <p:spPr>
          <a:xfrm>
            <a:off x="7799944" y="6984937"/>
            <a:ext cx="1396536" cy="230832"/>
          </a:xfrm>
          <a:prstGeom prst="rect">
            <a:avLst/>
          </a:prstGeom>
        </p:spPr>
        <p:txBody>
          <a:bodyPr wrap="none">
            <a:spAutoFit/>
          </a:bodyPr>
          <a:lstStyle/>
          <a:p>
            <a:r>
              <a:rPr lang="en-US" sz="900" dirty="0" smtClean="0">
                <a:latin typeface="Open Sans"/>
                <a:hlinkClick r:id="rId3"/>
              </a:rPr>
              <a:t>blog.commlabindia.com</a:t>
            </a:r>
            <a:endParaRPr lang="en-US" sz="900" dirty="0">
              <a:latin typeface="Open San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0898" name="Picture 2" descr="http://www.healthytravelblog.com/wp-content/uploads/2013/12/Thank-you-post-it_Xoombi.jpg"/>
          <p:cNvPicPr>
            <a:picLocks noChangeAspect="1" noChangeArrowheads="1"/>
          </p:cNvPicPr>
          <p:nvPr/>
        </p:nvPicPr>
        <p:blipFill>
          <a:blip r:embed="rId2"/>
          <a:srcRect/>
          <a:stretch>
            <a:fillRect/>
          </a:stretch>
        </p:blipFill>
        <p:spPr bwMode="auto">
          <a:xfrm>
            <a:off x="445360" y="840317"/>
            <a:ext cx="9797918" cy="5779457"/>
          </a:xfrm>
          <a:prstGeom prst="rect">
            <a:avLst/>
          </a:prstGeom>
          <a:noFill/>
        </p:spPr>
      </p:pic>
      <p:sp>
        <p:nvSpPr>
          <p:cNvPr id="4" name="Rectangle 3"/>
          <p:cNvSpPr/>
          <p:nvPr/>
        </p:nvSpPr>
        <p:spPr>
          <a:xfrm>
            <a:off x="8550911" y="7056199"/>
            <a:ext cx="1765524" cy="259195"/>
          </a:xfrm>
          <a:prstGeom prst="rect">
            <a:avLst/>
          </a:prstGeom>
        </p:spPr>
        <p:txBody>
          <a:bodyPr wrap="none" lIns="104287" tIns="52144" rIns="104287" bIns="52144">
            <a:spAutoFit/>
          </a:bodyPr>
          <a:lstStyle/>
          <a:p>
            <a:r>
              <a:rPr lang="en-US" sz="1000" dirty="0" smtClean="0">
                <a:latin typeface="Open Sans"/>
                <a:hlinkClick r:id="rId3"/>
              </a:rPr>
              <a:t>www.healthytravelblog.com</a:t>
            </a:r>
            <a:endParaRPr lang="en-US" sz="1000" dirty="0">
              <a:latin typeface="Open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4432" y="2773045"/>
            <a:ext cx="10489629" cy="1260475"/>
          </a:xfrm>
        </p:spPr>
        <p:txBody>
          <a:bodyPr>
            <a:noAutofit/>
          </a:bodyPr>
          <a:lstStyle/>
          <a:p>
            <a:r>
              <a:rPr lang="en-US" sz="4600" dirty="0" smtClean="0"/>
              <a:t>CHAPTER 1</a:t>
            </a:r>
            <a:br>
              <a:rPr lang="en-US" sz="4600" dirty="0" smtClean="0"/>
            </a:br>
            <a:r>
              <a:rPr lang="en-US" sz="4600" dirty="0" smtClean="0"/>
              <a:t>INTRODUCTION TO DATABASE</a:t>
            </a:r>
            <a:endParaRPr lang="id-ID" sz="4600" dirty="0"/>
          </a:p>
        </p:txBody>
      </p:sp>
      <p:sp>
        <p:nvSpPr>
          <p:cNvPr id="6146" name="AutoShape 2" descr="https://www.csiac.org/sites/default/files/images/group_rotating_banner/banner_195.jpg"/>
          <p:cNvSpPr>
            <a:spLocks noChangeAspect="1" noChangeArrowheads="1"/>
          </p:cNvSpPr>
          <p:nvPr/>
        </p:nvSpPr>
        <p:spPr bwMode="auto">
          <a:xfrm>
            <a:off x="181855" y="-1638617"/>
            <a:ext cx="7237099" cy="3413786"/>
          </a:xfrm>
          <a:prstGeom prst="rect">
            <a:avLst/>
          </a:prstGeom>
          <a:noFill/>
        </p:spPr>
        <p:txBody>
          <a:bodyPr vert="horz" wrap="square" lIns="104287" tIns="52144" rIns="104287" bIns="52144" numCol="1" anchor="t" anchorCtr="0" compatLnSpc="1">
            <a:prstTxWarp prst="textNoShape">
              <a:avLst/>
            </a:prstTxWarp>
          </a:bodyPr>
          <a:lstStyle/>
          <a:p>
            <a:endParaRPr lang="en-US"/>
          </a:p>
        </p:txBody>
      </p:sp>
    </p:spTree>
    <p:extLst>
      <p:ext uri="{BB962C8B-B14F-4D97-AF65-F5344CB8AC3E}">
        <p14:creationId xmlns:p14="http://schemas.microsoft.com/office/powerpoint/2010/main" val="758115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79049" y="1974339"/>
            <a:ext cx="7992064" cy="3352910"/>
          </a:xfrm>
        </p:spPr>
        <p:txBody>
          <a:bodyPr/>
          <a:lstStyle/>
          <a:p>
            <a:pPr algn="just" eaLnBrk="1" hangingPunct="1">
              <a:spcBef>
                <a:spcPct val="0"/>
              </a:spcBef>
            </a:pPr>
            <a:r>
              <a:rPr lang="en-GB" altLang="en-US" sz="3200" dirty="0" smtClean="0">
                <a:solidFill>
                  <a:srgbClr val="000000"/>
                </a:solidFill>
              </a:rPr>
              <a:t>Some common uses of database systems.</a:t>
            </a:r>
          </a:p>
          <a:p>
            <a:pPr algn="just" eaLnBrk="1" hangingPunct="1">
              <a:spcBef>
                <a:spcPct val="0"/>
              </a:spcBef>
            </a:pPr>
            <a:r>
              <a:rPr lang="en-GB" altLang="en-US" sz="3200" dirty="0" smtClean="0">
                <a:solidFill>
                  <a:srgbClr val="000000"/>
                </a:solidFill>
              </a:rPr>
              <a:t>Characteristics of file-based systems.</a:t>
            </a:r>
          </a:p>
          <a:p>
            <a:pPr algn="just" eaLnBrk="1" hangingPunct="1">
              <a:spcBef>
                <a:spcPct val="0"/>
              </a:spcBef>
            </a:pPr>
            <a:r>
              <a:rPr lang="en-GB" altLang="en-US" sz="3200" dirty="0" smtClean="0">
                <a:solidFill>
                  <a:srgbClr val="000000"/>
                </a:solidFill>
              </a:rPr>
              <a:t>Problems with file-based approach.</a:t>
            </a:r>
          </a:p>
          <a:p>
            <a:pPr algn="just" eaLnBrk="1" hangingPunct="1">
              <a:spcBef>
                <a:spcPct val="0"/>
              </a:spcBef>
            </a:pPr>
            <a:r>
              <a:rPr lang="en-GB" altLang="en-US" sz="3200" dirty="0" smtClean="0">
                <a:solidFill>
                  <a:srgbClr val="000000"/>
                </a:solidFill>
              </a:rPr>
              <a:t>Meaning of the term database.</a:t>
            </a:r>
          </a:p>
          <a:p>
            <a:pPr eaLnBrk="1" hangingPunct="1">
              <a:spcBef>
                <a:spcPct val="0"/>
              </a:spcBef>
            </a:pPr>
            <a:r>
              <a:rPr lang="en-GB" altLang="en-US" sz="3200" dirty="0" smtClean="0">
                <a:solidFill>
                  <a:srgbClr val="000000"/>
                </a:solidFill>
              </a:rPr>
              <a:t>Meaning of the term Database Management System (DBMS).</a:t>
            </a:r>
          </a:p>
          <a:p>
            <a:endParaRPr lang="en-US" sz="3200" dirty="0"/>
          </a:p>
        </p:txBody>
      </p:sp>
      <p:sp>
        <p:nvSpPr>
          <p:cNvPr id="6" name="Title 1"/>
          <p:cNvSpPr txBox="1">
            <a:spLocks/>
          </p:cNvSpPr>
          <p:nvPr/>
        </p:nvSpPr>
        <p:spPr bwMode="auto">
          <a:xfrm>
            <a:off x="2362264" y="295018"/>
            <a:ext cx="7992354" cy="8735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smtClean="0">
                <a:ln>
                  <a:noFill/>
                </a:ln>
                <a:solidFill>
                  <a:srgbClr val="0079B8"/>
                </a:solidFill>
                <a:effectLst/>
                <a:uLnTx/>
                <a:uFillTx/>
                <a:latin typeface="Open Sans" pitchFamily="-84" charset="0"/>
                <a:ea typeface="+mj-ea"/>
                <a:cs typeface="+mj-cs"/>
              </a:rPr>
              <a:t>LEARNING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dirty="0">
                <a:latin typeface="Open Sans" pitchFamily="-84" charset="0"/>
              </a:rPr>
              <a:t>Purchases from the supermarket</a:t>
            </a:r>
          </a:p>
          <a:p>
            <a:pPr marL="457200" indent="-457200" eaLnBrk="1" hangingPunct="1">
              <a:buFont typeface="Arial" pitchFamily="34" charset="0"/>
              <a:buChar char="•"/>
            </a:pPr>
            <a:r>
              <a:rPr lang="en-US" altLang="en-US" sz="4000" baseline="30000" dirty="0">
                <a:latin typeface="Open Sans" pitchFamily="-84" charset="0"/>
              </a:rPr>
              <a:t>Purchases using your credit card </a:t>
            </a:r>
          </a:p>
          <a:p>
            <a:pPr marL="457200" indent="-457200" eaLnBrk="1" hangingPunct="1">
              <a:buFont typeface="Arial" pitchFamily="34" charset="0"/>
              <a:buChar char="•"/>
            </a:pPr>
            <a:r>
              <a:rPr lang="en-US" altLang="en-US" sz="4000" baseline="30000" dirty="0">
                <a:latin typeface="Open Sans" pitchFamily="-84" charset="0"/>
              </a:rPr>
              <a:t>Booking a holiday at the travel agents </a:t>
            </a:r>
          </a:p>
          <a:p>
            <a:pPr marL="457200" indent="-457200" eaLnBrk="1" hangingPunct="1">
              <a:buFont typeface="Arial" pitchFamily="34" charset="0"/>
              <a:buChar char="•"/>
            </a:pPr>
            <a:r>
              <a:rPr lang="en-US" altLang="en-US" sz="4000" baseline="30000" dirty="0">
                <a:latin typeface="Open Sans" pitchFamily="-84" charset="0"/>
              </a:rPr>
              <a:t>Using the local library </a:t>
            </a:r>
          </a:p>
          <a:p>
            <a:pPr marL="457200" indent="-457200" eaLnBrk="1" hangingPunct="1">
              <a:buFont typeface="Arial" pitchFamily="34" charset="0"/>
              <a:buChar char="•"/>
            </a:pPr>
            <a:r>
              <a:rPr lang="en-US" altLang="en-US" sz="4000" baseline="30000" dirty="0">
                <a:latin typeface="Open Sans" pitchFamily="-84" charset="0"/>
              </a:rPr>
              <a:t>Taking out insurance </a:t>
            </a:r>
          </a:p>
          <a:p>
            <a:pPr marL="457200" indent="-457200" eaLnBrk="1" hangingPunct="1">
              <a:buFont typeface="Arial" pitchFamily="34" charset="0"/>
              <a:buChar char="•"/>
            </a:pPr>
            <a:r>
              <a:rPr lang="en-US" altLang="en-US" sz="4000" baseline="30000" dirty="0">
                <a:latin typeface="Open Sans" pitchFamily="-84" charset="0"/>
              </a:rPr>
              <a:t>Renting a video</a:t>
            </a:r>
          </a:p>
          <a:p>
            <a:pPr marL="457200" indent="-457200" eaLnBrk="1" hangingPunct="1">
              <a:buFont typeface="Arial" pitchFamily="34" charset="0"/>
              <a:buChar char="•"/>
            </a:pPr>
            <a:r>
              <a:rPr lang="en-US" altLang="en-US" sz="4000" baseline="30000" dirty="0">
                <a:latin typeface="Open Sans" pitchFamily="-84" charset="0"/>
              </a:rPr>
              <a:t>Using the Internet </a:t>
            </a:r>
          </a:p>
          <a:p>
            <a:pPr marL="457200" indent="-457200" eaLnBrk="1" hangingPunct="1">
              <a:buFont typeface="Arial" pitchFamily="34" charset="0"/>
              <a:buChar char="•"/>
            </a:pPr>
            <a:r>
              <a:rPr lang="en-US" altLang="en-US" sz="4000" baseline="30000" dirty="0">
                <a:latin typeface="Open Sans" pitchFamily="-84" charset="0"/>
              </a:rPr>
              <a:t>Studying at university </a:t>
            </a:r>
          </a:p>
        </p:txBody>
      </p:sp>
      <p:sp>
        <p:nvSpPr>
          <p:cNvPr id="10243" name="Title 6"/>
          <p:cNvSpPr txBox="1">
            <a:spLocks/>
          </p:cNvSpPr>
          <p:nvPr/>
        </p:nvSpPr>
        <p:spPr bwMode="auto">
          <a:xfrm>
            <a:off x="3615414" y="540204"/>
            <a:ext cx="7390039"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3200" b="1" dirty="0">
                <a:latin typeface="Open Sans" pitchFamily="-84" charset="0"/>
              </a:rPr>
              <a:t>Examples of Database Applications</a:t>
            </a:r>
          </a:p>
        </p:txBody>
      </p:sp>
      <p:pic>
        <p:nvPicPr>
          <p:cNvPr id="36866" name="Picture 2" descr="http://jeru.web.id/wp-content/uploads/2015/06/jdbc-gal1.jpg"/>
          <p:cNvPicPr>
            <a:picLocks noChangeAspect="1" noChangeArrowheads="1"/>
          </p:cNvPicPr>
          <p:nvPr/>
        </p:nvPicPr>
        <p:blipFill>
          <a:blip r:embed="rId2"/>
          <a:srcRect/>
          <a:stretch>
            <a:fillRect/>
          </a:stretch>
        </p:blipFill>
        <p:spPr bwMode="auto">
          <a:xfrm>
            <a:off x="6476490" y="3878310"/>
            <a:ext cx="3918460" cy="2896254"/>
          </a:xfrm>
          <a:prstGeom prst="rect">
            <a:avLst/>
          </a:prstGeom>
          <a:ln>
            <a:noFill/>
          </a:ln>
          <a:effectLst>
            <a:softEdge rad="112500"/>
          </a:effectLst>
        </p:spPr>
      </p:pic>
      <p:sp>
        <p:nvSpPr>
          <p:cNvPr id="5" name="Rectangle 4"/>
          <p:cNvSpPr/>
          <p:nvPr/>
        </p:nvSpPr>
        <p:spPr>
          <a:xfrm>
            <a:off x="8120662" y="6850589"/>
            <a:ext cx="742511" cy="230832"/>
          </a:xfrm>
          <a:prstGeom prst="rect">
            <a:avLst/>
          </a:prstGeom>
        </p:spPr>
        <p:txBody>
          <a:bodyPr wrap="none">
            <a:spAutoFit/>
          </a:bodyPr>
          <a:lstStyle/>
          <a:p>
            <a:r>
              <a:rPr lang="en-US" sz="900" dirty="0" smtClean="0">
                <a:latin typeface="Open Sans"/>
                <a:hlinkClick r:id="rId3"/>
              </a:rPr>
              <a:t>jeru.web.id</a:t>
            </a:r>
            <a:endParaRPr lang="en-US" sz="900" dirty="0">
              <a:latin typeface="Open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p:cNvSpPr txBox="1">
            <a:spLocks/>
          </p:cNvSpPr>
          <p:nvPr/>
        </p:nvSpPr>
        <p:spPr bwMode="auto">
          <a:xfrm>
            <a:off x="1300163" y="1930400"/>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4000" baseline="30000" dirty="0">
                <a:latin typeface="Open Sans" pitchFamily="-84" charset="0"/>
              </a:rPr>
              <a:t>The checkout assistant uses a bar code reader to scan each of your purchases → to find out the price of the item &amp; reduce its stock</a:t>
            </a:r>
          </a:p>
          <a:p>
            <a:pPr marL="457200" indent="-457200" eaLnBrk="1" hangingPunct="1">
              <a:buFont typeface="Arial" pitchFamily="34" charset="0"/>
              <a:buChar char="•"/>
            </a:pPr>
            <a:r>
              <a:rPr lang="en-US" altLang="en-US" sz="4000" baseline="30000" dirty="0">
                <a:latin typeface="Open Sans" pitchFamily="-84" charset="0"/>
              </a:rPr>
              <a:t>If the reorder level falls below the specific threshold → automatically place an order of that item</a:t>
            </a:r>
          </a:p>
          <a:p>
            <a:pPr marL="457200" indent="-457200" eaLnBrk="1" hangingPunct="1">
              <a:buFont typeface="Arial" pitchFamily="34" charset="0"/>
              <a:buChar char="•"/>
            </a:pPr>
            <a:r>
              <a:rPr lang="en-US" altLang="en-US" sz="4000" baseline="30000" dirty="0">
                <a:latin typeface="Open Sans" pitchFamily="-84" charset="0"/>
              </a:rPr>
              <a:t>Check the availability of the item via customer services </a:t>
            </a:r>
          </a:p>
        </p:txBody>
      </p:sp>
      <p:sp>
        <p:nvSpPr>
          <p:cNvPr id="11267" name="Title 6"/>
          <p:cNvSpPr txBox="1">
            <a:spLocks/>
          </p:cNvSpPr>
          <p:nvPr/>
        </p:nvSpPr>
        <p:spPr bwMode="auto">
          <a:xfrm>
            <a:off x="3762375" y="523875"/>
            <a:ext cx="6632575"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3200" b="1" dirty="0">
                <a:latin typeface="Open Sans" pitchFamily="-84" charset="0"/>
              </a:rPr>
              <a:t>Purchases from the supermarket</a:t>
            </a:r>
          </a:p>
        </p:txBody>
      </p:sp>
      <p:pic>
        <p:nvPicPr>
          <p:cNvPr id="35844" name="Picture 4" descr="http://www.bbc.co.uk/staticarchive/7fd4d48104730135f51b6822f900f9d00f2bfd55.jpg"/>
          <p:cNvPicPr>
            <a:picLocks noChangeAspect="1" noChangeArrowheads="1"/>
          </p:cNvPicPr>
          <p:nvPr/>
        </p:nvPicPr>
        <p:blipFill>
          <a:blip r:embed="rId2"/>
          <a:srcRect/>
          <a:stretch>
            <a:fillRect/>
          </a:stretch>
        </p:blipFill>
        <p:spPr bwMode="auto">
          <a:xfrm>
            <a:off x="4299178" y="5283199"/>
            <a:ext cx="2403006" cy="1945798"/>
          </a:xfrm>
          <a:prstGeom prst="rect">
            <a:avLst/>
          </a:prstGeom>
          <a:ln>
            <a:noFill/>
          </a:ln>
          <a:effectLst>
            <a:softEdge rad="112500"/>
          </a:effectLst>
        </p:spPr>
      </p:pic>
      <p:sp>
        <p:nvSpPr>
          <p:cNvPr id="7" name="Rectangle 6"/>
          <p:cNvSpPr/>
          <p:nvPr/>
        </p:nvSpPr>
        <p:spPr>
          <a:xfrm>
            <a:off x="4935253" y="7189565"/>
            <a:ext cx="960519" cy="230832"/>
          </a:xfrm>
          <a:prstGeom prst="rect">
            <a:avLst/>
          </a:prstGeom>
        </p:spPr>
        <p:txBody>
          <a:bodyPr wrap="none">
            <a:spAutoFit/>
          </a:bodyPr>
          <a:lstStyle/>
          <a:p>
            <a:r>
              <a:rPr lang="en-US" sz="900" dirty="0" smtClean="0">
                <a:latin typeface="Open Sans"/>
                <a:hlinkClick r:id="rId3"/>
              </a:rPr>
              <a:t>www.bbc.co.uk</a:t>
            </a:r>
            <a:endParaRPr lang="en-US" sz="900" dirty="0">
              <a:latin typeface="Open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6"/>
          <p:cNvSpPr txBox="1">
            <a:spLocks/>
          </p:cNvSpPr>
          <p:nvPr/>
        </p:nvSpPr>
        <p:spPr bwMode="auto">
          <a:xfrm>
            <a:off x="5128580" y="1411288"/>
            <a:ext cx="5006044"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3200" baseline="30000" dirty="0">
                <a:latin typeface="Open Sans" pitchFamily="-84" charset="0"/>
              </a:rPr>
              <a:t>To check whether you have sufficient credit left, by using your credit card number to check that your recent purchase together with the sum of the purchases you have already made this month is within your credit limit. When the purchase is confirmed, the details of the purchase are recorded. </a:t>
            </a:r>
          </a:p>
          <a:p>
            <a:pPr marL="457200" indent="-457200" eaLnBrk="1" hangingPunct="1">
              <a:buFont typeface="Arial" pitchFamily="34" charset="0"/>
              <a:buChar char="•"/>
            </a:pPr>
            <a:r>
              <a:rPr lang="en-US" altLang="en-US" sz="3200" baseline="30000" dirty="0">
                <a:latin typeface="Open Sans" pitchFamily="-84" charset="0"/>
              </a:rPr>
              <a:t>To check that the credit card is not on the list of stolen or lost cards before authorizing the purchase.</a:t>
            </a:r>
          </a:p>
          <a:p>
            <a:pPr marL="457200" indent="-457200" eaLnBrk="1" hangingPunct="1">
              <a:buFont typeface="Arial" pitchFamily="34" charset="0"/>
              <a:buChar char="•"/>
            </a:pPr>
            <a:r>
              <a:rPr lang="en-US" altLang="en-US" sz="3200" baseline="30000" dirty="0">
                <a:latin typeface="Open Sans" pitchFamily="-84" charset="0"/>
              </a:rPr>
              <a:t>There are other application programs to send out monthly statements to each cardholder and to credit accounts when payment is received. </a:t>
            </a:r>
          </a:p>
        </p:txBody>
      </p:sp>
      <p:sp>
        <p:nvSpPr>
          <p:cNvPr id="12291" name="Title 6"/>
          <p:cNvSpPr txBox="1">
            <a:spLocks/>
          </p:cNvSpPr>
          <p:nvPr/>
        </p:nvSpPr>
        <p:spPr bwMode="auto">
          <a:xfrm>
            <a:off x="3762375" y="476577"/>
            <a:ext cx="6926263"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3200" b="1" dirty="0">
                <a:latin typeface="Open Sans" pitchFamily="-84" charset="0"/>
              </a:rPr>
              <a:t>Purchases using your credit card</a:t>
            </a:r>
          </a:p>
        </p:txBody>
      </p:sp>
      <p:pic>
        <p:nvPicPr>
          <p:cNvPr id="34820" name="Picture 4" descr="http://images.indianexpress.com/2015/05/credit-card-main.jpg"/>
          <p:cNvPicPr>
            <a:picLocks noChangeAspect="1" noChangeArrowheads="1"/>
          </p:cNvPicPr>
          <p:nvPr/>
        </p:nvPicPr>
        <p:blipFill>
          <a:blip r:embed="rId2"/>
          <a:srcRect/>
          <a:stretch>
            <a:fillRect/>
          </a:stretch>
        </p:blipFill>
        <p:spPr bwMode="auto">
          <a:xfrm>
            <a:off x="1283404" y="2552086"/>
            <a:ext cx="3845176" cy="2393938"/>
          </a:xfrm>
          <a:prstGeom prst="rect">
            <a:avLst/>
          </a:prstGeom>
          <a:ln>
            <a:noFill/>
          </a:ln>
          <a:effectLst>
            <a:softEdge rad="112500"/>
          </a:effectLst>
        </p:spPr>
      </p:pic>
      <p:sp>
        <p:nvSpPr>
          <p:cNvPr id="6" name="Rectangle 5"/>
          <p:cNvSpPr/>
          <p:nvPr/>
        </p:nvSpPr>
        <p:spPr>
          <a:xfrm>
            <a:off x="2639022" y="4946024"/>
            <a:ext cx="1146468" cy="230832"/>
          </a:xfrm>
          <a:prstGeom prst="rect">
            <a:avLst/>
          </a:prstGeom>
        </p:spPr>
        <p:txBody>
          <a:bodyPr wrap="none">
            <a:spAutoFit/>
          </a:bodyPr>
          <a:lstStyle/>
          <a:p>
            <a:r>
              <a:rPr lang="en-US" sz="900" dirty="0" smtClean="0">
                <a:latin typeface="Open Sans"/>
                <a:hlinkClick r:id="rId3"/>
              </a:rPr>
              <a:t>indianexpress.com</a:t>
            </a:r>
            <a:endParaRPr lang="en-US" sz="900" dirty="0">
              <a:latin typeface="Open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txBox="1">
            <a:spLocks/>
          </p:cNvSpPr>
          <p:nvPr/>
        </p:nvSpPr>
        <p:spPr bwMode="auto">
          <a:xfrm>
            <a:off x="1300163" y="1867336"/>
            <a:ext cx="9094787" cy="5095875"/>
          </a:xfrm>
          <a:prstGeom prst="rect">
            <a:avLst/>
          </a:prstGeom>
          <a:noFill/>
          <a:ln w="9525">
            <a:noFill/>
            <a:miter lim="800000"/>
            <a:headEnd/>
            <a:tailEnd/>
          </a:ln>
        </p:spPr>
        <p:txBody>
          <a:bodyPr lIns="104287" tIns="52144" rIns="104287" bIns="52144"/>
          <a:lstStyle/>
          <a:p>
            <a:pPr marL="457200" indent="-457200" eaLnBrk="1" hangingPunct="1">
              <a:buFont typeface="Arial" pitchFamily="34" charset="0"/>
              <a:buChar char="•"/>
            </a:pPr>
            <a:r>
              <a:rPr lang="en-US" altLang="en-US" sz="3200" baseline="30000" dirty="0">
                <a:latin typeface="Open Sans" pitchFamily="-84" charset="0"/>
              </a:rPr>
              <a:t>When you book your holiday, the database system has to make all the necessary booking arrangements → to ensure that two different agents do not book the same holiday or overbook the seats on the flight.</a:t>
            </a:r>
          </a:p>
          <a:p>
            <a:pPr marL="457200" indent="-457200" eaLnBrk="1" hangingPunct="1">
              <a:buFont typeface="Arial" pitchFamily="34" charset="0"/>
              <a:buChar char="•"/>
            </a:pPr>
            <a:r>
              <a:rPr lang="en-US" altLang="en-US" sz="3200" baseline="30000" dirty="0">
                <a:latin typeface="Open Sans" pitchFamily="-84" charset="0"/>
              </a:rPr>
              <a:t>For example, if there is only one seat left on the flight from London to New York and two agents try to reserve the last seat at the same time, the system has to recognize this situation, allow one booking to proceed, and inform the other agent that there are now no seats available. </a:t>
            </a:r>
          </a:p>
          <a:p>
            <a:pPr marL="457200" indent="-457200" eaLnBrk="1" hangingPunct="1">
              <a:buFont typeface="Arial" pitchFamily="34" charset="0"/>
              <a:buChar char="•"/>
            </a:pPr>
            <a:r>
              <a:rPr lang="en-US" altLang="en-US" sz="3200" baseline="30000" dirty="0">
                <a:latin typeface="Open Sans" pitchFamily="-84" charset="0"/>
              </a:rPr>
              <a:t>The travel agent may have another, usually separate, database for invoicing. </a:t>
            </a:r>
          </a:p>
        </p:txBody>
      </p:sp>
      <p:sp>
        <p:nvSpPr>
          <p:cNvPr id="13315" name="Title 6"/>
          <p:cNvSpPr txBox="1">
            <a:spLocks/>
          </p:cNvSpPr>
          <p:nvPr/>
        </p:nvSpPr>
        <p:spPr bwMode="auto">
          <a:xfrm>
            <a:off x="3200420" y="586939"/>
            <a:ext cx="9427780" cy="887413"/>
          </a:xfrm>
          <a:prstGeom prst="rect">
            <a:avLst/>
          </a:prstGeom>
          <a:noFill/>
          <a:ln w="9525">
            <a:noFill/>
            <a:miter lim="800000"/>
            <a:headEnd/>
            <a:tailEnd/>
          </a:ln>
        </p:spPr>
        <p:txBody>
          <a:bodyPr lIns="104287" tIns="52144" rIns="104287" bIns="52144"/>
          <a:lstStyle/>
          <a:p>
            <a:pPr eaLnBrk="1" hangingPunct="1">
              <a:lnSpc>
                <a:spcPct val="70000"/>
              </a:lnSpc>
            </a:pPr>
            <a:r>
              <a:rPr lang="en-US" altLang="en-US" sz="3200" b="1" dirty="0">
                <a:latin typeface="Open Sans" pitchFamily="-84" charset="0"/>
              </a:rPr>
              <a:t>Booking a holiday at the travel </a:t>
            </a:r>
            <a:r>
              <a:rPr lang="en-US" altLang="en-US" sz="3200" b="1" dirty="0" smtClean="0">
                <a:latin typeface="Open Sans" pitchFamily="-84" charset="0"/>
              </a:rPr>
              <a:t>agents</a:t>
            </a:r>
            <a:endParaRPr lang="en-US" altLang="en-US" sz="3200" b="1" dirty="0">
              <a:latin typeface="Open Sans" pitchFamily="-84" charset="0"/>
            </a:endParaRPr>
          </a:p>
        </p:txBody>
      </p:sp>
      <p:pic>
        <p:nvPicPr>
          <p:cNvPr id="33794" name="Picture 2" descr="http://www.parenting-blog.net/wp-content/uploads/online-booking.jpg"/>
          <p:cNvPicPr>
            <a:picLocks noChangeAspect="1" noChangeArrowheads="1"/>
          </p:cNvPicPr>
          <p:nvPr/>
        </p:nvPicPr>
        <p:blipFill>
          <a:blip r:embed="rId2"/>
          <a:srcRect/>
          <a:stretch>
            <a:fillRect/>
          </a:stretch>
        </p:blipFill>
        <p:spPr bwMode="auto">
          <a:xfrm>
            <a:off x="8326054" y="5360270"/>
            <a:ext cx="1753914" cy="1753914"/>
          </a:xfrm>
          <a:prstGeom prst="rect">
            <a:avLst/>
          </a:prstGeom>
          <a:noFill/>
        </p:spPr>
      </p:pic>
      <p:sp>
        <p:nvSpPr>
          <p:cNvPr id="5" name="Rectangle 4"/>
          <p:cNvSpPr/>
          <p:nvPr/>
        </p:nvSpPr>
        <p:spPr>
          <a:xfrm>
            <a:off x="8582096" y="7136637"/>
            <a:ext cx="1396536" cy="230832"/>
          </a:xfrm>
          <a:prstGeom prst="rect">
            <a:avLst/>
          </a:prstGeom>
        </p:spPr>
        <p:txBody>
          <a:bodyPr wrap="none">
            <a:spAutoFit/>
          </a:bodyPr>
          <a:lstStyle/>
          <a:p>
            <a:r>
              <a:rPr lang="en-US" sz="900" dirty="0" smtClean="0">
                <a:latin typeface="Open Sans"/>
                <a:hlinkClick r:id="rId3"/>
              </a:rPr>
              <a:t>www.parenting-blog.net</a:t>
            </a:r>
            <a:endParaRPr lang="en-US" sz="900" dirty="0">
              <a:latin typeface="Open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TotalTime>
  <Words>1605</Words>
  <Application>Microsoft Office PowerPoint</Application>
  <PresentationFormat>Custom</PresentationFormat>
  <Paragraphs>189</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MS PGothic</vt:lpstr>
      <vt:lpstr>Arial</vt:lpstr>
      <vt:lpstr>Calibri</vt:lpstr>
      <vt:lpstr>Open Sans</vt:lpstr>
      <vt:lpstr>TemplateBM</vt:lpstr>
      <vt:lpstr>INTRODUCTION TO DATABASE</vt:lpstr>
      <vt:lpstr>LEARNING OUTCOME</vt:lpstr>
      <vt:lpstr>ACKNOWLEDGEMENT</vt:lpstr>
      <vt:lpstr>CHAPTER 1 INTRODUCTION TO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Rommy Romster</cp:lastModifiedBy>
  <cp:revision>124</cp:revision>
  <dcterms:created xsi:type="dcterms:W3CDTF">2014-08-20T01:28:25Z</dcterms:created>
  <dcterms:modified xsi:type="dcterms:W3CDTF">2017-11-24T02:21:43Z</dcterms:modified>
</cp:coreProperties>
</file>