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68" r:id="rId2"/>
    <p:sldId id="381" r:id="rId3"/>
    <p:sldId id="432" r:id="rId4"/>
    <p:sldId id="261" r:id="rId5"/>
    <p:sldId id="433" r:id="rId6"/>
    <p:sldId id="470" r:id="rId7"/>
    <p:sldId id="471" r:id="rId8"/>
    <p:sldId id="472" r:id="rId9"/>
    <p:sldId id="473" r:id="rId10"/>
    <p:sldId id="474" r:id="rId11"/>
    <p:sldId id="475" r:id="rId12"/>
    <p:sldId id="477" r:id="rId13"/>
    <p:sldId id="476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6" r:id="rId22"/>
    <p:sldId id="485" r:id="rId23"/>
    <p:sldId id="487" r:id="rId24"/>
    <p:sldId id="488" r:id="rId25"/>
    <p:sldId id="489" r:id="rId26"/>
    <p:sldId id="490" r:id="rId27"/>
    <p:sldId id="491" r:id="rId28"/>
    <p:sldId id="492" r:id="rId29"/>
    <p:sldId id="464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468"/>
            <p14:sldId id="381"/>
            <p14:sldId id="432"/>
          </p14:sldIdLst>
        </p14:section>
        <p14:section name="COURSE CONTENT" id="{F4927CBE-FA17-46D1-BAAE-887D0AF2CCBF}">
          <p14:sldIdLst>
            <p14:sldId id="261"/>
            <p14:sldId id="433"/>
            <p14:sldId id="470"/>
            <p14:sldId id="471"/>
            <p14:sldId id="472"/>
            <p14:sldId id="473"/>
            <p14:sldId id="474"/>
            <p14:sldId id="475"/>
            <p14:sldId id="477"/>
            <p14:sldId id="476"/>
            <p14:sldId id="478"/>
            <p14:sldId id="479"/>
            <p14:sldId id="480"/>
            <p14:sldId id="481"/>
            <p14:sldId id="482"/>
            <p14:sldId id="483"/>
            <p14:sldId id="484"/>
            <p14:sldId id="486"/>
            <p14:sldId id="485"/>
            <p14:sldId id="487"/>
            <p14:sldId id="488"/>
            <p14:sldId id="489"/>
            <p14:sldId id="490"/>
            <p14:sldId id="491"/>
            <p14:sldId id="492"/>
            <p14:sldId id="464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9BB24-A8BE-48DF-8A8D-59199EF78CCA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DA0E-3DDB-41E9-B76B-5C58D9F61B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4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8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0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29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0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6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9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9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7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2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8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9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2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76047-E331-4BC8-9640-9A7873BC7C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34B-4EC5-483B-936D-0F798C36996C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7747-A24A-4515-B4A1-F733D0AB47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ved=0CAsQjB0wAGoVChMI_bGvzfWTxgIVRXu8Ch0mogAS&amp;url=http://www.healthytravelblog.com/2013/12/18/is-it-bad-to-say-thank-you-and-other-cultural-no-nos/&amp;ei=zu5_Vf2SNMX28QWmxIKQAQ&amp;psig=AFQjCNEBHY_E9fkfNK52ASzl-aFPXYg-Ow&amp;ust=1434533966946524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0687" y="1676400"/>
            <a:ext cx="7758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: ISYS6280 – Database Systems (GAT)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Year 	: </a:t>
            </a: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0480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DATABASE ARCHITECTURE AND THE WEB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/>
              <a:t>3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810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 smtClean="0">
                <a:latin typeface="Open Sans"/>
              </a:rPr>
              <a:t>Traditional Two-Tier Client-Server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11250" y="1553167"/>
            <a:ext cx="7727950" cy="439043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Client (tier 1) manages user interface and runs applications.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Server (tier 2) holds database and DBMS.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Advantages include: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wider access to existing databases;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increased performance;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possible reduction in hardware costs;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reduction in communication costs;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increased consistency.</a:t>
            </a: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81000"/>
            <a:ext cx="57150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 smtClean="0">
                <a:latin typeface="Open Sans"/>
              </a:rPr>
              <a:t>Traditional Two-Tier Client-Server Architecture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6" descr="C02NF12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52700" y="1657350"/>
            <a:ext cx="4305300" cy="489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810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 smtClean="0">
                <a:latin typeface="Open Sans"/>
              </a:rPr>
              <a:t>Traditional Two-Tier Client-Server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6" descr="C02NF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524000"/>
            <a:ext cx="7664146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2667000"/>
            <a:ext cx="3657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</a:rPr>
              <a:t>Alternative Client-Server Topologies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52400"/>
            <a:ext cx="2949087" cy="6477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670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</a:rPr>
              <a:t>Summary of Client-Server Functions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9554" y="1752576"/>
            <a:ext cx="8358246" cy="34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latin typeface="Open Sans"/>
              </a:rPr>
              <a:t>Three-Tier Client-Server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00120" y="1439442"/>
            <a:ext cx="7791480" cy="496135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need for enterprise scalability challenged the traditional two-tier client–server model.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Client side presented two problems preventing true scalability: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‘Fat’ client, requiring considerable resources on client’s computer to run effectively.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Significant client side administration overhead.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By 1995, three layers proposed, each potentially running on a different platform.</a:t>
            </a: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latin typeface="Open Sans"/>
              </a:rPr>
              <a:t>Three-Tier Client-Server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35050" y="1682282"/>
            <a:ext cx="7727950" cy="3804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Advantages: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‘Thin’ client, requiring less expensive hardware.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Application maintenance centralized.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Easier to modify or replace one tier without affecting others.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Separating business logic from database functions makes it easier to implement load balancing.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Maps quite naturally to Web environment.</a:t>
            </a:r>
            <a:endParaRPr kumimoji="0" lang="en-US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latin typeface="Open Sans"/>
              </a:rPr>
              <a:t>Three-Tier Client-Server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6" name="Picture 4" descr="C02N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7500" y="1484313"/>
            <a:ext cx="6565900" cy="5116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</a:rPr>
              <a:t>n-Tier Client-Server (e.g. 4-Tier)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9175" y="1493187"/>
            <a:ext cx="3933825" cy="22406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three-tier architecture can be expanded to </a:t>
            </a:r>
            <a:r>
              <a:rPr kumimoji="0" lang="en-US" altLang="en-US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 </a:t>
            </a:r>
            <a:r>
              <a:rPr kumimoji="0" lang="en-US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tiers, with additional tiers providing </a:t>
            </a:r>
            <a:r>
              <a:rPr kumimoji="0" lang="en-GB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more flexibility and scalability.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66800" y="3886200"/>
            <a:ext cx="3733800" cy="199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96875" indent="-396875" defTabSz="9128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Open Sans"/>
              </a:rPr>
              <a:t>Applications servers host API to expose business logic and business processes for use by other </a:t>
            </a:r>
            <a:r>
              <a:rPr lang="en-US" altLang="en-US" sz="2400" dirty="0" smtClean="0">
                <a:latin typeface="Open Sans"/>
              </a:rPr>
              <a:t>applications.</a:t>
            </a:r>
            <a:endParaRPr lang="en-GB" altLang="en-US" sz="2400" dirty="0">
              <a:latin typeface="Open San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l="34752" t="20201" r="36447" b="10156"/>
          <a:stretch>
            <a:fillRect/>
          </a:stretch>
        </p:blipFill>
        <p:spPr bwMode="auto">
          <a:xfrm>
            <a:off x="5105400" y="1019610"/>
            <a:ext cx="4038601" cy="52891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latin typeface="Open Sans"/>
              </a:rPr>
              <a:t>Middleware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8562" y="1495388"/>
            <a:ext cx="7488238" cy="52864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Middleware is a generic term used to describe software that mediates with other software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Communication among disparate applications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Six main types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Asynchronous Remote Procedure Call (RPC)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Synchronous RPC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Publish/Subscribe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Message-Oriented middleware (MOM)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Object-request broker (ORB)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SQL-oriented data access</a:t>
            </a:r>
            <a:endParaRPr kumimoji="0" lang="en-US" altLang="en-US" sz="24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4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020888" y="708025"/>
            <a:ext cx="6837362" cy="792163"/>
          </a:xfrm>
        </p:spPr>
        <p:txBody>
          <a:bodyPr/>
          <a:lstStyle/>
          <a:p>
            <a:pPr algn="r" eaLnBrk="1" hangingPunct="1"/>
            <a:r>
              <a:rPr lang="en-US" sz="3200" smtClean="0">
                <a:latin typeface="Open Sans" pitchFamily="-84" charset="0"/>
              </a:rPr>
              <a:t>LEARNING OUTCOME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295400" y="2317750"/>
            <a:ext cx="7800975" cy="30400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Open Sans" pitchFamily="-84" charset="0"/>
              </a:rPr>
              <a:t>LO 1 :</a:t>
            </a:r>
            <a:r>
              <a:rPr lang="en-AU" sz="2800" dirty="0" smtClean="0"/>
              <a:t> Describe database systems, terminology, environment, and new concept of database</a:t>
            </a:r>
            <a:endParaRPr lang="en-US" sz="2800" dirty="0" smtClean="0"/>
          </a:p>
          <a:p>
            <a:pPr marL="0" lvl="0" indent="0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endParaRPr lang="en-US" sz="2800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</a:rPr>
              <a:t>Transaction Processing Monitors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8562" y="1701153"/>
            <a:ext cx="7488238" cy="500444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Controls data transfer between clients/servers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Provides a consistent environment, particularly for online transaction processing (OLTP)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Significant advantages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Transaction routing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Managing distributed transactions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Load balancing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Funneling</a:t>
            </a: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Increased reliability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latin typeface="Open Sans"/>
              </a:rPr>
              <a:t>Transaction Processing Monitor as middle tier of 3-tier client-server</a:t>
            </a:r>
            <a:endParaRPr lang="en-US" sz="28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62082"/>
            <a:ext cx="7858181" cy="43577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Open Sans"/>
              </a:rPr>
              <a:t>Web Services and Service-Oriented Architectures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1676400"/>
            <a:ext cx="7704138" cy="313932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Software system designed to support interoperable machine-to-web service machine interaction over a network.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Web services share business logic, data, and processes through a programmatic interface across a network.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Developers can add the Web service to a Web page (or an executable program) to offer specific functionality to </a:t>
            </a: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users.</a:t>
            </a: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Open Sans"/>
              </a:rPr>
              <a:t>Web Services and Service-Oriented Architectures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5062" y="1676400"/>
            <a:ext cx="7704138" cy="387798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Web services approach uses accepted technologies and </a:t>
            </a: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standards, such as: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XML (extensible Markup Language).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SOAP (Simple Object Access Protocol) is a communication protocol for exchanging structured information over the Internet and uses a message format based on XML. It is both platform- and language-independent.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WSDL (Web Services Description Language) protocol, again based on XML, is used to describe and locate a Web service.</a:t>
            </a:r>
            <a:endParaRPr kumimoji="0" lang="en-US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Open Sans"/>
              </a:rPr>
              <a:t>Web Services and Service-Oriented Architectures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8126" y="1600504"/>
            <a:ext cx="8786874" cy="914096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2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UDDI (Universal Discovery, Description, and Integration) protocol is a platform independent, XML-based registry for businesses to list themselves on the Internet.</a:t>
            </a:r>
            <a:endParaRPr kumimoji="0" lang="en-GB" alt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857472"/>
            <a:ext cx="574653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</a:rPr>
              <a:t>Service-Oriented Architectures (SOA)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58862" y="1668280"/>
            <a:ext cx="7704138" cy="33609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Architecture for building applications that implement business processes as sets of services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Published at a granularity relevant to the service consumer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Loosely coupled and autonomous services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Web services designed for SOA different from other Web services</a:t>
            </a: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</a:t>
            </a: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latin typeface="Open Sans"/>
              </a:rPr>
              <a:t>Traditional vs. SOA Architecture</a:t>
            </a:r>
            <a:endParaRPr lang="en-US" sz="30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306" y="1604930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latin typeface="Open Sans"/>
              </a:rPr>
              <a:t>Data Warehousing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524000"/>
            <a:ext cx="7993062" cy="475207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 warehouse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Consolidated/integrated view of corporate data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Drawn from disparate operational data sources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Range of end-user access tools capable of supporting simple to highly complex queries to support decision making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Subject-oriented, integrated, time-variant, and nonvolatile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3200" y="2286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Open Sans"/>
              </a:rPr>
              <a:t>Typical Architecture of a Data Warehouse</a:t>
            </a:r>
            <a:endParaRPr lang="en-US" sz="32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8312" y="1424284"/>
            <a:ext cx="7993288" cy="52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www.healthytravelblog.com/wp-content/uploads/2013/12/Thank-you-post-it_Xoomb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382000" cy="524081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315200" y="6398568"/>
            <a:ext cx="1588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Open Sans"/>
                <a:hlinkClick r:id="rId3"/>
              </a:rPr>
              <a:t>www.healthytravelblog.com</a:t>
            </a:r>
            <a:endParaRPr lang="en-US" sz="900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020888" y="500063"/>
            <a:ext cx="6837362" cy="792162"/>
          </a:xfrm>
        </p:spPr>
        <p:txBody>
          <a:bodyPr/>
          <a:lstStyle/>
          <a:p>
            <a:pPr algn="r" eaLnBrk="1" hangingPunct="1"/>
            <a:r>
              <a:rPr lang="en-US" sz="3200" smtClean="0">
                <a:latin typeface="Open Sans" pitchFamily="-84" charset="0"/>
              </a:rPr>
              <a:t>ACKNOWLEDGEMENT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214438" y="2000250"/>
            <a:ext cx="3643312" cy="3040063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mtClean="0">
                <a:latin typeface="Open Sans" pitchFamily="-84" charset="0"/>
              </a:rPr>
              <a:t>These slides have been adapted from Thomas Connolly and Carolyn Begg. 2015. Database Systems: A Practical Approach To Design, Implementation, and Management. Pearson Education. USA. ISBN:978-1-292-06118-4 </a:t>
            </a:r>
          </a:p>
        </p:txBody>
      </p:sp>
      <p:pic>
        <p:nvPicPr>
          <p:cNvPr id="35844" name="Picture 2" descr="D:\SCC\!Ganjil-1415\Course Review\PSBD_Edisi 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1643063"/>
            <a:ext cx="357187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2895600"/>
            <a:ext cx="7467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CHAPTER 3</a:t>
            </a:r>
            <a:br>
              <a:rPr lang="en-US" sz="4000" dirty="0" smtClean="0"/>
            </a:br>
            <a:r>
              <a:rPr lang="en-US" sz="4000" dirty="0" smtClean="0"/>
              <a:t> DATABASE ARCHITECTURE AND THE WEB</a:t>
            </a:r>
            <a:endParaRPr lang="id-ID" sz="4000" dirty="0"/>
          </a:p>
        </p:txBody>
      </p:sp>
      <p:sp>
        <p:nvSpPr>
          <p:cNvPr id="6146" name="AutoShape 2" descr="https://www.csiac.org/sites/default/files/images/group_rotating_banner/banner_195.jpg"/>
          <p:cNvSpPr>
            <a:spLocks noChangeAspect="1" noChangeArrowheads="1"/>
          </p:cNvSpPr>
          <p:nvPr/>
        </p:nvSpPr>
        <p:spPr bwMode="auto">
          <a:xfrm>
            <a:off x="155575" y="-1485900"/>
            <a:ext cx="6191250" cy="3095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71800" y="3810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 smtClean="0">
                <a:solidFill>
                  <a:srgbClr val="000000"/>
                </a:solidFill>
                <a:latin typeface="Open Sans"/>
                <a:cs typeface="Arial" pitchFamily="34" charset="0"/>
              </a:rPr>
              <a:t>LEARNING OBJECTIVES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95388" y="1622376"/>
            <a:ext cx="7643812" cy="47784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meaning of the client–server architecture and the advantages of this type of architecture </a:t>
            </a:r>
            <a:r>
              <a:rPr kumimoji="0" lang="en-GB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for a DBMS.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difference between two-tier, three-tier and </a:t>
            </a:r>
            <a:r>
              <a:rPr kumimoji="0" lang="en-US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-tier client–server architectures.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Open Sans"/>
              </a:rPr>
              <a:t>Function and uses of Transaction Processing Monitors.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Open Sans"/>
              </a:rPr>
              <a:t>The </a:t>
            </a:r>
            <a:r>
              <a:rPr lang="en-US" sz="2400" dirty="0">
                <a:latin typeface="Open Sans"/>
              </a:rPr>
              <a:t>purpose of a Web service and the technological standards used to develop a Web </a:t>
            </a:r>
            <a:r>
              <a:rPr lang="en-GB" sz="2400" dirty="0">
                <a:latin typeface="Open Sans"/>
              </a:rPr>
              <a:t>service.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Open Sans"/>
              </a:rPr>
              <a:t>The meaning of service-oriented architecture (SOA).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Open Sans"/>
              </a:rPr>
              <a:t>The architecture of a data warehouse</a:t>
            </a:r>
            <a:r>
              <a:rPr lang="en-US" sz="2400" dirty="0" smtClean="0">
                <a:latin typeface="Open Sans"/>
              </a:rPr>
              <a:t>.</a:t>
            </a:r>
            <a:endParaRPr kumimoji="0" lang="en-GB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GB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810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/>
              <a:t>Multi-user DBMS Architectures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3000" y="1600200"/>
            <a:ext cx="7727950" cy="33607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common architectures that are used to implement </a:t>
            </a: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multi-user database management systems: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Teleprocessing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File-Server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Client-Server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810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latin typeface="Open Sans"/>
              </a:rPr>
              <a:t>Teleprocessing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1524000"/>
            <a:ext cx="7924800" cy="241296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computer with a single CPU and a number of terminals.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Processing performed within the same physical computer. User terminals are typically “dumb”, incapable of functioning on their own, and cabled to the central computer.</a:t>
            </a: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1355" y="3657600"/>
            <a:ext cx="3983045" cy="274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810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latin typeface="Open Sans"/>
              </a:rPr>
              <a:t>File-Server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63650" y="1586597"/>
            <a:ext cx="7727950" cy="481420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File-server is connected to several workstations across a network.</a:t>
            </a:r>
          </a:p>
          <a:p>
            <a:pPr marL="342900" marR="0" lvl="0" indent="-342900" algn="l" defTabSz="914400" rtl="0" eaLnBrk="1" fontAlgn="auto" latinLnBrk="0" hangingPunct="1">
              <a:lnSpc>
                <a:spcPct val="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Database resides on file-server.</a:t>
            </a:r>
          </a:p>
          <a:p>
            <a:pPr marL="742950" marR="0" lvl="1" indent="-285750" algn="l" defTabSz="914400" rtl="0" eaLnBrk="1" fontAlgn="auto" latinLnBrk="0" hangingPunct="1">
              <a:lnSpc>
                <a:spcPct val="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altLang="en-US" sz="24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DBMS and applications run on each workstation.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Disadvantages include: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Significant network traffic.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Copy of DBMS on each workstation.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Concurrency, recovery and integrity control more complex.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alt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5600" y="381000"/>
            <a:ext cx="6324600" cy="6103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>
                <a:latin typeface="Open Sans"/>
              </a:rPr>
              <a:t>File-Server Architecture</a:t>
            </a:r>
            <a:endParaRPr lang="en-US" sz="3600" b="1" dirty="0">
              <a:latin typeface="Open Sans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Open Sans"/>
              </a:rPr>
              <a:t>Bina</a:t>
            </a:r>
            <a:r>
              <a:rPr lang="en-US" dirty="0" smtClean="0">
                <a:latin typeface="Open Sans"/>
              </a:rPr>
              <a:t> Nusantara</a:t>
            </a:r>
            <a:endParaRPr lang="en-US" dirty="0">
              <a:latin typeface="Open San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68400" y="1579805"/>
            <a:ext cx="75184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96875" indent="-396875" defTabSz="912813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2400" dirty="0">
                <a:latin typeface="Open Sans"/>
              </a:rPr>
              <a:t>In a file-server environment, the processing is distributed about the network, typically a local area network (LAN).</a:t>
            </a:r>
            <a:endParaRPr lang="en-GB" altLang="en-US" sz="2400" dirty="0">
              <a:latin typeface="Open Sans"/>
            </a:endParaRPr>
          </a:p>
        </p:txBody>
      </p:sp>
      <p:pic>
        <p:nvPicPr>
          <p:cNvPr id="7" name="Picture 6" descr="C02NF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19600" y="2362200"/>
            <a:ext cx="3887788" cy="4202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0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5390</TotalTime>
  <Words>894</Words>
  <Application>Microsoft Office PowerPoint</Application>
  <PresentationFormat>On-screen Show (4:3)</PresentationFormat>
  <Paragraphs>163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Monotype Sorts</vt:lpstr>
      <vt:lpstr>Open Sans</vt:lpstr>
      <vt:lpstr>Wingdings</vt:lpstr>
      <vt:lpstr>Template PPT 2015</vt:lpstr>
      <vt:lpstr>DATABASE ARCHITECTURE AND THE WEB Session  3</vt:lpstr>
      <vt:lpstr>LEARNING OUTCOME</vt:lpstr>
      <vt:lpstr>ACKNOWLEDGEMENT</vt:lpstr>
      <vt:lpstr>CHAPTER 3  DATABASE ARCHITECTURE AND THE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Rommy Romster</cp:lastModifiedBy>
  <cp:revision>360</cp:revision>
  <dcterms:created xsi:type="dcterms:W3CDTF">2015-05-04T03:33:03Z</dcterms:created>
  <dcterms:modified xsi:type="dcterms:W3CDTF">2017-11-25T23:15:00Z</dcterms:modified>
</cp:coreProperties>
</file>