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22" r:id="rId2"/>
    <p:sldId id="320" r:id="rId3"/>
    <p:sldId id="328" r:id="rId4"/>
    <p:sldId id="329" r:id="rId5"/>
    <p:sldId id="330" r:id="rId6"/>
    <p:sldId id="262" r:id="rId7"/>
    <p:sldId id="271" r:id="rId8"/>
    <p:sldId id="263" r:id="rId9"/>
    <p:sldId id="310" r:id="rId10"/>
    <p:sldId id="311" r:id="rId11"/>
    <p:sldId id="272" r:id="rId12"/>
    <p:sldId id="313" r:id="rId13"/>
    <p:sldId id="314" r:id="rId14"/>
    <p:sldId id="315" r:id="rId15"/>
    <p:sldId id="273" r:id="rId16"/>
    <p:sldId id="275" r:id="rId17"/>
    <p:sldId id="276" r:id="rId18"/>
    <p:sldId id="318" r:id="rId19"/>
    <p:sldId id="279" r:id="rId20"/>
    <p:sldId id="319" r:id="rId21"/>
    <p:sldId id="331" r:id="rId22"/>
  </p:sldIdLst>
  <p:sldSz cx="10688638" cy="7562850"/>
  <p:notesSz cx="6858000" cy="9144000"/>
  <p:defaultTextStyle>
    <a:defPPr>
      <a:defRPr lang="en-US"/>
    </a:defPPr>
    <a:lvl1pPr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520700" indent="-635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041400" indent="-127000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563688" indent="-1920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2084388" indent="-255588" algn="l" defTabSz="520700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72" y="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DFA3A-61EF-4D29-BC4E-7EC8160CA23D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56CC-0B1A-49B9-972F-0D16794CD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4763"/>
            <a:ext cx="10682288" cy="712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6" name="Rectangle 5"/>
          <p:cNvSpPr/>
          <p:nvPr/>
        </p:nvSpPr>
        <p:spPr>
          <a:xfrm>
            <a:off x="1978025" y="1795463"/>
            <a:ext cx="8710613" cy="576738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788" y="2987337"/>
            <a:ext cx="8333014" cy="1621111"/>
          </a:xfrm>
        </p:spPr>
        <p:txBody>
          <a:bodyPr/>
          <a:lstStyle>
            <a:lvl1pPr eaLnBrk="1" hangingPunct="1">
              <a:defRPr sz="4852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0819" y="4737012"/>
            <a:ext cx="7482047" cy="635271"/>
          </a:xfrm>
        </p:spPr>
        <p:txBody>
          <a:bodyPr>
            <a:normAutofit/>
          </a:bodyPr>
          <a:lstStyle>
            <a:lvl1pPr marL="0" indent="0" algn="ctr">
              <a:buNone/>
              <a:defRPr sz="2647">
                <a:solidFill>
                  <a:schemeClr val="bg1"/>
                </a:solidFill>
                <a:latin typeface="Open Sans"/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9219C-572E-46B2-B567-26786808AE4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0B87E-3FD7-4433-B338-EEAA3152F0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E2A3-5E60-481B-91D9-6323948C9903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96618-E857-4CD6-8786-1F24BF01FD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1637387"/>
            <a:ext cx="2404944" cy="51184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898" y="1637387"/>
            <a:ext cx="6351220" cy="51184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5CA9-0D1E-438E-9E67-9C89560F38A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E92F6-AFC2-4B9A-9A94-A0D85CE21D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760E-E581-4A1D-878C-557C6A060D18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B5C95-8825-4AEC-BD8C-A27032A92E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75"/>
            <a:ext cx="10688638" cy="712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22" y="2272657"/>
            <a:ext cx="7992064" cy="873497"/>
          </a:xfrm>
        </p:spPr>
        <p:txBody>
          <a:bodyPr>
            <a:normAutofit/>
          </a:bodyPr>
          <a:lstStyle>
            <a:lvl1pPr algn="l">
              <a:defRPr sz="3308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34222" y="3781426"/>
            <a:ext cx="7992064" cy="335291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2229960" y="3146154"/>
            <a:ext cx="7996326" cy="555862"/>
          </a:xfrm>
        </p:spPr>
        <p:txBody>
          <a:bodyPr rtlCol="0" anchor="ctr">
            <a:normAutofit/>
          </a:bodyPr>
          <a:lstStyle>
            <a:lvl1pPr>
              <a:defRPr lang="id-ID" sz="2426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95BCB-D78D-4B6F-BBE7-133AF59A15AA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9CA5FD-483C-444A-910C-535E2957CB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86" y="4859832"/>
            <a:ext cx="8585529" cy="747997"/>
          </a:xfrm>
        </p:spPr>
        <p:txBody>
          <a:bodyPr anchor="t">
            <a:noAutofit/>
          </a:bodyPr>
          <a:lstStyle>
            <a:lvl1pPr algn="l">
              <a:defRPr sz="3308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586" y="3205459"/>
            <a:ext cx="8585529" cy="1654373"/>
          </a:xfrm>
        </p:spPr>
        <p:txBody>
          <a:bodyPr anchor="b"/>
          <a:lstStyle>
            <a:lvl1pPr marL="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9837C-FBEB-4122-B40A-E93833DFCF87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3A563-8509-4236-963A-53AE7C2A91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3273" y="2907929"/>
            <a:ext cx="4040249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694" y="2907929"/>
            <a:ext cx="4136512" cy="3847868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985"/>
            </a:lvl6pPr>
            <a:lvl7pPr>
              <a:defRPr sz="1985"/>
            </a:lvl7pPr>
            <a:lvl8pPr>
              <a:defRPr sz="1985"/>
            </a:lvl8pPr>
            <a:lvl9pPr>
              <a:defRPr sz="19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7025-D8C2-440D-B6A2-F9F92921B44E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C58DA-4A5E-4A83-9E5E-0A8BED175F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3" y="1637387"/>
            <a:ext cx="8260933" cy="11117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273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3273" y="2987337"/>
            <a:ext cx="4040249" cy="3811623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866" y="2987336"/>
            <a:ext cx="4052340" cy="3811625"/>
          </a:xfrm>
        </p:spPr>
        <p:txBody>
          <a:bodyPr>
            <a:normAutofit/>
          </a:bodyPr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101866" y="2352066"/>
            <a:ext cx="4040249" cy="705515"/>
          </a:xfrm>
        </p:spPr>
        <p:txBody>
          <a:bodyPr anchor="b">
            <a:noAutofit/>
          </a:bodyPr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F5D1-1099-43A1-B00F-BA07DA1E2544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516F850-23C6-4F3F-9FC2-74CC2EE203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00252-86BB-4E76-A6C3-4F61192B27B1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4D788-1E43-4BE6-AE24-B229494B68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11329988" cy="755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35089" y="3153813"/>
            <a:ext cx="8260933" cy="1260475"/>
          </a:xfrm>
        </p:spPr>
        <p:txBody>
          <a:bodyPr>
            <a:normAutofit/>
          </a:bodyPr>
          <a:lstStyle>
            <a:lvl1pPr>
              <a:defRPr sz="352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5D2B-4AD0-4114-8281-D22E6DAAB34C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5DE48-7BAE-4123-BF08-877DC30BD3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61" y="1796204"/>
            <a:ext cx="7912154" cy="884439"/>
          </a:xfrm>
        </p:spPr>
        <p:txBody>
          <a:bodyPr anchor="b">
            <a:normAutofit/>
          </a:bodyPr>
          <a:lstStyle>
            <a:lvl1pPr algn="l">
              <a:defRPr sz="3308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961" y="2828519"/>
            <a:ext cx="3703562" cy="4049850"/>
          </a:xfrm>
        </p:spPr>
        <p:txBody>
          <a:bodyPr/>
          <a:lstStyle>
            <a:lvl1pPr>
              <a:defRPr sz="2206"/>
            </a:lvl1pPr>
            <a:lvl2pPr>
              <a:defRPr sz="2206"/>
            </a:lvl2pPr>
            <a:lvl3pPr>
              <a:defRPr sz="2206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866" y="2828519"/>
            <a:ext cx="4009428" cy="4049576"/>
          </a:xfrm>
        </p:spPr>
        <p:txBody>
          <a:bodyPr>
            <a:normAutofit/>
          </a:bodyPr>
          <a:lstStyle>
            <a:lvl1pPr marL="0" indent="0">
              <a:buNone/>
              <a:defRPr sz="2206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21802-F931-4ECC-B4B0-943DB1E6BEDD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07BCD-6555-47AA-A334-F94DCBCE40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8047067" cy="624986"/>
          </a:xfrm>
        </p:spPr>
        <p:txBody>
          <a:bodyPr anchor="b"/>
          <a:lstStyle>
            <a:lvl1pPr algn="l">
              <a:defRPr sz="2206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2113840"/>
            <a:ext cx="8047067" cy="3099624"/>
          </a:xfrm>
        </p:spPr>
        <p:txBody>
          <a:bodyPr rtlCol="0">
            <a:normAutofit/>
          </a:bodyPr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8047067" cy="887584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4DCAD-29EE-4404-85ED-CD0914F7944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4B562-4E46-4B27-98E3-A806728112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10688638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688013"/>
            <a:ext cx="10688638" cy="18748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316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892300" y="1636713"/>
            <a:ext cx="82613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92300" y="2908300"/>
            <a:ext cx="8261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116763"/>
            <a:ext cx="24939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7955D7-B54E-444F-AD99-B829DDC54852}" type="datetime1">
              <a:rPr lang="en-US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116763"/>
            <a:ext cx="3386138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2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116763"/>
            <a:ext cx="2493962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6DB453BC-1D19-485E-A0DA-9768494038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702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79B8"/>
          </a:solidFill>
          <a:latin typeface="Open Sans" pitchFamily="-84" charset="0"/>
        </a:defRPr>
      </a:lvl5pPr>
      <a:lvl6pPr marL="5042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6pPr>
      <a:lvl7pPr marL="10084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7pPr>
      <a:lvl8pPr marL="1512600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8pPr>
      <a:lvl9pPr marL="2016801" algn="ctr" rtl="0" eaLnBrk="1" fontAlgn="base" hangingPunct="1">
        <a:spcBef>
          <a:spcPct val="0"/>
        </a:spcBef>
        <a:spcAft>
          <a:spcPct val="0"/>
        </a:spcAft>
        <a:defRPr sz="3308" b="1">
          <a:solidFill>
            <a:srgbClr val="0079B8"/>
          </a:solidFill>
          <a:latin typeface="Open Sans" pitchFamily="-8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1pPr>
      <a:lvl2pPr marL="819150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26047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26853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7731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spcBef>
          <a:spcPct val="20000"/>
        </a:spcBef>
        <a:buFont typeface="Arial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ih3oSowtXJAhUHRI4KHcW2B0UQjB0ICDAA&amp;url=http://www.cincinnatireview.com/blog/games/crossword-key-2/&amp;psig=AFQjCNEDmg1T9CUUUpxaURRTsJqJYKWT3Q&amp;ust=1449982080727155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gres&amp;cd=&amp;cad=rja&amp;uact=8&amp;ved=0ahUKEwjrn8nowdXJAhWCA44KHTELAVcQjB0ICDAA&amp;url=https://en.wikipedia.org/wiki/Relation_(database)&amp;psig=AFQjCNG7QQ9Qn63AUBy6myqP7Dwvdb2f3w&amp;ust=144998194762862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325688" y="3084062"/>
            <a:ext cx="7862887" cy="1622425"/>
          </a:xfrm>
        </p:spPr>
        <p:txBody>
          <a:bodyPr/>
          <a:lstStyle/>
          <a:p>
            <a:pPr>
              <a:defRPr/>
            </a:pPr>
            <a:r>
              <a:rPr lang="en-US" altLang="en-US" sz="4400" dirty="0" smtClean="0">
                <a:latin typeface="Open Sans" pitchFamily="-84" charset="0"/>
              </a:rPr>
              <a:t>THE RELATIONAL MODEL</a:t>
            </a:r>
            <a:endParaRPr lang="en-US" altLang="en-US" sz="4400" dirty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476945" y="4737100"/>
            <a:ext cx="7059613" cy="63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>
                <a:latin typeface="Open Sans" pitchFamily="-84" charset="0"/>
              </a:rPr>
              <a:t>Session 3</a:t>
            </a:r>
          </a:p>
        </p:txBody>
      </p:sp>
      <p:sp>
        <p:nvSpPr>
          <p:cNvPr id="4" name="Subtitle 3"/>
          <p:cNvSpPr txBox="1">
            <a:spLocks/>
          </p:cNvSpPr>
          <p:nvPr/>
        </p:nvSpPr>
        <p:spPr bwMode="auto">
          <a:xfrm>
            <a:off x="2022475" y="1925638"/>
            <a:ext cx="85486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Open Sans"/>
                <a:ea typeface="+mn-ea"/>
                <a:cs typeface="+mn-cs"/>
              </a:defRPr>
            </a:lvl1pPr>
            <a:lvl2pPr marL="504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2pPr>
            <a:lvl3pPr marL="1008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3pPr>
            <a:lvl4pPr marL="1512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4pPr>
            <a:lvl5pPr marL="201680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5pPr>
            <a:lvl6pPr marL="25210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52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294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33601" indent="0" algn="ctr" defTabSz="1008400" rtl="0" eaLnBrk="1" latinLnBrk="0" hangingPunct="1">
              <a:spcBef>
                <a:spcPct val="20000"/>
              </a:spcBef>
              <a:buFont typeface="Arial" pitchFamily="34" charset="0"/>
              <a:buNone/>
              <a:defRPr sz="22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Course	: ISYS6280 </a:t>
            </a:r>
            <a:r>
              <a:rPr lang="en-US" dirty="0" smtClean="0">
                <a:latin typeface="Open Sans" pitchFamily="-84" charset="0"/>
              </a:rPr>
              <a:t>– </a:t>
            </a:r>
            <a:r>
              <a:rPr lang="id-ID" dirty="0" err="1" smtClean="0">
                <a:latin typeface="Open Sans" pitchFamily="-84" charset="0"/>
              </a:rPr>
              <a:t>Database</a:t>
            </a:r>
            <a:r>
              <a:rPr lang="en-US" dirty="0" smtClean="0">
                <a:latin typeface="Open Sans" pitchFamily="-84" charset="0"/>
              </a:rPr>
              <a:t> </a:t>
            </a:r>
            <a:r>
              <a:rPr lang="en-US" dirty="0" smtClean="0">
                <a:latin typeface="Open Sans" pitchFamily="-84" charset="0"/>
              </a:rPr>
              <a:t>Systems (GAT)</a:t>
            </a:r>
          </a:p>
          <a:p>
            <a:pPr algn="l" defTabSz="914400">
              <a:tabLst>
                <a:tab pos="1320800" algn="l"/>
              </a:tabLst>
              <a:defRPr/>
            </a:pPr>
            <a:r>
              <a:rPr lang="en-US" dirty="0" smtClean="0">
                <a:latin typeface="Open Sans" pitchFamily="-84" charset="0"/>
              </a:rPr>
              <a:t>Year	: </a:t>
            </a:r>
            <a:r>
              <a:rPr lang="id-ID" dirty="0" smtClean="0">
                <a:latin typeface="Open Sans" pitchFamily="-84" charset="0"/>
              </a:rPr>
              <a:t>201</a:t>
            </a:r>
            <a:r>
              <a:rPr lang="en-US" dirty="0">
                <a:latin typeface="Open Sans" pitchFamily="-84" charset="0"/>
              </a:rPr>
              <a:t>7</a:t>
            </a:r>
            <a:endParaRPr lang="en-US" dirty="0" smtClean="0">
              <a:latin typeface="Open Sans" pitchFamily="-84" charset="0"/>
            </a:endParaRPr>
          </a:p>
          <a:p>
            <a:pPr algn="l" defTabSz="914400">
              <a:tabLst>
                <a:tab pos="1320800" algn="l"/>
              </a:tabLst>
              <a:defRPr/>
            </a:pPr>
            <a:endParaRPr 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 dirty="0">
                <a:latin typeface="Open Sans" pitchFamily="-84" charset="0"/>
              </a:rPr>
              <a:t>Alternative Terminology for Relational Model</a:t>
            </a:r>
          </a:p>
        </p:txBody>
      </p:sp>
      <p:pic>
        <p:nvPicPr>
          <p:cNvPr id="14339" name="Picture 8" descr="C03NT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87538" y="2208213"/>
            <a:ext cx="7727950" cy="2641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Consider two sets,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&amp;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, where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= {2, 4} and 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 = {1, 3, 5}. </a:t>
            </a: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Cartesian product,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X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, is set of all ordered pairs, where first element is member of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and second element is member of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. </a:t>
            </a:r>
          </a:p>
          <a:p>
            <a:pPr marL="1143000" lvl="2" indent="-228600" eaLnBrk="1" hangingPunct="1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 X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 = {(2, 1), (2, 3), (2, 5), (4, 1), (4, 3), (4, 5)}</a:t>
            </a:r>
            <a:endParaRPr lang="en-GB" altLang="en-US" sz="2400" noProof="1">
              <a:latin typeface="Open Sans" pitchFamily="-84" charset="0"/>
            </a:endParaRPr>
          </a:p>
          <a:p>
            <a:pPr marL="457200" indent="-457200" eaLnBrk="1" hangingPunct="1">
              <a:lnSpc>
                <a:spcPct val="7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400" b="1">
              <a:latin typeface="Open Sans" pitchFamily="-84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Alternative way is to find all combinations of elements with first from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and second from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. </a:t>
            </a:r>
          </a:p>
        </p:txBody>
      </p:sp>
      <p:sp>
        <p:nvSpPr>
          <p:cNvPr id="16387" name="Title 6"/>
          <p:cNvSpPr txBox="1">
            <a:spLocks/>
          </p:cNvSpPr>
          <p:nvPr/>
        </p:nvSpPr>
        <p:spPr bwMode="auto">
          <a:xfrm>
            <a:off x="3347364" y="589191"/>
            <a:ext cx="7259864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Mathematical Definition of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Any subset of Cartesian product is a relation; e.g.</a:t>
            </a: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	R</a:t>
            </a:r>
            <a:r>
              <a:rPr lang="en-GB" altLang="en-US" sz="2400" b="1" noProof="1">
                <a:latin typeface="Open Sans" pitchFamily="-84" charset="0"/>
              </a:rPr>
              <a:t> = {(2, 1), (4, 1)}</a:t>
            </a: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May specify which pairs are in relation using some condition for selection; e.g.</a:t>
            </a:r>
          </a:p>
          <a:p>
            <a:pPr marL="1200150" lvl="1" indent="-45720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GB" altLang="en-US" sz="2400" b="1">
                <a:latin typeface="Open Sans" pitchFamily="-84" charset="0"/>
              </a:rPr>
              <a:t>second element is 1:</a:t>
            </a: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	R</a:t>
            </a:r>
            <a:r>
              <a:rPr lang="en-GB" altLang="en-US" sz="2400" b="1" noProof="1">
                <a:latin typeface="Open Sans" pitchFamily="-84" charset="0"/>
              </a:rPr>
              <a:t> = {(</a:t>
            </a:r>
            <a:r>
              <a:rPr lang="en-GB" altLang="en-US" sz="2400" b="1" i="1" noProof="1">
                <a:latin typeface="Open Sans" pitchFamily="-84" charset="0"/>
              </a:rPr>
              <a:t>x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y</a:t>
            </a:r>
            <a:r>
              <a:rPr lang="en-GB" altLang="en-US" sz="2400" b="1" noProof="1">
                <a:latin typeface="Open Sans" pitchFamily="-84" charset="0"/>
              </a:rPr>
              <a:t>) | </a:t>
            </a:r>
            <a:r>
              <a:rPr lang="en-GB" altLang="en-US" sz="2400" b="1" i="1" noProof="1">
                <a:latin typeface="Open Sans" pitchFamily="-84" charset="0"/>
              </a:rPr>
              <a:t>x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y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, and </a:t>
            </a:r>
            <a:r>
              <a:rPr lang="en-GB" altLang="en-US" sz="2400" b="1" i="1" noProof="1">
                <a:latin typeface="Open Sans" pitchFamily="-84" charset="0"/>
              </a:rPr>
              <a:t>y</a:t>
            </a:r>
            <a:r>
              <a:rPr lang="en-GB" altLang="en-US" sz="2400" b="1" noProof="1">
                <a:latin typeface="Open Sans" pitchFamily="-84" charset="0"/>
              </a:rPr>
              <a:t> = 1}</a:t>
            </a:r>
            <a:endParaRPr lang="en-GB" altLang="en-US" sz="2400" b="1">
              <a:latin typeface="Open Sans" pitchFamily="-84" charset="0"/>
            </a:endParaRPr>
          </a:p>
          <a:p>
            <a:pPr marL="1200150" lvl="1" indent="-45720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GB" altLang="en-US" sz="2400" b="1">
                <a:latin typeface="Open Sans" pitchFamily="-84" charset="0"/>
              </a:rPr>
              <a:t>first element is always twice the second:</a:t>
            </a: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	S</a:t>
            </a:r>
            <a:r>
              <a:rPr lang="en-GB" altLang="en-US" sz="2400" b="1" noProof="1">
                <a:latin typeface="Open Sans" pitchFamily="-84" charset="0"/>
              </a:rPr>
              <a:t> = {(</a:t>
            </a:r>
            <a:r>
              <a:rPr lang="en-GB" altLang="en-US" sz="2400" b="1" i="1" noProof="1">
                <a:latin typeface="Open Sans" pitchFamily="-84" charset="0"/>
              </a:rPr>
              <a:t>x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y</a:t>
            </a:r>
            <a:r>
              <a:rPr lang="en-GB" altLang="en-US" sz="2400" b="1" noProof="1">
                <a:latin typeface="Open Sans" pitchFamily="-84" charset="0"/>
              </a:rPr>
              <a:t>) | </a:t>
            </a:r>
            <a:r>
              <a:rPr lang="en-GB" altLang="en-US" sz="2400" b="1" i="1" noProof="1">
                <a:latin typeface="Open Sans" pitchFamily="-84" charset="0"/>
              </a:rPr>
              <a:t>x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y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, and </a:t>
            </a:r>
            <a:r>
              <a:rPr lang="en-GB" altLang="en-US" sz="2400" b="1" i="1" noProof="1">
                <a:latin typeface="Open Sans" pitchFamily="-84" charset="0"/>
              </a:rPr>
              <a:t>x</a:t>
            </a:r>
            <a:r>
              <a:rPr lang="en-GB" altLang="en-US" sz="2400" b="1" noProof="1">
                <a:latin typeface="Open Sans" pitchFamily="-84" charset="0"/>
              </a:rPr>
              <a:t> = 2</a:t>
            </a:r>
            <a:r>
              <a:rPr lang="en-GB" altLang="en-US" sz="2400" b="1" i="1" noProof="1">
                <a:latin typeface="Open Sans" pitchFamily="-84" charset="0"/>
              </a:rPr>
              <a:t>y</a:t>
            </a:r>
            <a:r>
              <a:rPr lang="en-GB" altLang="en-US" sz="2400" b="1" noProof="1">
                <a:latin typeface="Open Sans" pitchFamily="-84" charset="0"/>
              </a:rPr>
              <a:t>}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3412680" y="556533"/>
            <a:ext cx="7259864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Mathematical Definition of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Consider three sets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3</a:t>
            </a:r>
            <a:r>
              <a:rPr lang="en-GB" altLang="en-US" sz="2400" b="1">
                <a:latin typeface="Open Sans" pitchFamily="-84" charset="0"/>
              </a:rPr>
              <a:t> with Cartesian Product      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 X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 X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3</a:t>
            </a:r>
            <a:r>
              <a:rPr lang="en-GB" altLang="en-US" sz="2400" b="1">
                <a:latin typeface="Open Sans" pitchFamily="-84" charset="0"/>
              </a:rPr>
              <a:t>; e.g.</a:t>
            </a: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GB" altLang="en-US" sz="2400" b="1">
              <a:latin typeface="Open Sans" pitchFamily="-84" charset="0"/>
            </a:endParaRP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	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 = {1, 3}	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 = {2, 4}	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3</a:t>
            </a:r>
            <a:r>
              <a:rPr lang="en-GB" altLang="en-US" sz="2400" b="1" noProof="1">
                <a:latin typeface="Open Sans" pitchFamily="-84" charset="0"/>
              </a:rPr>
              <a:t> = {5, 6}</a:t>
            </a: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	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 X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 X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3</a:t>
            </a:r>
            <a:r>
              <a:rPr lang="en-GB" altLang="en-US" sz="2400" b="1" noProof="1">
                <a:latin typeface="Open Sans" pitchFamily="-84" charset="0"/>
              </a:rPr>
              <a:t> = {(1,2,5), (1,2,6), (1,4,5), (1,4,6), (3,2,5), (3,2,6), (3,4,5), (3,4,6)} </a:t>
            </a: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</a:pPr>
            <a:endParaRPr lang="en-GB" altLang="en-US" sz="2400" b="1" noProof="1">
              <a:latin typeface="Open Sans" pitchFamily="-84" charset="0"/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Any subset of these ordered triples is a relation.</a:t>
            </a:r>
            <a:r>
              <a:rPr lang="en-GB" altLang="en-US" sz="2400">
                <a:latin typeface="Open Sans" pitchFamily="-84" charset="0"/>
              </a:rPr>
              <a:t> </a:t>
            </a:r>
            <a:endParaRPr lang="en-GB" altLang="en-US" sz="2400" noProof="1">
              <a:latin typeface="Open Sans" pitchFamily="-84" charset="0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3347364" y="589191"/>
            <a:ext cx="7259864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Mathematical Definition of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/>
          <p:cNvSpPr txBox="1">
            <a:spLocks/>
          </p:cNvSpPr>
          <p:nvPr/>
        </p:nvSpPr>
        <p:spPr bwMode="auto">
          <a:xfrm>
            <a:off x="1300163" y="1930400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Cartesian product of </a:t>
            </a:r>
            <a:r>
              <a:rPr lang="en-GB" altLang="en-US" sz="2400" b="1" i="1">
                <a:latin typeface="Open Sans" pitchFamily="-84" charset="0"/>
              </a:rPr>
              <a:t>n</a:t>
            </a:r>
            <a:r>
              <a:rPr lang="en-GB" altLang="en-US" sz="2400" b="1">
                <a:latin typeface="Open Sans" pitchFamily="-84" charset="0"/>
              </a:rPr>
              <a:t> sets (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1</a:t>
            </a:r>
            <a:r>
              <a:rPr lang="en-GB" altLang="en-US" sz="2400" b="1">
                <a:latin typeface="Open Sans" pitchFamily="-84" charset="0"/>
              </a:rPr>
              <a:t>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baseline="-25000">
                <a:latin typeface="Open Sans" pitchFamily="-84" charset="0"/>
              </a:rPr>
              <a:t>2</a:t>
            </a:r>
            <a:r>
              <a:rPr lang="en-GB" altLang="en-US" sz="2400" b="1">
                <a:latin typeface="Open Sans" pitchFamily="-84" charset="0"/>
              </a:rPr>
              <a:t>, . . ., </a:t>
            </a:r>
            <a:r>
              <a:rPr lang="en-GB" altLang="en-US" sz="2400" b="1" i="1">
                <a:latin typeface="Open Sans" pitchFamily="-84" charset="0"/>
              </a:rPr>
              <a:t>D</a:t>
            </a:r>
            <a:r>
              <a:rPr lang="en-GB" altLang="en-US" sz="2400" b="1" i="1" baseline="-25000">
                <a:latin typeface="Open Sans" pitchFamily="-84" charset="0"/>
              </a:rPr>
              <a:t>n</a:t>
            </a:r>
            <a:r>
              <a:rPr lang="en-GB" altLang="en-US" sz="2400" b="1">
                <a:latin typeface="Open Sans" pitchFamily="-84" charset="0"/>
              </a:rPr>
              <a:t>) is:</a:t>
            </a:r>
          </a:p>
          <a:p>
            <a:pPr marL="1200150" lvl="1" indent="-457200" eaLnBrk="1" hangingPunct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endParaRPr lang="en-GB" altLang="en-US" sz="2400" b="1" i="1">
              <a:latin typeface="Open Sans" pitchFamily="-84" charset="0"/>
            </a:endParaRPr>
          </a:p>
          <a:p>
            <a:pPr marL="1200150" lvl="1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 X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 X . . . X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i="1" baseline="-25000" noProof="1">
                <a:latin typeface="Open Sans" pitchFamily="-84" charset="0"/>
              </a:rPr>
              <a:t>n</a:t>
            </a:r>
            <a:r>
              <a:rPr lang="en-GB" altLang="en-US" sz="2400" b="1" noProof="1">
                <a:latin typeface="Open Sans" pitchFamily="-84" charset="0"/>
              </a:rPr>
              <a:t> = {(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, . . . ,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i="1" baseline="-25000" noProof="1">
                <a:latin typeface="Open Sans" pitchFamily="-84" charset="0"/>
              </a:rPr>
              <a:t>n</a:t>
            </a:r>
            <a:r>
              <a:rPr lang="en-GB" altLang="en-US" sz="2400" b="1" noProof="1">
                <a:latin typeface="Open Sans" pitchFamily="-84" charset="0"/>
              </a:rPr>
              <a:t>) |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1</a:t>
            </a:r>
            <a:r>
              <a:rPr lang="en-GB" altLang="en-US" sz="2400" b="1" noProof="1">
                <a:latin typeface="Open Sans" pitchFamily="-84" charset="0"/>
              </a:rPr>
              <a:t>,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baseline="-25000" noProof="1">
                <a:latin typeface="Open Sans" pitchFamily="-84" charset="0"/>
              </a:rPr>
              <a:t>2</a:t>
            </a:r>
            <a:r>
              <a:rPr lang="en-GB" altLang="en-US" sz="2400" b="1" noProof="1">
                <a:latin typeface="Open Sans" pitchFamily="-84" charset="0"/>
              </a:rPr>
              <a:t>, . . . ,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i="1" baseline="-25000" noProof="1">
                <a:latin typeface="Open Sans" pitchFamily="-84" charset="0"/>
              </a:rPr>
              <a:t>n</a:t>
            </a:r>
            <a:r>
              <a:rPr lang="en-GB" altLang="en-US" sz="2400" b="1" i="1" noProof="1">
                <a:latin typeface="Open Sans" pitchFamily="-84" charset="0"/>
              </a:rPr>
              <a:t> </a:t>
            </a:r>
            <a:r>
              <a:rPr lang="en-GB" altLang="en-US" sz="2400" b="1" i="1" noProof="1">
                <a:latin typeface="Symbol" pitchFamily="18" charset="2"/>
              </a:rPr>
              <a:t>Î </a:t>
            </a:r>
            <a:r>
              <a:rPr lang="en-GB" altLang="en-US" sz="2400" b="1" i="1" noProof="1">
                <a:latin typeface="Open Sans" pitchFamily="-84" charset="0"/>
              </a:rPr>
              <a:t>D</a:t>
            </a:r>
            <a:r>
              <a:rPr lang="en-GB" altLang="en-US" sz="2400" b="1" i="1" baseline="-25000" noProof="1">
                <a:latin typeface="Open Sans" pitchFamily="-84" charset="0"/>
              </a:rPr>
              <a:t>n</a:t>
            </a:r>
            <a:r>
              <a:rPr lang="en-GB" altLang="en-US" sz="2400" b="1" noProof="1">
                <a:latin typeface="Open Sans" pitchFamily="-84" charset="0"/>
              </a:rPr>
              <a:t>} 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GB" altLang="en-US" sz="2400" b="1">
                <a:latin typeface="Open Sans" pitchFamily="-84" charset="0"/>
              </a:rPr>
              <a:t>     </a:t>
            </a:r>
            <a:r>
              <a:rPr lang="en-GB" altLang="en-US" sz="2400" b="1" noProof="1">
                <a:latin typeface="Open Sans" pitchFamily="-84" charset="0"/>
              </a:rPr>
              <a:t>usually written as</a:t>
            </a:r>
            <a:r>
              <a:rPr lang="en-GB" altLang="en-US" sz="2400" b="1">
                <a:latin typeface="Open Sans" pitchFamily="-84" charset="0"/>
              </a:rPr>
              <a:t>:  </a:t>
            </a:r>
            <a:endParaRPr lang="en-GB" altLang="en-US" sz="2400" b="1" noProof="1">
              <a:latin typeface="Open Sans" pitchFamily="-84" charset="0"/>
            </a:endParaRPr>
          </a:p>
          <a:p>
            <a:pPr marL="1200150" lvl="1" indent="-457200" eaLnBrk="1" hangingPunct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noProof="1">
                <a:latin typeface="Open Sans" pitchFamily="-84" charset="0"/>
              </a:rPr>
              <a:t>	</a:t>
            </a:r>
            <a:r>
              <a:rPr lang="en-GB" altLang="en-US" sz="2400" b="1">
                <a:latin typeface="Open Sans" pitchFamily="-84" charset="0"/>
              </a:rPr>
              <a:t> </a:t>
            </a:r>
            <a:r>
              <a:rPr lang="en-GB" altLang="en-US" sz="2000" b="1" i="1" noProof="1">
                <a:latin typeface="Open Sans" pitchFamily="-84" charset="0"/>
              </a:rPr>
              <a:t>n</a:t>
            </a:r>
            <a:endParaRPr lang="en-GB" altLang="en-US" sz="2000" b="1" noProof="1">
              <a:latin typeface="Open Sans" pitchFamily="-84" charset="0"/>
            </a:endParaRPr>
          </a:p>
          <a:p>
            <a:pPr marL="1200150" lvl="1" indent="-457200" eaLnBrk="1" hangingPunct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2400" b="1" noProof="1">
                <a:latin typeface="Open Sans" pitchFamily="-84" charset="0"/>
              </a:rPr>
              <a:t>	</a:t>
            </a:r>
            <a:r>
              <a:rPr lang="en-GB" altLang="en-US" sz="2800" b="1" noProof="1">
                <a:latin typeface="Open Sans" pitchFamily="-84" charset="0"/>
              </a:rPr>
              <a:t>X </a:t>
            </a:r>
            <a:r>
              <a:rPr lang="en-GB" altLang="en-US" sz="2800" b="1" i="1" noProof="1">
                <a:latin typeface="Open Sans" pitchFamily="-84" charset="0"/>
              </a:rPr>
              <a:t>D</a:t>
            </a:r>
            <a:r>
              <a:rPr lang="en-GB" altLang="en-US" sz="2800" b="1" i="1" baseline="-25000" noProof="1">
                <a:latin typeface="Open Sans" pitchFamily="-84" charset="0"/>
              </a:rPr>
              <a:t>i</a:t>
            </a:r>
            <a:endParaRPr lang="en-GB" altLang="en-US" sz="2800" b="1" noProof="1">
              <a:latin typeface="Open Sans" pitchFamily="-84" charset="0"/>
            </a:endParaRPr>
          </a:p>
          <a:p>
            <a:pPr marL="1200150" lvl="1" indent="-457200" eaLnBrk="1" hangingPunct="1">
              <a:lnSpc>
                <a:spcPct val="4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2400" b="1" noProof="1">
                <a:latin typeface="Open Sans" pitchFamily="-84" charset="0"/>
              </a:rPr>
              <a:t>	</a:t>
            </a:r>
            <a:r>
              <a:rPr lang="en-GB" altLang="en-US" sz="1800" b="1" i="1" baseline="30000" noProof="1">
                <a:latin typeface="Open Sans" pitchFamily="-84" charset="0"/>
              </a:rPr>
              <a:t>i</a:t>
            </a:r>
            <a:r>
              <a:rPr lang="en-GB" altLang="en-US" sz="1800" b="1" i="1" baseline="30000">
                <a:latin typeface="Open Sans" pitchFamily="-84" charset="0"/>
              </a:rPr>
              <a:t> </a:t>
            </a:r>
            <a:r>
              <a:rPr lang="en-GB" altLang="en-US" sz="1800" b="1" baseline="30000" noProof="1">
                <a:latin typeface="Open Sans" pitchFamily="-84" charset="0"/>
              </a:rPr>
              <a:t>=</a:t>
            </a:r>
            <a:r>
              <a:rPr lang="en-GB" altLang="en-US" sz="1800" b="1" baseline="30000">
                <a:latin typeface="Open Sans" pitchFamily="-84" charset="0"/>
              </a:rPr>
              <a:t> </a:t>
            </a:r>
            <a:r>
              <a:rPr lang="en-GB" altLang="en-US" sz="1800" b="1" baseline="30000" noProof="1">
                <a:latin typeface="Open Sans" pitchFamily="-84" charset="0"/>
              </a:rPr>
              <a:t>1</a:t>
            </a:r>
            <a:endParaRPr lang="en-GB" altLang="en-US" sz="1800" b="1" noProof="1">
              <a:latin typeface="Open Sans" pitchFamily="-84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GB" altLang="en-US" sz="2400" b="1">
                <a:latin typeface="Open Sans" pitchFamily="-84" charset="0"/>
              </a:rPr>
              <a:t>Any set of </a:t>
            </a:r>
            <a:r>
              <a:rPr lang="en-GB" altLang="en-US" sz="2400" b="1" i="1">
                <a:latin typeface="Open Sans" pitchFamily="-84" charset="0"/>
              </a:rPr>
              <a:t>n</a:t>
            </a:r>
            <a:r>
              <a:rPr lang="en-GB" altLang="en-US" sz="2400" b="1">
                <a:latin typeface="Open Sans" pitchFamily="-84" charset="0"/>
              </a:rPr>
              <a:t>-tuples from this Cartesian product is a relation on the </a:t>
            </a:r>
            <a:r>
              <a:rPr lang="en-GB" altLang="en-US" sz="2400" b="1" i="1">
                <a:latin typeface="Open Sans" pitchFamily="-84" charset="0"/>
              </a:rPr>
              <a:t>n</a:t>
            </a:r>
            <a:r>
              <a:rPr lang="en-GB" altLang="en-US" sz="2400" b="1">
                <a:latin typeface="Open Sans" pitchFamily="-84" charset="0"/>
              </a:rPr>
              <a:t> sets.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3347364" y="589191"/>
            <a:ext cx="7259864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200" b="1" dirty="0">
                <a:latin typeface="Open Sans" pitchFamily="-84" charset="0"/>
              </a:rPr>
              <a:t>Mathematical Definition of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Database Relations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03375" y="1982788"/>
            <a:ext cx="8261350" cy="3848100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Relation schema</a:t>
            </a:r>
          </a:p>
          <a:p>
            <a:pPr marL="819325" lvl="1" indent="-315125" eaLnBrk="1" hangingPunct="1">
              <a:defRPr/>
            </a:pPr>
            <a:r>
              <a:rPr lang="en-US" sz="2400" dirty="0" smtClean="0"/>
              <a:t>Named relation defined by a set of attribute and domain name pairs.</a:t>
            </a:r>
          </a:p>
          <a:p>
            <a:pPr marL="378150" indent="-378150" eaLnBrk="1" hangingPunct="1">
              <a:defRPr/>
            </a:pPr>
            <a:endParaRPr lang="en-US" sz="2400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Relational database schema</a:t>
            </a:r>
          </a:p>
          <a:p>
            <a:pPr marL="819325" lvl="1" indent="-315125" eaLnBrk="1" hangingPunct="1">
              <a:defRPr/>
            </a:pPr>
            <a:r>
              <a:rPr lang="en-US" sz="2400" dirty="0" smtClean="0"/>
              <a:t>Set of relation schemas, each with a distinct name.</a:t>
            </a:r>
          </a:p>
          <a:p>
            <a:pPr marL="378150" indent="-378150"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 txBox="1">
            <a:spLocks/>
          </p:cNvSpPr>
          <p:nvPr/>
        </p:nvSpPr>
        <p:spPr bwMode="auto">
          <a:xfrm>
            <a:off x="1381808" y="1930400"/>
            <a:ext cx="835002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Relation name is distinct from all other relation names in relational schema.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Each </a:t>
            </a:r>
            <a:r>
              <a:rPr lang="en-US" altLang="en-US" sz="4000" baseline="30000" dirty="0">
                <a:latin typeface="Open Sans" pitchFamily="-84" charset="0"/>
              </a:rPr>
              <a:t>cell of relation contains exactly one atomic (single) value</a:t>
            </a:r>
            <a:r>
              <a:rPr lang="en-US" altLang="en-US" sz="4000" baseline="30000" dirty="0" smtClean="0">
                <a:latin typeface="Open Sans" pitchFamily="-84" charset="0"/>
              </a:rPr>
              <a:t>.</a:t>
            </a:r>
            <a:endParaRPr lang="en-US" altLang="en-US" sz="4000" baseline="30000" dirty="0">
              <a:latin typeface="Open Sans" pitchFamily="-84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Each attribute has a distinct name.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Values </a:t>
            </a:r>
            <a:r>
              <a:rPr lang="en-US" altLang="en-US" sz="4000" baseline="30000" dirty="0">
                <a:latin typeface="Open Sans" pitchFamily="-84" charset="0"/>
              </a:rPr>
              <a:t>of an attribute are all from the same domain</a:t>
            </a:r>
            <a:r>
              <a:rPr lang="en-US" altLang="en-US" sz="4000" baseline="30000" dirty="0" smtClean="0">
                <a:latin typeface="Open Sans" pitchFamily="-84" charset="0"/>
              </a:rPr>
              <a:t>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Each </a:t>
            </a:r>
            <a:r>
              <a:rPr lang="en-US" altLang="en-US" sz="4000" baseline="30000" dirty="0" err="1" smtClean="0">
                <a:latin typeface="Open Sans" pitchFamily="-84" charset="0"/>
              </a:rPr>
              <a:t>tuple</a:t>
            </a:r>
            <a:r>
              <a:rPr lang="en-US" altLang="en-US" sz="4000" baseline="30000" dirty="0" smtClean="0">
                <a:latin typeface="Open Sans" pitchFamily="-84" charset="0"/>
              </a:rPr>
              <a:t> is distinct; there are no duplicate </a:t>
            </a:r>
            <a:r>
              <a:rPr lang="en-US" altLang="en-US" sz="4000" baseline="30000" dirty="0" err="1" smtClean="0">
                <a:latin typeface="Open Sans" pitchFamily="-84" charset="0"/>
              </a:rPr>
              <a:t>tuples</a:t>
            </a:r>
            <a:r>
              <a:rPr lang="en-US" altLang="en-US" sz="4000" baseline="30000" dirty="0" smtClean="0">
                <a:latin typeface="Open Sans" pitchFamily="-84" charset="0"/>
              </a:rPr>
              <a:t>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Order of attributes has no significance.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smtClean="0">
                <a:latin typeface="Open Sans" pitchFamily="-84" charset="0"/>
              </a:rPr>
              <a:t>Order of </a:t>
            </a:r>
            <a:r>
              <a:rPr lang="en-US" altLang="en-US" sz="4000" baseline="30000" dirty="0" err="1" smtClean="0">
                <a:latin typeface="Open Sans" pitchFamily="-84" charset="0"/>
              </a:rPr>
              <a:t>tuples</a:t>
            </a:r>
            <a:r>
              <a:rPr lang="en-US" altLang="en-US" sz="4000" baseline="30000" dirty="0" smtClean="0">
                <a:latin typeface="Open Sans" pitchFamily="-84" charset="0"/>
              </a:rPr>
              <a:t> has no significance, theoretically.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</p:txBody>
      </p:sp>
      <p:sp>
        <p:nvSpPr>
          <p:cNvPr id="22531" name="Title 6"/>
          <p:cNvSpPr txBox="1">
            <a:spLocks/>
          </p:cNvSpPr>
          <p:nvPr/>
        </p:nvSpPr>
        <p:spPr bwMode="auto">
          <a:xfrm>
            <a:off x="3762375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Properties of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 txBox="1">
            <a:spLocks/>
          </p:cNvSpPr>
          <p:nvPr/>
        </p:nvSpPr>
        <p:spPr bwMode="auto">
          <a:xfrm>
            <a:off x="3533777" y="491217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Relational Keys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71625" y="1931083"/>
            <a:ext cx="8261350" cy="4759325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err="1" smtClean="0"/>
              <a:t>Superkey</a:t>
            </a:r>
            <a:endParaRPr lang="en-US" sz="2800" dirty="0" smtClean="0"/>
          </a:p>
          <a:p>
            <a:pPr marL="819325" lvl="1" indent="-315125" eaLnBrk="1" hangingPunct="1">
              <a:defRPr/>
            </a:pPr>
            <a:r>
              <a:rPr lang="en-US" sz="2400" dirty="0" smtClean="0"/>
              <a:t>An attribute, or set of attributes, that uniquely identifies a tuple within a relation.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Candidate Key</a:t>
            </a:r>
          </a:p>
          <a:p>
            <a:pPr marL="819325" lvl="1" indent="-315125" eaLnBrk="1" hangingPunct="1">
              <a:defRPr/>
            </a:pPr>
            <a:r>
              <a:rPr lang="en-US" sz="2400" dirty="0" err="1" smtClean="0"/>
              <a:t>Superkey</a:t>
            </a:r>
            <a:r>
              <a:rPr lang="en-US" sz="2400" dirty="0" smtClean="0"/>
              <a:t> (K) such that no proper subset is a </a:t>
            </a:r>
            <a:r>
              <a:rPr lang="en-US" sz="2400" dirty="0" err="1" smtClean="0"/>
              <a:t>superkey</a:t>
            </a:r>
            <a:r>
              <a:rPr lang="en-US" sz="2400" dirty="0" smtClean="0"/>
              <a:t> within the relation. </a:t>
            </a:r>
          </a:p>
          <a:p>
            <a:pPr marL="819325" lvl="1" indent="-315125" eaLnBrk="1" hangingPunct="1">
              <a:defRPr/>
            </a:pPr>
            <a:r>
              <a:rPr lang="en-US" sz="2400" dirty="0" smtClean="0"/>
              <a:t>In each tuple of R, values of K uniquely identify that tuple (uniqueness).</a:t>
            </a:r>
          </a:p>
          <a:p>
            <a:pPr marL="819325" lvl="1" indent="-315125" eaLnBrk="1" hangingPunct="1">
              <a:defRPr/>
            </a:pPr>
            <a:r>
              <a:rPr lang="en-US" sz="2400" dirty="0" smtClean="0"/>
              <a:t>No proper subset of K has the uniqueness property (irreducibility).</a:t>
            </a:r>
          </a:p>
          <a:p>
            <a:pPr marL="378150" indent="-378150" eaLnBrk="1" hangingPunct="1">
              <a:defRPr/>
            </a:pPr>
            <a:endParaRPr lang="en-US" sz="2206" dirty="0"/>
          </a:p>
        </p:txBody>
      </p:sp>
      <p:pic>
        <p:nvPicPr>
          <p:cNvPr id="24581" name="Picture 5" descr="http://www.cincinnatireview.com/blog/wp-content/uploads/2015/04/key-to-suc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5145" y="231503"/>
            <a:ext cx="2263095" cy="1696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684151" y="1879150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Times"/>
                <a:hlinkClick r:id="rId3"/>
              </a:rPr>
              <a:t>www.cincinnatireview.com</a:t>
            </a:r>
            <a:endParaRPr lang="en-US" sz="900" dirty="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76375" y="1736043"/>
            <a:ext cx="8918575" cy="5434012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Primary Key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Candidate key selected to identify tuples uniquely within  relation.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Based on slide 8: </a:t>
            </a:r>
            <a:r>
              <a:rPr lang="en-US" sz="2206" dirty="0" err="1" smtClean="0"/>
              <a:t>branchNo</a:t>
            </a:r>
            <a:r>
              <a:rPr lang="en-US" sz="2206" dirty="0" smtClean="0"/>
              <a:t> is primary key of Branch relation and </a:t>
            </a:r>
            <a:r>
              <a:rPr lang="en-US" sz="2206" dirty="0" err="1" smtClean="0"/>
              <a:t>staffNo</a:t>
            </a:r>
            <a:r>
              <a:rPr lang="en-US" sz="2206" dirty="0" smtClean="0"/>
              <a:t> is primary key of Staff relation.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Alternate Keys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Candidate keys that are not selected to be primary key. </a:t>
            </a:r>
          </a:p>
          <a:p>
            <a:pPr marL="378150" indent="-378150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Foreign Key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Attribute, or set of attributes, within one relation that matches candidate key of some (possibly same) relation.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Based on slide 8, </a:t>
            </a:r>
            <a:r>
              <a:rPr lang="en-US" sz="2206" dirty="0" err="1" smtClean="0"/>
              <a:t>branchNo</a:t>
            </a:r>
            <a:r>
              <a:rPr lang="en-US" sz="2206" dirty="0" smtClean="0"/>
              <a:t> is foreign key of Staff relation.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3615422" y="442230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Relational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 txBox="1">
            <a:spLocks/>
          </p:cNvSpPr>
          <p:nvPr/>
        </p:nvSpPr>
        <p:spPr bwMode="auto">
          <a:xfrm>
            <a:off x="3811362" y="507546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Integrity Constraints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11288" y="1782306"/>
            <a:ext cx="8261350" cy="3848100"/>
          </a:xfrm>
        </p:spPr>
        <p:txBody>
          <a:bodyPr/>
          <a:lstStyle/>
          <a:p>
            <a:pPr marL="378150" indent="-378150" eaLnBrk="1" hangingPunct="1">
              <a:defRPr/>
            </a:pPr>
            <a:r>
              <a:rPr lang="en-US" sz="2800" dirty="0" smtClean="0"/>
              <a:t>Null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Represents value for an attribute that is currently unknown or not applicable for tuple.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Deals with incomplete or exceptional data.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Represents the absence of a value and is not the same as zero or spaces, which are values.</a:t>
            </a:r>
          </a:p>
          <a:p>
            <a:pPr marL="819325" lvl="1" indent="-315125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Entity Integrity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In a base relation, no attribute of a primary key can be null.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Based on slide 8: </a:t>
            </a:r>
            <a:r>
              <a:rPr lang="en-US" sz="2206" dirty="0" err="1" smtClean="0"/>
              <a:t>branchNo</a:t>
            </a:r>
            <a:r>
              <a:rPr lang="en-US" sz="2206" dirty="0" smtClean="0"/>
              <a:t> is primary key of Branch relation and </a:t>
            </a:r>
            <a:r>
              <a:rPr lang="en-US" sz="2206" dirty="0" err="1" smtClean="0"/>
              <a:t>staffNo</a:t>
            </a:r>
            <a:r>
              <a:rPr lang="en-US" sz="2206" dirty="0" smtClean="0"/>
              <a:t> is primary key of Staff relation. Both of them cannot have null value.</a:t>
            </a:r>
          </a:p>
          <a:p>
            <a:pPr marL="819325" lvl="1" indent="-315125" eaLnBrk="1" hangingPunct="1">
              <a:defRPr/>
            </a:pPr>
            <a:endParaRPr lang="en-US" sz="220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1625" y="1926771"/>
            <a:ext cx="8405132" cy="30400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latin typeface="Open Sans" pitchFamily="-84" charset="0"/>
              </a:rPr>
              <a:t>LO 1 :  </a:t>
            </a:r>
            <a:r>
              <a:rPr lang="en-AU" sz="2800" dirty="0" smtClean="0"/>
              <a:t>Describe database systems, terminology, environment, and new concept of database</a:t>
            </a:r>
            <a:endParaRPr lang="en-US" sz="2800" dirty="0" smtClean="0">
              <a:latin typeface="Open Sans" pitchFamily="-8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3017" y="409917"/>
            <a:ext cx="6837362" cy="792163"/>
          </a:xfrm>
        </p:spPr>
        <p:txBody>
          <a:bodyPr/>
          <a:lstStyle/>
          <a:p>
            <a:pPr algn="r" eaLnBrk="1" hangingPunct="1"/>
            <a:r>
              <a:rPr lang="en-US" sz="3200" dirty="0" smtClean="0">
                <a:latin typeface="Open Sans" pitchFamily="-84" charset="0"/>
              </a:rPr>
              <a:t>LEARNING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 txBox="1">
            <a:spLocks/>
          </p:cNvSpPr>
          <p:nvPr/>
        </p:nvSpPr>
        <p:spPr bwMode="auto">
          <a:xfrm>
            <a:off x="3876678" y="523875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400" b="1" dirty="0">
                <a:latin typeface="Open Sans" pitchFamily="-84" charset="0"/>
              </a:rPr>
              <a:t>Integrity Constraints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9538" y="1261594"/>
            <a:ext cx="8261350" cy="5727038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US" sz="2800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Referential Integrity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If foreign key exists in a relation, either foreign key value must match a candidate key value of some tuple in its home relation or foreign key value must be wholly null.</a:t>
            </a:r>
          </a:p>
          <a:p>
            <a:pPr marL="819325" lvl="1" indent="-315125" eaLnBrk="1" hangingPunct="1">
              <a:defRPr/>
            </a:pPr>
            <a:r>
              <a:rPr lang="en-US" sz="2206" dirty="0"/>
              <a:t>Based on slide 8, </a:t>
            </a:r>
            <a:r>
              <a:rPr lang="en-US" sz="2206" dirty="0" err="1"/>
              <a:t>branchNo</a:t>
            </a:r>
            <a:r>
              <a:rPr lang="en-US" sz="2206" dirty="0"/>
              <a:t> is </a:t>
            </a:r>
            <a:r>
              <a:rPr lang="en-US" sz="2206" dirty="0" smtClean="0"/>
              <a:t>foreign key of </a:t>
            </a:r>
            <a:r>
              <a:rPr lang="en-US" sz="2206" dirty="0"/>
              <a:t>Staff </a:t>
            </a:r>
            <a:r>
              <a:rPr lang="en-US" sz="2206" dirty="0" smtClean="0"/>
              <a:t>relation. So its value must refer to </a:t>
            </a:r>
            <a:r>
              <a:rPr lang="en-US" sz="2206" dirty="0" err="1" smtClean="0"/>
              <a:t>branchNo</a:t>
            </a:r>
            <a:r>
              <a:rPr lang="en-US" sz="2206" dirty="0" smtClean="0"/>
              <a:t> of Branch relation or null value. </a:t>
            </a:r>
          </a:p>
          <a:p>
            <a:pPr marL="819325" lvl="1" indent="-315125" eaLnBrk="1" hangingPunct="1">
              <a:defRPr/>
            </a:pPr>
            <a:endParaRPr lang="en-US" sz="2206" dirty="0" smtClean="0"/>
          </a:p>
          <a:p>
            <a:pPr marL="378150" indent="-378150" eaLnBrk="1" hangingPunct="1">
              <a:defRPr/>
            </a:pPr>
            <a:r>
              <a:rPr lang="en-US" sz="2800" dirty="0" smtClean="0"/>
              <a:t>General Constraints</a:t>
            </a:r>
          </a:p>
          <a:p>
            <a:pPr marL="819325" lvl="1" indent="-315125" eaLnBrk="1" hangingPunct="1">
              <a:defRPr/>
            </a:pPr>
            <a:r>
              <a:rPr lang="en-US" sz="2206" dirty="0" smtClean="0"/>
              <a:t>Additional rules specified by users or database administrators that define or constrain some aspect of the enterprise.</a:t>
            </a:r>
          </a:p>
          <a:p>
            <a:pPr marL="819325" lvl="1" indent="-315125" eaLnBrk="1" hangingPunct="1">
              <a:defRPr/>
            </a:pPr>
            <a:endParaRPr lang="en-US" sz="220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60" y="840317"/>
            <a:ext cx="9797918" cy="57794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550911" y="7056199"/>
            <a:ext cx="1765524" cy="259195"/>
          </a:xfrm>
          <a:prstGeom prst="rect">
            <a:avLst/>
          </a:prstGeom>
        </p:spPr>
        <p:txBody>
          <a:bodyPr wrap="none" lIns="104287" tIns="52144" rIns="104287" bIns="52144">
            <a:spAutoFit/>
          </a:bodyPr>
          <a:lstStyle/>
          <a:p>
            <a:r>
              <a:rPr lang="en-US" sz="1000" dirty="0">
                <a:latin typeface="Open Sans"/>
                <a:hlinkClick r:id="rId3"/>
              </a:rPr>
              <a:t>www.healthytravelblog.com</a:t>
            </a:r>
            <a:endParaRPr lang="en-US" sz="10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362264" y="551458"/>
            <a:ext cx="7992354" cy="873579"/>
          </a:xfrm>
        </p:spPr>
        <p:txBody>
          <a:bodyPr/>
          <a:lstStyle/>
          <a:p>
            <a:pPr algn="r" eaLnBrk="1" hangingPunct="1"/>
            <a:r>
              <a:rPr lang="en-US" sz="3600" dirty="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419585" y="2205832"/>
            <a:ext cx="4258754" cy="33525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Open Sans" pitchFamily="-84" charset="0"/>
              </a:rPr>
              <a:t>These slides have been adapted from Thomas Connolly and Carolyn </a:t>
            </a:r>
            <a:r>
              <a:rPr lang="en-US" dirty="0" err="1" smtClean="0">
                <a:latin typeface="Open Sans" pitchFamily="-84" charset="0"/>
              </a:rPr>
              <a:t>Begg</a:t>
            </a:r>
            <a:r>
              <a:rPr lang="en-US" dirty="0" smtClean="0">
                <a:latin typeface="Open Sans" pitchFamily="-84" charset="0"/>
              </a:rPr>
              <a:t>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70" y="1811934"/>
            <a:ext cx="4175249" cy="50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432" y="2773045"/>
            <a:ext cx="10489629" cy="1260475"/>
          </a:xfrm>
        </p:spPr>
        <p:txBody>
          <a:bodyPr>
            <a:noAutofit/>
          </a:bodyPr>
          <a:lstStyle/>
          <a:p>
            <a:r>
              <a:rPr lang="en-US" sz="4600" dirty="0" smtClean="0"/>
              <a:t>CHAPTER 4</a:t>
            </a:r>
            <a:br>
              <a:rPr lang="en-US" sz="4600" dirty="0" smtClean="0"/>
            </a:br>
            <a:r>
              <a:rPr lang="en-US" sz="4600" dirty="0" smtClean="0"/>
              <a:t>THE RELATIONAL MODEL</a:t>
            </a:r>
            <a:endParaRPr lang="id-ID" sz="46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81855" y="-1638617"/>
            <a:ext cx="7237099" cy="3413786"/>
          </a:xfrm>
          <a:prstGeom prst="rect">
            <a:avLst/>
          </a:prstGeom>
          <a:noFill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3807" y="587375"/>
            <a:ext cx="7392975" cy="673100"/>
          </a:xfrm>
          <a:prstGeom prst="rect">
            <a:avLst/>
          </a:prstGeom>
        </p:spPr>
        <p:txBody>
          <a:bodyPr lIns="104287" tIns="52144" rIns="104287" bIns="5214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4100" b="1" dirty="0">
              <a:latin typeface="Open Sans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2368" y="1862639"/>
            <a:ext cx="8550910" cy="4789805"/>
          </a:xfrm>
          <a:prstGeom prst="rect">
            <a:avLst/>
          </a:prstGeom>
        </p:spPr>
        <p:txBody>
          <a:bodyPr lIns="104287" tIns="52144" rIns="104287" bIns="52144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 smtClean="0">
                <a:latin typeface="Open Sans"/>
              </a:rPr>
              <a:t>Terminology of relational model.</a:t>
            </a:r>
          </a:p>
          <a:p>
            <a:r>
              <a:rPr lang="en-GB" altLang="en-US" sz="2400" dirty="0" smtClean="0">
                <a:latin typeface="Open Sans"/>
              </a:rPr>
              <a:t>How tables are used to represent data.</a:t>
            </a:r>
          </a:p>
          <a:p>
            <a:r>
              <a:rPr lang="en-GB" altLang="en-US" sz="2400" dirty="0" smtClean="0">
                <a:latin typeface="Open Sans"/>
              </a:rPr>
              <a:t>Connection between mathematical relations and relations in the relational model.</a:t>
            </a:r>
          </a:p>
          <a:p>
            <a:r>
              <a:rPr lang="en-GB" altLang="en-US" sz="2400" dirty="0" smtClean="0">
                <a:latin typeface="Open Sans"/>
              </a:rPr>
              <a:t>Properties of database relations.</a:t>
            </a:r>
          </a:p>
          <a:p>
            <a:r>
              <a:rPr lang="en-GB" altLang="en-US" sz="2400" dirty="0" smtClean="0">
                <a:latin typeface="Open Sans"/>
              </a:rPr>
              <a:t>How to identify CK, PK, and FKs.</a:t>
            </a:r>
          </a:p>
          <a:p>
            <a:r>
              <a:rPr lang="en-GB" altLang="en-US" sz="2400" dirty="0" smtClean="0">
                <a:latin typeface="Open Sans"/>
              </a:rPr>
              <a:t>Meaning of entity integrity and referential integrity</a:t>
            </a:r>
            <a:r>
              <a:rPr lang="en-GB" altLang="en-US" sz="2400" dirty="0" smtClean="0">
                <a:latin typeface="Open Sans"/>
              </a:rPr>
              <a:t>.</a:t>
            </a:r>
            <a:endParaRPr lang="en-GB" altLang="en-US" sz="2400" dirty="0" smtClean="0">
              <a:latin typeface="Open San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4432" y="7116596"/>
            <a:ext cx="2494016" cy="402652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6"/>
          <p:cNvSpPr txBox="1">
            <a:spLocks/>
          </p:cNvSpPr>
          <p:nvPr/>
        </p:nvSpPr>
        <p:spPr bwMode="auto">
          <a:xfrm>
            <a:off x="3321492" y="491217"/>
            <a:ext cx="784723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 dirty="0">
                <a:latin typeface="Open Sans" pitchFamily="-84" charset="0"/>
              </a:rPr>
              <a:t>Relational Model Terminology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24000" y="1881188"/>
            <a:ext cx="8261350" cy="38481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Open Sans" pitchFamily="-84" charset="0"/>
              </a:rPr>
              <a:t>A relation is a table with columns and rows.</a:t>
            </a:r>
          </a:p>
          <a:p>
            <a:pPr lvl="1" eaLnBrk="1" hangingPunct="1"/>
            <a:r>
              <a:rPr lang="en-US" altLang="en-US" sz="2400" dirty="0" smtClean="0">
                <a:latin typeface="Open Sans" pitchFamily="-84" charset="0"/>
              </a:rPr>
              <a:t>Only applies to logical structure of the database, not the physical structure.</a:t>
            </a:r>
          </a:p>
          <a:p>
            <a:pPr eaLnBrk="1" hangingPunct="1"/>
            <a:r>
              <a:rPr lang="en-US" altLang="en-US" sz="2800" dirty="0" smtClean="0">
                <a:latin typeface="Open Sans" pitchFamily="-84" charset="0"/>
              </a:rPr>
              <a:t>Attribute is a named column of a relation.</a:t>
            </a:r>
          </a:p>
          <a:p>
            <a:pPr eaLnBrk="1" hangingPunct="1"/>
            <a:r>
              <a:rPr lang="en-US" altLang="en-US" sz="2800" dirty="0" smtClean="0">
                <a:latin typeface="Open Sans" pitchFamily="-84" charset="0"/>
              </a:rPr>
              <a:t>Domain is the set of allowable values for one or more attributes.</a:t>
            </a:r>
          </a:p>
        </p:txBody>
      </p:sp>
      <p:pic>
        <p:nvPicPr>
          <p:cNvPr id="10245" name="Picture 5" descr="https://upload.wikimedia.org/wikipedia/commons/thumb/7/7c/Relational_database_terms.svg/2000px-Relational_database_term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7556" y="4651278"/>
            <a:ext cx="4837793" cy="226339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286127" y="7077964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en.wikipedia.org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 txBox="1">
            <a:spLocks/>
          </p:cNvSpPr>
          <p:nvPr/>
        </p:nvSpPr>
        <p:spPr bwMode="auto">
          <a:xfrm>
            <a:off x="1300163" y="2012045"/>
            <a:ext cx="9094787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 err="1">
                <a:latin typeface="Open Sans" pitchFamily="-84" charset="0"/>
              </a:rPr>
              <a:t>Tuple</a:t>
            </a:r>
            <a:r>
              <a:rPr lang="en-US" altLang="en-US" sz="4000" baseline="30000" dirty="0">
                <a:latin typeface="Open Sans" pitchFamily="-84" charset="0"/>
              </a:rPr>
              <a:t> is a row of a relation.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Degree is the number of attributes in a relation.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Cardinality is the number of </a:t>
            </a:r>
            <a:r>
              <a:rPr lang="en-US" altLang="en-US" sz="4000" baseline="30000" dirty="0" err="1">
                <a:latin typeface="Open Sans" pitchFamily="-84" charset="0"/>
              </a:rPr>
              <a:t>tuples</a:t>
            </a:r>
            <a:r>
              <a:rPr lang="en-US" altLang="en-US" sz="4000" baseline="30000" dirty="0">
                <a:latin typeface="Open Sans" pitchFamily="-84" charset="0"/>
              </a:rPr>
              <a:t> in a relation.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en-US" sz="4000" baseline="30000" dirty="0">
              <a:latin typeface="Open Sans" pitchFamily="-84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en-US" sz="4000" baseline="30000" dirty="0">
                <a:latin typeface="Open Sans" pitchFamily="-84" charset="0"/>
              </a:rPr>
              <a:t>Relational Database is a collection of normalized relations with distinct relation names.</a:t>
            </a:r>
          </a:p>
        </p:txBody>
      </p:sp>
      <p:sp>
        <p:nvSpPr>
          <p:cNvPr id="4" name="Title 6"/>
          <p:cNvSpPr txBox="1">
            <a:spLocks/>
          </p:cNvSpPr>
          <p:nvPr/>
        </p:nvSpPr>
        <p:spPr bwMode="auto">
          <a:xfrm>
            <a:off x="3321492" y="491217"/>
            <a:ext cx="784723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4000" b="1" dirty="0">
                <a:latin typeface="Open Sans" pitchFamily="-84" charset="0"/>
              </a:rPr>
              <a:t>Relational Model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 txBox="1">
            <a:spLocks/>
          </p:cNvSpPr>
          <p:nvPr/>
        </p:nvSpPr>
        <p:spPr bwMode="auto">
          <a:xfrm>
            <a:off x="3762375" y="458559"/>
            <a:ext cx="66325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000" b="1" dirty="0">
                <a:latin typeface="Open Sans" pitchFamily="-84" charset="0"/>
              </a:rPr>
              <a:t>Instances of  Branch and Staff Relations</a:t>
            </a:r>
          </a:p>
        </p:txBody>
      </p:sp>
      <p:pic>
        <p:nvPicPr>
          <p:cNvPr id="12291" name="Picture 4" descr="C03NF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23950" y="1597025"/>
            <a:ext cx="5870575" cy="5438775"/>
          </a:xfrm>
          <a:noFill/>
        </p:spPr>
      </p:pic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7283450" y="1765300"/>
            <a:ext cx="27749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/>
              <a:t>Branch Relation/Table</a:t>
            </a:r>
          </a:p>
          <a:p>
            <a:r>
              <a:rPr lang="en-US" dirty="0"/>
              <a:t>Degree: 4</a:t>
            </a:r>
          </a:p>
          <a:p>
            <a:r>
              <a:rPr lang="en-US" dirty="0"/>
              <a:t>Cardinality: 5</a:t>
            </a:r>
          </a:p>
          <a:p>
            <a:endParaRPr lang="en-US" dirty="0"/>
          </a:p>
          <a:p>
            <a:r>
              <a:rPr lang="en-US" b="1" u="sng" dirty="0"/>
              <a:t>Staff Relation/Table</a:t>
            </a:r>
          </a:p>
          <a:p>
            <a:r>
              <a:rPr lang="en-US" dirty="0"/>
              <a:t>Degree: 8</a:t>
            </a:r>
          </a:p>
          <a:p>
            <a:r>
              <a:rPr lang="en-US" dirty="0"/>
              <a:t>Cardinality: 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 txBox="1">
            <a:spLocks/>
          </p:cNvSpPr>
          <p:nvPr/>
        </p:nvSpPr>
        <p:spPr bwMode="auto">
          <a:xfrm>
            <a:off x="3298380" y="589191"/>
            <a:ext cx="801732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/>
          <a:p>
            <a:pPr eaLnBrk="1" hangingPunct="1">
              <a:lnSpc>
                <a:spcPct val="70000"/>
              </a:lnSpc>
            </a:pPr>
            <a:r>
              <a:rPr lang="en-US" altLang="en-US" sz="3800" b="1" dirty="0">
                <a:latin typeface="Open Sans" pitchFamily="-84" charset="0"/>
              </a:rPr>
              <a:t>Examples of Attribute Domains</a:t>
            </a:r>
          </a:p>
        </p:txBody>
      </p:sp>
      <p:pic>
        <p:nvPicPr>
          <p:cNvPr id="13315" name="Picture 5" descr="C03N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9053" y="1736724"/>
            <a:ext cx="9156295" cy="389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545</TotalTime>
  <Words>871</Words>
  <Application>Microsoft Office PowerPoint</Application>
  <PresentationFormat>Custom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Arial</vt:lpstr>
      <vt:lpstr>Calibri</vt:lpstr>
      <vt:lpstr>Monotype Sorts</vt:lpstr>
      <vt:lpstr>Open Sans</vt:lpstr>
      <vt:lpstr>Symbol</vt:lpstr>
      <vt:lpstr>Times</vt:lpstr>
      <vt:lpstr>TemplateBM</vt:lpstr>
      <vt:lpstr>THE RELATIONAL MODEL</vt:lpstr>
      <vt:lpstr>LEARNING OUTCOME</vt:lpstr>
      <vt:lpstr>ACKNOWLEDGEMENT</vt:lpstr>
      <vt:lpstr>CHAPTER 4 THE 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Rommy Romster</cp:lastModifiedBy>
  <cp:revision>153</cp:revision>
  <dcterms:created xsi:type="dcterms:W3CDTF">2014-08-20T01:28:25Z</dcterms:created>
  <dcterms:modified xsi:type="dcterms:W3CDTF">2017-11-25T23:20:59Z</dcterms:modified>
</cp:coreProperties>
</file>