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4"/>
  </p:notesMasterIdLst>
  <p:sldIdLst>
    <p:sldId id="357" r:id="rId2"/>
    <p:sldId id="427" r:id="rId3"/>
    <p:sldId id="428" r:id="rId4"/>
    <p:sldId id="429" r:id="rId5"/>
    <p:sldId id="430" r:id="rId6"/>
    <p:sldId id="435" r:id="rId7"/>
    <p:sldId id="436" r:id="rId8"/>
    <p:sldId id="437" r:id="rId9"/>
    <p:sldId id="438" r:id="rId10"/>
    <p:sldId id="439" r:id="rId11"/>
    <p:sldId id="440" r:id="rId12"/>
    <p:sldId id="441" r:id="rId13"/>
    <p:sldId id="442" r:id="rId14"/>
    <p:sldId id="443" r:id="rId15"/>
    <p:sldId id="262" r:id="rId16"/>
    <p:sldId id="323" r:id="rId17"/>
    <p:sldId id="366" r:id="rId18"/>
    <p:sldId id="418" r:id="rId19"/>
    <p:sldId id="420" r:id="rId20"/>
    <p:sldId id="367" r:id="rId21"/>
    <p:sldId id="368" r:id="rId22"/>
    <p:sldId id="369" r:id="rId23"/>
    <p:sldId id="421" r:id="rId24"/>
    <p:sldId id="370" r:id="rId25"/>
    <p:sldId id="371" r:id="rId26"/>
    <p:sldId id="372" r:id="rId27"/>
    <p:sldId id="373" r:id="rId28"/>
    <p:sldId id="374" r:id="rId29"/>
    <p:sldId id="375" r:id="rId30"/>
    <p:sldId id="376" r:id="rId31"/>
    <p:sldId id="377" r:id="rId32"/>
    <p:sldId id="378" r:id="rId33"/>
    <p:sldId id="379" r:id="rId34"/>
    <p:sldId id="380" r:id="rId35"/>
    <p:sldId id="381" r:id="rId36"/>
    <p:sldId id="424" r:id="rId37"/>
    <p:sldId id="382" r:id="rId38"/>
    <p:sldId id="425" r:id="rId39"/>
    <p:sldId id="496" r:id="rId40"/>
    <p:sldId id="384" r:id="rId41"/>
    <p:sldId id="385" r:id="rId42"/>
    <p:sldId id="386" r:id="rId43"/>
    <p:sldId id="485" r:id="rId44"/>
    <p:sldId id="486" r:id="rId45"/>
    <p:sldId id="487" r:id="rId46"/>
    <p:sldId id="488" r:id="rId47"/>
    <p:sldId id="489" r:id="rId48"/>
    <p:sldId id="490" r:id="rId49"/>
    <p:sldId id="491" r:id="rId50"/>
    <p:sldId id="493" r:id="rId51"/>
    <p:sldId id="492" r:id="rId52"/>
    <p:sldId id="433" r:id="rId53"/>
    <p:sldId id="434" r:id="rId54"/>
    <p:sldId id="483" r:id="rId55"/>
    <p:sldId id="494" r:id="rId56"/>
    <p:sldId id="495" r:id="rId57"/>
    <p:sldId id="497" r:id="rId58"/>
    <p:sldId id="498" r:id="rId59"/>
    <p:sldId id="499" r:id="rId60"/>
    <p:sldId id="447" r:id="rId61"/>
    <p:sldId id="449" r:id="rId62"/>
    <p:sldId id="451" r:id="rId63"/>
    <p:sldId id="452" r:id="rId64"/>
    <p:sldId id="453" r:id="rId65"/>
    <p:sldId id="455" r:id="rId66"/>
    <p:sldId id="456" r:id="rId67"/>
    <p:sldId id="457" r:id="rId68"/>
    <p:sldId id="458" r:id="rId69"/>
    <p:sldId id="459" r:id="rId70"/>
    <p:sldId id="460" r:id="rId71"/>
    <p:sldId id="461" r:id="rId72"/>
    <p:sldId id="462" r:id="rId73"/>
    <p:sldId id="463" r:id="rId74"/>
    <p:sldId id="501" r:id="rId75"/>
    <p:sldId id="500" r:id="rId76"/>
    <p:sldId id="467" r:id="rId77"/>
    <p:sldId id="468" r:id="rId78"/>
    <p:sldId id="502" r:id="rId79"/>
    <p:sldId id="503" r:id="rId80"/>
    <p:sldId id="471" r:id="rId81"/>
    <p:sldId id="473" r:id="rId82"/>
    <p:sldId id="474" r:id="rId83"/>
    <p:sldId id="475" r:id="rId84"/>
    <p:sldId id="476" r:id="rId85"/>
    <p:sldId id="477" r:id="rId86"/>
    <p:sldId id="504" r:id="rId87"/>
    <p:sldId id="478" r:id="rId88"/>
    <p:sldId id="479" r:id="rId89"/>
    <p:sldId id="480" r:id="rId90"/>
    <p:sldId id="481" r:id="rId91"/>
    <p:sldId id="482" r:id="rId92"/>
    <p:sldId id="484" r:id="rId93"/>
  </p:sldIdLst>
  <p:sldSz cx="10688638" cy="7562850"/>
  <p:notesSz cx="6858000" cy="9144000"/>
  <p:defaultTextStyle>
    <a:defPPr>
      <a:defRPr lang="en-US"/>
    </a:defPPr>
    <a:lvl1pPr algn="l" defTabSz="520700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520700" indent="-63500" algn="l" defTabSz="520700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1041400" indent="-127000" algn="l" defTabSz="520700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563688" indent="-192088" algn="l" defTabSz="520700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2084388" indent="-255588" algn="l" defTabSz="520700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B8"/>
    <a:srgbClr val="9465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9" autoAdjust="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290" y="66"/>
      </p:cViewPr>
      <p:guideLst>
        <p:guide orient="horz" pos="2382"/>
        <p:guide pos="336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7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54818B-EA3D-4EAD-932B-EFBDDC935502}" type="doc">
      <dgm:prSet loTypeId="urn:microsoft.com/office/officeart/2005/8/layout/default#1" loCatId="list" qsTypeId="urn:microsoft.com/office/officeart/2005/8/quickstyle/simple5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DD75F51F-C61A-451D-AEAF-285963B9E774}">
      <dgm:prSet phldrT="[Text]"/>
      <dgm:spPr/>
      <dgm:t>
        <a:bodyPr/>
        <a:lstStyle/>
        <a:p>
          <a:r>
            <a:rPr lang="en-US" b="1" dirty="0" smtClean="0"/>
            <a:t>COUNT</a:t>
          </a:r>
          <a:endParaRPr lang="en-US" b="1" dirty="0"/>
        </a:p>
      </dgm:t>
    </dgm:pt>
    <dgm:pt modelId="{B7B86E06-E7E5-4394-A9B8-986CE3D3828A}" type="parTrans" cxnId="{2A8D85F0-E158-4645-A815-487EC632AB8F}">
      <dgm:prSet/>
      <dgm:spPr/>
      <dgm:t>
        <a:bodyPr/>
        <a:lstStyle/>
        <a:p>
          <a:endParaRPr lang="en-US" b="1"/>
        </a:p>
      </dgm:t>
    </dgm:pt>
    <dgm:pt modelId="{3FAF42E0-3540-461F-ACF0-40B2D0F84656}" type="sibTrans" cxnId="{2A8D85F0-E158-4645-A815-487EC632AB8F}">
      <dgm:prSet/>
      <dgm:spPr/>
      <dgm:t>
        <a:bodyPr/>
        <a:lstStyle/>
        <a:p>
          <a:endParaRPr lang="en-US" b="1"/>
        </a:p>
      </dgm:t>
    </dgm:pt>
    <dgm:pt modelId="{5054347C-9291-452B-A731-BD9EC939DE86}">
      <dgm:prSet phldrT="[Text]"/>
      <dgm:spPr/>
      <dgm:t>
        <a:bodyPr/>
        <a:lstStyle/>
        <a:p>
          <a:r>
            <a:rPr lang="en-US" b="1" dirty="0" smtClean="0"/>
            <a:t>SUM</a:t>
          </a:r>
          <a:endParaRPr lang="en-US" b="1" dirty="0"/>
        </a:p>
      </dgm:t>
    </dgm:pt>
    <dgm:pt modelId="{AD6ED8BC-9B49-4D02-9FA3-2D8FDE7FF33F}" type="parTrans" cxnId="{D3314F1B-D4A2-494C-BAB2-9C73A4B82660}">
      <dgm:prSet/>
      <dgm:spPr/>
      <dgm:t>
        <a:bodyPr/>
        <a:lstStyle/>
        <a:p>
          <a:endParaRPr lang="en-US" b="1"/>
        </a:p>
      </dgm:t>
    </dgm:pt>
    <dgm:pt modelId="{68655220-1D92-448E-9FBA-B873C8DAC037}" type="sibTrans" cxnId="{D3314F1B-D4A2-494C-BAB2-9C73A4B82660}">
      <dgm:prSet/>
      <dgm:spPr/>
      <dgm:t>
        <a:bodyPr/>
        <a:lstStyle/>
        <a:p>
          <a:endParaRPr lang="en-US" b="1"/>
        </a:p>
      </dgm:t>
    </dgm:pt>
    <dgm:pt modelId="{2E498F5F-7545-40DE-9AC2-F6357097740C}">
      <dgm:prSet phldrT="[Text]"/>
      <dgm:spPr/>
      <dgm:t>
        <a:bodyPr/>
        <a:lstStyle/>
        <a:p>
          <a:r>
            <a:rPr lang="en-US" b="1" dirty="0" smtClean="0"/>
            <a:t>AVG</a:t>
          </a:r>
          <a:endParaRPr lang="en-US" b="1" dirty="0"/>
        </a:p>
      </dgm:t>
    </dgm:pt>
    <dgm:pt modelId="{01D11690-8193-496C-A330-636B512A3A1D}" type="parTrans" cxnId="{601556C4-55AE-4C4F-9C50-2E689D70CB16}">
      <dgm:prSet/>
      <dgm:spPr/>
      <dgm:t>
        <a:bodyPr/>
        <a:lstStyle/>
        <a:p>
          <a:endParaRPr lang="en-US" b="1"/>
        </a:p>
      </dgm:t>
    </dgm:pt>
    <dgm:pt modelId="{6D15D3D2-8000-457F-A9B8-27F6884FDC7D}" type="sibTrans" cxnId="{601556C4-55AE-4C4F-9C50-2E689D70CB16}">
      <dgm:prSet/>
      <dgm:spPr/>
      <dgm:t>
        <a:bodyPr/>
        <a:lstStyle/>
        <a:p>
          <a:endParaRPr lang="en-US" b="1"/>
        </a:p>
      </dgm:t>
    </dgm:pt>
    <dgm:pt modelId="{09125CFB-859B-4C80-944F-48A734B2AA08}">
      <dgm:prSet phldrT="[Text]"/>
      <dgm:spPr/>
      <dgm:t>
        <a:bodyPr/>
        <a:lstStyle/>
        <a:p>
          <a:r>
            <a:rPr lang="en-US" b="1" dirty="0" smtClean="0"/>
            <a:t>MIN</a:t>
          </a:r>
          <a:endParaRPr lang="en-US" b="1" dirty="0"/>
        </a:p>
      </dgm:t>
    </dgm:pt>
    <dgm:pt modelId="{AEE26ECE-B737-4052-AEA0-35D19F0B4F66}" type="parTrans" cxnId="{366FFE20-31D9-4788-B266-F1A0E4FCB07E}">
      <dgm:prSet/>
      <dgm:spPr/>
      <dgm:t>
        <a:bodyPr/>
        <a:lstStyle/>
        <a:p>
          <a:endParaRPr lang="en-US" b="1"/>
        </a:p>
      </dgm:t>
    </dgm:pt>
    <dgm:pt modelId="{0F7A204F-576D-4DE1-8B3F-AC4A0F52C922}" type="sibTrans" cxnId="{366FFE20-31D9-4788-B266-F1A0E4FCB07E}">
      <dgm:prSet/>
      <dgm:spPr/>
      <dgm:t>
        <a:bodyPr/>
        <a:lstStyle/>
        <a:p>
          <a:endParaRPr lang="en-US" b="1"/>
        </a:p>
      </dgm:t>
    </dgm:pt>
    <dgm:pt modelId="{DF0FBC34-15FF-4189-878E-723F02F3BB1A}">
      <dgm:prSet phldrT="[Text]"/>
      <dgm:spPr/>
      <dgm:t>
        <a:bodyPr/>
        <a:lstStyle/>
        <a:p>
          <a:r>
            <a:rPr lang="en-US" b="1" dirty="0" smtClean="0"/>
            <a:t>MAX</a:t>
          </a:r>
          <a:endParaRPr lang="en-US" b="1" dirty="0"/>
        </a:p>
      </dgm:t>
    </dgm:pt>
    <dgm:pt modelId="{F5651930-7976-40AF-8C7F-E7E8B73651CB}" type="parTrans" cxnId="{92C3D6B7-E8CF-4D45-8CC9-48A50123A9DC}">
      <dgm:prSet/>
      <dgm:spPr/>
      <dgm:t>
        <a:bodyPr/>
        <a:lstStyle/>
        <a:p>
          <a:endParaRPr lang="en-US" b="1"/>
        </a:p>
      </dgm:t>
    </dgm:pt>
    <dgm:pt modelId="{3705A563-C81C-4ED3-B85A-6ECE5FB66DF7}" type="sibTrans" cxnId="{92C3D6B7-E8CF-4D45-8CC9-48A50123A9DC}">
      <dgm:prSet/>
      <dgm:spPr/>
      <dgm:t>
        <a:bodyPr/>
        <a:lstStyle/>
        <a:p>
          <a:endParaRPr lang="en-US" b="1"/>
        </a:p>
      </dgm:t>
    </dgm:pt>
    <dgm:pt modelId="{61B3D44E-6FEC-4330-86D3-772F81A056C3}" type="pres">
      <dgm:prSet presAssocID="{0C54818B-EA3D-4EAD-932B-EFBDDC93550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AFF084D-E109-4BFE-AC75-68FB8C98FBA6}" type="pres">
      <dgm:prSet presAssocID="{DD75F51F-C61A-451D-AEAF-285963B9E774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8DF7E0-14D6-4857-A973-855DBE6C095D}" type="pres">
      <dgm:prSet presAssocID="{3FAF42E0-3540-461F-ACF0-40B2D0F84656}" presName="sibTrans" presStyleCnt="0"/>
      <dgm:spPr/>
    </dgm:pt>
    <dgm:pt modelId="{67B2855D-4F9E-43EA-B070-F8463D1A4ED3}" type="pres">
      <dgm:prSet presAssocID="{5054347C-9291-452B-A731-BD9EC939DE8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253CC5-D37A-487D-9D5C-C175D721375C}" type="pres">
      <dgm:prSet presAssocID="{68655220-1D92-448E-9FBA-B873C8DAC037}" presName="sibTrans" presStyleCnt="0"/>
      <dgm:spPr/>
    </dgm:pt>
    <dgm:pt modelId="{B3E14A31-097D-4411-B466-ED4329BEC9CB}" type="pres">
      <dgm:prSet presAssocID="{2E498F5F-7545-40DE-9AC2-F6357097740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92A3A5-EBE9-42C4-B4AD-FE15A6D00495}" type="pres">
      <dgm:prSet presAssocID="{6D15D3D2-8000-457F-A9B8-27F6884FDC7D}" presName="sibTrans" presStyleCnt="0"/>
      <dgm:spPr/>
    </dgm:pt>
    <dgm:pt modelId="{7DDC3B4F-9557-4621-BE9C-7E0236054F89}" type="pres">
      <dgm:prSet presAssocID="{09125CFB-859B-4C80-944F-48A734B2AA08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AD6897-8DD3-409E-871A-08E66D4D6C09}" type="pres">
      <dgm:prSet presAssocID="{0F7A204F-576D-4DE1-8B3F-AC4A0F52C922}" presName="sibTrans" presStyleCnt="0"/>
      <dgm:spPr/>
    </dgm:pt>
    <dgm:pt modelId="{0766100F-4BF4-4507-B192-25B177B01217}" type="pres">
      <dgm:prSet presAssocID="{DF0FBC34-15FF-4189-878E-723F02F3BB1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66FFE20-31D9-4788-B266-F1A0E4FCB07E}" srcId="{0C54818B-EA3D-4EAD-932B-EFBDDC935502}" destId="{09125CFB-859B-4C80-944F-48A734B2AA08}" srcOrd="3" destOrd="0" parTransId="{AEE26ECE-B737-4052-AEA0-35D19F0B4F66}" sibTransId="{0F7A204F-576D-4DE1-8B3F-AC4A0F52C922}"/>
    <dgm:cxn modelId="{D3314F1B-D4A2-494C-BAB2-9C73A4B82660}" srcId="{0C54818B-EA3D-4EAD-932B-EFBDDC935502}" destId="{5054347C-9291-452B-A731-BD9EC939DE86}" srcOrd="1" destOrd="0" parTransId="{AD6ED8BC-9B49-4D02-9FA3-2D8FDE7FF33F}" sibTransId="{68655220-1D92-448E-9FBA-B873C8DAC037}"/>
    <dgm:cxn modelId="{92C3D6B7-E8CF-4D45-8CC9-48A50123A9DC}" srcId="{0C54818B-EA3D-4EAD-932B-EFBDDC935502}" destId="{DF0FBC34-15FF-4189-878E-723F02F3BB1A}" srcOrd="4" destOrd="0" parTransId="{F5651930-7976-40AF-8C7F-E7E8B73651CB}" sibTransId="{3705A563-C81C-4ED3-B85A-6ECE5FB66DF7}"/>
    <dgm:cxn modelId="{3F97B56B-3E6B-4FB9-A15F-01D4B3EE21B0}" type="presOf" srcId="{2E498F5F-7545-40DE-9AC2-F6357097740C}" destId="{B3E14A31-097D-4411-B466-ED4329BEC9CB}" srcOrd="0" destOrd="0" presId="urn:microsoft.com/office/officeart/2005/8/layout/default#1"/>
    <dgm:cxn modelId="{58A5C242-B6E7-4F7E-A72E-6D6C606A32AF}" type="presOf" srcId="{09125CFB-859B-4C80-944F-48A734B2AA08}" destId="{7DDC3B4F-9557-4621-BE9C-7E0236054F89}" srcOrd="0" destOrd="0" presId="urn:microsoft.com/office/officeart/2005/8/layout/default#1"/>
    <dgm:cxn modelId="{73BA68EB-D85D-40FE-8244-61BDD56F5DF5}" type="presOf" srcId="{5054347C-9291-452B-A731-BD9EC939DE86}" destId="{67B2855D-4F9E-43EA-B070-F8463D1A4ED3}" srcOrd="0" destOrd="0" presId="urn:microsoft.com/office/officeart/2005/8/layout/default#1"/>
    <dgm:cxn modelId="{ED253778-DBBE-459E-A64C-42B8BE8E66C9}" type="presOf" srcId="{DD75F51F-C61A-451D-AEAF-285963B9E774}" destId="{DAFF084D-E109-4BFE-AC75-68FB8C98FBA6}" srcOrd="0" destOrd="0" presId="urn:microsoft.com/office/officeart/2005/8/layout/default#1"/>
    <dgm:cxn modelId="{A04BEF97-6FB9-4E98-A14F-C21BE3B1DC1A}" type="presOf" srcId="{0C54818B-EA3D-4EAD-932B-EFBDDC935502}" destId="{61B3D44E-6FEC-4330-86D3-772F81A056C3}" srcOrd="0" destOrd="0" presId="urn:microsoft.com/office/officeart/2005/8/layout/default#1"/>
    <dgm:cxn modelId="{601556C4-55AE-4C4F-9C50-2E689D70CB16}" srcId="{0C54818B-EA3D-4EAD-932B-EFBDDC935502}" destId="{2E498F5F-7545-40DE-9AC2-F6357097740C}" srcOrd="2" destOrd="0" parTransId="{01D11690-8193-496C-A330-636B512A3A1D}" sibTransId="{6D15D3D2-8000-457F-A9B8-27F6884FDC7D}"/>
    <dgm:cxn modelId="{2A8D85F0-E158-4645-A815-487EC632AB8F}" srcId="{0C54818B-EA3D-4EAD-932B-EFBDDC935502}" destId="{DD75F51F-C61A-451D-AEAF-285963B9E774}" srcOrd="0" destOrd="0" parTransId="{B7B86E06-E7E5-4394-A9B8-986CE3D3828A}" sibTransId="{3FAF42E0-3540-461F-ACF0-40B2D0F84656}"/>
    <dgm:cxn modelId="{00B44437-6848-4EAB-A18B-0BF11F909277}" type="presOf" srcId="{DF0FBC34-15FF-4189-878E-723F02F3BB1A}" destId="{0766100F-4BF4-4507-B192-25B177B01217}" srcOrd="0" destOrd="0" presId="urn:microsoft.com/office/officeart/2005/8/layout/default#1"/>
    <dgm:cxn modelId="{9273D661-4D39-4CF6-A16F-FFB0DBFFF7A2}" type="presParOf" srcId="{61B3D44E-6FEC-4330-86D3-772F81A056C3}" destId="{DAFF084D-E109-4BFE-AC75-68FB8C98FBA6}" srcOrd="0" destOrd="0" presId="urn:microsoft.com/office/officeart/2005/8/layout/default#1"/>
    <dgm:cxn modelId="{B80ED05C-AE5B-4EC1-A2C0-A818A84163FF}" type="presParOf" srcId="{61B3D44E-6FEC-4330-86D3-772F81A056C3}" destId="{0B8DF7E0-14D6-4857-A973-855DBE6C095D}" srcOrd="1" destOrd="0" presId="urn:microsoft.com/office/officeart/2005/8/layout/default#1"/>
    <dgm:cxn modelId="{3B9AA67E-FF13-4B40-BD33-C7733F6BB73B}" type="presParOf" srcId="{61B3D44E-6FEC-4330-86D3-772F81A056C3}" destId="{67B2855D-4F9E-43EA-B070-F8463D1A4ED3}" srcOrd="2" destOrd="0" presId="urn:microsoft.com/office/officeart/2005/8/layout/default#1"/>
    <dgm:cxn modelId="{55699AF5-DF84-46C7-BD80-FCB12EFE7197}" type="presParOf" srcId="{61B3D44E-6FEC-4330-86D3-772F81A056C3}" destId="{F7253CC5-D37A-487D-9D5C-C175D721375C}" srcOrd="3" destOrd="0" presId="urn:microsoft.com/office/officeart/2005/8/layout/default#1"/>
    <dgm:cxn modelId="{569D043A-69BA-4947-B32F-B878E8E01034}" type="presParOf" srcId="{61B3D44E-6FEC-4330-86D3-772F81A056C3}" destId="{B3E14A31-097D-4411-B466-ED4329BEC9CB}" srcOrd="4" destOrd="0" presId="urn:microsoft.com/office/officeart/2005/8/layout/default#1"/>
    <dgm:cxn modelId="{CD48012D-ABC0-4123-8F65-7D75B4B5A3A0}" type="presParOf" srcId="{61B3D44E-6FEC-4330-86D3-772F81A056C3}" destId="{F392A3A5-EBE9-42C4-B4AD-FE15A6D00495}" srcOrd="5" destOrd="0" presId="urn:microsoft.com/office/officeart/2005/8/layout/default#1"/>
    <dgm:cxn modelId="{13399F9D-ECE6-4E79-AED1-7E978FF34C33}" type="presParOf" srcId="{61B3D44E-6FEC-4330-86D3-772F81A056C3}" destId="{7DDC3B4F-9557-4621-BE9C-7E0236054F89}" srcOrd="6" destOrd="0" presId="urn:microsoft.com/office/officeart/2005/8/layout/default#1"/>
    <dgm:cxn modelId="{ED17A56D-2338-4093-9CC6-E35A15F47FBE}" type="presParOf" srcId="{61B3D44E-6FEC-4330-86D3-772F81A056C3}" destId="{D6AD6897-8DD3-409E-871A-08E66D4D6C09}" srcOrd="7" destOrd="0" presId="urn:microsoft.com/office/officeart/2005/8/layout/default#1"/>
    <dgm:cxn modelId="{5FE77707-2144-44ED-8533-BBEFF976202E}" type="presParOf" srcId="{61B3D44E-6FEC-4330-86D3-772F81A056C3}" destId="{0766100F-4BF4-4507-B192-25B177B01217}" srcOrd="8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FF084D-E109-4BFE-AC75-68FB8C98FBA6}">
      <dsp:nvSpPr>
        <dsp:cNvPr id="0" name=""/>
        <dsp:cNvSpPr/>
      </dsp:nvSpPr>
      <dsp:spPr>
        <a:xfrm>
          <a:off x="0" y="48142"/>
          <a:ext cx="1413420" cy="84805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/>
            <a:t>COUNT</a:t>
          </a:r>
          <a:endParaRPr lang="en-US" sz="3000" b="1" kern="1200" dirty="0"/>
        </a:p>
      </dsp:txBody>
      <dsp:txXfrm>
        <a:off x="0" y="48142"/>
        <a:ext cx="1413420" cy="848052"/>
      </dsp:txXfrm>
    </dsp:sp>
    <dsp:sp modelId="{67B2855D-4F9E-43EA-B070-F8463D1A4ED3}">
      <dsp:nvSpPr>
        <dsp:cNvPr id="0" name=""/>
        <dsp:cNvSpPr/>
      </dsp:nvSpPr>
      <dsp:spPr>
        <a:xfrm>
          <a:off x="1554763" y="48142"/>
          <a:ext cx="1413420" cy="84805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/>
            <a:t>SUM</a:t>
          </a:r>
          <a:endParaRPr lang="en-US" sz="3000" b="1" kern="1200" dirty="0"/>
        </a:p>
      </dsp:txBody>
      <dsp:txXfrm>
        <a:off x="1554763" y="48142"/>
        <a:ext cx="1413420" cy="848052"/>
      </dsp:txXfrm>
    </dsp:sp>
    <dsp:sp modelId="{B3E14A31-097D-4411-B466-ED4329BEC9CB}">
      <dsp:nvSpPr>
        <dsp:cNvPr id="0" name=""/>
        <dsp:cNvSpPr/>
      </dsp:nvSpPr>
      <dsp:spPr>
        <a:xfrm>
          <a:off x="3109526" y="48142"/>
          <a:ext cx="1413420" cy="84805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/>
            <a:t>AVG</a:t>
          </a:r>
          <a:endParaRPr lang="en-US" sz="3000" b="1" kern="1200" dirty="0"/>
        </a:p>
      </dsp:txBody>
      <dsp:txXfrm>
        <a:off x="3109526" y="48142"/>
        <a:ext cx="1413420" cy="848052"/>
      </dsp:txXfrm>
    </dsp:sp>
    <dsp:sp modelId="{7DDC3B4F-9557-4621-BE9C-7E0236054F89}">
      <dsp:nvSpPr>
        <dsp:cNvPr id="0" name=""/>
        <dsp:cNvSpPr/>
      </dsp:nvSpPr>
      <dsp:spPr>
        <a:xfrm>
          <a:off x="777381" y="1037537"/>
          <a:ext cx="1413420" cy="84805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/>
            <a:t>MIN</a:t>
          </a:r>
          <a:endParaRPr lang="en-US" sz="3000" b="1" kern="1200" dirty="0"/>
        </a:p>
      </dsp:txBody>
      <dsp:txXfrm>
        <a:off x="777381" y="1037537"/>
        <a:ext cx="1413420" cy="848052"/>
      </dsp:txXfrm>
    </dsp:sp>
    <dsp:sp modelId="{0766100F-4BF4-4507-B192-25B177B01217}">
      <dsp:nvSpPr>
        <dsp:cNvPr id="0" name=""/>
        <dsp:cNvSpPr/>
      </dsp:nvSpPr>
      <dsp:spPr>
        <a:xfrm>
          <a:off x="2332144" y="1037537"/>
          <a:ext cx="1413420" cy="84805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/>
            <a:t>MAX</a:t>
          </a:r>
          <a:endParaRPr lang="en-US" sz="3000" b="1" kern="1200" dirty="0"/>
        </a:p>
      </dsp:txBody>
      <dsp:txXfrm>
        <a:off x="2332144" y="1037537"/>
        <a:ext cx="1413420" cy="8480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29F5B-F881-482A-A2F2-B7DBCA75C109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CB073-DCE6-4D5C-9429-4C548CF78E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89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6047-E331-4BC8-9640-9A7873BC7C1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06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6047-E331-4BC8-9640-9A7873BC7C1E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40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Background 0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0" y="4763"/>
            <a:ext cx="10682288" cy="712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5688013"/>
            <a:ext cx="10688638" cy="1874837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 sz="2316"/>
          </a:p>
        </p:txBody>
      </p:sp>
      <p:sp>
        <p:nvSpPr>
          <p:cNvPr id="6" name="Rectangle 5"/>
          <p:cNvSpPr/>
          <p:nvPr/>
        </p:nvSpPr>
        <p:spPr>
          <a:xfrm>
            <a:off x="1978025" y="1795463"/>
            <a:ext cx="8710613" cy="5767387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 sz="2316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5788" y="2987337"/>
            <a:ext cx="8333014" cy="1621111"/>
          </a:xfrm>
        </p:spPr>
        <p:txBody>
          <a:bodyPr/>
          <a:lstStyle>
            <a:lvl1pPr eaLnBrk="1" hangingPunct="1">
              <a:defRPr sz="4852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0819" y="4737012"/>
            <a:ext cx="7482047" cy="635271"/>
          </a:xfrm>
        </p:spPr>
        <p:txBody>
          <a:bodyPr>
            <a:normAutofit/>
          </a:bodyPr>
          <a:lstStyle>
            <a:lvl1pPr marL="0" indent="0" algn="ctr">
              <a:buNone/>
              <a:defRPr sz="2647">
                <a:solidFill>
                  <a:schemeClr val="bg1"/>
                </a:solidFill>
                <a:latin typeface="Open Sans"/>
              </a:defRPr>
            </a:lvl1pPr>
            <a:lvl2pPr marL="504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2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6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210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52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9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3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1E6A06-EF9D-405E-954B-E624EACBFE0B}" type="datetime1">
              <a:rPr lang="en-US"/>
              <a:pPr>
                <a:defRPr/>
              </a:pPr>
              <a:t>11/26/2017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9967D2-9402-401F-9571-B6BCA4CD877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CA2D72-747F-491E-BEA6-5CE00202A157}" type="datetime1">
              <a:rPr lang="en-US"/>
              <a:pPr>
                <a:defRPr/>
              </a:pPr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A2CE11-8D5D-459D-83F9-5D5FA2BE751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49262" y="1637387"/>
            <a:ext cx="2404944" cy="511841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898" y="1637387"/>
            <a:ext cx="6351220" cy="511841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949AA0-0967-42BB-A90F-FBD362CA1963}" type="datetime1">
              <a:rPr lang="en-US"/>
              <a:pPr>
                <a:defRPr/>
              </a:pPr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274823-6FB0-4391-A765-B73F2E5150E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11920A-A6BD-4943-A029-06E9EE6AB1B5}" type="datetime1">
              <a:rPr lang="en-US"/>
              <a:pPr>
                <a:defRPr/>
              </a:pPr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9CB4C1-5C33-4539-B836-D71DE1E501E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1234B-4EC5-483B-936D-0F798C36996C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B7747-A24A-4515-B4A1-F733D0AB47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60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360" y="294111"/>
            <a:ext cx="9085342" cy="12184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09895" y="1848697"/>
            <a:ext cx="4427620" cy="45377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5659" y="1848697"/>
            <a:ext cx="4427620" cy="45377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016478" y="6806565"/>
            <a:ext cx="2226800" cy="504190"/>
          </a:xfrm>
          <a:prstGeom prst="rect">
            <a:avLst/>
          </a:prstGeom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8D8D6F4-7C63-4B25-A759-914DEDB595EF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5875"/>
            <a:ext cx="10688638" cy="712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5688013"/>
            <a:ext cx="10688638" cy="1874837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 sz="2316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4222" y="2272657"/>
            <a:ext cx="7992064" cy="873497"/>
          </a:xfrm>
        </p:spPr>
        <p:txBody>
          <a:bodyPr>
            <a:normAutofit/>
          </a:bodyPr>
          <a:lstStyle>
            <a:lvl1pPr algn="l">
              <a:defRPr sz="3308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234222" y="3781426"/>
            <a:ext cx="7992064" cy="3352910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2229960" y="3146154"/>
            <a:ext cx="7996326" cy="555862"/>
          </a:xfrm>
        </p:spPr>
        <p:txBody>
          <a:bodyPr rtlCol="0" anchor="ctr">
            <a:normAutofit/>
          </a:bodyPr>
          <a:lstStyle>
            <a:lvl1pPr>
              <a:defRPr lang="id-ID" sz="2426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/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AC023-976A-4509-A695-D1528B52D47C}" type="datetime1">
              <a:rPr lang="en-US"/>
              <a:pPr>
                <a:defRPr/>
              </a:pPr>
              <a:t>11/26/2017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765980CB-0B1A-4E5C-9404-CBC71441032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6586" y="4859832"/>
            <a:ext cx="8585529" cy="747997"/>
          </a:xfrm>
        </p:spPr>
        <p:txBody>
          <a:bodyPr anchor="t">
            <a:noAutofit/>
          </a:bodyPr>
          <a:lstStyle>
            <a:lvl1pPr algn="l">
              <a:defRPr sz="3308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6586" y="3205459"/>
            <a:ext cx="8585529" cy="1654373"/>
          </a:xfrm>
        </p:spPr>
        <p:txBody>
          <a:bodyPr anchor="b"/>
          <a:lstStyle>
            <a:lvl1pPr marL="0" indent="0">
              <a:buNone/>
              <a:defRPr sz="2206">
                <a:solidFill>
                  <a:schemeClr val="tx1">
                    <a:tint val="75000"/>
                  </a:schemeClr>
                </a:solidFill>
              </a:defRPr>
            </a:lvl1pPr>
            <a:lvl2pPr marL="50420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840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600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8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10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52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94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36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637459-11D5-45CA-A3B8-6E58A2C5527F}" type="datetime1">
              <a:rPr lang="en-US"/>
              <a:pPr>
                <a:defRPr/>
              </a:pPr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7136EC-00E6-4916-A420-6E6154D1F01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93273" y="2907929"/>
            <a:ext cx="4040249" cy="3847868"/>
          </a:xfrm>
        </p:spPr>
        <p:txBody>
          <a:bodyPr>
            <a:normAutofit/>
          </a:bodyPr>
          <a:lstStyle>
            <a:lvl1pPr>
              <a:defRPr sz="2206"/>
            </a:lvl1pPr>
            <a:lvl2pPr>
              <a:defRPr sz="2206"/>
            </a:lvl2pPr>
            <a:lvl3pPr>
              <a:defRPr sz="2206"/>
            </a:lvl3pPr>
            <a:lvl4pPr>
              <a:defRPr sz="2206"/>
            </a:lvl4pPr>
            <a:lvl5pPr>
              <a:defRPr sz="2206"/>
            </a:lvl5pPr>
            <a:lvl6pPr>
              <a:defRPr sz="1985"/>
            </a:lvl6pPr>
            <a:lvl7pPr>
              <a:defRPr sz="1985"/>
            </a:lvl7pPr>
            <a:lvl8pPr>
              <a:defRPr sz="1985"/>
            </a:lvl8pPr>
            <a:lvl9pPr>
              <a:defRPr sz="198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694" y="2907929"/>
            <a:ext cx="4136512" cy="3847868"/>
          </a:xfrm>
        </p:spPr>
        <p:txBody>
          <a:bodyPr>
            <a:normAutofit/>
          </a:bodyPr>
          <a:lstStyle>
            <a:lvl1pPr>
              <a:defRPr sz="2206"/>
            </a:lvl1pPr>
            <a:lvl2pPr>
              <a:defRPr sz="2206"/>
            </a:lvl2pPr>
            <a:lvl3pPr>
              <a:defRPr sz="2206"/>
            </a:lvl3pPr>
            <a:lvl4pPr>
              <a:defRPr sz="2206"/>
            </a:lvl4pPr>
            <a:lvl5pPr>
              <a:defRPr sz="2206"/>
            </a:lvl5pPr>
            <a:lvl6pPr>
              <a:defRPr sz="1985"/>
            </a:lvl6pPr>
            <a:lvl7pPr>
              <a:defRPr sz="1985"/>
            </a:lvl7pPr>
            <a:lvl8pPr>
              <a:defRPr sz="1985"/>
            </a:lvl8pPr>
            <a:lvl9pPr>
              <a:defRPr sz="198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D94416-4E62-462A-9C06-4EB65AA7A8A9}" type="datetime1">
              <a:rPr lang="en-US"/>
              <a:pPr>
                <a:defRPr/>
              </a:pPr>
              <a:t>11/26/2017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25F4ED-B470-49AE-B1D6-A267C20299A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3273" y="1637387"/>
            <a:ext cx="8260933" cy="111172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3273" y="2352066"/>
            <a:ext cx="4040249" cy="705515"/>
          </a:xfrm>
        </p:spPr>
        <p:txBody>
          <a:bodyPr anchor="b">
            <a:noAutofit/>
          </a:bodyPr>
          <a:lstStyle>
            <a:lvl1pPr marL="0" indent="0">
              <a:buNone/>
              <a:defRPr sz="2647" b="1"/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93273" y="2987337"/>
            <a:ext cx="4040249" cy="3811623"/>
          </a:xfrm>
        </p:spPr>
        <p:txBody>
          <a:bodyPr>
            <a:normAutofit/>
          </a:bodyPr>
          <a:lstStyle>
            <a:lvl1pPr>
              <a:defRPr sz="2206"/>
            </a:lvl1pPr>
            <a:lvl2pPr>
              <a:defRPr sz="2206"/>
            </a:lvl2pPr>
            <a:lvl3pPr>
              <a:defRPr sz="2206"/>
            </a:lvl3pPr>
            <a:lvl4pPr>
              <a:defRPr sz="2206"/>
            </a:lvl4pPr>
            <a:lvl5pPr>
              <a:defRPr sz="2206"/>
            </a:lvl5pPr>
            <a:lvl6pPr>
              <a:defRPr sz="1764"/>
            </a:lvl6pPr>
            <a:lvl7pPr>
              <a:defRPr sz="1764"/>
            </a:lvl7pPr>
            <a:lvl8pPr>
              <a:defRPr sz="1764"/>
            </a:lvl8pPr>
            <a:lvl9pPr>
              <a:defRPr sz="176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01866" y="2987336"/>
            <a:ext cx="4052340" cy="3811625"/>
          </a:xfrm>
        </p:spPr>
        <p:txBody>
          <a:bodyPr>
            <a:normAutofit/>
          </a:bodyPr>
          <a:lstStyle>
            <a:lvl1pPr>
              <a:defRPr sz="2206"/>
            </a:lvl1pPr>
            <a:lvl2pPr>
              <a:defRPr sz="2206"/>
            </a:lvl2pPr>
            <a:lvl3pPr>
              <a:defRPr sz="2206"/>
            </a:lvl3pPr>
            <a:lvl4pPr>
              <a:defRPr sz="2206"/>
            </a:lvl4pPr>
            <a:lvl5pPr>
              <a:defRPr sz="2206"/>
            </a:lvl5pPr>
            <a:lvl6pPr>
              <a:defRPr sz="1764"/>
            </a:lvl6pPr>
            <a:lvl7pPr>
              <a:defRPr sz="1764"/>
            </a:lvl7pPr>
            <a:lvl8pPr>
              <a:defRPr sz="1764"/>
            </a:lvl8pPr>
            <a:lvl9pPr>
              <a:defRPr sz="176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6101866" y="2352066"/>
            <a:ext cx="4040249" cy="705515"/>
          </a:xfrm>
        </p:spPr>
        <p:txBody>
          <a:bodyPr anchor="b">
            <a:noAutofit/>
          </a:bodyPr>
          <a:lstStyle>
            <a:lvl1pPr marL="0" indent="0">
              <a:buNone/>
              <a:defRPr sz="2647" b="1"/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93BAA-6698-45E9-8A1C-44835B2AE2DC}" type="datetime1">
              <a:rPr lang="en-US"/>
              <a:pPr>
                <a:defRPr/>
              </a:pPr>
              <a:t>11/26/2017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71D4D85A-3C1F-4F34-834B-0D693A264FF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6D31BE-868F-440D-A183-180130C1221A}" type="datetime1">
              <a:rPr lang="en-US"/>
              <a:pPr>
                <a:defRPr/>
              </a:pPr>
              <a:t>11/26/2017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3929C4-D8B1-4BEA-9204-B7182578012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Background 03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763"/>
            <a:ext cx="11329988" cy="7558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35089" y="3153813"/>
            <a:ext cx="8260933" cy="1260475"/>
          </a:xfrm>
        </p:spPr>
        <p:txBody>
          <a:bodyPr>
            <a:normAutofit/>
          </a:bodyPr>
          <a:lstStyle>
            <a:lvl1pPr>
              <a:defRPr sz="3529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831BC8-5BA9-40A7-8CB3-620B7BC9E428}" type="datetime1">
              <a:rPr lang="en-US"/>
              <a:pPr>
                <a:defRPr/>
              </a:pPr>
              <a:t>11/26/2017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26C62E-5BC2-48A2-A4AA-8F558297899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9961" y="1796204"/>
            <a:ext cx="7912154" cy="884439"/>
          </a:xfrm>
        </p:spPr>
        <p:txBody>
          <a:bodyPr anchor="b">
            <a:normAutofit/>
          </a:bodyPr>
          <a:lstStyle>
            <a:lvl1pPr algn="l">
              <a:defRPr sz="3308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9961" y="2828519"/>
            <a:ext cx="3703562" cy="4049850"/>
          </a:xfrm>
        </p:spPr>
        <p:txBody>
          <a:bodyPr/>
          <a:lstStyle>
            <a:lvl1pPr>
              <a:defRPr sz="2206"/>
            </a:lvl1pPr>
            <a:lvl2pPr>
              <a:defRPr sz="2206"/>
            </a:lvl2pPr>
            <a:lvl3pPr>
              <a:defRPr sz="2206"/>
            </a:lvl3pPr>
            <a:lvl4pPr>
              <a:defRPr sz="2206"/>
            </a:lvl4pPr>
            <a:lvl5pPr>
              <a:defRPr sz="2206"/>
            </a:lvl5pPr>
            <a:lvl6pPr>
              <a:defRPr sz="2206"/>
            </a:lvl6pPr>
            <a:lvl7pPr>
              <a:defRPr sz="2206"/>
            </a:lvl7pPr>
            <a:lvl8pPr>
              <a:defRPr sz="2206"/>
            </a:lvl8pPr>
            <a:lvl9pPr>
              <a:defRPr sz="220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1866" y="2828519"/>
            <a:ext cx="4009428" cy="4049576"/>
          </a:xfrm>
        </p:spPr>
        <p:txBody>
          <a:bodyPr>
            <a:normAutofit/>
          </a:bodyPr>
          <a:lstStyle>
            <a:lvl1pPr marL="0" indent="0">
              <a:buNone/>
              <a:defRPr sz="2206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3A669-CB40-4406-A581-650531C6455A}" type="datetime1">
              <a:rPr lang="en-US"/>
              <a:pPr>
                <a:defRPr/>
              </a:pPr>
              <a:t>11/26/2017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7C711A-BB1A-4A32-BEE6-658038E9566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048" y="5293995"/>
            <a:ext cx="8047067" cy="624986"/>
          </a:xfrm>
        </p:spPr>
        <p:txBody>
          <a:bodyPr anchor="b"/>
          <a:lstStyle>
            <a:lvl1pPr algn="l">
              <a:defRPr sz="2206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048" y="2113840"/>
            <a:ext cx="8047067" cy="3099624"/>
          </a:xfrm>
        </p:spPr>
        <p:txBody>
          <a:bodyPr rtlCol="0">
            <a:normAutofit/>
          </a:bodyPr>
          <a:lstStyle>
            <a:lvl1pPr marL="0" indent="0">
              <a:buNone/>
              <a:defRPr sz="3529"/>
            </a:lvl1pPr>
            <a:lvl2pPr marL="504200" indent="0">
              <a:buNone/>
              <a:defRPr sz="3088"/>
            </a:lvl2pPr>
            <a:lvl3pPr marL="1008400" indent="0">
              <a:buNone/>
              <a:defRPr sz="2647"/>
            </a:lvl3pPr>
            <a:lvl4pPr marL="1512600" indent="0">
              <a:buNone/>
              <a:defRPr sz="2206"/>
            </a:lvl4pPr>
            <a:lvl5pPr marL="2016801" indent="0">
              <a:buNone/>
              <a:defRPr sz="2206"/>
            </a:lvl5pPr>
            <a:lvl6pPr marL="2521001" indent="0">
              <a:buNone/>
              <a:defRPr sz="2206"/>
            </a:lvl6pPr>
            <a:lvl7pPr marL="3025201" indent="0">
              <a:buNone/>
              <a:defRPr sz="2206"/>
            </a:lvl7pPr>
            <a:lvl8pPr marL="3529401" indent="0">
              <a:buNone/>
              <a:defRPr sz="2206"/>
            </a:lvl8pPr>
            <a:lvl9pPr marL="4033601" indent="0">
              <a:buNone/>
              <a:defRPr sz="2206"/>
            </a:lvl9pPr>
          </a:lstStyle>
          <a:p>
            <a:pPr lvl="0"/>
            <a:r>
              <a:rPr lang="en-US" noProof="0" smtClean="0"/>
              <a:t>Click icon to add picture</a:t>
            </a:r>
            <a:endParaRPr lang="id-ID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048" y="5918981"/>
            <a:ext cx="8047067" cy="887584"/>
          </a:xfrm>
        </p:spPr>
        <p:txBody>
          <a:bodyPr/>
          <a:lstStyle>
            <a:lvl1pPr marL="0" indent="0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04BE46-AB48-4DDF-8626-1E6E3FDCBC9C}" type="datetime1">
              <a:rPr lang="en-US"/>
              <a:pPr>
                <a:defRPr/>
              </a:pPr>
              <a:t>11/26/2017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835305-0885-40A5-8D83-6E097CA0077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Background 02.jpg"/>
          <p:cNvPicPr>
            <a:picLocks noChangeAspect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0" y="4763"/>
            <a:ext cx="10688638" cy="712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0" y="5688013"/>
            <a:ext cx="10688638" cy="1874837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 sz="2316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1892300" y="1636713"/>
            <a:ext cx="8261350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id-ID" altLang="en-US" smtClean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892300" y="2908300"/>
            <a:ext cx="8261350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id-ID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88" y="7116763"/>
            <a:ext cx="2493962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23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AE3B5E6-98A3-4FBE-B032-610C0264C2E2}" type="datetime1">
              <a:rPr lang="en-US"/>
              <a:pPr>
                <a:defRPr/>
              </a:pPr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1250" y="7116763"/>
            <a:ext cx="3386138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323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59688" y="7116763"/>
            <a:ext cx="2493962" cy="401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rgbClr val="898989"/>
                </a:solidFill>
              </a:defRPr>
            </a:lvl1pPr>
          </a:lstStyle>
          <a:p>
            <a:fld id="{E5B311D5-091A-444C-BB8E-4187CAAF994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06" r:id="rId3"/>
    <p:sldLayoutId id="2147483707" r:id="rId4"/>
    <p:sldLayoutId id="2147483708" r:id="rId5"/>
    <p:sldLayoutId id="2147483709" r:id="rId6"/>
    <p:sldLayoutId id="2147483717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8" r:id="rId13"/>
    <p:sldLayoutId id="2147483719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b="1" kern="1200">
          <a:solidFill>
            <a:srgbClr val="0079B8"/>
          </a:solidFill>
          <a:latin typeface="Open Sans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0079B8"/>
          </a:solidFill>
          <a:latin typeface="Open Sans" pitchFamily="-8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0079B8"/>
          </a:solidFill>
          <a:latin typeface="Open Sans" pitchFamily="-8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0079B8"/>
          </a:solidFill>
          <a:latin typeface="Open Sans" pitchFamily="-8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0079B8"/>
          </a:solidFill>
          <a:latin typeface="Open Sans" pitchFamily="-84" charset="0"/>
        </a:defRPr>
      </a:lvl5pPr>
      <a:lvl6pPr marL="504200" algn="ctr" rtl="0" eaLnBrk="1" fontAlgn="base" hangingPunct="1">
        <a:spcBef>
          <a:spcPct val="0"/>
        </a:spcBef>
        <a:spcAft>
          <a:spcPct val="0"/>
        </a:spcAft>
        <a:defRPr sz="3308" b="1">
          <a:solidFill>
            <a:srgbClr val="0079B8"/>
          </a:solidFill>
          <a:latin typeface="Open Sans" pitchFamily="-84" charset="0"/>
        </a:defRPr>
      </a:lvl6pPr>
      <a:lvl7pPr marL="1008400" algn="ctr" rtl="0" eaLnBrk="1" fontAlgn="base" hangingPunct="1">
        <a:spcBef>
          <a:spcPct val="0"/>
        </a:spcBef>
        <a:spcAft>
          <a:spcPct val="0"/>
        </a:spcAft>
        <a:defRPr sz="3308" b="1">
          <a:solidFill>
            <a:srgbClr val="0079B8"/>
          </a:solidFill>
          <a:latin typeface="Open Sans" pitchFamily="-84" charset="0"/>
        </a:defRPr>
      </a:lvl7pPr>
      <a:lvl8pPr marL="1512600" algn="ctr" rtl="0" eaLnBrk="1" fontAlgn="base" hangingPunct="1">
        <a:spcBef>
          <a:spcPct val="0"/>
        </a:spcBef>
        <a:spcAft>
          <a:spcPct val="0"/>
        </a:spcAft>
        <a:defRPr sz="3308" b="1">
          <a:solidFill>
            <a:srgbClr val="0079B8"/>
          </a:solidFill>
          <a:latin typeface="Open Sans" pitchFamily="-84" charset="0"/>
        </a:defRPr>
      </a:lvl8pPr>
      <a:lvl9pPr marL="2016801" algn="ctr" rtl="0" eaLnBrk="1" fontAlgn="base" hangingPunct="1">
        <a:spcBef>
          <a:spcPct val="0"/>
        </a:spcBef>
        <a:spcAft>
          <a:spcPct val="0"/>
        </a:spcAft>
        <a:defRPr sz="3308" b="1">
          <a:solidFill>
            <a:srgbClr val="0079B8"/>
          </a:solidFill>
          <a:latin typeface="Open Sans" pitchFamily="-84" charset="0"/>
        </a:defRPr>
      </a:lvl9pPr>
    </p:titleStyle>
    <p:bodyStyle>
      <a:lvl1pPr marL="377825" indent="-37782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200" kern="1200">
          <a:solidFill>
            <a:schemeClr val="tx1"/>
          </a:solidFill>
          <a:latin typeface="Open Sans"/>
          <a:ea typeface="+mn-ea"/>
          <a:cs typeface="+mn-cs"/>
        </a:defRPr>
      </a:lvl1pPr>
      <a:lvl2pPr marL="819150" indent="-31432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2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260475" indent="-25082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2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763713" indent="-25082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2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268538" indent="-25082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2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773101" indent="-252100" algn="l" defTabSz="1008400" rtl="0" eaLnBrk="1" latinLnBrk="0" hangingPunct="1">
        <a:spcBef>
          <a:spcPct val="20000"/>
        </a:spcBef>
        <a:buFont typeface="Arial" pitchFamily="34" charset="0"/>
        <a:buChar char="•"/>
        <a:defRPr sz="2206" kern="1200">
          <a:solidFill>
            <a:schemeClr val="tx1"/>
          </a:solidFill>
          <a:latin typeface="+mn-lt"/>
          <a:ea typeface="+mn-ea"/>
          <a:cs typeface="+mn-cs"/>
        </a:defRPr>
      </a:lvl6pPr>
      <a:lvl7pPr marL="3277301" indent="-252100" algn="l" defTabSz="1008400" rtl="0" eaLnBrk="1" latinLnBrk="0" hangingPunct="1">
        <a:spcBef>
          <a:spcPct val="20000"/>
        </a:spcBef>
        <a:buFont typeface="Arial" pitchFamily="34" charset="0"/>
        <a:buChar char="•"/>
        <a:defRPr sz="2206" kern="1200">
          <a:solidFill>
            <a:schemeClr val="tx1"/>
          </a:solidFill>
          <a:latin typeface="+mn-lt"/>
          <a:ea typeface="+mn-ea"/>
          <a:cs typeface="+mn-cs"/>
        </a:defRPr>
      </a:lvl7pPr>
      <a:lvl8pPr marL="3781501" indent="-252100" algn="l" defTabSz="1008400" rtl="0" eaLnBrk="1" latinLnBrk="0" hangingPunct="1">
        <a:spcBef>
          <a:spcPct val="20000"/>
        </a:spcBef>
        <a:buFont typeface="Arial" pitchFamily="34" charset="0"/>
        <a:buChar char="•"/>
        <a:defRPr sz="2206" kern="1200">
          <a:solidFill>
            <a:schemeClr val="tx1"/>
          </a:solidFill>
          <a:latin typeface="+mn-lt"/>
          <a:ea typeface="+mn-ea"/>
          <a:cs typeface="+mn-cs"/>
        </a:defRPr>
      </a:lvl8pPr>
      <a:lvl9pPr marL="4285701" indent="-252100" algn="l" defTabSz="1008400" rtl="0" eaLnBrk="1" latinLnBrk="0" hangingPunct="1">
        <a:spcBef>
          <a:spcPct val="20000"/>
        </a:spcBef>
        <a:buFont typeface="Arial" pitchFamily="34" charset="0"/>
        <a:buChar char="•"/>
        <a:defRPr sz="22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20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40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60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8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10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52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94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36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rct=j&amp;q=&amp;esrc=s&amp;source=imgres&amp;cd=&amp;cad=rja&amp;uact=8&amp;ved=0ahUKEwj30umqg9vJAhUGHI4KHSjjDfsQjB0ICDAA&amp;url=http://kiossoftware.com/daftar-harga-software-microsoft-sql-server-standard-2012-jual-software-spesifikasi-software/&amp;psig=AFQjCNG4j2q60ERBpcCoSHP_-8S_d9bJAA&amp;ust=1450171333578748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rct=j&amp;q=&amp;esrc=s&amp;source=imgres&amp;cd=&amp;cad=rja&amp;uact=8&amp;ved=0ahUKEwjYpd2mgNvJAhXBT44KHcx6BM0QjB0ICDAA&amp;url=http://www.zentut.com/sql-tutorial/sql-create-table/&amp;psig=AFQjCNGOO8xJVAYeiY0hc9CKZggxasv7NA&amp;ust=1450170519685782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google.com/url?sa=i&amp;rct=j&amp;q=&amp;esrc=s&amp;source=imgres&amp;cd=&amp;cad=rja&amp;uact=8&amp;ved=0ahUKEwisuuHQ-drJAhXIuo4KHTBnCuoQjB0ICDAA&amp;url=http://vtraining-msuhandi.blogspot.com/2014/01/learning-objective.html&amp;psig=AFQjCNGaacwQUftOECeonGYDEFyMbfRF2w&amp;ust=1450168728765773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google.com/url?sa=i&amp;rct=j&amp;q=&amp;esrc=s&amp;source=imgres&amp;cd=&amp;cad=rja&amp;uact=8&amp;ved=0ahUKEwisuuHQ-drJAhXIuo4KHTBnCuoQjB0ICDAA&amp;url=http://vtraining-msuhandi.blogspot.com/2014/01/learning-objective.html&amp;psig=AFQjCNGaacwQUftOECeonGYDEFyMbfRF2w&amp;ust=1450168728765773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1keydata.com/sql/sqldistinct.html" TargetMode="External"/><Relationship Id="rId2" Type="http://schemas.openxmlformats.org/officeDocument/2006/relationships/hyperlink" Target="http://www.1keydata.com/sql/sqlselect.html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1keydata.com/sql/sqllike.html" TargetMode="External"/><Relationship Id="rId5" Type="http://schemas.openxmlformats.org/officeDocument/2006/relationships/hyperlink" Target="http://www.1keydata.com/sql/sqlbetween.html" TargetMode="External"/><Relationship Id="rId4" Type="http://schemas.openxmlformats.org/officeDocument/2006/relationships/hyperlink" Target="http://www.1keydata.com/sql/sqlwhere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rct=j&amp;q=&amp;esrc=s&amp;source=imgres&amp;cd=&amp;cad=rja&amp;uact=8&amp;ved=0ahUKEwiUzprWlNvJAhWSCI4KHUvgBLIQjB0ICDAA&amp;url=http://www.management-mentors.com/about/corporate-mentoring-matters-blog/bid/100723/3-Problems-and-Solutions-with-Mentoring-Matching&amp;psig=AFQjCNEx185GOw0MdhGuaaTD2PZMiKuubA&amp;ust=1450175987943914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rct=j&amp;q=&amp;esrc=s&amp;source=imgres&amp;cd=&amp;cad=rja&amp;uact=8&amp;ved=0ahUKEwi66ITXgtvJAhWJI44KHeLWBTkQjB0ICDAA&amp;url=http://historyarthistory.gmu.edu/programs/la-ma-hist&amp;psig=AFQjCNG6Ali79CLZ7l661rRMI6V5FzLtXA&amp;ust=1450171157854770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url?sa=i&amp;source=imgres&amp;cd=&amp;cad=rja&amp;uact=8&amp;ved=0CAsQjB0wAGoVChMI_bGvzfWTxgIVRXu8Ch0mogAS&amp;url=http://www.healthytravelblog.com/2013/12/18/is-it-bad-to-say-thank-you-and-other-cultural-no-nos/&amp;ei=zu5_Vf2SNMX28QWmxIKQAQ&amp;psig=AFQjCNEBHY_E9fkfNK52ASzl-aFPXYg-Ow&amp;ust=1434533966946524" TargetMode="External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325688" y="3051404"/>
            <a:ext cx="7862887" cy="1622425"/>
          </a:xfrm>
        </p:spPr>
        <p:txBody>
          <a:bodyPr/>
          <a:lstStyle/>
          <a:p>
            <a:pPr>
              <a:defRPr/>
            </a:pPr>
            <a:r>
              <a:rPr lang="en-US" altLang="en-US" sz="4000" dirty="0">
                <a:latin typeface="Open Sans" pitchFamily="-84" charset="0"/>
              </a:rPr>
              <a:t>SQL – </a:t>
            </a:r>
            <a:r>
              <a:rPr lang="en-US" altLang="en-US" sz="4000" dirty="0" smtClean="0">
                <a:latin typeface="Open Sans" pitchFamily="-84" charset="0"/>
              </a:rPr>
              <a:t>DATA DEFINITION AND DATA MANIPULATION (1)</a:t>
            </a:r>
            <a:endParaRPr lang="en-US" altLang="en-US" sz="4000" dirty="0">
              <a:latin typeface="Open Sans" pitchFamily="-84" charset="0"/>
            </a:endParaRP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2803525" y="4786087"/>
            <a:ext cx="7059613" cy="635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2800" dirty="0">
                <a:latin typeface="Open Sans" pitchFamily="-84" charset="0"/>
              </a:rPr>
              <a:t>Session </a:t>
            </a:r>
            <a:r>
              <a:rPr lang="en-US" altLang="en-US" sz="2800" dirty="0" smtClean="0">
                <a:latin typeface="Open Sans" pitchFamily="-84" charset="0"/>
              </a:rPr>
              <a:t>5&amp;6</a:t>
            </a:r>
            <a:endParaRPr lang="en-US" altLang="en-US" sz="2800" dirty="0">
              <a:latin typeface="Open Sans" pitchFamily="-84" charset="0"/>
            </a:endParaRPr>
          </a:p>
        </p:txBody>
      </p:sp>
      <p:sp>
        <p:nvSpPr>
          <p:cNvPr id="4" name="Subtitle 3"/>
          <p:cNvSpPr txBox="1">
            <a:spLocks/>
          </p:cNvSpPr>
          <p:nvPr/>
        </p:nvSpPr>
        <p:spPr bwMode="auto">
          <a:xfrm>
            <a:off x="2022475" y="1925638"/>
            <a:ext cx="8548688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47" kern="1200">
                <a:solidFill>
                  <a:schemeClr val="bg1"/>
                </a:solidFill>
                <a:latin typeface="Open Sans"/>
                <a:ea typeface="+mn-ea"/>
                <a:cs typeface="+mn-cs"/>
              </a:defRPr>
            </a:lvl1pPr>
            <a:lvl2pPr marL="504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206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+mn-cs"/>
              </a:defRPr>
            </a:lvl2pPr>
            <a:lvl3pPr marL="1008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206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+mn-cs"/>
              </a:defRPr>
            </a:lvl3pPr>
            <a:lvl4pPr marL="1512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206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+mn-cs"/>
              </a:defRPr>
            </a:lvl4pPr>
            <a:lvl5pPr marL="2016801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206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+mn-cs"/>
              </a:defRPr>
            </a:lvl5pPr>
            <a:lvl6pPr marL="2521001" indent="0" algn="ctr" defTabSz="1008400" rtl="0" eaLnBrk="1" latinLnBrk="0" hangingPunct="1">
              <a:spcBef>
                <a:spcPct val="20000"/>
              </a:spcBef>
              <a:buFont typeface="Arial" pitchFamily="34" charset="0"/>
              <a:buNone/>
              <a:defRPr sz="220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025201" indent="0" algn="ctr" defTabSz="1008400" rtl="0" eaLnBrk="1" latinLnBrk="0" hangingPunct="1">
              <a:spcBef>
                <a:spcPct val="20000"/>
              </a:spcBef>
              <a:buFont typeface="Arial" pitchFamily="34" charset="0"/>
              <a:buNone/>
              <a:defRPr sz="220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529401" indent="0" algn="ctr" defTabSz="1008400" rtl="0" eaLnBrk="1" latinLnBrk="0" hangingPunct="1">
              <a:spcBef>
                <a:spcPct val="20000"/>
              </a:spcBef>
              <a:buFont typeface="Arial" pitchFamily="34" charset="0"/>
              <a:buNone/>
              <a:defRPr sz="220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033601" indent="0" algn="ctr" defTabSz="1008400" rtl="0" eaLnBrk="1" latinLnBrk="0" hangingPunct="1">
              <a:spcBef>
                <a:spcPct val="20000"/>
              </a:spcBef>
              <a:buFont typeface="Arial" pitchFamily="34" charset="0"/>
              <a:buNone/>
              <a:defRPr sz="220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>
              <a:tabLst>
                <a:tab pos="1320800" algn="l"/>
              </a:tabLst>
              <a:defRPr/>
            </a:pPr>
            <a:r>
              <a:rPr lang="en-US" b="1" dirty="0" smtClean="0">
                <a:latin typeface="Open Sans" pitchFamily="-84" charset="0"/>
              </a:rPr>
              <a:t>Course	: ISYS6280 </a:t>
            </a:r>
            <a:r>
              <a:rPr lang="en-US" b="1" dirty="0" smtClean="0">
                <a:latin typeface="Open Sans" pitchFamily="-84" charset="0"/>
              </a:rPr>
              <a:t>– </a:t>
            </a:r>
            <a:r>
              <a:rPr lang="id-ID" b="1" dirty="0" err="1" smtClean="0">
                <a:latin typeface="Open Sans" pitchFamily="-84" charset="0"/>
              </a:rPr>
              <a:t>Database</a:t>
            </a:r>
            <a:r>
              <a:rPr lang="en-US" b="1" dirty="0" smtClean="0">
                <a:latin typeface="Open Sans" pitchFamily="-84" charset="0"/>
              </a:rPr>
              <a:t> </a:t>
            </a:r>
            <a:r>
              <a:rPr lang="en-US" b="1" dirty="0" smtClean="0">
                <a:latin typeface="Open Sans" pitchFamily="-84" charset="0"/>
              </a:rPr>
              <a:t>Systems (GAT)</a:t>
            </a:r>
          </a:p>
          <a:p>
            <a:pPr algn="l" defTabSz="914400">
              <a:tabLst>
                <a:tab pos="1320800" algn="l"/>
              </a:tabLst>
              <a:defRPr/>
            </a:pPr>
            <a:r>
              <a:rPr lang="en-US" b="1" dirty="0" smtClean="0">
                <a:latin typeface="Open Sans" pitchFamily="-84" charset="0"/>
              </a:rPr>
              <a:t>Year	: </a:t>
            </a:r>
            <a:r>
              <a:rPr lang="id-ID" b="1" dirty="0" smtClean="0">
                <a:latin typeface="Open Sans" pitchFamily="-84" charset="0"/>
              </a:rPr>
              <a:t>201</a:t>
            </a:r>
            <a:r>
              <a:rPr lang="en-US" b="1" dirty="0">
                <a:latin typeface="Open Sans" pitchFamily="-84" charset="0"/>
              </a:rPr>
              <a:t>7</a:t>
            </a:r>
            <a:endParaRPr lang="en-US" b="1" dirty="0" smtClean="0">
              <a:latin typeface="Open Sans" pitchFamily="-84" charset="0"/>
            </a:endParaRPr>
          </a:p>
          <a:p>
            <a:pPr algn="l" defTabSz="914400">
              <a:tabLst>
                <a:tab pos="1320800" algn="l"/>
              </a:tabLst>
              <a:defRPr/>
            </a:pPr>
            <a:endParaRPr lang="en-US" b="1" dirty="0" smtClean="0">
              <a:latin typeface="Open Sans" pitchFamily="-8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5482" y="449948"/>
            <a:ext cx="9244012" cy="611188"/>
          </a:xfrm>
        </p:spPr>
        <p:txBody>
          <a:bodyPr/>
          <a:lstStyle/>
          <a:p>
            <a:pPr algn="r" eaLnBrk="1" hangingPunct="1"/>
            <a:r>
              <a:rPr lang="en-US" altLang="en-US" sz="4400" smtClean="0">
                <a:solidFill>
                  <a:schemeClr val="tx1"/>
                </a:solidFill>
                <a:latin typeface="Open Sans" pitchFamily="-84" charset="0"/>
              </a:rPr>
              <a:t>History of SQL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idx="1"/>
          </p:nvPr>
        </p:nvSpPr>
        <p:spPr>
          <a:xfrm>
            <a:off x="3902529" y="1487707"/>
            <a:ext cx="6462262" cy="5292725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latin typeface="Open Sans" pitchFamily="-84" charset="0"/>
              </a:rPr>
              <a:t>In late 70s, ORACLE appeared and was probably first commercial RDBMS based on SQL.</a:t>
            </a:r>
          </a:p>
          <a:p>
            <a:pPr eaLnBrk="1" hangingPunct="1"/>
            <a:r>
              <a:rPr lang="en-US" altLang="en-US" b="1" dirty="0" smtClean="0">
                <a:latin typeface="Open Sans" pitchFamily="-84" charset="0"/>
              </a:rPr>
              <a:t>In 1987, ANSI and ISO published an initial standard for SQL.</a:t>
            </a:r>
          </a:p>
          <a:p>
            <a:pPr eaLnBrk="1" hangingPunct="1"/>
            <a:r>
              <a:rPr lang="en-US" altLang="en-US" b="1" dirty="0" smtClean="0">
                <a:latin typeface="Open Sans" pitchFamily="-84" charset="0"/>
              </a:rPr>
              <a:t>In 1989, ISO published an addendum that defined an ‘Integrity Enhancement Feature’. </a:t>
            </a:r>
          </a:p>
          <a:p>
            <a:pPr eaLnBrk="1" hangingPunct="1"/>
            <a:r>
              <a:rPr lang="en-US" altLang="en-US" b="1" dirty="0" smtClean="0">
                <a:latin typeface="Open Sans" pitchFamily="-84" charset="0"/>
              </a:rPr>
              <a:t>In 1992, first major revision to ISO standard occurred, referred to as SQL2 or SQL/92.</a:t>
            </a:r>
          </a:p>
          <a:p>
            <a:pPr eaLnBrk="1" hangingPunct="1"/>
            <a:r>
              <a:rPr lang="en-US" altLang="en-US" b="1" dirty="0" smtClean="0">
                <a:latin typeface="Open Sans" pitchFamily="-84" charset="0"/>
              </a:rPr>
              <a:t>In 1999, SQL:1999 was released with support for object-oriented data management.</a:t>
            </a:r>
          </a:p>
          <a:p>
            <a:pPr eaLnBrk="1" hangingPunct="1"/>
            <a:r>
              <a:rPr lang="en-GB" altLang="en-US" b="1" dirty="0" smtClean="0">
                <a:latin typeface="Open Sans" pitchFamily="-84" charset="0"/>
              </a:rPr>
              <a:t>In late 2003, SQL:2003 was released.</a:t>
            </a:r>
          </a:p>
          <a:p>
            <a:pPr eaLnBrk="1" hangingPunct="1"/>
            <a:r>
              <a:rPr lang="en-GB" altLang="en-US" b="1" dirty="0" smtClean="0">
                <a:latin typeface="Open Sans" pitchFamily="-84" charset="0"/>
              </a:rPr>
              <a:t>In summer 2008, SQL:2008 was released.</a:t>
            </a:r>
          </a:p>
          <a:p>
            <a:pPr eaLnBrk="1" hangingPunct="1"/>
            <a:r>
              <a:rPr lang="en-GB" altLang="en-US" b="1" dirty="0" smtClean="0">
                <a:latin typeface="Open Sans" pitchFamily="-84" charset="0"/>
              </a:rPr>
              <a:t>In late 2011, SQL:2011 was released.</a:t>
            </a:r>
            <a:endParaRPr lang="en-US" altLang="en-US" b="1" dirty="0" smtClean="0">
              <a:latin typeface="Open Sans" pitchFamily="-84" charset="0"/>
            </a:endParaRPr>
          </a:p>
        </p:txBody>
      </p:sp>
      <p:pic>
        <p:nvPicPr>
          <p:cNvPr id="113666" name="Picture 2" descr="http://kiossoftware.com/wp-content/uploads/2012/06/SQL_Serv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97468" y="2906476"/>
            <a:ext cx="2293491" cy="1883683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114724" y="4822817"/>
            <a:ext cx="10759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latin typeface="Open Sans"/>
                <a:hlinkClick r:id="rId3"/>
              </a:rPr>
              <a:t>kiossoftware.com</a:t>
            </a:r>
            <a:endParaRPr lang="en-US" sz="900" dirty="0">
              <a:latin typeface="Open San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26365" y="417290"/>
            <a:ext cx="9244012" cy="611188"/>
          </a:xfrm>
        </p:spPr>
        <p:txBody>
          <a:bodyPr/>
          <a:lstStyle/>
          <a:p>
            <a:pPr algn="r" eaLnBrk="1" hangingPunct="1"/>
            <a:r>
              <a:rPr lang="en-US" altLang="en-US" sz="4400" dirty="0" smtClean="0">
                <a:solidFill>
                  <a:schemeClr val="tx1"/>
                </a:solidFill>
                <a:latin typeface="Open Sans" pitchFamily="-84" charset="0"/>
              </a:rPr>
              <a:t>Importance of SQL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idx="1"/>
          </p:nvPr>
        </p:nvSpPr>
        <p:spPr>
          <a:xfrm>
            <a:off x="1399279" y="1708379"/>
            <a:ext cx="9075738" cy="4537075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latin typeface="Open Sans" pitchFamily="-84" charset="0"/>
              </a:rPr>
              <a:t>SQL has become part of application architectures such as IBM’s Systems Application Architecture.</a:t>
            </a:r>
          </a:p>
          <a:p>
            <a:pPr eaLnBrk="1" hangingPunct="1"/>
            <a:r>
              <a:rPr lang="en-US" altLang="en-US" b="1" dirty="0" smtClean="0">
                <a:latin typeface="Open Sans" pitchFamily="-84" charset="0"/>
              </a:rPr>
              <a:t>It is strategic choice of many large and influential organizations (e.g. X/OPEN). </a:t>
            </a:r>
          </a:p>
          <a:p>
            <a:pPr eaLnBrk="1" hangingPunct="1"/>
            <a:r>
              <a:rPr lang="en-US" altLang="en-US" b="1" dirty="0" smtClean="0">
                <a:latin typeface="Open Sans" pitchFamily="-84" charset="0"/>
              </a:rPr>
              <a:t>SQL is Federal Information Processing Standard (FIPS) to which conformance is required for all sales of databases to American Government. </a:t>
            </a:r>
          </a:p>
          <a:p>
            <a:pPr eaLnBrk="1" hangingPunct="1"/>
            <a:r>
              <a:rPr lang="en-US" altLang="en-US" b="1" dirty="0" smtClean="0">
                <a:latin typeface="Open Sans" pitchFamily="-84" charset="0"/>
              </a:rPr>
              <a:t>SQL is used in other standards and even influences development of other standards as a definitional tool. Examples include:</a:t>
            </a:r>
          </a:p>
          <a:p>
            <a:pPr eaLnBrk="1" hangingPunct="1">
              <a:lnSpc>
                <a:spcPct val="10000"/>
              </a:lnSpc>
            </a:pPr>
            <a:endParaRPr lang="en-US" altLang="en-US" b="1" dirty="0" smtClean="0">
              <a:latin typeface="Open Sans" pitchFamily="-84" charset="0"/>
            </a:endParaRPr>
          </a:p>
          <a:p>
            <a:pPr lvl="1" eaLnBrk="1" hangingPunct="1"/>
            <a:r>
              <a:rPr lang="en-US" altLang="en-US" b="1" dirty="0" smtClean="0">
                <a:latin typeface="Open Sans" pitchFamily="-84" charset="0"/>
              </a:rPr>
              <a:t>ISO’s Information Resource Directory System (IRDS) Standard</a:t>
            </a:r>
          </a:p>
          <a:p>
            <a:pPr lvl="1" eaLnBrk="1" hangingPunct="1"/>
            <a:r>
              <a:rPr lang="en-US" altLang="en-US" b="1" dirty="0" smtClean="0">
                <a:latin typeface="Open Sans" pitchFamily="-84" charset="0"/>
              </a:rPr>
              <a:t>Remote Data Access (RDA) Standard.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99906" y="531593"/>
            <a:ext cx="9244012" cy="611188"/>
          </a:xfrm>
        </p:spPr>
        <p:txBody>
          <a:bodyPr/>
          <a:lstStyle/>
          <a:p>
            <a:pPr algn="r" eaLnBrk="1" hangingPunct="1"/>
            <a:r>
              <a:rPr lang="en-US" altLang="en-US" sz="4400" dirty="0" smtClean="0">
                <a:solidFill>
                  <a:schemeClr val="tx1"/>
                </a:solidFill>
                <a:latin typeface="Open Sans" pitchFamily="-84" charset="0"/>
              </a:rPr>
              <a:t>Writing SQL Commands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>
          <a:xfrm>
            <a:off x="1377277" y="1582287"/>
            <a:ext cx="9074150" cy="45370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b="1" dirty="0" smtClean="0"/>
              <a:t>SQL statement consists of </a:t>
            </a:r>
            <a:r>
              <a:rPr lang="en-US" altLang="en-US" b="1" i="1" dirty="0" smtClean="0"/>
              <a:t>reserved words</a:t>
            </a:r>
            <a:r>
              <a:rPr lang="en-US" altLang="en-US" b="1" dirty="0" smtClean="0"/>
              <a:t> and </a:t>
            </a:r>
            <a:r>
              <a:rPr lang="en-US" altLang="en-US" b="1" i="1" dirty="0" smtClean="0"/>
              <a:t>user-defined words</a:t>
            </a:r>
            <a:r>
              <a:rPr lang="en-US" altLang="en-US" b="1" dirty="0" smtClean="0"/>
              <a:t>.</a:t>
            </a:r>
          </a:p>
          <a:p>
            <a:pPr eaLnBrk="1" hangingPunct="1">
              <a:lnSpc>
                <a:spcPct val="0"/>
              </a:lnSpc>
              <a:defRPr/>
            </a:pPr>
            <a:endParaRPr lang="en-US" altLang="en-US" b="1" dirty="0" smtClean="0"/>
          </a:p>
          <a:p>
            <a:pPr eaLnBrk="1" hangingPunct="1">
              <a:buClr>
                <a:schemeClr val="tx1"/>
              </a:buClr>
              <a:buFont typeface="Times New Roman" panose="02020603050405020304" pitchFamily="18" charset="0"/>
              <a:buChar char="–"/>
              <a:defRPr/>
            </a:pPr>
            <a:r>
              <a:rPr lang="en-US" altLang="en-US" b="1" u="sng" dirty="0" smtClean="0"/>
              <a:t>Reserved words</a:t>
            </a:r>
            <a:r>
              <a:rPr lang="en-US" altLang="en-US" b="1" dirty="0" smtClean="0"/>
              <a:t> are a fixed part of SQL and must be spelt exactly as required and cannot be split across lines. </a:t>
            </a:r>
          </a:p>
          <a:p>
            <a:pPr eaLnBrk="1" hangingPunct="1">
              <a:buClr>
                <a:schemeClr val="tx1"/>
              </a:buClr>
              <a:buFont typeface="Times New Roman" panose="02020603050405020304" pitchFamily="18" charset="0"/>
              <a:buChar char="–"/>
              <a:defRPr/>
            </a:pPr>
            <a:r>
              <a:rPr lang="en-US" altLang="en-US" b="1" u="sng" dirty="0" smtClean="0"/>
              <a:t>User-defined words</a:t>
            </a:r>
            <a:r>
              <a:rPr lang="en-US" altLang="en-US" b="1" dirty="0" smtClean="0"/>
              <a:t> are made up by user and represent names of various database objects such as relations, columns, views.</a:t>
            </a:r>
          </a:p>
          <a:p>
            <a:pPr eaLnBrk="1" hangingPunct="1">
              <a:defRPr/>
            </a:pPr>
            <a:r>
              <a:rPr lang="en-US" altLang="en-US" b="1" dirty="0" smtClean="0"/>
              <a:t>Most components of an SQL statement are </a:t>
            </a:r>
            <a:r>
              <a:rPr lang="en-US" altLang="en-US" b="1" i="1" dirty="0" smtClean="0"/>
              <a:t>case insensitive</a:t>
            </a:r>
            <a:r>
              <a:rPr lang="en-US" altLang="en-US" b="1" dirty="0" smtClean="0"/>
              <a:t>, except for literal character data (</a:t>
            </a:r>
            <a:r>
              <a:rPr lang="en-US" altLang="en-US" b="1" dirty="0" smtClean="0">
                <a:solidFill>
                  <a:srgbClr val="7030A0"/>
                </a:solidFill>
              </a:rPr>
              <a:t>for example: </a:t>
            </a:r>
            <a:r>
              <a:rPr lang="en-US" altLang="en-US" b="1" dirty="0" err="1" smtClean="0">
                <a:solidFill>
                  <a:srgbClr val="7030A0"/>
                </a:solidFill>
              </a:rPr>
              <a:t>lastName</a:t>
            </a:r>
            <a:r>
              <a:rPr lang="en-US" altLang="en-US" b="1" dirty="0" smtClean="0">
                <a:solidFill>
                  <a:srgbClr val="7030A0"/>
                </a:solidFill>
              </a:rPr>
              <a:t> 'SMITH' is different from 'Smith'</a:t>
            </a:r>
            <a:r>
              <a:rPr lang="en-US" altLang="en-US" b="1" dirty="0" smtClean="0"/>
              <a:t>).</a:t>
            </a:r>
          </a:p>
          <a:p>
            <a:pPr eaLnBrk="1" hangingPunct="1">
              <a:defRPr/>
            </a:pPr>
            <a:r>
              <a:rPr lang="en-US" altLang="en-US" b="1" dirty="0" smtClean="0"/>
              <a:t>More readable with indentation and lineation: </a:t>
            </a:r>
          </a:p>
          <a:p>
            <a:pPr lvl="1" eaLnBrk="1" hangingPunct="1">
              <a:defRPr/>
            </a:pPr>
            <a:r>
              <a:rPr lang="en-US" altLang="en-US" b="1" dirty="0" smtClean="0"/>
              <a:t>Each clause should begin on a new line.</a:t>
            </a:r>
          </a:p>
          <a:p>
            <a:pPr lvl="1" eaLnBrk="1" hangingPunct="1">
              <a:defRPr/>
            </a:pPr>
            <a:r>
              <a:rPr lang="en-US" altLang="en-US" b="1" dirty="0" smtClean="0"/>
              <a:t>Start of a clause should line up with start of other clauses.</a:t>
            </a:r>
          </a:p>
          <a:p>
            <a:pPr lvl="1" eaLnBrk="1" hangingPunct="1">
              <a:defRPr/>
            </a:pPr>
            <a:r>
              <a:rPr lang="en-US" altLang="en-US" b="1" dirty="0" smtClean="0"/>
              <a:t>If clause has several parts, should each appear on a separate line and be indented under start of clause to show the relationship.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885603" y="482606"/>
            <a:ext cx="9244012" cy="611188"/>
          </a:xfrm>
        </p:spPr>
        <p:txBody>
          <a:bodyPr/>
          <a:lstStyle/>
          <a:p>
            <a:pPr algn="r" eaLnBrk="1" hangingPunct="1"/>
            <a:r>
              <a:rPr lang="en-US" altLang="en-US" sz="4400" dirty="0" smtClean="0">
                <a:solidFill>
                  <a:schemeClr val="tx1"/>
                </a:solidFill>
                <a:latin typeface="Open Sans" pitchFamily="-84" charset="0"/>
              </a:rPr>
              <a:t>Writing SQL Commands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idx="1"/>
          </p:nvPr>
        </p:nvSpPr>
        <p:spPr>
          <a:xfrm>
            <a:off x="1320127" y="1825857"/>
            <a:ext cx="8907462" cy="4537075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latin typeface="Open Sans" pitchFamily="-84" charset="0"/>
              </a:rPr>
              <a:t>Use extended form of BNF notation:</a:t>
            </a:r>
          </a:p>
          <a:p>
            <a:pPr eaLnBrk="1" hangingPunct="1">
              <a:lnSpc>
                <a:spcPct val="0"/>
              </a:lnSpc>
            </a:pPr>
            <a:endParaRPr lang="en-US" altLang="en-US" b="1" dirty="0" smtClean="0">
              <a:latin typeface="Open Sans" pitchFamily="-84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b="1" dirty="0" smtClean="0">
                <a:latin typeface="Open Sans" pitchFamily="-84" charset="0"/>
              </a:rPr>
              <a:t>	- Upper-case letters represent reserved words.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b="1" dirty="0" smtClean="0">
                <a:latin typeface="Open Sans" pitchFamily="-84" charset="0"/>
              </a:rPr>
              <a:t>	- Lower-case letters represent user-defined words.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b="1" dirty="0" smtClean="0">
                <a:latin typeface="Open Sans" pitchFamily="-84" charset="0"/>
              </a:rPr>
              <a:t>	- A vertical bar ( | ) indicates a </a:t>
            </a:r>
            <a:r>
              <a:rPr lang="en-US" altLang="en-US" b="1" i="1" dirty="0" smtClean="0">
                <a:latin typeface="Open Sans" pitchFamily="-84" charset="0"/>
              </a:rPr>
              <a:t>choice</a:t>
            </a:r>
            <a:r>
              <a:rPr lang="en-US" altLang="en-US" b="1" dirty="0" smtClean="0">
                <a:latin typeface="Open Sans" pitchFamily="-84" charset="0"/>
              </a:rPr>
              <a:t> among alternatives; for example: a | b | c.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b="1" dirty="0" smtClean="0">
                <a:latin typeface="Open Sans" pitchFamily="-84" charset="0"/>
              </a:rPr>
              <a:t>	- Curly braces indicate a </a:t>
            </a:r>
            <a:r>
              <a:rPr lang="en-US" altLang="en-US" b="1" i="1" dirty="0" smtClean="0">
                <a:latin typeface="Open Sans" pitchFamily="-84" charset="0"/>
              </a:rPr>
              <a:t>required element</a:t>
            </a:r>
            <a:r>
              <a:rPr lang="en-US" altLang="en-US" b="1" dirty="0" smtClean="0">
                <a:latin typeface="Open Sans" pitchFamily="-84" charset="0"/>
              </a:rPr>
              <a:t>; for example: {a}.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b="1" dirty="0" smtClean="0">
                <a:latin typeface="Open Sans" pitchFamily="-84" charset="0"/>
              </a:rPr>
              <a:t>	- Square brackets indicate an </a:t>
            </a:r>
            <a:r>
              <a:rPr lang="en-US" altLang="en-US" b="1" i="1" dirty="0" smtClean="0">
                <a:latin typeface="Open Sans" pitchFamily="-84" charset="0"/>
              </a:rPr>
              <a:t>optional element</a:t>
            </a:r>
            <a:r>
              <a:rPr lang="en-US" altLang="en-US" b="1" dirty="0" smtClean="0">
                <a:latin typeface="Open Sans" pitchFamily="-84" charset="0"/>
              </a:rPr>
              <a:t>; for example: [a].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b="1" dirty="0" smtClean="0">
                <a:latin typeface="Open Sans" pitchFamily="-84" charset="0"/>
              </a:rPr>
              <a:t>	- An ellipsis (…) indicates </a:t>
            </a:r>
            <a:r>
              <a:rPr lang="en-US" altLang="en-US" b="1" i="1" dirty="0" smtClean="0">
                <a:latin typeface="Open Sans" pitchFamily="-84" charset="0"/>
              </a:rPr>
              <a:t>optional repetition</a:t>
            </a:r>
            <a:r>
              <a:rPr lang="en-US" altLang="en-US" b="1" dirty="0" smtClean="0">
                <a:latin typeface="Open Sans" pitchFamily="-84" charset="0"/>
              </a:rPr>
              <a:t> (0 or more). For example: {</a:t>
            </a:r>
            <a:r>
              <a:rPr lang="en-US" altLang="en-US" b="1" dirty="0" err="1" smtClean="0">
                <a:latin typeface="Open Sans" pitchFamily="-84" charset="0"/>
              </a:rPr>
              <a:t>a|b</a:t>
            </a:r>
            <a:r>
              <a:rPr lang="en-US" altLang="en-US" b="1" dirty="0" smtClean="0">
                <a:latin typeface="Open Sans" pitchFamily="-84" charset="0"/>
              </a:rPr>
              <a:t>}(,c...) means either a or b followed by zero or more repetitions of c separated by commas.</a:t>
            </a:r>
          </a:p>
          <a:p>
            <a:pPr eaLnBrk="1" hangingPunct="1">
              <a:buFont typeface="Monotype Sorts" pitchFamily="2" charset="2"/>
              <a:buNone/>
            </a:pPr>
            <a:endParaRPr lang="en-US" altLang="en-US" b="1" dirty="0" smtClean="0">
              <a:latin typeface="Open Sans" pitchFamily="-8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163771" y="445291"/>
            <a:ext cx="2994025" cy="611188"/>
          </a:xfrm>
        </p:spPr>
        <p:txBody>
          <a:bodyPr/>
          <a:lstStyle/>
          <a:p>
            <a:pPr algn="r" eaLnBrk="1" hangingPunct="1"/>
            <a:r>
              <a:rPr lang="en-US" altLang="en-US" sz="4400" dirty="0" smtClean="0">
                <a:solidFill>
                  <a:schemeClr val="tx1"/>
                </a:solidFill>
                <a:latin typeface="Open Sans" pitchFamily="-84" charset="0"/>
              </a:rPr>
              <a:t>Literals</a:t>
            </a:r>
          </a:p>
        </p:txBody>
      </p:sp>
      <p:sp>
        <p:nvSpPr>
          <p:cNvPr id="403459" name="Rectangle 1027"/>
          <p:cNvSpPr>
            <a:spLocks noGrp="1" noChangeArrowheads="1"/>
          </p:cNvSpPr>
          <p:nvPr>
            <p:ph idx="1"/>
          </p:nvPr>
        </p:nvSpPr>
        <p:spPr>
          <a:xfrm>
            <a:off x="1320127" y="1920881"/>
            <a:ext cx="8907462" cy="4538663"/>
          </a:xfrm>
        </p:spPr>
        <p:txBody>
          <a:bodyPr/>
          <a:lstStyle/>
          <a:p>
            <a:pPr algn="just" eaLnBrk="1" hangingPunct="1"/>
            <a:r>
              <a:rPr lang="en-US" altLang="en-US" sz="2400" b="1" dirty="0" smtClean="0">
                <a:latin typeface="Open Sans" pitchFamily="-84" charset="0"/>
              </a:rPr>
              <a:t>Literals are constants used in SQL statements.</a:t>
            </a:r>
          </a:p>
          <a:p>
            <a:pPr algn="just" eaLnBrk="1" hangingPunct="1">
              <a:lnSpc>
                <a:spcPct val="70000"/>
              </a:lnSpc>
            </a:pPr>
            <a:endParaRPr lang="en-US" altLang="en-US" sz="2400" b="1" dirty="0" smtClean="0">
              <a:latin typeface="Open Sans" pitchFamily="-84" charset="0"/>
            </a:endParaRPr>
          </a:p>
          <a:p>
            <a:pPr algn="just" eaLnBrk="1" hangingPunct="1"/>
            <a:r>
              <a:rPr lang="en-US" altLang="en-US" sz="2400" b="1" dirty="0" smtClean="0">
                <a:latin typeface="Open Sans" pitchFamily="-84" charset="0"/>
              </a:rPr>
              <a:t>All non-numeric literals must be enclosed in single quotes (e.g. ‘London’).</a:t>
            </a:r>
          </a:p>
          <a:p>
            <a:pPr algn="just" eaLnBrk="1" hangingPunct="1">
              <a:lnSpc>
                <a:spcPct val="70000"/>
              </a:lnSpc>
            </a:pPr>
            <a:endParaRPr lang="en-US" altLang="en-US" sz="2400" b="1" dirty="0" smtClean="0">
              <a:latin typeface="Open Sans" pitchFamily="-84" charset="0"/>
            </a:endParaRPr>
          </a:p>
          <a:p>
            <a:pPr algn="just" eaLnBrk="1" hangingPunct="1"/>
            <a:r>
              <a:rPr lang="en-US" altLang="en-US" sz="2400" b="1" dirty="0" smtClean="0">
                <a:latin typeface="Open Sans" pitchFamily="-84" charset="0"/>
              </a:rPr>
              <a:t>All numeric literals must not be enclosed in quotes (e.g. 650.00).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5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6"/>
          <p:cNvSpPr txBox="1">
            <a:spLocks/>
          </p:cNvSpPr>
          <p:nvPr/>
        </p:nvSpPr>
        <p:spPr bwMode="auto">
          <a:xfrm>
            <a:off x="1300163" y="5294773"/>
            <a:ext cx="9094787" cy="191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/>
          <a:lstStyle/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altLang="en-US" sz="3400" baseline="30000" dirty="0">
                <a:latin typeface="Open Sans" pitchFamily="-84" charset="0"/>
              </a:rPr>
              <a:t>CHAR: fixed length character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altLang="en-US" sz="3400" baseline="30000" dirty="0">
                <a:latin typeface="Open Sans" pitchFamily="-84" charset="0"/>
              </a:rPr>
              <a:t>VARCHAR: varying length character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altLang="en-US" sz="3400" baseline="30000" dirty="0">
                <a:latin typeface="Open Sans" pitchFamily="-84" charset="0"/>
              </a:rPr>
              <a:t>NUMERIC[precision,[scale]]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altLang="en-US" sz="3400" baseline="30000" dirty="0">
                <a:latin typeface="Open Sans" pitchFamily="-84" charset="0"/>
              </a:rPr>
              <a:t>DECIMAL[precision,[scale]]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altLang="en-US" sz="3400" baseline="30000" dirty="0">
                <a:latin typeface="Open Sans" pitchFamily="-84" charset="0"/>
              </a:rPr>
              <a:t>The default scale is 0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altLang="en-US" sz="3400" baseline="30000" dirty="0">
                <a:latin typeface="Open Sans" pitchFamily="-84" charset="0"/>
              </a:rPr>
              <a:t>DECIMAL(6,2): can handle value up to 9,999.99</a:t>
            </a:r>
          </a:p>
        </p:txBody>
      </p:sp>
      <p:sp>
        <p:nvSpPr>
          <p:cNvPr id="10243" name="Title 6"/>
          <p:cNvSpPr txBox="1">
            <a:spLocks/>
          </p:cNvSpPr>
          <p:nvPr/>
        </p:nvSpPr>
        <p:spPr bwMode="auto">
          <a:xfrm>
            <a:off x="4382852" y="424547"/>
            <a:ext cx="6632575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/>
          <a:lstStyle/>
          <a:p>
            <a:pPr eaLnBrk="1" hangingPunct="1">
              <a:lnSpc>
                <a:spcPct val="70000"/>
              </a:lnSpc>
            </a:pPr>
            <a:r>
              <a:rPr lang="en-US" altLang="en-US" sz="4400" b="1" dirty="0">
                <a:latin typeface="Open Sans" pitchFamily="-84" charset="0"/>
              </a:rPr>
              <a:t>ISO SQL Data Types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0163" y="1606550"/>
            <a:ext cx="8936037" cy="337141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6"/>
          <p:cNvSpPr txBox="1">
            <a:spLocks/>
          </p:cNvSpPr>
          <p:nvPr/>
        </p:nvSpPr>
        <p:spPr bwMode="auto">
          <a:xfrm>
            <a:off x="3746046" y="523875"/>
            <a:ext cx="7585982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/>
          <a:lstStyle/>
          <a:p>
            <a:pPr eaLnBrk="1" hangingPunct="1">
              <a:lnSpc>
                <a:spcPct val="70000"/>
              </a:lnSpc>
            </a:pPr>
            <a:r>
              <a:rPr lang="en-US" altLang="en-US" sz="3600" b="1" dirty="0">
                <a:latin typeface="Open Sans" pitchFamily="-84" charset="0"/>
              </a:rPr>
              <a:t>Integrity Enhancement Feature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63663" y="1769837"/>
            <a:ext cx="8870950" cy="4903788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Consider five types of integrity constraints:</a:t>
            </a:r>
          </a:p>
          <a:p>
            <a:pPr lvl="1" eaLnBrk="1" hangingPunct="1">
              <a:defRPr/>
            </a:pPr>
            <a:r>
              <a:rPr lang="en-US" sz="2400" b="1" dirty="0" smtClean="0"/>
              <a:t>required data (mandatory)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7030A0"/>
                </a:solidFill>
              </a:rPr>
              <a:t>attribute</a:t>
            </a:r>
            <a:r>
              <a:rPr lang="en-US" sz="2400" dirty="0" smtClean="0"/>
              <a:t> that </a:t>
            </a:r>
            <a:r>
              <a:rPr lang="en-US" sz="2400" dirty="0" smtClean="0">
                <a:solidFill>
                  <a:srgbClr val="7030A0"/>
                </a:solidFill>
              </a:rPr>
              <a:t>must have a value (NOT NULL)</a:t>
            </a:r>
          </a:p>
          <a:p>
            <a:pPr lvl="1" eaLnBrk="1" hangingPunct="1">
              <a:defRPr/>
            </a:pPr>
            <a:r>
              <a:rPr lang="en-US" sz="2400" b="1" dirty="0" smtClean="0"/>
              <a:t>domain constraints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7030A0"/>
                </a:solidFill>
              </a:rPr>
              <a:t>possible values </a:t>
            </a:r>
            <a:r>
              <a:rPr lang="en-US" sz="2400" dirty="0" smtClean="0"/>
              <a:t>for </a:t>
            </a:r>
            <a:r>
              <a:rPr lang="en-US" sz="2400" dirty="0" smtClean="0">
                <a:solidFill>
                  <a:srgbClr val="7030A0"/>
                </a:solidFill>
              </a:rPr>
              <a:t>one/many attribute/s</a:t>
            </a:r>
          </a:p>
          <a:p>
            <a:pPr lvl="1" eaLnBrk="1" hangingPunct="1">
              <a:defRPr/>
            </a:pPr>
            <a:r>
              <a:rPr lang="en-US" sz="2400" b="1" dirty="0" smtClean="0"/>
              <a:t>entity integrity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7030A0"/>
                </a:solidFill>
              </a:rPr>
              <a:t>Primary Key can’t have NULL value (NOT NULL)</a:t>
            </a:r>
            <a:r>
              <a:rPr lang="en-US" sz="2400" dirty="0" smtClean="0"/>
              <a:t> and must be </a:t>
            </a:r>
            <a:r>
              <a:rPr lang="en-US" sz="2400" dirty="0" smtClean="0">
                <a:solidFill>
                  <a:srgbClr val="7030A0"/>
                </a:solidFill>
              </a:rPr>
              <a:t>unique</a:t>
            </a:r>
          </a:p>
          <a:p>
            <a:pPr lvl="1" eaLnBrk="1" hangingPunct="1">
              <a:defRPr/>
            </a:pPr>
            <a:r>
              <a:rPr lang="en-US" sz="2400" b="1" dirty="0" smtClean="0"/>
              <a:t>referential integrity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7030A0"/>
                </a:solidFill>
              </a:rPr>
              <a:t>Foreign key </a:t>
            </a:r>
            <a:r>
              <a:rPr lang="en-US" sz="2400" dirty="0" smtClean="0"/>
              <a:t>has two types of possible values (1) </a:t>
            </a:r>
            <a:r>
              <a:rPr lang="en-US" sz="2400" dirty="0" smtClean="0">
                <a:solidFill>
                  <a:srgbClr val="7030A0"/>
                </a:solidFill>
              </a:rPr>
              <a:t>NULL (if it is not mandatory) </a:t>
            </a:r>
            <a:r>
              <a:rPr lang="en-US" sz="2400" dirty="0" smtClean="0"/>
              <a:t>and (2) </a:t>
            </a:r>
            <a:r>
              <a:rPr lang="en-US" sz="2400" dirty="0" smtClean="0">
                <a:solidFill>
                  <a:srgbClr val="7030A0"/>
                </a:solidFill>
              </a:rPr>
              <a:t>referred Primary Key values</a:t>
            </a:r>
          </a:p>
          <a:p>
            <a:pPr lvl="1" eaLnBrk="1" hangingPunct="1">
              <a:defRPr/>
            </a:pPr>
            <a:r>
              <a:rPr lang="en-US" sz="2400" b="1" dirty="0" smtClean="0"/>
              <a:t>general constraints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7030A0"/>
                </a:solidFill>
              </a:rPr>
              <a:t>Enterprise Rules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748088" y="454819"/>
            <a:ext cx="6913562" cy="611187"/>
          </a:xfrm>
        </p:spPr>
        <p:txBody>
          <a:bodyPr/>
          <a:lstStyle/>
          <a:p>
            <a:pPr eaLnBrk="1" hangingPunct="1"/>
            <a:r>
              <a:rPr lang="en-US" altLang="en-US" sz="4400" dirty="0" smtClean="0">
                <a:solidFill>
                  <a:schemeClr val="tx1"/>
                </a:solidFill>
                <a:latin typeface="Open Sans" pitchFamily="-84" charset="0"/>
              </a:rPr>
              <a:t>Required Data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idx="1"/>
          </p:nvPr>
        </p:nvSpPr>
        <p:spPr>
          <a:xfrm>
            <a:off x="1518555" y="1826533"/>
            <a:ext cx="8779329" cy="4537075"/>
          </a:xfrm>
        </p:spPr>
        <p:txBody>
          <a:bodyPr/>
          <a:lstStyle/>
          <a:p>
            <a:pPr algn="just" eaLnBrk="1" hangingPunct="1">
              <a:buFont typeface="Monotype Sorts" pitchFamily="2" charset="2"/>
              <a:buNone/>
              <a:defRPr/>
            </a:pPr>
            <a:r>
              <a:rPr lang="en-US" altLang="en-US" b="1" u="sng" dirty="0" smtClean="0"/>
              <a:t>Required Data</a:t>
            </a:r>
            <a:r>
              <a:rPr lang="en-US" altLang="en-US" dirty="0" smtClean="0"/>
              <a:t>: </a:t>
            </a:r>
            <a:r>
              <a:rPr lang="en-US" altLang="en-US" b="1" dirty="0" smtClean="0">
                <a:solidFill>
                  <a:srgbClr val="0070C0"/>
                </a:solidFill>
                <a:latin typeface="Interstate" charset="0"/>
              </a:rPr>
              <a:t>Mandatory</a:t>
            </a:r>
            <a:r>
              <a:rPr lang="en-US" altLang="en-US" b="1" dirty="0" smtClean="0">
                <a:latin typeface="Interstate" charset="0"/>
              </a:rPr>
              <a:t> (the attribute must be filled with a value-&gt;</a:t>
            </a:r>
            <a:r>
              <a:rPr lang="en-US" altLang="en-US" b="1" dirty="0" smtClean="0">
                <a:solidFill>
                  <a:srgbClr val="0070C0"/>
                </a:solidFill>
                <a:latin typeface="Interstate" charset="0"/>
              </a:rPr>
              <a:t>NOT NULL</a:t>
            </a:r>
            <a:r>
              <a:rPr lang="en-US" altLang="en-US" b="1" dirty="0" smtClean="0">
                <a:latin typeface="Interstate" charset="0"/>
              </a:rPr>
              <a:t>)</a:t>
            </a:r>
            <a:endParaRPr lang="en-US" altLang="en-US" dirty="0" smtClean="0">
              <a:latin typeface="Interstate" charset="0"/>
            </a:endParaRPr>
          </a:p>
          <a:p>
            <a:pPr algn="just" eaLnBrk="1" hangingPunct="1">
              <a:buFont typeface="Monotype Sorts" pitchFamily="2" charset="2"/>
              <a:buNone/>
              <a:defRPr/>
            </a:pPr>
            <a:endParaRPr lang="en-US" altLang="en-US" dirty="0">
              <a:latin typeface="Interstate" charset="0"/>
            </a:endParaRPr>
          </a:p>
          <a:p>
            <a:pPr algn="just" eaLnBrk="1" hangingPunct="1">
              <a:buFont typeface="Monotype Sorts" pitchFamily="2" charset="2"/>
              <a:buNone/>
              <a:defRPr/>
            </a:pPr>
            <a:r>
              <a:rPr lang="en-US" altLang="en-US" b="1" dirty="0" smtClean="0"/>
              <a:t>CREATE TABLE STAFF </a:t>
            </a:r>
          </a:p>
          <a:p>
            <a:pPr algn="just" eaLnBrk="1" hangingPunct="1">
              <a:buFont typeface="Monotype Sorts" pitchFamily="2" charset="2"/>
              <a:buNone/>
              <a:defRPr/>
            </a:pPr>
            <a:r>
              <a:rPr lang="en-US" altLang="en-US" b="1" dirty="0" smtClean="0"/>
              <a:t>(</a:t>
            </a:r>
          </a:p>
          <a:p>
            <a:pPr algn="just" eaLnBrk="1" hangingPunct="1">
              <a:buFont typeface="Monotype Sorts" pitchFamily="2" charset="2"/>
              <a:buNone/>
              <a:defRPr/>
            </a:pPr>
            <a:r>
              <a:rPr lang="en-US" altLang="en-US" b="1" dirty="0" smtClean="0"/>
              <a:t>	…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en-US" b="1" dirty="0" smtClean="0"/>
              <a:t>	position	VARCHAR(10)	</a:t>
            </a:r>
            <a:r>
              <a:rPr lang="en-US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NOT NULL</a:t>
            </a:r>
            <a:r>
              <a:rPr lang="en-US" altLang="en-US" b="1" dirty="0" smtClean="0"/>
              <a:t>,</a:t>
            </a:r>
            <a:endParaRPr lang="en-US" altLang="en-US" b="1" dirty="0"/>
          </a:p>
          <a:p>
            <a:pPr lvl="1" algn="just" eaLnBrk="1" hangingPunct="1">
              <a:buFontTx/>
              <a:buNone/>
              <a:defRPr/>
            </a:pPr>
            <a:r>
              <a:rPr lang="en-US" altLang="en-US" b="1" dirty="0" smtClean="0"/>
              <a:t>…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en-US" b="1" dirty="0" smtClean="0"/>
              <a:t>)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748088" y="454819"/>
            <a:ext cx="6913562" cy="611187"/>
          </a:xfrm>
        </p:spPr>
        <p:txBody>
          <a:bodyPr/>
          <a:lstStyle/>
          <a:p>
            <a:pPr eaLnBrk="1" hangingPunct="1"/>
            <a:r>
              <a:rPr lang="en-US" altLang="en-US" sz="4400" dirty="0" smtClean="0">
                <a:solidFill>
                  <a:schemeClr val="tx1"/>
                </a:solidFill>
                <a:latin typeface="Open Sans" pitchFamily="-84" charset="0"/>
              </a:rPr>
              <a:t>Domain Constraints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idx="1"/>
          </p:nvPr>
        </p:nvSpPr>
        <p:spPr>
          <a:xfrm>
            <a:off x="1135063" y="1593850"/>
            <a:ext cx="9075737" cy="5264150"/>
          </a:xfrm>
        </p:spPr>
        <p:txBody>
          <a:bodyPr/>
          <a:lstStyle/>
          <a:p>
            <a:pPr algn="just" eaLnBrk="1" hangingPunct="1">
              <a:buFont typeface="Monotype Sorts" pitchFamily="2" charset="2"/>
              <a:buNone/>
              <a:defRPr/>
            </a:pPr>
            <a:r>
              <a:rPr lang="en-US" altLang="en-US" b="1" u="sng" dirty="0" smtClean="0"/>
              <a:t>Domain Constraints</a:t>
            </a:r>
            <a:endParaRPr lang="en-US" altLang="en-US" b="1" dirty="0" smtClean="0"/>
          </a:p>
          <a:p>
            <a:pPr marL="962025" lvl="1" indent="-457200" algn="just" eaLnBrk="1" hangingPunct="1">
              <a:buFontTx/>
              <a:buAutoNum type="alphaLcParenBoth"/>
              <a:defRPr/>
            </a:pPr>
            <a:r>
              <a:rPr lang="en-US" altLang="en-US" b="1" u="sng" dirty="0" smtClean="0"/>
              <a:t>CHECK (Only used in </a:t>
            </a:r>
            <a:r>
              <a:rPr lang="en-US" altLang="en-US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one particular table</a:t>
            </a:r>
            <a:r>
              <a:rPr lang="en-US" altLang="en-US" b="1" u="sng" dirty="0" smtClean="0"/>
              <a:t>)</a:t>
            </a:r>
          </a:p>
          <a:p>
            <a:pPr marL="1460500" lvl="2" indent="-514350" algn="just" eaLnBrk="1" hangingPunct="1">
              <a:defRPr/>
            </a:pPr>
            <a:r>
              <a:rPr lang="en-US" altLang="en-US" b="1" u="sng" dirty="0" smtClean="0"/>
              <a:t>Column Level</a:t>
            </a:r>
            <a:endParaRPr lang="en-US" altLang="en-US" b="1" dirty="0" smtClean="0"/>
          </a:p>
          <a:p>
            <a:pPr algn="just" eaLnBrk="1" hangingPunct="1">
              <a:buFont typeface="Monotype Sorts" pitchFamily="2" charset="2"/>
              <a:buNone/>
              <a:defRPr/>
            </a:pPr>
            <a:r>
              <a:rPr lang="en-US" altLang="en-US" b="1" dirty="0" smtClean="0"/>
              <a:t>			</a:t>
            </a:r>
            <a:r>
              <a:rPr lang="en-US" altLang="en-US" sz="2000" b="1" dirty="0" smtClean="0"/>
              <a:t>CREATE TABLE STAFF (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en-US" sz="2000" b="1" dirty="0" smtClean="0"/>
              <a:t>			…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en-US" sz="2000" b="1" dirty="0"/>
              <a:t>	</a:t>
            </a:r>
            <a:r>
              <a:rPr lang="en-US" altLang="en-US" sz="2000" b="1" dirty="0" smtClean="0"/>
              <a:t>		sex	CHAR	NOT NULL 	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en-US" sz="2000" b="1" dirty="0" smtClean="0"/>
              <a:t>				</a:t>
            </a:r>
            <a:r>
              <a:rPr lang="en-US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CHECK</a:t>
            </a:r>
            <a:r>
              <a:rPr lang="en-US" altLang="en-US" sz="2000" b="1" dirty="0" smtClean="0"/>
              <a:t> (sex IN (‘M’, ‘F’)),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en-US" sz="2000" b="1" dirty="0"/>
              <a:t>	</a:t>
            </a:r>
            <a:r>
              <a:rPr lang="en-US" altLang="en-US" sz="2000" b="1" dirty="0" smtClean="0"/>
              <a:t>		… )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	Or</a:t>
            </a:r>
          </a:p>
          <a:p>
            <a:pPr algn="just" eaLnBrk="1" hangingPunct="1">
              <a:buFont typeface="Monotype Sorts" pitchFamily="2" charset="2"/>
              <a:buNone/>
              <a:defRPr/>
            </a:pPr>
            <a:r>
              <a:rPr lang="en-US" altLang="en-US" sz="2000" b="1" dirty="0" smtClean="0"/>
              <a:t>			CREATE TABLE STAFF  (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en-US" sz="2000" b="1" dirty="0" smtClean="0"/>
              <a:t>			…</a:t>
            </a:r>
            <a:endParaRPr lang="en-US" altLang="en-US" sz="2000" b="1" dirty="0"/>
          </a:p>
          <a:p>
            <a:pPr lvl="1" algn="just" eaLnBrk="1" hangingPunct="1">
              <a:buFontTx/>
              <a:buNone/>
              <a:defRPr/>
            </a:pPr>
            <a:r>
              <a:rPr lang="en-US" altLang="en-US" sz="2000" b="1" dirty="0" smtClean="0"/>
              <a:t>			sex	CHAR	NOT NULL 	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en-US" sz="2000" b="1" dirty="0" smtClean="0"/>
              <a:t>				</a:t>
            </a:r>
            <a:r>
              <a:rPr lang="en-US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CONSTRAINT C1 CHECK </a:t>
            </a:r>
            <a:r>
              <a:rPr lang="en-US" altLang="en-US" sz="2000" b="1" dirty="0" smtClean="0"/>
              <a:t>(sex IN (‘M’, ‘F’)),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en-US" sz="2000" b="1" dirty="0"/>
              <a:t>	</a:t>
            </a:r>
            <a:r>
              <a:rPr lang="en-US" altLang="en-US" sz="2000" b="1" dirty="0" smtClean="0"/>
              <a:t>		… )</a:t>
            </a:r>
          </a:p>
          <a:p>
            <a:pPr lvl="1" algn="just" eaLnBrk="1" hangingPunct="1">
              <a:buFontTx/>
              <a:buNone/>
              <a:defRPr/>
            </a:pPr>
            <a:endParaRPr lang="en-US" altLang="en-US" b="1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748088" y="454819"/>
            <a:ext cx="6913562" cy="611187"/>
          </a:xfrm>
        </p:spPr>
        <p:txBody>
          <a:bodyPr/>
          <a:lstStyle/>
          <a:p>
            <a:pPr eaLnBrk="1" hangingPunct="1"/>
            <a:r>
              <a:rPr lang="en-US" altLang="en-US" sz="4400" smtClean="0">
                <a:solidFill>
                  <a:schemeClr val="tx1"/>
                </a:solidFill>
                <a:latin typeface="Open Sans" pitchFamily="-84" charset="0"/>
              </a:rPr>
              <a:t>Domain Constraints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582738"/>
            <a:ext cx="9075738" cy="5265737"/>
          </a:xfrm>
        </p:spPr>
        <p:txBody>
          <a:bodyPr/>
          <a:lstStyle/>
          <a:p>
            <a:pPr algn="just" eaLnBrk="1" hangingPunct="1">
              <a:buFont typeface="Monotype Sorts" pitchFamily="2" charset="2"/>
              <a:buNone/>
              <a:defRPr/>
            </a:pPr>
            <a:r>
              <a:rPr lang="en-US" altLang="en-US" b="1" u="sng" dirty="0" smtClean="0"/>
              <a:t>Domain Constraints</a:t>
            </a:r>
            <a:endParaRPr lang="en-US" altLang="en-US" b="1" dirty="0" smtClean="0"/>
          </a:p>
          <a:p>
            <a:pPr marL="962025" lvl="1" indent="-457200" algn="just" eaLnBrk="1" hangingPunct="1">
              <a:buFontTx/>
              <a:buAutoNum type="alphaLcParenBoth"/>
              <a:defRPr/>
            </a:pPr>
            <a:r>
              <a:rPr lang="en-US" altLang="en-US" b="1" u="sng" dirty="0" smtClean="0"/>
              <a:t>CHECK (Only used in </a:t>
            </a:r>
            <a:r>
              <a:rPr lang="en-US" altLang="en-US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one particular table</a:t>
            </a:r>
            <a:r>
              <a:rPr lang="en-US" altLang="en-US" b="1" u="sng" dirty="0" smtClean="0"/>
              <a:t>)</a:t>
            </a:r>
          </a:p>
          <a:p>
            <a:pPr marL="1460500" lvl="2" indent="-514350" algn="just" eaLnBrk="1" hangingPunct="1">
              <a:defRPr/>
            </a:pPr>
            <a:r>
              <a:rPr lang="en-US" altLang="en-US" b="1" u="sng" dirty="0" smtClean="0"/>
              <a:t>Table Level</a:t>
            </a:r>
            <a:endParaRPr lang="en-US" altLang="en-US" b="1" dirty="0" smtClean="0"/>
          </a:p>
          <a:p>
            <a:pPr algn="just" eaLnBrk="1" hangingPunct="1">
              <a:buFont typeface="Monotype Sorts" pitchFamily="2" charset="2"/>
              <a:buNone/>
              <a:defRPr/>
            </a:pPr>
            <a:r>
              <a:rPr lang="en-US" altLang="en-US" b="1" dirty="0" smtClean="0"/>
              <a:t>			</a:t>
            </a:r>
            <a:r>
              <a:rPr lang="en-US" altLang="en-US" sz="1800" b="1" dirty="0" smtClean="0"/>
              <a:t>CREATE TABLE STAFF (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en-US" sz="1800" b="1" dirty="0" smtClean="0"/>
              <a:t>			…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en-US" sz="1800" b="1" dirty="0"/>
              <a:t>	</a:t>
            </a:r>
            <a:r>
              <a:rPr lang="en-US" altLang="en-US" sz="1800" b="1" dirty="0" smtClean="0"/>
              <a:t>		sex	CHAR	NOT NULL,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en-US" sz="1800" b="1" dirty="0"/>
              <a:t>	</a:t>
            </a:r>
            <a:r>
              <a:rPr lang="en-US" altLang="en-US" sz="1800" b="1" dirty="0" smtClean="0"/>
              <a:t>		… 	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en-US" sz="1800" b="1" dirty="0" smtClean="0"/>
              <a:t>			</a:t>
            </a:r>
            <a:r>
              <a:rPr lang="en-US" alt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CHECK</a:t>
            </a:r>
            <a:r>
              <a:rPr lang="en-US" altLang="en-US" sz="1800" b="1" dirty="0" smtClean="0"/>
              <a:t> (sex IN (‘M’, ‘F’)),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en-US" sz="1800" b="1" dirty="0"/>
              <a:t>	</a:t>
            </a:r>
            <a:r>
              <a:rPr lang="en-US" altLang="en-US" sz="1800" b="1" dirty="0" smtClean="0"/>
              <a:t>		… )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	Or</a:t>
            </a:r>
          </a:p>
          <a:p>
            <a:pPr algn="just" eaLnBrk="1" hangingPunct="1">
              <a:buFont typeface="Monotype Sorts" pitchFamily="2" charset="2"/>
              <a:buNone/>
              <a:defRPr/>
            </a:pPr>
            <a:r>
              <a:rPr lang="en-US" altLang="en-US" sz="1800" b="1" dirty="0" smtClean="0"/>
              <a:t>			CREATE TABLE STAFF  (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en-US" sz="1800" b="1" dirty="0" smtClean="0"/>
              <a:t>			…</a:t>
            </a:r>
            <a:endParaRPr lang="en-US" altLang="en-US" sz="1800" b="1" dirty="0"/>
          </a:p>
          <a:p>
            <a:pPr lvl="1" algn="just" eaLnBrk="1" hangingPunct="1">
              <a:buFontTx/>
              <a:buNone/>
              <a:defRPr/>
            </a:pPr>
            <a:r>
              <a:rPr lang="en-US" altLang="en-US" sz="1800" b="1" dirty="0" smtClean="0"/>
              <a:t>			sex	CHAR	NOT NULL,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en-US" sz="1800" b="1" dirty="0"/>
              <a:t>	</a:t>
            </a:r>
            <a:r>
              <a:rPr lang="en-US" altLang="en-US" sz="1800" b="1" dirty="0" smtClean="0"/>
              <a:t>		… 	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en-US" sz="1800" b="1" dirty="0" smtClean="0"/>
              <a:t>			</a:t>
            </a:r>
            <a:r>
              <a:rPr lang="en-US" alt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CONSTRAINT C1 CHECK </a:t>
            </a:r>
            <a:r>
              <a:rPr lang="en-US" altLang="en-US" sz="1800" b="1" dirty="0" smtClean="0"/>
              <a:t>(sex IN (‘M’, ‘F’)),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en-US" sz="1800" b="1" dirty="0"/>
              <a:t>	</a:t>
            </a:r>
            <a:r>
              <a:rPr lang="en-US" altLang="en-US" sz="1800" b="1" dirty="0" smtClean="0"/>
              <a:t>		… )</a:t>
            </a:r>
          </a:p>
          <a:p>
            <a:pPr lvl="1" algn="just" eaLnBrk="1" hangingPunct="1">
              <a:buFontTx/>
              <a:buNone/>
              <a:defRPr/>
            </a:pPr>
            <a:endParaRPr lang="en-US" altLang="en-US" b="1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2362264" y="780795"/>
            <a:ext cx="7992354" cy="873580"/>
          </a:xfrm>
        </p:spPr>
        <p:txBody>
          <a:bodyPr/>
          <a:lstStyle/>
          <a:p>
            <a:pPr algn="r" eaLnBrk="1" hangingPunct="1"/>
            <a:r>
              <a:rPr lang="en-US" sz="3600" dirty="0" smtClean="0">
                <a:latin typeface="Open Sans" pitchFamily="-84" charset="0"/>
              </a:rPr>
              <a:t>LEARNING OUTCOME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1837110" y="2555964"/>
            <a:ext cx="8350532" cy="335251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3200" dirty="0" smtClean="0">
                <a:latin typeface="Open Sans" pitchFamily="-84" charset="0"/>
              </a:rPr>
              <a:t>LO 2 :  </a:t>
            </a:r>
            <a:r>
              <a:rPr lang="en-AU" sz="3200" dirty="0" smtClean="0"/>
              <a:t>Apply database language and SQL Programming language</a:t>
            </a:r>
            <a:endParaRPr lang="en-US" sz="3200" dirty="0" smtClean="0">
              <a:latin typeface="Open Sans" pitchFamily="-8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7" name="Rectangle 3"/>
          <p:cNvSpPr>
            <a:spLocks noGrp="1" noChangeArrowheads="1"/>
          </p:cNvSpPr>
          <p:nvPr>
            <p:ph idx="1"/>
          </p:nvPr>
        </p:nvSpPr>
        <p:spPr>
          <a:xfrm>
            <a:off x="974725" y="1722438"/>
            <a:ext cx="9075738" cy="4922837"/>
          </a:xfrm>
        </p:spPr>
        <p:txBody>
          <a:bodyPr/>
          <a:lstStyle/>
          <a:p>
            <a:pPr marL="843835" lvl="1" indent="-537464" algn="just" eaLnBrk="1" hangingPunct="1">
              <a:buFont typeface="Arial" pitchFamily="34" charset="0"/>
              <a:buNone/>
              <a:defRPr/>
            </a:pPr>
            <a:r>
              <a:rPr lang="en-US" altLang="en-US" b="1" dirty="0" smtClean="0"/>
              <a:t>(b) </a:t>
            </a:r>
            <a:r>
              <a:rPr lang="en-US" altLang="en-US" b="1" u="sng" dirty="0" smtClean="0"/>
              <a:t>CREATE DOMAIN (can be used in </a:t>
            </a:r>
            <a:r>
              <a:rPr lang="en-US" altLang="en-US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more than one table</a:t>
            </a:r>
            <a:r>
              <a:rPr lang="en-US" altLang="en-US" b="1" u="sng" dirty="0" smtClean="0"/>
              <a:t>)</a:t>
            </a:r>
            <a:endParaRPr lang="en-US" altLang="en-US" b="1" dirty="0" smtClean="0"/>
          </a:p>
          <a:p>
            <a:pPr marL="1306018" lvl="2" algn="just" eaLnBrk="1" hangingPunct="1">
              <a:buFont typeface="Arial" pitchFamily="34" charset="0"/>
              <a:buNone/>
              <a:defRPr/>
            </a:pPr>
            <a:r>
              <a:rPr lang="en-US" altLang="en-US" sz="2400" b="1" dirty="0"/>
              <a:t>CREATE DOMAIN </a:t>
            </a:r>
            <a:r>
              <a:rPr lang="en-US" altLang="en-US" sz="2400" b="1" dirty="0" err="1"/>
              <a:t>DomainName</a:t>
            </a:r>
            <a:r>
              <a:rPr lang="en-US" altLang="en-US" sz="2400" b="1" dirty="0"/>
              <a:t> [AS] </a:t>
            </a:r>
            <a:r>
              <a:rPr lang="en-US" altLang="en-US" sz="2400" b="1" dirty="0" err="1"/>
              <a:t>dataType</a:t>
            </a:r>
            <a:endParaRPr lang="en-US" altLang="en-US" sz="2400" b="1" dirty="0"/>
          </a:p>
          <a:p>
            <a:pPr marL="1306018" lvl="2" algn="just" eaLnBrk="1" hangingPunct="1">
              <a:buFont typeface="Arial" pitchFamily="34" charset="0"/>
              <a:buNone/>
              <a:defRPr/>
            </a:pPr>
            <a:r>
              <a:rPr lang="en-US" altLang="en-US" sz="2400" b="1" dirty="0"/>
              <a:t>[DEFAULT </a:t>
            </a:r>
            <a:r>
              <a:rPr lang="en-US" altLang="en-US" sz="2400" b="1" dirty="0" err="1"/>
              <a:t>defaultOption</a:t>
            </a:r>
            <a:r>
              <a:rPr lang="en-US" altLang="en-US" sz="2400" b="1" dirty="0"/>
              <a:t>]</a:t>
            </a:r>
          </a:p>
          <a:p>
            <a:pPr marL="1306018" lvl="2" algn="just" eaLnBrk="1" hangingPunct="1">
              <a:buFont typeface="Arial" pitchFamily="34" charset="0"/>
              <a:buNone/>
              <a:defRPr/>
            </a:pPr>
            <a:r>
              <a:rPr lang="en-US" altLang="en-US" sz="2400" b="1" dirty="0"/>
              <a:t>[CHECK (</a:t>
            </a:r>
            <a:r>
              <a:rPr lang="en-US" altLang="en-US" sz="2400" b="1" dirty="0" err="1"/>
              <a:t>searchCondition</a:t>
            </a:r>
            <a:r>
              <a:rPr lang="en-US" altLang="en-US" sz="2400" b="1" dirty="0"/>
              <a:t>)]</a:t>
            </a:r>
          </a:p>
          <a:p>
            <a:pPr marL="96289" indent="-96289" algn="just" eaLnBrk="1" hangingPunct="1">
              <a:lnSpc>
                <a:spcPct val="20000"/>
              </a:lnSpc>
              <a:buFont typeface="Arial" pitchFamily="34" charset="0"/>
              <a:buNone/>
              <a:defRPr/>
            </a:pPr>
            <a:endParaRPr lang="en-US" altLang="en-US" sz="2867" b="1" dirty="0"/>
          </a:p>
          <a:p>
            <a:pPr marL="96289" indent="-96289" algn="just" eaLnBrk="1" hangingPunct="1">
              <a:buFont typeface="Arial" pitchFamily="34" charset="0"/>
              <a:buNone/>
              <a:defRPr/>
            </a:pPr>
            <a:r>
              <a:rPr lang="en-US" altLang="en-US" b="1" dirty="0" smtClean="0"/>
              <a:t>	  For example:</a:t>
            </a:r>
          </a:p>
          <a:p>
            <a:pPr marL="843835" lvl="1" indent="-537464" algn="just" eaLnBrk="1" hangingPunct="1">
              <a:lnSpc>
                <a:spcPct val="0"/>
              </a:lnSpc>
              <a:buFont typeface="Arial" pitchFamily="34" charset="0"/>
              <a:buNone/>
              <a:defRPr/>
            </a:pPr>
            <a:endParaRPr lang="en-US" altLang="en-US" b="1" dirty="0" smtClean="0"/>
          </a:p>
          <a:p>
            <a:pPr marL="843835" lvl="1" indent="-537464" algn="just" eaLnBrk="1" hangingPunct="1">
              <a:buFont typeface="Arial" pitchFamily="34" charset="0"/>
              <a:buNone/>
              <a:defRPr/>
            </a:pPr>
            <a:r>
              <a:rPr lang="en-US" altLang="en-US" b="1" dirty="0" smtClean="0"/>
              <a:t>		</a:t>
            </a:r>
            <a:r>
              <a:rPr lang="en-US" altLang="en-US" sz="2000" b="1" dirty="0"/>
              <a:t>CREATE DOMAIN </a:t>
            </a:r>
            <a:r>
              <a:rPr lang="en-US" alt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SexType</a:t>
            </a:r>
            <a:r>
              <a:rPr lang="en-US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en-US" sz="2000" b="1" dirty="0"/>
              <a:t>AS CHAR</a:t>
            </a:r>
          </a:p>
          <a:p>
            <a:pPr marL="843835" lvl="1" indent="-537464" algn="just" eaLnBrk="1" hangingPunct="1">
              <a:buFont typeface="Arial" pitchFamily="34" charset="0"/>
              <a:buNone/>
              <a:defRPr/>
            </a:pPr>
            <a:r>
              <a:rPr lang="en-US" altLang="en-US" sz="2000" b="1" dirty="0"/>
              <a:t>			CHECK (VALUE IN (‘M’, ‘F’));</a:t>
            </a:r>
          </a:p>
          <a:p>
            <a:pPr marL="843835" lvl="1" indent="-537464" algn="just" eaLnBrk="1" hangingPunct="1">
              <a:buFont typeface="Arial" pitchFamily="34" charset="0"/>
              <a:buNone/>
              <a:defRPr/>
            </a:pPr>
            <a:r>
              <a:rPr lang="en-US" altLang="en-US" sz="2000" b="1" dirty="0"/>
              <a:t>		</a:t>
            </a:r>
            <a:endParaRPr lang="en-US" altLang="en-US" sz="2000" b="1" dirty="0" smtClean="0"/>
          </a:p>
          <a:p>
            <a:pPr marL="843835" lvl="1" indent="-537464" algn="just" eaLnBrk="1" hangingPunct="1">
              <a:buFont typeface="Arial" pitchFamily="34" charset="0"/>
              <a:buNone/>
              <a:defRPr/>
            </a:pPr>
            <a:r>
              <a:rPr lang="en-US" altLang="en-US" sz="2000" b="1" dirty="0" smtClean="0"/>
              <a:t>CREATE TABLE STAFF (</a:t>
            </a:r>
          </a:p>
          <a:p>
            <a:pPr marL="843835" lvl="1" indent="-537464" algn="just" eaLnBrk="1" hangingPunct="1">
              <a:buFont typeface="Arial" pitchFamily="34" charset="0"/>
              <a:buNone/>
              <a:defRPr/>
            </a:pPr>
            <a:r>
              <a:rPr lang="en-US" altLang="en-US" sz="2000" b="1" dirty="0" smtClean="0"/>
              <a:t>…</a:t>
            </a:r>
          </a:p>
          <a:p>
            <a:pPr marL="843835" lvl="1" indent="-537464" algn="just" eaLnBrk="1" hangingPunct="1">
              <a:buFont typeface="Arial" pitchFamily="34" charset="0"/>
              <a:buNone/>
              <a:defRPr/>
            </a:pPr>
            <a:r>
              <a:rPr lang="en-US" altLang="en-US" sz="2000" b="1" dirty="0" smtClean="0"/>
              <a:t>sex</a:t>
            </a:r>
            <a:r>
              <a:rPr lang="en-US" altLang="en-US" sz="2000" b="1" dirty="0"/>
              <a:t>	</a:t>
            </a:r>
            <a:r>
              <a:rPr lang="en-US" alt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SexType</a:t>
            </a:r>
            <a:r>
              <a:rPr lang="en-US" altLang="en-US" sz="2000" b="1" dirty="0"/>
              <a:t>	NOT </a:t>
            </a:r>
            <a:r>
              <a:rPr lang="en-US" altLang="en-US" sz="2000" b="1" dirty="0" smtClean="0"/>
              <a:t>NULL,</a:t>
            </a:r>
          </a:p>
          <a:p>
            <a:pPr marL="843835" lvl="1" indent="-537464" algn="just" eaLnBrk="1" hangingPunct="1">
              <a:buFont typeface="Arial" pitchFamily="34" charset="0"/>
              <a:buNone/>
              <a:defRPr/>
            </a:pPr>
            <a:r>
              <a:rPr lang="en-US" altLang="en-US" sz="2000" b="1" dirty="0" smtClean="0"/>
              <a:t>… )</a:t>
            </a:r>
            <a:endParaRPr lang="en-US" altLang="en-US" sz="2000" b="1" dirty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666443" y="405832"/>
            <a:ext cx="6913562" cy="611187"/>
          </a:xfrm>
        </p:spPr>
        <p:txBody>
          <a:bodyPr/>
          <a:lstStyle/>
          <a:p>
            <a:pPr eaLnBrk="1" hangingPunct="1"/>
            <a:r>
              <a:rPr lang="en-US" altLang="en-US" sz="4400" dirty="0" smtClean="0">
                <a:solidFill>
                  <a:schemeClr val="tx1"/>
                </a:solidFill>
                <a:latin typeface="Open Sans" pitchFamily="-84" charset="0"/>
              </a:rPr>
              <a:t>Domain Constraints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1" name="Rectangle 3"/>
          <p:cNvSpPr>
            <a:spLocks noGrp="1" noChangeArrowheads="1"/>
          </p:cNvSpPr>
          <p:nvPr>
            <p:ph idx="1"/>
          </p:nvPr>
        </p:nvSpPr>
        <p:spPr>
          <a:xfrm>
            <a:off x="1203325" y="1774825"/>
            <a:ext cx="8991600" cy="4881563"/>
          </a:xfrm>
        </p:spPr>
        <p:txBody>
          <a:bodyPr/>
          <a:lstStyle/>
          <a:p>
            <a:pPr algn="just" eaLnBrk="1" hangingPunct="1"/>
            <a:r>
              <a:rPr lang="en-US" altLang="en-US" b="1" i="1" smtClean="0">
                <a:latin typeface="Open Sans" pitchFamily="-84" charset="0"/>
              </a:rPr>
              <a:t>searchCondition</a:t>
            </a:r>
            <a:r>
              <a:rPr lang="en-US" altLang="en-US" b="1" smtClean="0">
                <a:latin typeface="Open Sans" pitchFamily="-84" charset="0"/>
              </a:rPr>
              <a:t> can involve a table lookup:</a:t>
            </a:r>
          </a:p>
          <a:p>
            <a:pPr lvl="1" algn="just" eaLnBrk="1" hangingPunct="1">
              <a:lnSpc>
                <a:spcPct val="30000"/>
              </a:lnSpc>
            </a:pPr>
            <a:endParaRPr lang="en-US" altLang="en-US" b="1" smtClean="0">
              <a:latin typeface="Open Sans" pitchFamily="-84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b="1" smtClean="0">
                <a:latin typeface="Open Sans" pitchFamily="-84" charset="0"/>
              </a:rPr>
              <a:t>	CREATE DOMAIN BranchNo AS CHAR(4)</a:t>
            </a:r>
          </a:p>
          <a:p>
            <a:pPr lvl="1" algn="just" eaLnBrk="1" hangingPunct="1">
              <a:buFontTx/>
              <a:buNone/>
            </a:pPr>
            <a:r>
              <a:rPr lang="en-US" altLang="en-US" b="1" smtClean="0">
                <a:latin typeface="Open Sans" pitchFamily="-84" charset="0"/>
              </a:rPr>
              <a:t>	 		CHECK (VALUE IN (SELECT branchNo </a:t>
            </a:r>
          </a:p>
          <a:p>
            <a:pPr lvl="1" algn="just" eaLnBrk="1" hangingPunct="1">
              <a:buFontTx/>
              <a:buNone/>
            </a:pPr>
            <a:r>
              <a:rPr lang="en-US" altLang="en-US" b="1" smtClean="0">
                <a:latin typeface="Open Sans" pitchFamily="-84" charset="0"/>
              </a:rPr>
              <a:t>				FROM Branch));</a:t>
            </a:r>
          </a:p>
          <a:p>
            <a:pPr algn="just" eaLnBrk="1" hangingPunct="1">
              <a:lnSpc>
                <a:spcPct val="20000"/>
              </a:lnSpc>
              <a:buFont typeface="Monotype Sorts" pitchFamily="2" charset="2"/>
              <a:buNone/>
            </a:pPr>
            <a:endParaRPr lang="en-US" altLang="en-US" b="1" smtClean="0">
              <a:latin typeface="Open Sans" pitchFamily="-84" charset="0"/>
            </a:endParaRPr>
          </a:p>
          <a:p>
            <a:pPr algn="just" eaLnBrk="1" hangingPunct="1"/>
            <a:r>
              <a:rPr lang="en-US" altLang="en-US" b="1" smtClean="0">
                <a:latin typeface="Open Sans" pitchFamily="-84" charset="0"/>
              </a:rPr>
              <a:t>Domains can be removed using DROP DOMAIN:</a:t>
            </a:r>
          </a:p>
          <a:p>
            <a:pPr lvl="1" algn="just" eaLnBrk="1" hangingPunct="1">
              <a:lnSpc>
                <a:spcPct val="30000"/>
              </a:lnSpc>
            </a:pPr>
            <a:endParaRPr lang="en-US" altLang="en-US" b="1" smtClean="0">
              <a:latin typeface="Open Sans" pitchFamily="-84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b="1" smtClean="0">
                <a:latin typeface="Open Sans" pitchFamily="-84" charset="0"/>
              </a:rPr>
              <a:t>	DROP DOMAIN DomainName </a:t>
            </a:r>
          </a:p>
          <a:p>
            <a:pPr lvl="1" algn="just" eaLnBrk="1" hangingPunct="1">
              <a:buFontTx/>
              <a:buNone/>
            </a:pPr>
            <a:r>
              <a:rPr lang="en-US" altLang="en-US" b="1" smtClean="0">
                <a:latin typeface="Open Sans" pitchFamily="-84" charset="0"/>
              </a:rPr>
              <a:t>		[RESTRICT | CASCADE]</a:t>
            </a:r>
            <a:endParaRPr lang="en-US" altLang="en-US" smtClean="0">
              <a:latin typeface="Open Sans" pitchFamily="-84" charset="0"/>
            </a:endParaRPr>
          </a:p>
        </p:txBody>
      </p:sp>
      <p:sp>
        <p:nvSpPr>
          <p:cNvPr id="19459" name="Rectangle 2"/>
          <p:cNvSpPr txBox="1">
            <a:spLocks noChangeArrowheads="1"/>
          </p:cNvSpPr>
          <p:nvPr/>
        </p:nvSpPr>
        <p:spPr bwMode="auto">
          <a:xfrm>
            <a:off x="3775076" y="454819"/>
            <a:ext cx="6913562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914400" eaLnBrk="1" hangingPunct="1"/>
            <a:r>
              <a:rPr lang="en-US" altLang="en-US" sz="4400" b="1" dirty="0">
                <a:latin typeface="Open Sans" pitchFamily="-84" charset="0"/>
              </a:rPr>
              <a:t>Domain Constraints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170363" y="254000"/>
            <a:ext cx="5795962" cy="611188"/>
          </a:xfrm>
        </p:spPr>
        <p:txBody>
          <a:bodyPr/>
          <a:lstStyle/>
          <a:p>
            <a:pPr algn="just" eaLnBrk="1" hangingPunct="1"/>
            <a:r>
              <a:rPr lang="en-US" altLang="en-US" sz="4400" dirty="0" smtClean="0">
                <a:solidFill>
                  <a:schemeClr val="tx1"/>
                </a:solidFill>
                <a:latin typeface="Open Sans" pitchFamily="-84" charset="0"/>
              </a:rPr>
              <a:t>IEF - Entity Integrity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idx="1"/>
          </p:nvPr>
        </p:nvSpPr>
        <p:spPr>
          <a:xfrm>
            <a:off x="1065213" y="1554163"/>
            <a:ext cx="9282112" cy="5491162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altLang="en-US" b="1" dirty="0" smtClean="0"/>
              <a:t>Primary key of a table must contain a unique, non-null value for each row.</a:t>
            </a:r>
          </a:p>
          <a:p>
            <a:pPr algn="just" eaLnBrk="1" hangingPunct="1">
              <a:defRPr/>
            </a:pPr>
            <a:r>
              <a:rPr lang="en-US" altLang="en-US" b="1" dirty="0" smtClean="0"/>
              <a:t>ISO standard supports PRIMARY KEY clause in CREATE and ALTER TABLE statements:</a:t>
            </a:r>
          </a:p>
          <a:p>
            <a:pPr lvl="1" algn="just" eaLnBrk="1" hangingPunct="1">
              <a:lnSpc>
                <a:spcPct val="0"/>
              </a:lnSpc>
              <a:defRPr/>
            </a:pPr>
            <a:endParaRPr lang="en-US" altLang="en-US" b="1" dirty="0" smtClean="0"/>
          </a:p>
          <a:p>
            <a:pPr lvl="1" algn="just" eaLnBrk="1" hangingPunct="1">
              <a:buFontTx/>
              <a:buNone/>
              <a:defRPr/>
            </a:pPr>
            <a:r>
              <a:rPr lang="en-US" altLang="en-US" sz="2647" b="1" dirty="0" smtClean="0"/>
              <a:t>	</a:t>
            </a:r>
            <a:r>
              <a:rPr lang="en-US" altLang="en-US" sz="2000" b="1" dirty="0" smtClean="0"/>
              <a:t>CREATE TABLE STAFF ( 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en-US" sz="2000" b="1" dirty="0" smtClean="0"/>
              <a:t>		     …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</a:t>
            </a:r>
            <a:r>
              <a:rPr lang="en-US" altLang="en-US" sz="2000" b="1" dirty="0" err="1" smtClean="0"/>
              <a:t>staffNo</a:t>
            </a:r>
            <a:r>
              <a:rPr lang="en-US" altLang="en-US" sz="2000" b="1" dirty="0" smtClean="0"/>
              <a:t> VARCHAR(5) </a:t>
            </a:r>
            <a:r>
              <a:rPr lang="en-US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PRIMARY KEY</a:t>
            </a:r>
            <a:r>
              <a:rPr lang="en-US" altLang="en-US" sz="2000" b="1" dirty="0" smtClean="0"/>
              <a:t>, 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en-US" sz="2000" b="1" dirty="0"/>
              <a:t>	</a:t>
            </a:r>
            <a:r>
              <a:rPr lang="en-US" altLang="en-US" sz="2000" b="1" dirty="0" smtClean="0"/>
              <a:t>	     … )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</a:t>
            </a:r>
            <a:endParaRPr lang="en-US" altLang="en-US" sz="2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 algn="just" eaLnBrk="1" hangingPunct="1">
              <a:buFontTx/>
              <a:buNone/>
              <a:defRPr/>
            </a:pPr>
            <a:r>
              <a:rPr lang="en-US" altLang="en-US" sz="2647" b="1" dirty="0" smtClean="0"/>
              <a:t>	</a:t>
            </a:r>
            <a:r>
              <a:rPr lang="en-US" altLang="en-US" sz="2000" b="1" dirty="0" smtClean="0"/>
              <a:t>CREATE TABLE STAFF ( 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en-US" sz="2000" b="1" dirty="0" smtClean="0"/>
              <a:t>		    </a:t>
            </a:r>
            <a:r>
              <a:rPr lang="en-US" altLang="en-US" sz="2000" b="1" dirty="0" err="1" smtClean="0"/>
              <a:t>staffNo</a:t>
            </a:r>
            <a:r>
              <a:rPr lang="en-US" altLang="en-US" sz="2000" b="1" dirty="0" smtClean="0"/>
              <a:t> VARCHAR(5) </a:t>
            </a:r>
            <a:r>
              <a:rPr lang="en-US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NOT NULL</a:t>
            </a:r>
            <a:r>
              <a:rPr lang="en-US" altLang="en-US" sz="2000" b="1" dirty="0" smtClean="0"/>
              <a:t>, 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en-US" sz="2000" b="1" dirty="0"/>
              <a:t>	</a:t>
            </a:r>
            <a:r>
              <a:rPr lang="en-US" altLang="en-US" sz="2000" b="1" dirty="0" smtClean="0"/>
              <a:t>	    …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PRIMARY KEY</a:t>
            </a:r>
            <a:r>
              <a:rPr lang="en-US" altLang="en-US" sz="2000" b="1" dirty="0" smtClean="0"/>
              <a:t>(</a:t>
            </a:r>
            <a:r>
              <a:rPr lang="en-US" altLang="en-US" sz="2000" b="1" dirty="0" err="1" smtClean="0"/>
              <a:t>staffNo</a:t>
            </a:r>
            <a:r>
              <a:rPr lang="en-US" altLang="en-US" sz="2000" b="1" dirty="0" smtClean="0"/>
              <a:t>), 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en-US" sz="2000" b="1" dirty="0" smtClean="0"/>
              <a:t>		     … )</a:t>
            </a:r>
          </a:p>
          <a:p>
            <a:pPr lvl="1" algn="just" eaLnBrk="1" hangingPunct="1">
              <a:buFontTx/>
              <a:buNone/>
              <a:defRPr/>
            </a:pPr>
            <a:endParaRPr lang="en-US" altLang="en-US" sz="2000" b="1" dirty="0" smtClean="0"/>
          </a:p>
          <a:p>
            <a:pPr lvl="1" algn="just" eaLnBrk="1" hangingPunct="1">
              <a:lnSpc>
                <a:spcPct val="0"/>
              </a:lnSpc>
              <a:buFontTx/>
              <a:buNone/>
              <a:defRPr/>
            </a:pPr>
            <a:endParaRPr lang="en-US" altLang="en-US" sz="2647" b="1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170363" y="254000"/>
            <a:ext cx="5795962" cy="611188"/>
          </a:xfrm>
        </p:spPr>
        <p:txBody>
          <a:bodyPr/>
          <a:lstStyle/>
          <a:p>
            <a:pPr algn="just" eaLnBrk="1" hangingPunct="1"/>
            <a:r>
              <a:rPr lang="en-US" altLang="en-US" sz="4400" dirty="0" smtClean="0">
                <a:solidFill>
                  <a:schemeClr val="tx1"/>
                </a:solidFill>
                <a:latin typeface="Open Sans" pitchFamily="-84" charset="0"/>
              </a:rPr>
              <a:t>IEF - Entity Integrity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idx="1"/>
          </p:nvPr>
        </p:nvSpPr>
        <p:spPr>
          <a:xfrm>
            <a:off x="1065213" y="1554163"/>
            <a:ext cx="9282112" cy="5491162"/>
          </a:xfrm>
        </p:spPr>
        <p:txBody>
          <a:bodyPr/>
          <a:lstStyle/>
          <a:p>
            <a:pPr lvl="1" algn="just" eaLnBrk="1" hangingPunct="1">
              <a:lnSpc>
                <a:spcPct val="0"/>
              </a:lnSpc>
              <a:buFontTx/>
              <a:buNone/>
              <a:defRPr/>
            </a:pPr>
            <a:endParaRPr lang="en-US" altLang="en-US" sz="2647" b="1" dirty="0"/>
          </a:p>
          <a:p>
            <a:pPr algn="just" eaLnBrk="1" hangingPunct="1">
              <a:defRPr/>
            </a:pPr>
            <a:r>
              <a:rPr lang="en-US" altLang="en-US" b="1" dirty="0" smtClean="0"/>
              <a:t>ISO standard supports PRIMARY KEY clause in CREATE and ALTER TABLE statements:</a:t>
            </a:r>
          </a:p>
          <a:p>
            <a:pPr lvl="1" algn="just" eaLnBrk="1" hangingPunct="1">
              <a:lnSpc>
                <a:spcPct val="0"/>
              </a:lnSpc>
              <a:defRPr/>
            </a:pPr>
            <a:endParaRPr lang="en-US" altLang="en-US" b="1" dirty="0" smtClean="0"/>
          </a:p>
          <a:p>
            <a:pPr lvl="1" algn="just" eaLnBrk="1" hangingPunct="1">
              <a:buFontTx/>
              <a:buNone/>
              <a:defRPr/>
            </a:pPr>
            <a:r>
              <a:rPr lang="en-US" altLang="en-US" sz="2000" b="1" dirty="0" smtClean="0"/>
              <a:t>CREATE TABLE VIEWING ( 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en-US" sz="2000" b="1" dirty="0" smtClean="0"/>
              <a:t>		 </a:t>
            </a:r>
            <a:r>
              <a:rPr lang="en-US" altLang="en-US" sz="2000" b="1" dirty="0" err="1" smtClean="0"/>
              <a:t>clientNo</a:t>
            </a:r>
            <a:r>
              <a:rPr lang="en-US" altLang="en-US" sz="2000" b="1" dirty="0" smtClean="0"/>
              <a:t> VARCHAR(5) </a:t>
            </a:r>
            <a:r>
              <a:rPr lang="en-US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NOT NULL</a:t>
            </a:r>
            <a:r>
              <a:rPr lang="en-US" altLang="en-US" sz="2000" b="1" dirty="0" smtClean="0"/>
              <a:t>, 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en-US" sz="2000" b="1" dirty="0"/>
              <a:t>	</a:t>
            </a:r>
            <a:r>
              <a:rPr lang="en-US" altLang="en-US" sz="2000" b="1" dirty="0" smtClean="0"/>
              <a:t>  </a:t>
            </a:r>
            <a:r>
              <a:rPr lang="en-US" altLang="en-US" sz="2000" b="1" dirty="0" err="1" smtClean="0"/>
              <a:t>propertyNo</a:t>
            </a:r>
            <a:r>
              <a:rPr lang="en-US" altLang="en-US" sz="2000" b="1" dirty="0" smtClean="0"/>
              <a:t> VARCHAR(5) </a:t>
            </a:r>
            <a:r>
              <a:rPr lang="en-US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NOT NULL</a:t>
            </a:r>
            <a:r>
              <a:rPr lang="en-US" altLang="en-US" sz="2000" b="1" dirty="0" smtClean="0"/>
              <a:t>, 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en-US" sz="2000" b="1" dirty="0"/>
              <a:t>	</a:t>
            </a:r>
            <a:r>
              <a:rPr lang="en-US" altLang="en-US" sz="2000" b="1" dirty="0" smtClean="0"/>
              <a:t>	 …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en-US" sz="2000" b="1" dirty="0" smtClean="0"/>
              <a:t>	  </a:t>
            </a:r>
            <a:r>
              <a:rPr lang="en-US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PRIMARY KEY</a:t>
            </a:r>
            <a:r>
              <a:rPr lang="en-US" altLang="en-US" sz="2000" b="1" dirty="0" smtClean="0"/>
              <a:t>(</a:t>
            </a:r>
            <a:r>
              <a:rPr lang="en-US" altLang="en-US" sz="2000" b="1" dirty="0" err="1" smtClean="0"/>
              <a:t>clientNo</a:t>
            </a:r>
            <a:r>
              <a:rPr lang="en-US" altLang="en-US" sz="2000" b="1" dirty="0" smtClean="0"/>
              <a:t>, </a:t>
            </a:r>
            <a:r>
              <a:rPr lang="en-US" altLang="en-US" sz="2000" b="1" dirty="0" err="1" smtClean="0"/>
              <a:t>propertyNo</a:t>
            </a:r>
            <a:r>
              <a:rPr lang="en-US" altLang="en-US" sz="2000" b="1" dirty="0" smtClean="0"/>
              <a:t>),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en-US" sz="2000" b="1" dirty="0" smtClean="0"/>
              <a:t>		 … )</a:t>
            </a:r>
          </a:p>
          <a:p>
            <a:pPr algn="just" eaLnBrk="1" hangingPunct="1">
              <a:defRPr/>
            </a:pPr>
            <a:r>
              <a:rPr lang="en-US" altLang="en-US" b="1" dirty="0" smtClean="0"/>
              <a:t>Can only have one PRIMARY KEY clause per table. Can still ensure uniqueness for alternate keys using </a:t>
            </a:r>
            <a:r>
              <a:rPr lang="en-US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UNIQUE</a:t>
            </a:r>
            <a:r>
              <a:rPr lang="en-US" altLang="en-US" b="1" dirty="0" smtClean="0"/>
              <a:t>:</a:t>
            </a:r>
          </a:p>
          <a:p>
            <a:pPr lvl="1" algn="just" eaLnBrk="1" hangingPunct="1">
              <a:lnSpc>
                <a:spcPct val="0"/>
              </a:lnSpc>
              <a:defRPr/>
            </a:pPr>
            <a:endParaRPr lang="en-US" altLang="en-US" b="1" dirty="0" smtClean="0"/>
          </a:p>
          <a:p>
            <a:pPr lvl="1" algn="just" eaLnBrk="1" hangingPunct="1">
              <a:buFontTx/>
              <a:buNone/>
              <a:defRPr/>
            </a:pPr>
            <a:r>
              <a:rPr lang="en-US" altLang="en-US" sz="2647" b="1" dirty="0"/>
              <a:t> </a:t>
            </a:r>
            <a:r>
              <a:rPr lang="en-US" altLang="en-US" sz="2000" b="1" dirty="0" smtClean="0"/>
              <a:t>CREATE TABLE CLIENT ( 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en-US" sz="2000" b="1" dirty="0" smtClean="0"/>
              <a:t>		     … 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UNIQUE</a:t>
            </a:r>
            <a:r>
              <a:rPr lang="en-US" altLang="en-US" sz="2000" b="1" dirty="0" smtClean="0"/>
              <a:t>(</a:t>
            </a:r>
            <a:r>
              <a:rPr lang="en-US" altLang="en-US" sz="2000" b="1" dirty="0" err="1" smtClean="0"/>
              <a:t>telNo</a:t>
            </a:r>
            <a:r>
              <a:rPr lang="en-US" altLang="en-US" sz="2000" b="1" dirty="0" smtClean="0"/>
              <a:t>),</a:t>
            </a:r>
          </a:p>
          <a:p>
            <a:pPr lvl="1" algn="just" eaLnBrk="1" hangingPunct="1">
              <a:buFont typeface="Arial" pitchFamily="34" charset="0"/>
              <a:buNone/>
              <a:defRPr/>
            </a:pPr>
            <a:r>
              <a:rPr lang="en-US" altLang="en-US" sz="2000" b="1" dirty="0" smtClean="0"/>
              <a:t> 		      … )</a:t>
            </a:r>
          </a:p>
          <a:p>
            <a:pPr lvl="1" algn="just" eaLnBrk="1" hangingPunct="1">
              <a:buFontTx/>
              <a:buNone/>
              <a:defRPr/>
            </a:pPr>
            <a:endParaRPr lang="en-US" altLang="en-US" sz="2000" b="1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481388" y="254000"/>
            <a:ext cx="7866969" cy="611188"/>
          </a:xfrm>
        </p:spPr>
        <p:txBody>
          <a:bodyPr/>
          <a:lstStyle/>
          <a:p>
            <a:pPr algn="l" eaLnBrk="1" hangingPunct="1"/>
            <a:r>
              <a:rPr lang="en-US" altLang="en-US" sz="4400" dirty="0" smtClean="0">
                <a:solidFill>
                  <a:schemeClr val="tx1"/>
                </a:solidFill>
                <a:latin typeface="Open Sans" pitchFamily="-84" charset="0"/>
              </a:rPr>
              <a:t>IEF - Referential Integrity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idx="1"/>
          </p:nvPr>
        </p:nvSpPr>
        <p:spPr>
          <a:xfrm>
            <a:off x="1079500" y="1566863"/>
            <a:ext cx="9159875" cy="5319712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altLang="en-US" b="1" dirty="0" smtClean="0"/>
              <a:t>FK is column or set of columns that links each row in child table containing foreign FK to row of parent table containing matching PK. </a:t>
            </a:r>
          </a:p>
          <a:p>
            <a:pPr algn="just" eaLnBrk="1" hangingPunct="1">
              <a:defRPr/>
            </a:pPr>
            <a:r>
              <a:rPr lang="en-US" altLang="en-US" b="1" dirty="0" smtClean="0"/>
              <a:t>Referential integrity means that, if FK contains a value, that value must refer to existing row in parent table. </a:t>
            </a:r>
          </a:p>
          <a:p>
            <a:pPr algn="just" eaLnBrk="1" hangingPunct="1">
              <a:defRPr/>
            </a:pPr>
            <a:r>
              <a:rPr lang="en-US" altLang="en-US" b="1" dirty="0" smtClean="0"/>
              <a:t>ISO standard supports definition of FKs with FOREIGN KEY clause in CREATE and ALTER TABLE:</a:t>
            </a:r>
          </a:p>
          <a:p>
            <a:pPr lvl="1" algn="just" eaLnBrk="1" hangingPunct="1">
              <a:lnSpc>
                <a:spcPct val="0"/>
              </a:lnSpc>
              <a:defRPr/>
            </a:pPr>
            <a:endParaRPr lang="en-US" altLang="en-US" b="1" dirty="0" smtClean="0"/>
          </a:p>
          <a:p>
            <a:pPr lvl="1" algn="just" eaLnBrk="1" hangingPunct="1">
              <a:buFontTx/>
              <a:buNone/>
              <a:defRPr/>
            </a:pPr>
            <a:r>
              <a:rPr lang="en-US" altLang="en-US" b="1" dirty="0" smtClean="0"/>
              <a:t>	</a:t>
            </a:r>
            <a:r>
              <a:rPr lang="en-US" altLang="en-US" sz="2000" b="1" dirty="0" smtClean="0"/>
              <a:t>CREATE TABLE STAFF ( …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en-US" sz="2000" b="1" dirty="0" smtClean="0"/>
              <a:t>			</a:t>
            </a:r>
            <a:r>
              <a:rPr lang="en-US" altLang="en-US" sz="2000" b="1" dirty="0" err="1" smtClean="0"/>
              <a:t>branchNo</a:t>
            </a:r>
            <a:r>
              <a:rPr lang="en-US" altLang="en-US" sz="2000" b="1" dirty="0" smtClean="0"/>
              <a:t> CHAR(4) </a:t>
            </a:r>
            <a:r>
              <a:rPr lang="en-US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REFERENCES</a:t>
            </a:r>
            <a:r>
              <a:rPr lang="en-US" altLang="en-US" sz="2000" b="1" dirty="0" smtClean="0"/>
              <a:t> Branch,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en-US" sz="2000" b="1" dirty="0"/>
              <a:t>	</a:t>
            </a:r>
            <a:r>
              <a:rPr lang="en-US" altLang="en-US" sz="2000" b="1" dirty="0" smtClean="0"/>
              <a:t>	     	… )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en-US" sz="2000" b="1" dirty="0"/>
              <a:t>	</a:t>
            </a:r>
            <a:r>
              <a:rPr lang="en-US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</a:t>
            </a:r>
            <a:r>
              <a:rPr lang="en-US" altLang="en-US" sz="2000" b="1" dirty="0" smtClean="0"/>
              <a:t> 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en-US" sz="2000" b="1" dirty="0" smtClean="0"/>
              <a:t>	CREATE TABLE STAFF (  …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en-US" sz="2000" b="1" dirty="0" smtClean="0"/>
              <a:t>			</a:t>
            </a:r>
            <a:r>
              <a:rPr lang="en-US" altLang="en-US" sz="2000" b="1" dirty="0" err="1" smtClean="0"/>
              <a:t>branchNo</a:t>
            </a:r>
            <a:r>
              <a:rPr lang="en-US" altLang="en-US" sz="2000" b="1" dirty="0" smtClean="0"/>
              <a:t> CHAR(4),  …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en-US" sz="2000" b="1" dirty="0" smtClean="0"/>
              <a:t>			</a:t>
            </a:r>
            <a:r>
              <a:rPr lang="en-US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FOREIGN KEY</a:t>
            </a:r>
            <a:r>
              <a:rPr lang="en-US" altLang="en-US" sz="2000" b="1" dirty="0" smtClean="0"/>
              <a:t>(</a:t>
            </a:r>
            <a:r>
              <a:rPr lang="en-US" altLang="en-US" sz="2000" b="1" dirty="0" err="1" smtClean="0"/>
              <a:t>branchNo</a:t>
            </a:r>
            <a:r>
              <a:rPr lang="en-US" altLang="en-US" sz="2000" b="1" dirty="0" smtClean="0"/>
              <a:t>) </a:t>
            </a:r>
            <a:r>
              <a:rPr lang="en-US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REFERENCES</a:t>
            </a:r>
            <a:r>
              <a:rPr lang="en-US" altLang="en-US" sz="2000" b="1" dirty="0" smtClean="0"/>
              <a:t> Branch 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en-US" sz="2000" b="1" dirty="0"/>
              <a:t>	</a:t>
            </a:r>
            <a:r>
              <a:rPr lang="en-US" altLang="en-US" sz="2000" b="1" dirty="0" smtClean="0"/>
              <a:t>		)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3" name="Rectangle 3"/>
          <p:cNvSpPr>
            <a:spLocks noGrp="1" noChangeArrowheads="1"/>
          </p:cNvSpPr>
          <p:nvPr>
            <p:ph idx="1"/>
          </p:nvPr>
        </p:nvSpPr>
        <p:spPr>
          <a:xfrm>
            <a:off x="1287463" y="1763713"/>
            <a:ext cx="9075737" cy="5480050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altLang="en-US" b="1" dirty="0" smtClean="0"/>
              <a:t>Any INSERT/UPDATE attempting to create FK value in child table without matching CK value in parent is rejected. </a:t>
            </a:r>
          </a:p>
          <a:p>
            <a:pPr algn="just" eaLnBrk="1" hangingPunct="1">
              <a:defRPr/>
            </a:pPr>
            <a:r>
              <a:rPr lang="en-US" altLang="en-US" b="1" dirty="0" smtClean="0"/>
              <a:t>Action taken attempting to update/delete a CK value in parent table with matching rows in child is dependent on </a:t>
            </a:r>
            <a:r>
              <a:rPr lang="en-US" altLang="en-US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referential action</a:t>
            </a:r>
            <a:r>
              <a:rPr lang="en-US" altLang="en-US" b="1" dirty="0" smtClean="0"/>
              <a:t> specified using </a:t>
            </a:r>
            <a:r>
              <a:rPr lang="en-US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ON UPDATE</a:t>
            </a:r>
            <a:r>
              <a:rPr lang="en-US" altLang="en-US" b="1" dirty="0" smtClean="0"/>
              <a:t> and </a:t>
            </a:r>
            <a:r>
              <a:rPr lang="en-US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ON DELETE </a:t>
            </a:r>
            <a:r>
              <a:rPr lang="en-US" altLang="en-US" b="1" dirty="0" err="1" smtClean="0"/>
              <a:t>subclauses</a:t>
            </a:r>
            <a:r>
              <a:rPr lang="en-US" altLang="en-US" b="1" dirty="0" smtClean="0"/>
              <a:t>. For example </a:t>
            </a:r>
            <a:r>
              <a:rPr lang="en-US" altLang="en-US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referential action</a:t>
            </a:r>
            <a:r>
              <a:rPr lang="en-US" altLang="en-US" b="1" dirty="0" smtClean="0"/>
              <a:t> using </a:t>
            </a:r>
            <a:r>
              <a:rPr lang="en-US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ON DELETE </a:t>
            </a:r>
            <a:r>
              <a:rPr lang="en-US" altLang="en-US" b="1" dirty="0" smtClean="0"/>
              <a:t>:</a:t>
            </a:r>
          </a:p>
          <a:p>
            <a:pPr algn="just" eaLnBrk="1" hangingPunct="1">
              <a:lnSpc>
                <a:spcPct val="30000"/>
              </a:lnSpc>
              <a:defRPr/>
            </a:pPr>
            <a:endParaRPr lang="en-US" altLang="en-US" b="1" dirty="0" smtClean="0"/>
          </a:p>
          <a:p>
            <a:pPr lvl="1" algn="just" eaLnBrk="1" hangingPunct="1">
              <a:defRPr/>
            </a:pPr>
            <a:r>
              <a:rPr lang="en-US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CASCADE</a:t>
            </a:r>
            <a:r>
              <a:rPr lang="en-US" altLang="en-US" sz="2000" b="1" dirty="0" smtClean="0"/>
              <a:t>: Delete row from parent and delete matching rows in child, and so on in cascading manner.</a:t>
            </a:r>
          </a:p>
          <a:p>
            <a:pPr lvl="1" algn="just" eaLnBrk="1" hangingPunct="1">
              <a:defRPr/>
            </a:pPr>
            <a:r>
              <a:rPr lang="en-US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SET NULL</a:t>
            </a:r>
            <a:r>
              <a:rPr lang="en-US" altLang="en-US" sz="2000" b="1" dirty="0" smtClean="0"/>
              <a:t>: Delete row from parent and set FK column(s) in child to NULL. Only valid if FK columns are NOT NULL (not mandatory).</a:t>
            </a:r>
          </a:p>
          <a:p>
            <a:pPr lvl="1" algn="just" eaLnBrk="1" hangingPunct="1">
              <a:defRPr/>
            </a:pPr>
            <a:r>
              <a:rPr lang="en-US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SET DEFAULT</a:t>
            </a:r>
            <a:r>
              <a:rPr lang="en-US" altLang="en-US" sz="2000" b="1" dirty="0" smtClean="0"/>
              <a:t>: Delete row from parent and set each component of FK in child to specified default. Only valid if DEFAULT specified for FK columns. </a:t>
            </a:r>
          </a:p>
          <a:p>
            <a:pPr lvl="1" algn="just" eaLnBrk="1" hangingPunct="1">
              <a:defRPr/>
            </a:pPr>
            <a:r>
              <a:rPr lang="en-US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NO ACTION</a:t>
            </a:r>
            <a:r>
              <a:rPr lang="en-US" altLang="en-US" sz="2000" b="1" dirty="0" smtClean="0"/>
              <a:t>: Reject delete from parent. </a:t>
            </a:r>
            <a:r>
              <a:rPr lang="en-US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Default</a:t>
            </a:r>
            <a:r>
              <a:rPr lang="en-US" altLang="en-US" sz="2000" b="1" dirty="0" smtClean="0"/>
              <a:t>.</a:t>
            </a:r>
          </a:p>
        </p:txBody>
      </p:sp>
      <p:sp>
        <p:nvSpPr>
          <p:cNvPr id="23555" name="Rectangle 2"/>
          <p:cNvSpPr txBox="1">
            <a:spLocks noChangeArrowheads="1"/>
          </p:cNvSpPr>
          <p:nvPr/>
        </p:nvSpPr>
        <p:spPr bwMode="auto">
          <a:xfrm>
            <a:off x="3731302" y="477949"/>
            <a:ext cx="7633380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defTabSz="914400" eaLnBrk="1" hangingPunct="1"/>
            <a:r>
              <a:rPr lang="en-US" altLang="en-US" sz="4400" b="1" dirty="0">
                <a:latin typeface="Open Sans" pitchFamily="-84" charset="0"/>
              </a:rPr>
              <a:t>IEF - Referential Integrity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 txBox="1">
            <a:spLocks noChangeArrowheads="1"/>
          </p:cNvSpPr>
          <p:nvPr/>
        </p:nvSpPr>
        <p:spPr bwMode="auto">
          <a:xfrm>
            <a:off x="3665538" y="379975"/>
            <a:ext cx="7846105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defTabSz="914400" eaLnBrk="1" hangingPunct="1"/>
            <a:r>
              <a:rPr lang="en-US" altLang="en-US" sz="4400" b="1" dirty="0">
                <a:latin typeface="Open Sans" pitchFamily="-84" charset="0"/>
              </a:rPr>
              <a:t>IEF - Referential Integrity</a:t>
            </a:r>
          </a:p>
        </p:txBody>
      </p:sp>
      <p:sp>
        <p:nvSpPr>
          <p:cNvPr id="24579" name="Text Box 1"/>
          <p:cNvSpPr txBox="1">
            <a:spLocks noChangeArrowheads="1"/>
          </p:cNvSpPr>
          <p:nvPr/>
        </p:nvSpPr>
        <p:spPr bwMode="auto">
          <a:xfrm>
            <a:off x="1441456" y="1633312"/>
            <a:ext cx="8937625" cy="5486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just" defTabSz="457200">
              <a:spcBef>
                <a:spcPts val="600"/>
              </a:spcBef>
            </a:pPr>
            <a:r>
              <a:rPr lang="en-US" altLang="en-US" sz="1800" b="1" u="sng" dirty="0">
                <a:solidFill>
                  <a:srgbClr val="558ED5"/>
                </a:solidFill>
                <a:latin typeface="Arial" pitchFamily="34" charset="0"/>
                <a:ea typeface="SimSun" pitchFamily="2" charset="-122"/>
              </a:rPr>
              <a:t>ON UPDATE CASCADE</a:t>
            </a:r>
            <a:r>
              <a:rPr lang="en-US" altLang="en-US" sz="1800" b="1" dirty="0">
                <a:latin typeface="Arial" pitchFamily="34" charset="0"/>
                <a:ea typeface="SimSun" pitchFamily="2" charset="-122"/>
              </a:rPr>
              <a:t>:</a:t>
            </a:r>
          </a:p>
          <a:p>
            <a:pPr algn="just" defTabSz="457200">
              <a:spcBef>
                <a:spcPts val="600"/>
              </a:spcBef>
            </a:pPr>
            <a:r>
              <a:rPr lang="en-US" altLang="en-US" sz="1800" b="1" u="sng" dirty="0">
                <a:latin typeface="Arial" pitchFamily="34" charset="0"/>
                <a:ea typeface="SimSun" pitchFamily="2" charset="-122"/>
              </a:rPr>
              <a:t>Branch								 	Staff</a:t>
            </a:r>
          </a:p>
          <a:p>
            <a:pPr defTabSz="457200"/>
            <a:r>
              <a:rPr lang="en-US" altLang="en-US" sz="1800" b="1" dirty="0" err="1">
                <a:latin typeface="Arial" pitchFamily="34" charset="0"/>
                <a:ea typeface="SimSun" pitchFamily="2" charset="-122"/>
              </a:rPr>
              <a:t>branchNo</a:t>
            </a:r>
            <a:r>
              <a:rPr lang="en-US" altLang="en-US" sz="1800" b="1" dirty="0">
                <a:latin typeface="Arial" pitchFamily="34" charset="0"/>
                <a:ea typeface="SimSun" pitchFamily="2" charset="-122"/>
              </a:rPr>
              <a:t>: B001					All Staff records with </a:t>
            </a:r>
            <a:r>
              <a:rPr lang="en-US" altLang="en-US" sz="1800" b="1" dirty="0" err="1">
                <a:latin typeface="Arial" pitchFamily="34" charset="0"/>
                <a:ea typeface="SimSun" pitchFamily="2" charset="-122"/>
              </a:rPr>
              <a:t>branchNo</a:t>
            </a:r>
            <a:r>
              <a:rPr lang="en-US" altLang="en-US" sz="1800" b="1" dirty="0">
                <a:latin typeface="Arial" pitchFamily="34" charset="0"/>
                <a:ea typeface="SimSun" pitchFamily="2" charset="-122"/>
              </a:rPr>
              <a:t>: B001</a:t>
            </a:r>
          </a:p>
          <a:p>
            <a:pPr defTabSz="457200"/>
            <a:r>
              <a:rPr lang="en-US" altLang="en-US" sz="1800" b="1" dirty="0">
                <a:latin typeface="Arial" pitchFamily="34" charset="0"/>
                <a:ea typeface="SimSun" pitchFamily="2" charset="-122"/>
              </a:rPr>
              <a:t>is updated into B011 			are also updated into B011</a:t>
            </a:r>
          </a:p>
          <a:p>
            <a:pPr algn="just" defTabSz="457200">
              <a:spcBef>
                <a:spcPts val="600"/>
              </a:spcBef>
            </a:pPr>
            <a:endParaRPr lang="en-US" altLang="en-US" sz="1800" b="1" u="sng" dirty="0">
              <a:latin typeface="Arial" pitchFamily="34" charset="0"/>
              <a:ea typeface="SimSun" pitchFamily="2" charset="-122"/>
            </a:endParaRPr>
          </a:p>
          <a:p>
            <a:pPr algn="just" defTabSz="457200">
              <a:spcBef>
                <a:spcPts val="600"/>
              </a:spcBef>
            </a:pPr>
            <a:r>
              <a:rPr lang="en-US" altLang="en-US" sz="1800" b="1" u="sng" dirty="0">
                <a:solidFill>
                  <a:srgbClr val="558ED5"/>
                </a:solidFill>
                <a:latin typeface="Arial" pitchFamily="34" charset="0"/>
                <a:ea typeface="SimSun" pitchFamily="2" charset="-122"/>
              </a:rPr>
              <a:t>ON UPDATE SET NULL</a:t>
            </a:r>
            <a:r>
              <a:rPr lang="en-US" altLang="en-US" sz="1800" b="1" dirty="0">
                <a:latin typeface="Arial" pitchFamily="34" charset="0"/>
                <a:ea typeface="SimSun" pitchFamily="2" charset="-122"/>
              </a:rPr>
              <a:t>: </a:t>
            </a:r>
          </a:p>
          <a:p>
            <a:pPr defTabSz="457200"/>
            <a:r>
              <a:rPr lang="en-US" altLang="en-US" sz="1800" b="1" u="sng" dirty="0">
                <a:latin typeface="Arial" pitchFamily="34" charset="0"/>
                <a:ea typeface="SimSun" pitchFamily="2" charset="-122"/>
              </a:rPr>
              <a:t>Branch									Staff</a:t>
            </a:r>
          </a:p>
          <a:p>
            <a:pPr defTabSz="457200"/>
            <a:r>
              <a:rPr lang="en-US" altLang="en-US" sz="1800" b="1" dirty="0" err="1">
                <a:latin typeface="Arial" pitchFamily="34" charset="0"/>
                <a:ea typeface="SimSun" pitchFamily="2" charset="-122"/>
              </a:rPr>
              <a:t>branchNo</a:t>
            </a:r>
            <a:r>
              <a:rPr lang="en-US" altLang="en-US" sz="1800" b="1" dirty="0">
                <a:latin typeface="Arial" pitchFamily="34" charset="0"/>
                <a:ea typeface="SimSun" pitchFamily="2" charset="-122"/>
              </a:rPr>
              <a:t> : B001					All Staff records with </a:t>
            </a:r>
            <a:r>
              <a:rPr lang="en-US" altLang="en-US" sz="1800" b="1" dirty="0" err="1">
                <a:latin typeface="Arial" pitchFamily="34" charset="0"/>
                <a:ea typeface="SimSun" pitchFamily="2" charset="-122"/>
              </a:rPr>
              <a:t>branchNo</a:t>
            </a:r>
            <a:r>
              <a:rPr lang="en-US" altLang="en-US" sz="1800" b="1" dirty="0">
                <a:latin typeface="Arial" pitchFamily="34" charset="0"/>
                <a:ea typeface="SimSun" pitchFamily="2" charset="-122"/>
              </a:rPr>
              <a:t>: B001</a:t>
            </a:r>
          </a:p>
          <a:p>
            <a:pPr defTabSz="457200"/>
            <a:r>
              <a:rPr lang="en-US" altLang="en-US" sz="1800" b="1" dirty="0">
                <a:latin typeface="Arial" pitchFamily="34" charset="0"/>
                <a:ea typeface="SimSun" pitchFamily="2" charset="-122"/>
              </a:rPr>
              <a:t>is updated into B011 			are set to NULL value</a:t>
            </a:r>
          </a:p>
          <a:p>
            <a:pPr defTabSz="457200"/>
            <a:endParaRPr lang="en-US" altLang="en-US" sz="1800" b="1" u="sng" dirty="0">
              <a:latin typeface="Arial" pitchFamily="34" charset="0"/>
              <a:ea typeface="SimSun" pitchFamily="2" charset="-122"/>
            </a:endParaRPr>
          </a:p>
          <a:p>
            <a:pPr defTabSz="457200"/>
            <a:r>
              <a:rPr lang="en-US" altLang="en-US" sz="1800" b="1" u="sng" dirty="0">
                <a:solidFill>
                  <a:srgbClr val="558ED5"/>
                </a:solidFill>
                <a:latin typeface="Arial" pitchFamily="34" charset="0"/>
                <a:ea typeface="SimSun" pitchFamily="2" charset="-122"/>
              </a:rPr>
              <a:t>ON DELETE CASCADE</a:t>
            </a:r>
            <a:r>
              <a:rPr lang="en-US" altLang="en-US" sz="1800" b="1" dirty="0">
                <a:latin typeface="Arial" pitchFamily="34" charset="0"/>
                <a:ea typeface="SimSun" pitchFamily="2" charset="-122"/>
              </a:rPr>
              <a:t>:</a:t>
            </a:r>
          </a:p>
          <a:p>
            <a:pPr defTabSz="457200"/>
            <a:r>
              <a:rPr lang="en-US" altLang="en-US" sz="1800" b="1" u="sng" dirty="0">
                <a:latin typeface="Arial" pitchFamily="34" charset="0"/>
                <a:ea typeface="SimSun" pitchFamily="2" charset="-122"/>
              </a:rPr>
              <a:t>Branch									Staff</a:t>
            </a:r>
          </a:p>
          <a:p>
            <a:pPr defTabSz="457200"/>
            <a:r>
              <a:rPr lang="en-US" altLang="en-US" sz="1800" b="1" dirty="0" err="1">
                <a:latin typeface="Arial" pitchFamily="34" charset="0"/>
                <a:ea typeface="SimSun" pitchFamily="2" charset="-122"/>
              </a:rPr>
              <a:t>branchNo</a:t>
            </a:r>
            <a:r>
              <a:rPr lang="en-US" altLang="en-US" sz="1800" b="1" dirty="0">
                <a:latin typeface="Arial" pitchFamily="34" charset="0"/>
                <a:ea typeface="SimSun" pitchFamily="2" charset="-122"/>
              </a:rPr>
              <a:t> : B001					All Staff records with </a:t>
            </a:r>
            <a:r>
              <a:rPr lang="en-US" altLang="en-US" sz="1800" b="1" dirty="0" err="1">
                <a:latin typeface="Arial" pitchFamily="34" charset="0"/>
                <a:ea typeface="SimSun" pitchFamily="2" charset="-122"/>
              </a:rPr>
              <a:t>branchNo</a:t>
            </a:r>
            <a:r>
              <a:rPr lang="en-US" altLang="en-US" sz="1800" b="1" dirty="0">
                <a:latin typeface="Arial" pitchFamily="34" charset="0"/>
                <a:ea typeface="SimSun" pitchFamily="2" charset="-122"/>
              </a:rPr>
              <a:t>: B001</a:t>
            </a:r>
          </a:p>
          <a:p>
            <a:pPr defTabSz="457200"/>
            <a:r>
              <a:rPr lang="en-US" altLang="en-US" sz="1800" b="1" dirty="0">
                <a:latin typeface="Arial" pitchFamily="34" charset="0"/>
                <a:ea typeface="SimSun" pitchFamily="2" charset="-122"/>
              </a:rPr>
              <a:t>This record is deleted 			are also deleted</a:t>
            </a:r>
          </a:p>
          <a:p>
            <a:pPr defTabSz="457200"/>
            <a:endParaRPr lang="en-US" altLang="en-US" sz="1800" b="1" dirty="0">
              <a:latin typeface="Arial" pitchFamily="34" charset="0"/>
              <a:ea typeface="SimSun" pitchFamily="2" charset="-122"/>
            </a:endParaRPr>
          </a:p>
          <a:p>
            <a:pPr defTabSz="457200"/>
            <a:r>
              <a:rPr lang="en-US" altLang="en-US" sz="1800" b="1" u="sng" dirty="0">
                <a:solidFill>
                  <a:srgbClr val="558ED5"/>
                </a:solidFill>
                <a:latin typeface="Arial" pitchFamily="34" charset="0"/>
                <a:ea typeface="SimSun" pitchFamily="2" charset="-122"/>
              </a:rPr>
              <a:t>ON DELETE SET NULL</a:t>
            </a:r>
            <a:r>
              <a:rPr lang="en-US" altLang="en-US" sz="1800" b="1" dirty="0">
                <a:latin typeface="Arial" pitchFamily="34" charset="0"/>
                <a:ea typeface="SimSun" pitchFamily="2" charset="-122"/>
              </a:rPr>
              <a:t>:</a:t>
            </a:r>
          </a:p>
          <a:p>
            <a:pPr defTabSz="457200"/>
            <a:r>
              <a:rPr lang="en-US" altLang="en-US" sz="1800" b="1" u="sng" dirty="0">
                <a:latin typeface="Arial" pitchFamily="34" charset="0"/>
                <a:ea typeface="SimSun" pitchFamily="2" charset="-122"/>
              </a:rPr>
              <a:t>Branch								 	Staff</a:t>
            </a:r>
          </a:p>
          <a:p>
            <a:pPr defTabSz="457200"/>
            <a:r>
              <a:rPr lang="en-US" altLang="en-US" sz="1800" b="1" dirty="0" err="1">
                <a:latin typeface="Arial" pitchFamily="34" charset="0"/>
                <a:ea typeface="SimSun" pitchFamily="2" charset="-122"/>
              </a:rPr>
              <a:t>branchNo</a:t>
            </a:r>
            <a:r>
              <a:rPr lang="en-US" altLang="en-US" sz="1800" b="1" dirty="0">
                <a:latin typeface="Arial" pitchFamily="34" charset="0"/>
                <a:ea typeface="SimSun" pitchFamily="2" charset="-122"/>
              </a:rPr>
              <a:t> : B001					All Staff records with </a:t>
            </a:r>
            <a:r>
              <a:rPr lang="en-US" altLang="en-US" sz="1800" b="1" dirty="0" err="1">
                <a:latin typeface="Arial" pitchFamily="34" charset="0"/>
                <a:ea typeface="SimSun" pitchFamily="2" charset="-122"/>
              </a:rPr>
              <a:t>branchNo</a:t>
            </a:r>
            <a:r>
              <a:rPr lang="en-US" altLang="en-US" sz="1800" b="1" dirty="0">
                <a:latin typeface="Arial" pitchFamily="34" charset="0"/>
                <a:ea typeface="SimSun" pitchFamily="2" charset="-122"/>
              </a:rPr>
              <a:t>: B001</a:t>
            </a:r>
          </a:p>
          <a:p>
            <a:pPr defTabSz="457200"/>
            <a:r>
              <a:rPr lang="en-US" altLang="en-US" sz="1800" b="1" dirty="0">
                <a:latin typeface="Arial" pitchFamily="34" charset="0"/>
                <a:ea typeface="SimSun" pitchFamily="2" charset="-122"/>
              </a:rPr>
              <a:t>This record is deleted			are set to NULL value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1" name="Rectangle 3"/>
          <p:cNvSpPr>
            <a:spLocks noGrp="1" noChangeArrowheads="1"/>
          </p:cNvSpPr>
          <p:nvPr>
            <p:ph idx="1"/>
          </p:nvPr>
        </p:nvSpPr>
        <p:spPr>
          <a:xfrm>
            <a:off x="1245737" y="1828800"/>
            <a:ext cx="9075737" cy="4538662"/>
          </a:xfrm>
        </p:spPr>
        <p:txBody>
          <a:bodyPr/>
          <a:lstStyle/>
          <a:p>
            <a:pPr eaLnBrk="1" hangingPunct="1">
              <a:buFont typeface="Monotype Sorts"/>
              <a:buNone/>
            </a:pPr>
            <a:r>
              <a:rPr lang="en-US" altLang="en-US" sz="2800" dirty="0" smtClean="0"/>
              <a:t>FOREIGN KEY (</a:t>
            </a:r>
            <a:r>
              <a:rPr lang="en-US" altLang="en-US" sz="2800" dirty="0" err="1" smtClean="0"/>
              <a:t>staffNo</a:t>
            </a:r>
            <a:r>
              <a:rPr lang="en-US" altLang="en-US" sz="2800" dirty="0" smtClean="0"/>
              <a:t>) REFERENCES Staff            ON DELETE SET NULL</a:t>
            </a:r>
          </a:p>
          <a:p>
            <a:pPr lvl="1" eaLnBrk="1" hangingPunct="1">
              <a:lnSpc>
                <a:spcPct val="20000"/>
              </a:lnSpc>
              <a:buFontTx/>
              <a:buNone/>
            </a:pPr>
            <a:endParaRPr lang="en-US" altLang="en-US" dirty="0" smtClean="0"/>
          </a:p>
          <a:p>
            <a:pPr eaLnBrk="1" hangingPunct="1">
              <a:buFont typeface="Monotype Sorts"/>
              <a:buNone/>
            </a:pPr>
            <a:r>
              <a:rPr lang="en-US" altLang="en-US" sz="2800" dirty="0" smtClean="0"/>
              <a:t>FOREIGN KEY (</a:t>
            </a:r>
            <a:r>
              <a:rPr lang="en-US" altLang="en-US" sz="2800" dirty="0" err="1" smtClean="0"/>
              <a:t>ownerNo</a:t>
            </a:r>
            <a:r>
              <a:rPr lang="en-US" altLang="en-US" sz="2800" dirty="0" smtClean="0"/>
              <a:t>) REFERENCES Owner       ON UPDATE CASCADE</a:t>
            </a:r>
          </a:p>
        </p:txBody>
      </p:sp>
      <p:sp>
        <p:nvSpPr>
          <p:cNvPr id="25603" name="Rectangle 2"/>
          <p:cNvSpPr txBox="1">
            <a:spLocks noChangeArrowheads="1"/>
          </p:cNvSpPr>
          <p:nvPr/>
        </p:nvSpPr>
        <p:spPr bwMode="auto">
          <a:xfrm>
            <a:off x="3803879" y="477949"/>
            <a:ext cx="7658777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defTabSz="914400" eaLnBrk="1" hangingPunct="1"/>
            <a:r>
              <a:rPr lang="en-US" altLang="en-US" sz="4400" b="1" dirty="0">
                <a:latin typeface="Open Sans" pitchFamily="-84" charset="0"/>
              </a:rPr>
              <a:t>IEF - Referential Integrity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1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748088" y="254000"/>
            <a:ext cx="7273698" cy="611188"/>
          </a:xfrm>
        </p:spPr>
        <p:txBody>
          <a:bodyPr/>
          <a:lstStyle/>
          <a:p>
            <a:pPr algn="l" eaLnBrk="1" hangingPunct="1"/>
            <a:r>
              <a:rPr lang="en-US" altLang="en-US" sz="4400" dirty="0" smtClean="0">
                <a:solidFill>
                  <a:schemeClr val="tx1"/>
                </a:solidFill>
                <a:latin typeface="Open Sans" pitchFamily="-84" charset="0"/>
              </a:rPr>
              <a:t>IEF - General Constraints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idx="1"/>
          </p:nvPr>
        </p:nvSpPr>
        <p:spPr>
          <a:xfrm>
            <a:off x="1150938" y="1865313"/>
            <a:ext cx="9075737" cy="2809875"/>
          </a:xfrm>
        </p:spPr>
        <p:txBody>
          <a:bodyPr/>
          <a:lstStyle/>
          <a:p>
            <a:pPr algn="just" eaLnBrk="1" hangingPunct="1"/>
            <a:r>
              <a:rPr lang="en-US" altLang="en-US" sz="2500" b="1" dirty="0" smtClean="0">
                <a:latin typeface="Open Sans" pitchFamily="-84" charset="0"/>
              </a:rPr>
              <a:t>Could use CHECK/UNIQUE in CREATE and ALTER TABLE.</a:t>
            </a:r>
          </a:p>
          <a:p>
            <a:pPr algn="just" eaLnBrk="1" hangingPunct="1"/>
            <a:r>
              <a:rPr lang="en-US" altLang="en-US" sz="2500" b="1" dirty="0" smtClean="0">
                <a:latin typeface="Open Sans" pitchFamily="-84" charset="0"/>
              </a:rPr>
              <a:t>Similar to the CHECK clause, also have:</a:t>
            </a:r>
          </a:p>
          <a:p>
            <a:pPr lvl="1" algn="just" eaLnBrk="1" hangingPunct="1">
              <a:lnSpc>
                <a:spcPct val="20000"/>
              </a:lnSpc>
            </a:pPr>
            <a:endParaRPr lang="en-US" altLang="en-US" sz="2500" b="1" dirty="0" smtClean="0">
              <a:latin typeface="Open Sans" pitchFamily="-84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500" b="1" dirty="0" smtClean="0">
                <a:latin typeface="Open Sans" pitchFamily="-84" charset="0"/>
              </a:rPr>
              <a:t>	CREATE ASSERTION </a:t>
            </a:r>
            <a:r>
              <a:rPr lang="en-US" altLang="en-US" sz="2500" b="1" dirty="0" err="1" smtClean="0">
                <a:latin typeface="Open Sans" pitchFamily="-84" charset="0"/>
              </a:rPr>
              <a:t>AssertionName</a:t>
            </a:r>
            <a:endParaRPr lang="en-US" altLang="en-US" sz="2500" b="1" dirty="0" smtClean="0">
              <a:latin typeface="Open Sans" pitchFamily="-84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500" b="1" dirty="0" smtClean="0">
                <a:latin typeface="Open Sans" pitchFamily="-84" charset="0"/>
              </a:rPr>
              <a:t>	CHECK (</a:t>
            </a:r>
            <a:r>
              <a:rPr lang="en-US" altLang="en-US" sz="2500" b="1" dirty="0" err="1" smtClean="0">
                <a:latin typeface="Open Sans" pitchFamily="-84" charset="0"/>
              </a:rPr>
              <a:t>searchCondition</a:t>
            </a:r>
            <a:r>
              <a:rPr lang="en-US" altLang="en-US" sz="2500" b="1" dirty="0" smtClean="0">
                <a:latin typeface="Open Sans" pitchFamily="-84" charset="0"/>
              </a:rPr>
              <a:t>)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1181329" y="1849438"/>
            <a:ext cx="9074150" cy="2517775"/>
          </a:xfrm>
        </p:spPr>
        <p:txBody>
          <a:bodyPr/>
          <a:lstStyle/>
          <a:p>
            <a:pPr lvl="1" indent="-608013" algn="just" eaLnBrk="1" hangingPunct="1">
              <a:buFont typeface="Arial" pitchFamily="34" charset="0"/>
              <a:buNone/>
            </a:pPr>
            <a:r>
              <a:rPr lang="en-US" altLang="en-US" sz="2400" dirty="0" smtClean="0">
                <a:latin typeface="Open Sans" pitchFamily="-84" charset="0"/>
              </a:rPr>
              <a:t>CREATE ASSERTION </a:t>
            </a:r>
            <a:r>
              <a:rPr lang="en-US" altLang="en-US" sz="2400" dirty="0" err="1" smtClean="0">
                <a:latin typeface="Open Sans" pitchFamily="-84" charset="0"/>
              </a:rPr>
              <a:t>StaffNotHandlingTooMuch</a:t>
            </a:r>
            <a:endParaRPr lang="en-US" altLang="en-US" sz="2400" dirty="0" smtClean="0">
              <a:latin typeface="Open Sans" pitchFamily="-84" charset="0"/>
            </a:endParaRPr>
          </a:p>
          <a:p>
            <a:pPr lvl="1" indent="-608013" algn="just" eaLnBrk="1" hangingPunct="1">
              <a:buFont typeface="Arial" pitchFamily="34" charset="0"/>
              <a:buNone/>
            </a:pPr>
            <a:r>
              <a:rPr lang="en-US" altLang="en-US" sz="2400" dirty="0" smtClean="0">
                <a:latin typeface="Open Sans" pitchFamily="-84" charset="0"/>
              </a:rPr>
              <a:t>CHECK (NOT EXISTS    (SELECT </a:t>
            </a:r>
            <a:r>
              <a:rPr lang="en-US" altLang="en-US" sz="2400" dirty="0" err="1" smtClean="0">
                <a:latin typeface="Open Sans" pitchFamily="-84" charset="0"/>
              </a:rPr>
              <a:t>staffNo</a:t>
            </a:r>
            <a:endParaRPr lang="en-US" altLang="en-US" sz="2400" dirty="0" smtClean="0">
              <a:latin typeface="Open Sans" pitchFamily="-84" charset="0"/>
            </a:endParaRPr>
          </a:p>
          <a:p>
            <a:pPr lvl="1" indent="-608013" algn="just" eaLnBrk="1" hangingPunct="1">
              <a:buFont typeface="Arial" pitchFamily="34" charset="0"/>
              <a:buNone/>
            </a:pPr>
            <a:r>
              <a:rPr lang="en-US" altLang="en-US" sz="2400" dirty="0" smtClean="0">
                <a:latin typeface="Open Sans" pitchFamily="-84" charset="0"/>
              </a:rPr>
              <a:t>				FROM </a:t>
            </a:r>
            <a:r>
              <a:rPr lang="en-US" altLang="en-US" sz="2400" dirty="0" err="1" smtClean="0">
                <a:latin typeface="Open Sans" pitchFamily="-84" charset="0"/>
              </a:rPr>
              <a:t>PropertyForRent</a:t>
            </a:r>
            <a:endParaRPr lang="en-US" altLang="en-US" sz="2400" dirty="0" smtClean="0">
              <a:latin typeface="Open Sans" pitchFamily="-84" charset="0"/>
            </a:endParaRPr>
          </a:p>
          <a:p>
            <a:pPr lvl="1" indent="-608013" algn="just" eaLnBrk="1" hangingPunct="1">
              <a:buFont typeface="Arial" pitchFamily="34" charset="0"/>
              <a:buNone/>
            </a:pPr>
            <a:r>
              <a:rPr lang="en-US" altLang="en-US" sz="2400" dirty="0" smtClean="0">
                <a:latin typeface="Open Sans" pitchFamily="-84" charset="0"/>
              </a:rPr>
              <a:t>				GROUP BY </a:t>
            </a:r>
            <a:r>
              <a:rPr lang="en-US" altLang="en-US" sz="2400" dirty="0" err="1" smtClean="0">
                <a:latin typeface="Open Sans" pitchFamily="-84" charset="0"/>
              </a:rPr>
              <a:t>staffNo</a:t>
            </a:r>
            <a:endParaRPr lang="en-US" altLang="en-US" sz="2400" dirty="0" smtClean="0">
              <a:latin typeface="Open Sans" pitchFamily="-84" charset="0"/>
            </a:endParaRPr>
          </a:p>
          <a:p>
            <a:pPr lvl="1" indent="-608013" algn="just" eaLnBrk="1" hangingPunct="1">
              <a:buFont typeface="Arial" pitchFamily="34" charset="0"/>
              <a:buNone/>
            </a:pPr>
            <a:r>
              <a:rPr lang="en-US" altLang="en-US" sz="2400" dirty="0" smtClean="0">
                <a:latin typeface="Open Sans" pitchFamily="-84" charset="0"/>
              </a:rPr>
              <a:t>				HAVING COUNT(*) &gt; 100))</a:t>
            </a:r>
          </a:p>
        </p:txBody>
      </p:sp>
      <p:sp>
        <p:nvSpPr>
          <p:cNvPr id="27651" name="Rectangle 2"/>
          <p:cNvSpPr txBox="1">
            <a:spLocks noChangeArrowheads="1"/>
          </p:cNvSpPr>
          <p:nvPr/>
        </p:nvSpPr>
        <p:spPr bwMode="auto">
          <a:xfrm>
            <a:off x="3715430" y="351974"/>
            <a:ext cx="7714569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defTabSz="914400" eaLnBrk="1" hangingPunct="1"/>
            <a:r>
              <a:rPr lang="en-US" altLang="en-US" sz="4400" b="1" dirty="0">
                <a:latin typeface="Open Sans" pitchFamily="-84" charset="0"/>
              </a:rPr>
              <a:t>IEF - General Constraints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2362264" y="551458"/>
            <a:ext cx="7992354" cy="873579"/>
          </a:xfrm>
        </p:spPr>
        <p:txBody>
          <a:bodyPr/>
          <a:lstStyle/>
          <a:p>
            <a:pPr algn="r" eaLnBrk="1" hangingPunct="1"/>
            <a:r>
              <a:rPr lang="en-US" sz="3600" dirty="0" smtClean="0">
                <a:latin typeface="Open Sans" pitchFamily="-84" charset="0"/>
              </a:rPr>
              <a:t>ACKNOWLEDGEMENT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1419585" y="2205832"/>
            <a:ext cx="4258754" cy="335251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 smtClean="0">
                <a:latin typeface="Open Sans" pitchFamily="-84" charset="0"/>
              </a:rPr>
              <a:t>These slides have been adapted from Thomas Connolly and Carolyn </a:t>
            </a:r>
            <a:r>
              <a:rPr lang="en-US" dirty="0" err="1" smtClean="0">
                <a:latin typeface="Open Sans" pitchFamily="-84" charset="0"/>
              </a:rPr>
              <a:t>Begg</a:t>
            </a:r>
            <a:r>
              <a:rPr lang="en-US" dirty="0" smtClean="0">
                <a:latin typeface="Open Sans" pitchFamily="-84" charset="0"/>
              </a:rPr>
              <a:t>. 2015. Database Systems: A Practical Approach To Design, Implementation, and Management. Pearson Education. USA. ISBN:978-1-292-06118-4 </a:t>
            </a:r>
          </a:p>
        </p:txBody>
      </p:sp>
      <p:pic>
        <p:nvPicPr>
          <p:cNvPr id="35844" name="Picture 2" descr="D:\SCC\!Ganjil-1415\Course Review\PSBD_Edisi 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9370" y="1811934"/>
            <a:ext cx="4175249" cy="5052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3" name="Rectangle 3"/>
          <p:cNvSpPr>
            <a:spLocks noGrp="1" noChangeArrowheads="1"/>
          </p:cNvSpPr>
          <p:nvPr>
            <p:ph idx="1"/>
          </p:nvPr>
        </p:nvSpPr>
        <p:spPr>
          <a:xfrm>
            <a:off x="1119188" y="1711782"/>
            <a:ext cx="9420225" cy="5476875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altLang="en-US" dirty="0" smtClean="0">
                <a:cs typeface="Times New Roman" panose="02020603050405020304" pitchFamily="18" charset="0"/>
              </a:rPr>
              <a:t>SQL DDL allows database objects such as schemas, domains, tables, views, and indexes to be created and destroyed. </a:t>
            </a:r>
          </a:p>
          <a:p>
            <a:pPr algn="just" eaLnBrk="1" hangingPunct="1">
              <a:defRPr/>
            </a:pPr>
            <a:r>
              <a:rPr lang="en-US" altLang="en-US" dirty="0" smtClean="0">
                <a:cs typeface="Times New Roman" panose="02020603050405020304" pitchFamily="18" charset="0"/>
              </a:rPr>
              <a:t>Main SQL DDL statements are:</a:t>
            </a:r>
          </a:p>
          <a:p>
            <a:pPr lvl="1" algn="just" eaLnBrk="1" hangingPunct="1">
              <a:lnSpc>
                <a:spcPct val="0"/>
              </a:lnSpc>
              <a:defRPr/>
            </a:pPr>
            <a:endParaRPr lang="en-US" altLang="en-US" dirty="0" smtClean="0"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None/>
              <a:defRPr/>
            </a:pPr>
            <a:r>
              <a:rPr lang="en-US" altLang="en-US" sz="2647" dirty="0">
                <a:cs typeface="Times New Roman" panose="02020603050405020304" pitchFamily="18" charset="0"/>
              </a:rPr>
              <a:t>CREATE SCHEMA		</a:t>
            </a:r>
            <a:r>
              <a:rPr lang="en-US" altLang="en-US" sz="2647" dirty="0" smtClean="0">
                <a:cs typeface="Times New Roman" panose="02020603050405020304" pitchFamily="18" charset="0"/>
              </a:rPr>
              <a:t>	DROP </a:t>
            </a:r>
            <a:r>
              <a:rPr lang="en-US" altLang="en-US" sz="2647" dirty="0">
                <a:cs typeface="Times New Roman" panose="02020603050405020304" pitchFamily="18" charset="0"/>
              </a:rPr>
              <a:t>SCHEMA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en-US" sz="2647" dirty="0">
                <a:cs typeface="Times New Roman" panose="02020603050405020304" pitchFamily="18" charset="0"/>
              </a:rPr>
              <a:t>CREATE/ALTER DOMAIN	</a:t>
            </a:r>
            <a:r>
              <a:rPr lang="en-US" altLang="en-US" sz="2647" dirty="0" smtClean="0">
                <a:cs typeface="Times New Roman" panose="02020603050405020304" pitchFamily="18" charset="0"/>
              </a:rPr>
              <a:t>	DROP </a:t>
            </a:r>
            <a:r>
              <a:rPr lang="en-US" altLang="en-US" sz="2647" dirty="0">
                <a:cs typeface="Times New Roman" panose="02020603050405020304" pitchFamily="18" charset="0"/>
              </a:rPr>
              <a:t>DOMAIN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en-US" sz="2647" dirty="0">
                <a:cs typeface="Times New Roman" panose="02020603050405020304" pitchFamily="18" charset="0"/>
              </a:rPr>
              <a:t>CREATE/ALTER TABLE	</a:t>
            </a:r>
            <a:r>
              <a:rPr lang="en-US" altLang="en-US" sz="2647" dirty="0" smtClean="0">
                <a:cs typeface="Times New Roman" panose="02020603050405020304" pitchFamily="18" charset="0"/>
              </a:rPr>
              <a:t>	DROP </a:t>
            </a:r>
            <a:r>
              <a:rPr lang="en-US" altLang="en-US" sz="2647" dirty="0">
                <a:cs typeface="Times New Roman" panose="02020603050405020304" pitchFamily="18" charset="0"/>
              </a:rPr>
              <a:t>TABLE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en-US" sz="2647" dirty="0">
                <a:cs typeface="Times New Roman" panose="02020603050405020304" pitchFamily="18" charset="0"/>
              </a:rPr>
              <a:t>CREATE VIEW			DROP VIEW</a:t>
            </a:r>
          </a:p>
          <a:p>
            <a:pPr lvl="1" algn="just" eaLnBrk="1" hangingPunct="1">
              <a:lnSpc>
                <a:spcPct val="30000"/>
              </a:lnSpc>
              <a:buFontTx/>
              <a:buNone/>
              <a:defRPr/>
            </a:pPr>
            <a:endParaRPr lang="en-US" altLang="en-US" sz="2536" dirty="0"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r>
              <a:rPr lang="en-US" altLang="en-US" dirty="0" smtClean="0">
                <a:cs typeface="Times New Roman" panose="02020603050405020304" pitchFamily="18" charset="0"/>
              </a:rPr>
              <a:t>Many DBMSs also provide:</a:t>
            </a:r>
          </a:p>
          <a:p>
            <a:pPr lvl="1" algn="just" eaLnBrk="1" hangingPunct="1">
              <a:lnSpc>
                <a:spcPct val="30000"/>
              </a:lnSpc>
              <a:defRPr/>
            </a:pPr>
            <a:endParaRPr lang="en-US" altLang="en-US" dirty="0" smtClean="0"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None/>
              <a:defRPr/>
            </a:pPr>
            <a:r>
              <a:rPr lang="en-US" altLang="en-US" sz="2647" dirty="0">
                <a:cs typeface="Times New Roman" panose="02020603050405020304" pitchFamily="18" charset="0"/>
              </a:rPr>
              <a:t>CREATE INDEX	DROP </a:t>
            </a:r>
            <a:r>
              <a:rPr lang="en-US" altLang="en-US" sz="2647" dirty="0" smtClean="0">
                <a:cs typeface="Times New Roman" panose="02020603050405020304" pitchFamily="18" charset="0"/>
              </a:rPr>
              <a:t>INDEX</a:t>
            </a:r>
          </a:p>
          <a:p>
            <a:pPr lvl="1" algn="just" eaLnBrk="1" hangingPunct="1">
              <a:buFont typeface="Arial" pitchFamily="34" charset="0"/>
              <a:buNone/>
              <a:defRPr/>
            </a:pPr>
            <a:r>
              <a:rPr lang="en-US" altLang="en-US" sz="20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	</a:t>
            </a:r>
          </a:p>
          <a:p>
            <a:pPr lvl="1" algn="just" eaLnBrk="1" hangingPunct="1">
              <a:buFont typeface="Arial" pitchFamily="34" charset="0"/>
              <a:buNone/>
              <a:defRPr/>
            </a:pPr>
            <a:r>
              <a:rPr lang="en-US" altLang="en-US" sz="20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CREATE INDEX	 </a:t>
            </a:r>
            <a:r>
              <a:rPr lang="en-US" altLang="en-US" sz="2000" dirty="0" err="1" smtClean="0">
                <a:solidFill>
                  <a:srgbClr val="0000FF"/>
                </a:solidFill>
                <a:cs typeface="Times New Roman" panose="02020603050405020304" pitchFamily="18" charset="0"/>
              </a:rPr>
              <a:t>Index_name</a:t>
            </a:r>
            <a:r>
              <a:rPr lang="en-US" altLang="en-US" sz="20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 ON </a:t>
            </a:r>
            <a:r>
              <a:rPr lang="en-US" altLang="en-US" sz="2000" dirty="0" err="1" smtClean="0">
                <a:solidFill>
                  <a:srgbClr val="0000FF"/>
                </a:solidFill>
                <a:cs typeface="Times New Roman" panose="02020603050405020304" pitchFamily="18" charset="0"/>
              </a:rPr>
              <a:t>Table_Name</a:t>
            </a:r>
            <a:r>
              <a:rPr lang="en-US" altLang="en-US" sz="20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(Column1 [,column2,..])</a:t>
            </a:r>
          </a:p>
          <a:p>
            <a:pPr lvl="1" algn="just" eaLnBrk="1" hangingPunct="1">
              <a:buFontTx/>
              <a:buNone/>
              <a:defRPr/>
            </a:pPr>
            <a:endParaRPr lang="en-US" altLang="en-US" sz="2647" dirty="0"/>
          </a:p>
        </p:txBody>
      </p:sp>
      <p:sp>
        <p:nvSpPr>
          <p:cNvPr id="29699" name="Rectangle 2"/>
          <p:cNvSpPr txBox="1">
            <a:spLocks noChangeArrowheads="1"/>
          </p:cNvSpPr>
          <p:nvPr/>
        </p:nvSpPr>
        <p:spPr bwMode="auto">
          <a:xfrm>
            <a:off x="4876800" y="254000"/>
            <a:ext cx="5089525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just" defTabSz="914400" eaLnBrk="1" hangingPunct="1"/>
            <a:r>
              <a:rPr lang="en-US" altLang="en-US" sz="4400" b="1" dirty="0">
                <a:latin typeface="Open Sans" pitchFamily="-84" charset="0"/>
              </a:rPr>
              <a:t>Data Definition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876800" y="254000"/>
            <a:ext cx="5089525" cy="611188"/>
          </a:xfrm>
        </p:spPr>
        <p:txBody>
          <a:bodyPr/>
          <a:lstStyle/>
          <a:p>
            <a:pPr algn="just" eaLnBrk="1" hangingPunct="1"/>
            <a:r>
              <a:rPr lang="en-US" altLang="en-US" sz="4400" dirty="0" smtClean="0">
                <a:solidFill>
                  <a:schemeClr val="tx1"/>
                </a:solidFill>
                <a:latin typeface="Open Sans" pitchFamily="-84" charset="0"/>
              </a:rPr>
              <a:t>Data Definition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idx="1"/>
          </p:nvPr>
        </p:nvSpPr>
        <p:spPr>
          <a:xfrm>
            <a:off x="1235983" y="1861457"/>
            <a:ext cx="9159875" cy="5399087"/>
          </a:xfrm>
        </p:spPr>
        <p:txBody>
          <a:bodyPr/>
          <a:lstStyle/>
          <a:p>
            <a:pPr algn="just" eaLnBrk="1" hangingPunct="1"/>
            <a:r>
              <a:rPr lang="en-US" altLang="en-US" sz="2400" dirty="0" smtClean="0">
                <a:latin typeface="Open Sans" pitchFamily="-84" charset="0"/>
              </a:rPr>
              <a:t>Relations and other database objects exist in an </a:t>
            </a:r>
            <a:r>
              <a:rPr lang="en-US" altLang="en-US" sz="2400" i="1" dirty="0" smtClean="0">
                <a:latin typeface="Open Sans" pitchFamily="-84" charset="0"/>
              </a:rPr>
              <a:t>environment</a:t>
            </a:r>
            <a:r>
              <a:rPr lang="en-US" altLang="en-US" sz="2400" dirty="0" smtClean="0">
                <a:latin typeface="Open Sans" pitchFamily="-84" charset="0"/>
              </a:rPr>
              <a:t>. </a:t>
            </a:r>
          </a:p>
          <a:p>
            <a:pPr algn="just" eaLnBrk="1" hangingPunct="1"/>
            <a:r>
              <a:rPr lang="en-US" altLang="en-US" sz="2400" dirty="0" smtClean="0">
                <a:latin typeface="Open Sans" pitchFamily="-84" charset="0"/>
              </a:rPr>
              <a:t>Each environment contains one or more </a:t>
            </a:r>
            <a:r>
              <a:rPr lang="en-US" altLang="en-US" sz="2400" i="1" dirty="0" smtClean="0">
                <a:latin typeface="Open Sans" pitchFamily="-84" charset="0"/>
              </a:rPr>
              <a:t>catalogs</a:t>
            </a:r>
            <a:r>
              <a:rPr lang="en-US" altLang="en-US" sz="2400" dirty="0" smtClean="0">
                <a:latin typeface="Open Sans" pitchFamily="-84" charset="0"/>
              </a:rPr>
              <a:t>, and each catalog consists of set of schemas. </a:t>
            </a:r>
          </a:p>
          <a:p>
            <a:pPr algn="just" eaLnBrk="1" hangingPunct="1"/>
            <a:r>
              <a:rPr lang="en-US" altLang="en-US" sz="2400" dirty="0" smtClean="0">
                <a:latin typeface="Open Sans" pitchFamily="-84" charset="0"/>
              </a:rPr>
              <a:t>Schema is named collection of related database objects.</a:t>
            </a:r>
          </a:p>
          <a:p>
            <a:pPr algn="just" eaLnBrk="1" hangingPunct="1"/>
            <a:r>
              <a:rPr lang="en-US" altLang="en-US" sz="2400" dirty="0" smtClean="0">
                <a:latin typeface="Open Sans" pitchFamily="-84" charset="0"/>
              </a:rPr>
              <a:t>Objects in a schema can be tables, views, domains, assertions, collations, translations, and character sets. All have same owner.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030660" y="397787"/>
            <a:ext cx="6218237" cy="611187"/>
          </a:xfrm>
        </p:spPr>
        <p:txBody>
          <a:bodyPr/>
          <a:lstStyle/>
          <a:p>
            <a:pPr eaLnBrk="1" hangingPunct="1"/>
            <a:r>
              <a:rPr lang="en-GB" altLang="en-US" sz="4000" dirty="0" smtClean="0">
                <a:solidFill>
                  <a:schemeClr val="tx1"/>
                </a:solidFill>
                <a:latin typeface="Open Sans" pitchFamily="-84" charset="0"/>
              </a:rPr>
              <a:t>CREATE SCHEMA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idx="1"/>
          </p:nvPr>
        </p:nvSpPr>
        <p:spPr>
          <a:xfrm>
            <a:off x="1180649" y="1930400"/>
            <a:ext cx="8523288" cy="5424488"/>
          </a:xfrm>
        </p:spPr>
        <p:txBody>
          <a:bodyPr/>
          <a:lstStyle/>
          <a:p>
            <a:pPr lvl="1" algn="just" eaLnBrk="1" hangingPunct="1">
              <a:buFontTx/>
              <a:buNone/>
              <a:defRPr/>
            </a:pPr>
            <a:r>
              <a:rPr lang="en-US" altLang="en-US" b="1" dirty="0" smtClean="0"/>
              <a:t>CREATE SCHEMA [Name | 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en-US" b="1" dirty="0" smtClean="0"/>
              <a:t>		AUTHORIZATION </a:t>
            </a:r>
            <a:r>
              <a:rPr lang="en-US" altLang="en-US" b="1" dirty="0" err="1" smtClean="0"/>
              <a:t>CreatorId</a:t>
            </a:r>
            <a:r>
              <a:rPr lang="en-US" altLang="en-US" b="1" dirty="0" smtClean="0"/>
              <a:t> ]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en-US" b="1" dirty="0" smtClean="0"/>
              <a:t>DROP SCHEMA Name [RESTRICT | CASCADE ]</a:t>
            </a:r>
          </a:p>
          <a:p>
            <a:pPr algn="just" eaLnBrk="1" hangingPunct="1">
              <a:lnSpc>
                <a:spcPct val="30000"/>
              </a:lnSpc>
              <a:buFont typeface="Monotype Sorts" pitchFamily="2" charset="2"/>
              <a:buNone/>
              <a:defRPr/>
            </a:pPr>
            <a:endParaRPr lang="en-US" altLang="en-US" sz="2647" b="1" dirty="0"/>
          </a:p>
          <a:p>
            <a:pPr algn="just" eaLnBrk="1" hangingPunct="1">
              <a:buFontTx/>
              <a:buChar char="•"/>
              <a:defRPr/>
            </a:pPr>
            <a:r>
              <a:rPr lang="en-US" altLang="en-US" b="1" dirty="0" smtClean="0"/>
              <a:t>With RESTRICT (default), schema must be empty or operation fails.</a:t>
            </a:r>
          </a:p>
          <a:p>
            <a:pPr algn="just" eaLnBrk="1" hangingPunct="1">
              <a:buFontTx/>
              <a:buChar char="•"/>
              <a:defRPr/>
            </a:pPr>
            <a:r>
              <a:rPr lang="en-US" altLang="en-US" b="1" dirty="0" smtClean="0"/>
              <a:t>With CASCADE, operation cascades to drop all objects associated with schema in order defined above. If any of these operations fail, DROP SCHEMA fails. </a:t>
            </a:r>
          </a:p>
          <a:p>
            <a:pPr eaLnBrk="1" hangingPunct="1">
              <a:buFontTx/>
              <a:buChar char="•"/>
              <a:defRPr/>
            </a:pPr>
            <a:endParaRPr lang="en-GB" altLang="en-US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7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019447" y="404813"/>
            <a:ext cx="4881562" cy="609600"/>
          </a:xfrm>
        </p:spPr>
        <p:txBody>
          <a:bodyPr/>
          <a:lstStyle/>
          <a:p>
            <a:pPr algn="just" eaLnBrk="1" hangingPunct="1"/>
            <a:r>
              <a:rPr lang="en-US" altLang="en-US" sz="4400" dirty="0" smtClean="0">
                <a:solidFill>
                  <a:schemeClr val="tx1"/>
                </a:solidFill>
                <a:latin typeface="Open Sans" pitchFamily="-84" charset="0"/>
              </a:rPr>
              <a:t>CREATE TABLE</a:t>
            </a:r>
          </a:p>
        </p:txBody>
      </p:sp>
      <p:sp>
        <p:nvSpPr>
          <p:cNvPr id="32771" name="Rectangle 1027"/>
          <p:cNvSpPr>
            <a:spLocks noGrp="1" noChangeArrowheads="1"/>
          </p:cNvSpPr>
          <p:nvPr>
            <p:ph idx="1"/>
          </p:nvPr>
        </p:nvSpPr>
        <p:spPr>
          <a:xfrm>
            <a:off x="903062" y="1761674"/>
            <a:ext cx="9075738" cy="5545138"/>
          </a:xfrm>
        </p:spPr>
        <p:txBody>
          <a:bodyPr/>
          <a:lstStyle/>
          <a:p>
            <a:pPr lvl="1" algn="just" eaLnBrk="1" hangingPunct="1">
              <a:buFontTx/>
              <a:buNone/>
            </a:pPr>
            <a:r>
              <a:rPr lang="en-US" altLang="en-US" sz="2400" smtClean="0">
                <a:latin typeface="Open Sans" pitchFamily="-84" charset="0"/>
              </a:rPr>
              <a:t>CREATE TABLE TableName 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smtClean="0">
                <a:latin typeface="Open Sans" pitchFamily="-84" charset="0"/>
              </a:rPr>
              <a:t>{(colName dataType [NOT NULL] [UNIQUE]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smtClean="0">
                <a:latin typeface="Open Sans" pitchFamily="-84" charset="0"/>
              </a:rPr>
              <a:t>[DEFAULT defaultOption]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smtClean="0">
                <a:latin typeface="Open Sans" pitchFamily="-84" charset="0"/>
              </a:rPr>
              <a:t>[CHECK searchCondition] [,...]}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smtClean="0">
                <a:latin typeface="Open Sans" pitchFamily="-84" charset="0"/>
              </a:rPr>
              <a:t>[PRIMARY KEY (listOfColumns),]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smtClean="0">
                <a:latin typeface="Open Sans" pitchFamily="-84" charset="0"/>
              </a:rPr>
              <a:t>{[UNIQUE (listOfColumns),] […,]}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smtClean="0">
                <a:latin typeface="Open Sans" pitchFamily="-84" charset="0"/>
              </a:rPr>
              <a:t>{[FOREIGN KEY (listOfFKColumns)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smtClean="0">
                <a:latin typeface="Open Sans" pitchFamily="-84" charset="0"/>
              </a:rPr>
              <a:t>  REFERENCES ParentTableName [(listOfCKColumns)],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smtClean="0">
                <a:latin typeface="Open Sans" pitchFamily="-84" charset="0"/>
              </a:rPr>
              <a:t>  [ON UPDATE referentialAction]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smtClean="0">
                <a:latin typeface="Open Sans" pitchFamily="-84" charset="0"/>
              </a:rPr>
              <a:t>  [ON DELETE referentialAction ]] [,…]}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smtClean="0">
                <a:latin typeface="Open Sans" pitchFamily="-84" charset="0"/>
              </a:rPr>
              <a:t> {[CHECK (searchCondition)] [,…] })</a:t>
            </a:r>
          </a:p>
          <a:p>
            <a:pPr algn="just" eaLnBrk="1" hangingPunct="1">
              <a:lnSpc>
                <a:spcPct val="40000"/>
              </a:lnSpc>
            </a:pPr>
            <a:endParaRPr lang="en-US" altLang="en-US" sz="2400" smtClean="0">
              <a:latin typeface="Open Sans" pitchFamily="-8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9" name="Rectangle 3"/>
          <p:cNvSpPr>
            <a:spLocks noGrp="1" noChangeArrowheads="1"/>
          </p:cNvSpPr>
          <p:nvPr>
            <p:ph idx="1"/>
          </p:nvPr>
        </p:nvSpPr>
        <p:spPr>
          <a:xfrm>
            <a:off x="1446677" y="1717675"/>
            <a:ext cx="8274730" cy="5241925"/>
          </a:xfrm>
        </p:spPr>
        <p:txBody>
          <a:bodyPr/>
          <a:lstStyle/>
          <a:p>
            <a:pPr algn="just" eaLnBrk="1" hangingPunct="1"/>
            <a:r>
              <a:rPr lang="en-US" altLang="en-US" b="1" dirty="0" smtClean="0">
                <a:latin typeface="Open Sans" pitchFamily="-84" charset="0"/>
              </a:rPr>
              <a:t>Creates a table with one or more columns of the specified </a:t>
            </a:r>
            <a:r>
              <a:rPr lang="en-US" altLang="en-US" b="1" i="1" dirty="0" err="1" smtClean="0">
                <a:latin typeface="Open Sans" pitchFamily="-84" charset="0"/>
              </a:rPr>
              <a:t>dataType</a:t>
            </a:r>
            <a:r>
              <a:rPr lang="en-US" altLang="en-US" b="1" dirty="0" smtClean="0">
                <a:latin typeface="Open Sans" pitchFamily="-84" charset="0"/>
              </a:rPr>
              <a:t>. </a:t>
            </a:r>
          </a:p>
          <a:p>
            <a:pPr algn="just" eaLnBrk="1" hangingPunct="1"/>
            <a:r>
              <a:rPr lang="en-US" altLang="en-US" b="1" dirty="0" smtClean="0">
                <a:latin typeface="Open Sans" pitchFamily="-84" charset="0"/>
              </a:rPr>
              <a:t>With NOT NULL, system rejects any attempt to insert a null in the column.</a:t>
            </a:r>
          </a:p>
          <a:p>
            <a:pPr algn="just" eaLnBrk="1" hangingPunct="1"/>
            <a:r>
              <a:rPr lang="en-US" altLang="en-US" b="1" dirty="0" smtClean="0">
                <a:latin typeface="Open Sans" pitchFamily="-84" charset="0"/>
              </a:rPr>
              <a:t>Can specify a DEFAULT value for the column.</a:t>
            </a:r>
          </a:p>
          <a:p>
            <a:pPr algn="just" eaLnBrk="1" hangingPunct="1"/>
            <a:r>
              <a:rPr lang="en-US" altLang="en-US" b="1" dirty="0" smtClean="0">
                <a:latin typeface="Open Sans" pitchFamily="-84" charset="0"/>
              </a:rPr>
              <a:t>Primary keys should always be specified as NOT NULL. </a:t>
            </a:r>
          </a:p>
          <a:p>
            <a:pPr algn="just" eaLnBrk="1" hangingPunct="1"/>
            <a:r>
              <a:rPr lang="en-US" altLang="en-US" b="1" dirty="0" smtClean="0">
                <a:latin typeface="Open Sans" pitchFamily="-84" charset="0"/>
              </a:rPr>
              <a:t>FOREIGN KEY clause specifies FK along with the referential action.</a:t>
            </a:r>
          </a:p>
          <a:p>
            <a:pPr algn="just" eaLnBrk="1" hangingPunct="1">
              <a:lnSpc>
                <a:spcPct val="40000"/>
              </a:lnSpc>
            </a:pPr>
            <a:endParaRPr lang="en-US" altLang="en-US" b="1" dirty="0" smtClean="0">
              <a:latin typeface="Open Sans" pitchFamily="-84" charset="0"/>
            </a:endParaRPr>
          </a:p>
        </p:txBody>
      </p:sp>
      <p:sp>
        <p:nvSpPr>
          <p:cNvPr id="33795" name="Rectangle 1026"/>
          <p:cNvSpPr txBox="1">
            <a:spLocks noChangeArrowheads="1"/>
          </p:cNvSpPr>
          <p:nvPr/>
        </p:nvSpPr>
        <p:spPr bwMode="auto">
          <a:xfrm>
            <a:off x="4480606" y="404813"/>
            <a:ext cx="488156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just" defTabSz="914400" eaLnBrk="1" hangingPunct="1"/>
            <a:r>
              <a:rPr lang="en-US" altLang="en-US" sz="4400" b="1" dirty="0">
                <a:latin typeface="Open Sans" pitchFamily="-84" charset="0"/>
              </a:rPr>
              <a:t>CREATE TABLE</a:t>
            </a:r>
          </a:p>
        </p:txBody>
      </p:sp>
      <p:pic>
        <p:nvPicPr>
          <p:cNvPr id="33797" name="Picture 5" descr="http://www.zentut.com/wp-content/uploads/2012/10/sql-create-tabl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6307" y="5416549"/>
            <a:ext cx="2705100" cy="15430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Rectangle 4"/>
          <p:cNvSpPr/>
          <p:nvPr/>
        </p:nvSpPr>
        <p:spPr>
          <a:xfrm>
            <a:off x="7839521" y="7041245"/>
            <a:ext cx="10310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latin typeface="Open Sans"/>
                <a:hlinkClick r:id="rId3"/>
              </a:rPr>
              <a:t>www.zentut.com</a:t>
            </a:r>
            <a:endParaRPr lang="en-US" sz="900" dirty="0">
              <a:latin typeface="Open San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167764" y="466277"/>
            <a:ext cx="7549696" cy="611188"/>
          </a:xfrm>
        </p:spPr>
        <p:txBody>
          <a:bodyPr/>
          <a:lstStyle/>
          <a:p>
            <a:pPr eaLnBrk="1" hangingPunct="1"/>
            <a:r>
              <a:rPr lang="en-US" altLang="en-US" sz="4000" dirty="0" smtClean="0">
                <a:solidFill>
                  <a:schemeClr val="tx1"/>
                </a:solidFill>
                <a:latin typeface="Open Sans" pitchFamily="-84" charset="0"/>
              </a:rPr>
              <a:t>Example 7.1 - CREATE TABLE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idx="1"/>
          </p:nvPr>
        </p:nvSpPr>
        <p:spPr>
          <a:xfrm>
            <a:off x="1179967" y="1959664"/>
            <a:ext cx="9391650" cy="5705475"/>
          </a:xfrm>
        </p:spPr>
        <p:txBody>
          <a:bodyPr/>
          <a:lstStyle/>
          <a:p>
            <a:pPr marL="0" indent="0" algn="just" eaLnBrk="1" hangingPunct="1">
              <a:buFont typeface="Arial" pitchFamily="34" charset="0"/>
              <a:buNone/>
            </a:pPr>
            <a:r>
              <a:rPr lang="en-US" altLang="en-US" b="1" dirty="0" smtClean="0">
                <a:latin typeface="Open Sans" pitchFamily="-84" charset="0"/>
              </a:rPr>
              <a:t>CREATE DOMAIN </a:t>
            </a:r>
            <a:r>
              <a:rPr lang="en-US" altLang="en-US" b="1" dirty="0" err="1" smtClean="0">
                <a:latin typeface="Open Sans" pitchFamily="-84" charset="0"/>
              </a:rPr>
              <a:t>OwnerNumber</a:t>
            </a:r>
            <a:r>
              <a:rPr lang="en-US" altLang="en-US" b="1" dirty="0" smtClean="0">
                <a:latin typeface="Open Sans" pitchFamily="-84" charset="0"/>
              </a:rPr>
              <a:t> AS VARCHAR(5)</a:t>
            </a:r>
          </a:p>
          <a:p>
            <a:pPr marL="938213" lvl="1" indent="-715963" algn="just" eaLnBrk="1" hangingPunct="1">
              <a:buFont typeface="Arial" pitchFamily="34" charset="0"/>
              <a:buNone/>
            </a:pPr>
            <a:r>
              <a:rPr lang="en-US" altLang="en-US" b="1" dirty="0" smtClean="0">
                <a:latin typeface="Open Sans" pitchFamily="-84" charset="0"/>
              </a:rPr>
              <a:t>CHECK (VALUE IN (SELECT </a:t>
            </a:r>
            <a:r>
              <a:rPr lang="en-US" altLang="en-US" b="1" dirty="0" err="1" smtClean="0">
                <a:latin typeface="Open Sans" pitchFamily="-84" charset="0"/>
              </a:rPr>
              <a:t>ownerNo</a:t>
            </a:r>
            <a:r>
              <a:rPr lang="en-US" altLang="en-US" b="1" dirty="0" smtClean="0">
                <a:latin typeface="Open Sans" pitchFamily="-84" charset="0"/>
              </a:rPr>
              <a:t> FROM </a:t>
            </a:r>
            <a:r>
              <a:rPr lang="en-US" altLang="en-US" b="1" dirty="0" err="1" smtClean="0">
                <a:latin typeface="Open Sans" pitchFamily="-84" charset="0"/>
              </a:rPr>
              <a:t>PrivateOwner</a:t>
            </a:r>
            <a:r>
              <a:rPr lang="en-US" altLang="en-US" b="1" dirty="0" smtClean="0">
                <a:latin typeface="Open Sans" pitchFamily="-84" charset="0"/>
              </a:rPr>
              <a:t>));</a:t>
            </a:r>
          </a:p>
          <a:p>
            <a:pPr marL="0" indent="0" algn="just" eaLnBrk="1" hangingPunct="1">
              <a:buFont typeface="Arial" pitchFamily="34" charset="0"/>
              <a:buNone/>
            </a:pPr>
            <a:r>
              <a:rPr lang="en-US" altLang="en-US" b="1" dirty="0" smtClean="0">
                <a:latin typeface="Open Sans" pitchFamily="-84" charset="0"/>
              </a:rPr>
              <a:t>CREATE DOMAIN </a:t>
            </a:r>
            <a:r>
              <a:rPr lang="en-US" altLang="en-US" b="1" dirty="0" err="1" smtClean="0">
                <a:latin typeface="Open Sans" pitchFamily="-84" charset="0"/>
              </a:rPr>
              <a:t>StaffNumber</a:t>
            </a:r>
            <a:r>
              <a:rPr lang="en-US" altLang="en-US" b="1" dirty="0" smtClean="0">
                <a:latin typeface="Open Sans" pitchFamily="-84" charset="0"/>
              </a:rPr>
              <a:t> AS VARCHAR(5)</a:t>
            </a:r>
          </a:p>
          <a:p>
            <a:pPr marL="938213" lvl="1" indent="-715963" algn="just" eaLnBrk="1" hangingPunct="1">
              <a:buFont typeface="Arial" pitchFamily="34" charset="0"/>
              <a:buNone/>
            </a:pPr>
            <a:r>
              <a:rPr lang="en-US" altLang="en-US" b="1" dirty="0" smtClean="0">
                <a:latin typeface="Open Sans" pitchFamily="-84" charset="0"/>
              </a:rPr>
              <a:t>CHECK (VALUE IN (SELECT </a:t>
            </a:r>
            <a:r>
              <a:rPr lang="en-US" altLang="en-US" b="1" dirty="0" err="1" smtClean="0">
                <a:latin typeface="Open Sans" pitchFamily="-84" charset="0"/>
              </a:rPr>
              <a:t>staffNo</a:t>
            </a:r>
            <a:r>
              <a:rPr lang="en-US" altLang="en-US" b="1" dirty="0" smtClean="0">
                <a:latin typeface="Open Sans" pitchFamily="-84" charset="0"/>
              </a:rPr>
              <a:t> FROM Staff));</a:t>
            </a:r>
          </a:p>
          <a:p>
            <a:pPr marL="0" indent="0" algn="just" eaLnBrk="1" hangingPunct="1">
              <a:buFont typeface="Arial" pitchFamily="34" charset="0"/>
              <a:buNone/>
            </a:pPr>
            <a:r>
              <a:rPr lang="en-US" altLang="en-US" b="1" dirty="0" smtClean="0">
                <a:latin typeface="Open Sans" pitchFamily="-84" charset="0"/>
              </a:rPr>
              <a:t>CREATE DOMAIN </a:t>
            </a:r>
            <a:r>
              <a:rPr lang="en-US" altLang="en-US" b="1" dirty="0" err="1" smtClean="0">
                <a:latin typeface="Open Sans" pitchFamily="-84" charset="0"/>
              </a:rPr>
              <a:t>BranchNumber</a:t>
            </a:r>
            <a:r>
              <a:rPr lang="en-US" altLang="en-US" b="1" dirty="0" smtClean="0">
                <a:latin typeface="Open Sans" pitchFamily="-84" charset="0"/>
              </a:rPr>
              <a:t> AS CHAR(4)</a:t>
            </a:r>
          </a:p>
          <a:p>
            <a:pPr marL="938213" lvl="1" indent="-715963" algn="just" eaLnBrk="1" hangingPunct="1">
              <a:buFont typeface="Arial" pitchFamily="34" charset="0"/>
              <a:buNone/>
            </a:pPr>
            <a:r>
              <a:rPr lang="en-US" altLang="en-US" b="1" dirty="0" smtClean="0">
                <a:latin typeface="Open Sans" pitchFamily="-84" charset="0"/>
              </a:rPr>
              <a:t>CHECK (VALUE IN (SELECT </a:t>
            </a:r>
            <a:r>
              <a:rPr lang="en-US" altLang="en-US" b="1" dirty="0" err="1" smtClean="0">
                <a:latin typeface="Open Sans" pitchFamily="-84" charset="0"/>
              </a:rPr>
              <a:t>branchNo</a:t>
            </a:r>
            <a:r>
              <a:rPr lang="en-US" altLang="en-US" b="1" dirty="0" smtClean="0">
                <a:latin typeface="Open Sans" pitchFamily="-84" charset="0"/>
              </a:rPr>
              <a:t> FROM Branch));</a:t>
            </a:r>
          </a:p>
          <a:p>
            <a:pPr marL="0" indent="0" algn="just" eaLnBrk="1" hangingPunct="1">
              <a:buFont typeface="Arial" pitchFamily="34" charset="0"/>
              <a:buNone/>
            </a:pPr>
            <a:r>
              <a:rPr lang="en-US" altLang="en-US" b="1" dirty="0" smtClean="0">
                <a:latin typeface="Open Sans" pitchFamily="-84" charset="0"/>
              </a:rPr>
              <a:t>CREATE DOMAIN </a:t>
            </a:r>
            <a:r>
              <a:rPr lang="en-US" altLang="en-US" b="1" dirty="0" err="1" smtClean="0">
                <a:latin typeface="Open Sans" pitchFamily="-84" charset="0"/>
              </a:rPr>
              <a:t>PropertyNumber</a:t>
            </a:r>
            <a:r>
              <a:rPr lang="en-US" altLang="en-US" b="1" dirty="0" smtClean="0">
                <a:latin typeface="Open Sans" pitchFamily="-84" charset="0"/>
              </a:rPr>
              <a:t> AS VARCHAR(5);</a:t>
            </a:r>
          </a:p>
          <a:p>
            <a:pPr marL="0" indent="0" algn="just" eaLnBrk="1" hangingPunct="1">
              <a:buFont typeface="Arial" pitchFamily="34" charset="0"/>
              <a:buNone/>
            </a:pPr>
            <a:r>
              <a:rPr lang="en-US" altLang="en-US" b="1" dirty="0" smtClean="0">
                <a:latin typeface="Open Sans" pitchFamily="-84" charset="0"/>
              </a:rPr>
              <a:t>CREATE DOMAIN </a:t>
            </a:r>
            <a:r>
              <a:rPr lang="en-US" altLang="en-US" b="1" dirty="0" err="1" smtClean="0">
                <a:latin typeface="Open Sans" pitchFamily="-84" charset="0"/>
              </a:rPr>
              <a:t>DStreet</a:t>
            </a:r>
            <a:r>
              <a:rPr lang="en-US" altLang="en-US" b="1" dirty="0" smtClean="0">
                <a:latin typeface="Open Sans" pitchFamily="-84" charset="0"/>
              </a:rPr>
              <a:t> AS VARCHAR(25);</a:t>
            </a:r>
          </a:p>
          <a:p>
            <a:pPr marL="0" indent="0" algn="just" eaLnBrk="1" hangingPunct="1">
              <a:buFont typeface="Arial" pitchFamily="34" charset="0"/>
              <a:buNone/>
            </a:pPr>
            <a:r>
              <a:rPr lang="en-US" altLang="en-US" b="1" dirty="0" smtClean="0">
                <a:latin typeface="Open Sans" pitchFamily="-84" charset="0"/>
              </a:rPr>
              <a:t>CREATE DOMAIN </a:t>
            </a:r>
            <a:r>
              <a:rPr lang="en-US" altLang="en-US" b="1" dirty="0" err="1" smtClean="0">
                <a:latin typeface="Open Sans" pitchFamily="-84" charset="0"/>
              </a:rPr>
              <a:t>DCity</a:t>
            </a:r>
            <a:r>
              <a:rPr lang="en-US" altLang="en-US" b="1" dirty="0" smtClean="0">
                <a:latin typeface="Open Sans" pitchFamily="-84" charset="0"/>
              </a:rPr>
              <a:t> AS VARCHAR(15);</a:t>
            </a:r>
          </a:p>
          <a:p>
            <a:pPr marL="0" indent="0" algn="just" eaLnBrk="1" hangingPunct="1">
              <a:buFont typeface="Arial" pitchFamily="34" charset="0"/>
              <a:buNone/>
            </a:pPr>
            <a:r>
              <a:rPr lang="en-US" altLang="en-US" b="1" dirty="0" smtClean="0">
                <a:latin typeface="Open Sans" pitchFamily="-84" charset="0"/>
              </a:rPr>
              <a:t>CREATE DOMAIN </a:t>
            </a:r>
            <a:r>
              <a:rPr lang="en-US" altLang="en-US" b="1" dirty="0" err="1" smtClean="0">
                <a:latin typeface="Open Sans" pitchFamily="-84" charset="0"/>
              </a:rPr>
              <a:t>DPostCode</a:t>
            </a:r>
            <a:r>
              <a:rPr lang="en-US" altLang="en-US" b="1" dirty="0" smtClean="0">
                <a:latin typeface="Open Sans" pitchFamily="-84" charset="0"/>
              </a:rPr>
              <a:t> AS VARCHAR(8);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1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102448" y="449948"/>
            <a:ext cx="7549696" cy="611188"/>
          </a:xfrm>
        </p:spPr>
        <p:txBody>
          <a:bodyPr/>
          <a:lstStyle/>
          <a:p>
            <a:pPr eaLnBrk="1" hangingPunct="1"/>
            <a:r>
              <a:rPr lang="en-US" altLang="en-US" sz="4000" smtClean="0">
                <a:solidFill>
                  <a:schemeClr val="tx1"/>
                </a:solidFill>
                <a:latin typeface="Open Sans" pitchFamily="-84" charset="0"/>
              </a:rPr>
              <a:t>Example 7.1 - CREATE TABLE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idx="1"/>
          </p:nvPr>
        </p:nvSpPr>
        <p:spPr>
          <a:xfrm>
            <a:off x="1163638" y="1975993"/>
            <a:ext cx="9391650" cy="5705475"/>
          </a:xfrm>
        </p:spPr>
        <p:txBody>
          <a:bodyPr/>
          <a:lstStyle/>
          <a:p>
            <a:pPr marL="0" indent="0" algn="just" eaLnBrk="1" hangingPunct="1">
              <a:buFont typeface="Arial" pitchFamily="34" charset="0"/>
              <a:buNone/>
            </a:pPr>
            <a:r>
              <a:rPr lang="en-US" altLang="en-US" b="1" dirty="0" smtClean="0">
                <a:latin typeface="Open Sans" pitchFamily="-84" charset="0"/>
              </a:rPr>
              <a:t>CREATE DOMAIN </a:t>
            </a:r>
            <a:r>
              <a:rPr lang="en-US" altLang="en-US" b="1" dirty="0" err="1" smtClean="0">
                <a:latin typeface="Open Sans" pitchFamily="-84" charset="0"/>
              </a:rPr>
              <a:t>PropertyType</a:t>
            </a:r>
            <a:r>
              <a:rPr lang="en-US" altLang="en-US" b="1" dirty="0" smtClean="0">
                <a:latin typeface="Open Sans" pitchFamily="-84" charset="0"/>
              </a:rPr>
              <a:t> AS CHAR(1)</a:t>
            </a:r>
          </a:p>
          <a:p>
            <a:pPr marL="938213" lvl="1" indent="-715963" algn="just" eaLnBrk="1" hangingPunct="1">
              <a:buFont typeface="Arial" pitchFamily="34" charset="0"/>
              <a:buNone/>
            </a:pPr>
            <a:r>
              <a:rPr lang="en-US" altLang="en-US" b="1" dirty="0" smtClean="0">
                <a:latin typeface="Open Sans" pitchFamily="-84" charset="0"/>
              </a:rPr>
              <a:t>	CHECK(VALUE IN (‘B’,’C’,’D’,’E’,’F’,’M’,’S’));</a:t>
            </a:r>
          </a:p>
          <a:p>
            <a:pPr marL="0" indent="0" algn="just" eaLnBrk="1" hangingPunct="1">
              <a:buFont typeface="Arial" pitchFamily="34" charset="0"/>
              <a:buNone/>
            </a:pPr>
            <a:r>
              <a:rPr lang="en-US" altLang="en-US" b="1" dirty="0" smtClean="0">
                <a:latin typeface="Open Sans" pitchFamily="-84" charset="0"/>
              </a:rPr>
              <a:t>CREATE DOMAIN </a:t>
            </a:r>
            <a:r>
              <a:rPr lang="en-US" altLang="en-US" b="1" dirty="0" err="1" smtClean="0">
                <a:latin typeface="Open Sans" pitchFamily="-84" charset="0"/>
              </a:rPr>
              <a:t>PropertyRooms</a:t>
            </a:r>
            <a:r>
              <a:rPr lang="en-US" altLang="en-US" b="1" dirty="0" smtClean="0">
                <a:latin typeface="Open Sans" pitchFamily="-84" charset="0"/>
              </a:rPr>
              <a:t> AS SMALLINT</a:t>
            </a:r>
          </a:p>
          <a:p>
            <a:pPr marL="938213" lvl="1" indent="-715963" algn="just" eaLnBrk="1" hangingPunct="1">
              <a:buFont typeface="Arial" pitchFamily="34" charset="0"/>
              <a:buNone/>
            </a:pPr>
            <a:r>
              <a:rPr lang="en-US" altLang="en-US" b="1" dirty="0" smtClean="0">
                <a:latin typeface="Open Sans" pitchFamily="-84" charset="0"/>
              </a:rPr>
              <a:t>	CHECK(VALUE BETWEEN 1 AND 15);</a:t>
            </a:r>
          </a:p>
          <a:p>
            <a:pPr marL="0" indent="0" algn="just" eaLnBrk="1" hangingPunct="1">
              <a:buFont typeface="Arial" pitchFamily="34" charset="0"/>
              <a:buNone/>
            </a:pPr>
            <a:r>
              <a:rPr lang="en-US" altLang="en-US" b="1" dirty="0" smtClean="0">
                <a:latin typeface="Open Sans" pitchFamily="-84" charset="0"/>
              </a:rPr>
              <a:t>CREATE DOMAIN </a:t>
            </a:r>
            <a:r>
              <a:rPr lang="en-US" altLang="en-US" b="1" dirty="0" err="1" smtClean="0">
                <a:latin typeface="Open Sans" pitchFamily="-84" charset="0"/>
              </a:rPr>
              <a:t>PropertyRent</a:t>
            </a:r>
            <a:r>
              <a:rPr lang="en-US" altLang="en-US" b="1" dirty="0" smtClean="0">
                <a:latin typeface="Open Sans" pitchFamily="-84" charset="0"/>
              </a:rPr>
              <a:t> AS DECIMAL(6,2)</a:t>
            </a:r>
          </a:p>
          <a:p>
            <a:pPr marL="938213" lvl="1" indent="-715963" algn="just" eaLnBrk="1" hangingPunct="1">
              <a:buFont typeface="Arial" pitchFamily="34" charset="0"/>
              <a:buNone/>
            </a:pPr>
            <a:r>
              <a:rPr lang="en-US" altLang="en-US" b="1" dirty="0" smtClean="0">
                <a:latin typeface="Open Sans" pitchFamily="-84" charset="0"/>
              </a:rPr>
              <a:t>	CHECK(VALUE BETWEEN 0 AND 9999.99);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1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>
          <a:xfrm>
            <a:off x="1203325" y="2002072"/>
            <a:ext cx="9159875" cy="5251450"/>
          </a:xfrm>
        </p:spPr>
        <p:txBody>
          <a:bodyPr/>
          <a:lstStyle/>
          <a:p>
            <a:pPr algn="just" defTabSz="320675" eaLnBrk="1" hangingPunct="1">
              <a:buFont typeface="Arial" pitchFamily="34" charset="0"/>
              <a:buNone/>
            </a:pPr>
            <a:r>
              <a:rPr lang="en-US" altLang="en-US" b="1" dirty="0" smtClean="0">
                <a:latin typeface="Open Sans" pitchFamily="-84" charset="0"/>
              </a:rPr>
              <a:t>CREATE TABLE </a:t>
            </a:r>
            <a:r>
              <a:rPr lang="en-US" altLang="en-US" b="1" dirty="0" err="1" smtClean="0">
                <a:latin typeface="Open Sans" pitchFamily="-84" charset="0"/>
              </a:rPr>
              <a:t>PropertyForRent</a:t>
            </a:r>
            <a:r>
              <a:rPr lang="en-US" altLang="en-US" b="1" dirty="0" smtClean="0">
                <a:latin typeface="Open Sans" pitchFamily="-84" charset="0"/>
              </a:rPr>
              <a:t> (</a:t>
            </a:r>
          </a:p>
          <a:p>
            <a:pPr defTabSz="320675" eaLnBrk="1" hangingPunct="1">
              <a:buFont typeface="Arial" pitchFamily="34" charset="0"/>
              <a:buNone/>
            </a:pPr>
            <a:r>
              <a:rPr lang="en-US" altLang="en-US" b="1" dirty="0" smtClean="0">
                <a:latin typeface="Open Sans" pitchFamily="-84" charset="0"/>
              </a:rPr>
              <a:t>	</a:t>
            </a:r>
            <a:r>
              <a:rPr lang="en-US" altLang="en-US" b="1" dirty="0" err="1" smtClean="0">
                <a:latin typeface="Open Sans" pitchFamily="-84" charset="0"/>
              </a:rPr>
              <a:t>propertyNo</a:t>
            </a:r>
            <a:r>
              <a:rPr lang="en-US" altLang="en-US" b="1" dirty="0" smtClean="0">
                <a:latin typeface="Open Sans" pitchFamily="-84" charset="0"/>
              </a:rPr>
              <a:t>		</a:t>
            </a:r>
            <a:r>
              <a:rPr lang="en-US" altLang="en-US" b="1" dirty="0" err="1" smtClean="0">
                <a:latin typeface="Open Sans" pitchFamily="-84" charset="0"/>
              </a:rPr>
              <a:t>PropertyNumber</a:t>
            </a:r>
            <a:r>
              <a:rPr lang="en-US" altLang="en-US" b="1" dirty="0" smtClean="0">
                <a:latin typeface="Open Sans" pitchFamily="-84" charset="0"/>
              </a:rPr>
              <a:t>		NOT NULL,</a:t>
            </a:r>
          </a:p>
          <a:p>
            <a:pPr defTabSz="320675" eaLnBrk="1" hangingPunct="1">
              <a:buFont typeface="Arial" pitchFamily="34" charset="0"/>
              <a:buNone/>
            </a:pPr>
            <a:r>
              <a:rPr lang="en-US" altLang="en-US" b="1" dirty="0" smtClean="0">
                <a:latin typeface="Open Sans" pitchFamily="-84" charset="0"/>
              </a:rPr>
              <a:t> 	street				</a:t>
            </a:r>
            <a:r>
              <a:rPr lang="en-US" altLang="en-US" b="1" dirty="0" err="1" smtClean="0">
                <a:latin typeface="Open Sans" pitchFamily="-84" charset="0"/>
              </a:rPr>
              <a:t>DStreet</a:t>
            </a:r>
            <a:r>
              <a:rPr lang="en-US" altLang="en-US" b="1" dirty="0" smtClean="0">
                <a:latin typeface="Open Sans" pitchFamily="-84" charset="0"/>
              </a:rPr>
              <a:t>					NOT NULL,</a:t>
            </a:r>
          </a:p>
          <a:p>
            <a:pPr defTabSz="320675" eaLnBrk="1" hangingPunct="1">
              <a:buFont typeface="Arial" pitchFamily="34" charset="0"/>
              <a:buNone/>
            </a:pPr>
            <a:r>
              <a:rPr lang="en-US" altLang="en-US" b="1" dirty="0" smtClean="0">
                <a:latin typeface="Open Sans" pitchFamily="-84" charset="0"/>
              </a:rPr>
              <a:t>	city					</a:t>
            </a:r>
            <a:r>
              <a:rPr lang="en-US" altLang="en-US" b="1" dirty="0" err="1" smtClean="0">
                <a:latin typeface="Open Sans" pitchFamily="-84" charset="0"/>
              </a:rPr>
              <a:t>DCity</a:t>
            </a:r>
            <a:r>
              <a:rPr lang="en-US" altLang="en-US" b="1" dirty="0" smtClean="0">
                <a:latin typeface="Open Sans" pitchFamily="-84" charset="0"/>
              </a:rPr>
              <a:t>						NOT NULL,</a:t>
            </a:r>
          </a:p>
          <a:p>
            <a:pPr defTabSz="320675" eaLnBrk="1" hangingPunct="1">
              <a:buFont typeface="Arial" pitchFamily="34" charset="0"/>
              <a:buNone/>
            </a:pPr>
            <a:r>
              <a:rPr lang="en-US" altLang="en-US" b="1" dirty="0" smtClean="0">
                <a:latin typeface="Open Sans" pitchFamily="-84" charset="0"/>
              </a:rPr>
              <a:t>	postcode		</a:t>
            </a:r>
            <a:r>
              <a:rPr lang="en-US" altLang="en-US" b="1" dirty="0" err="1" smtClean="0">
                <a:latin typeface="Open Sans" pitchFamily="-84" charset="0"/>
              </a:rPr>
              <a:t>DPostCode</a:t>
            </a:r>
            <a:r>
              <a:rPr lang="en-US" altLang="en-US" b="1" dirty="0" smtClean="0">
                <a:latin typeface="Open Sans" pitchFamily="-84" charset="0"/>
              </a:rPr>
              <a:t>,</a:t>
            </a:r>
          </a:p>
          <a:p>
            <a:pPr defTabSz="320675" eaLnBrk="1" hangingPunct="1">
              <a:buFont typeface="Arial" pitchFamily="34" charset="0"/>
              <a:buNone/>
            </a:pPr>
            <a:r>
              <a:rPr lang="en-US" altLang="en-US" b="1" dirty="0" smtClean="0">
                <a:latin typeface="Open Sans" pitchFamily="-84" charset="0"/>
              </a:rPr>
              <a:t>	type 				</a:t>
            </a:r>
            <a:r>
              <a:rPr lang="en-US" altLang="en-US" b="1" dirty="0" err="1" smtClean="0">
                <a:latin typeface="Open Sans" pitchFamily="-84" charset="0"/>
              </a:rPr>
              <a:t>PropertyType</a:t>
            </a:r>
            <a:r>
              <a:rPr lang="en-US" altLang="en-US" b="1" dirty="0" smtClean="0">
                <a:latin typeface="Open Sans" pitchFamily="-84" charset="0"/>
              </a:rPr>
              <a:t>			NOT NULL DEFAULT ‘F’,</a:t>
            </a:r>
          </a:p>
          <a:p>
            <a:pPr defTabSz="320675" eaLnBrk="1" hangingPunct="1">
              <a:buFont typeface="Arial" pitchFamily="34" charset="0"/>
              <a:buNone/>
            </a:pPr>
            <a:r>
              <a:rPr lang="en-US" altLang="en-US" b="1" dirty="0" smtClean="0">
                <a:latin typeface="Open Sans" pitchFamily="-84" charset="0"/>
              </a:rPr>
              <a:t>	rooms		    		</a:t>
            </a:r>
            <a:r>
              <a:rPr lang="en-US" altLang="en-US" b="1" dirty="0" err="1" smtClean="0">
                <a:latin typeface="Open Sans" pitchFamily="-84" charset="0"/>
              </a:rPr>
              <a:t>PropertyRooms</a:t>
            </a:r>
            <a:r>
              <a:rPr lang="en-US" altLang="en-US" b="1" dirty="0" smtClean="0">
                <a:latin typeface="Open Sans" pitchFamily="-84" charset="0"/>
              </a:rPr>
              <a:t>		NOT NULL DEFAULT 4, </a:t>
            </a:r>
          </a:p>
          <a:p>
            <a:pPr defTabSz="320675" eaLnBrk="1" hangingPunct="1">
              <a:buFont typeface="Arial" pitchFamily="34" charset="0"/>
              <a:buNone/>
            </a:pPr>
            <a:r>
              <a:rPr lang="en-US" altLang="en-US" b="1" dirty="0" smtClean="0">
                <a:latin typeface="Open Sans" pitchFamily="-84" charset="0"/>
              </a:rPr>
              <a:t>	rent		        		</a:t>
            </a:r>
            <a:r>
              <a:rPr lang="en-US" altLang="en-US" b="1" dirty="0" err="1" smtClean="0">
                <a:latin typeface="Open Sans" pitchFamily="-84" charset="0"/>
              </a:rPr>
              <a:t>PropertyRent</a:t>
            </a:r>
            <a:r>
              <a:rPr lang="en-US" altLang="en-US" b="1" dirty="0" smtClean="0">
                <a:latin typeface="Open Sans" pitchFamily="-84" charset="0"/>
              </a:rPr>
              <a:t>			NOT NULL DEFAULT 600, </a:t>
            </a:r>
          </a:p>
          <a:p>
            <a:pPr defTabSz="320675" eaLnBrk="1" hangingPunct="1">
              <a:buFont typeface="Arial" pitchFamily="34" charset="0"/>
              <a:buNone/>
            </a:pPr>
            <a:r>
              <a:rPr lang="en-US" altLang="en-US" b="1" dirty="0" smtClean="0">
                <a:latin typeface="Open Sans" pitchFamily="-84" charset="0"/>
              </a:rPr>
              <a:t>	</a:t>
            </a:r>
            <a:r>
              <a:rPr lang="en-US" altLang="en-US" b="1" dirty="0" err="1" smtClean="0">
                <a:latin typeface="Open Sans" pitchFamily="-84" charset="0"/>
              </a:rPr>
              <a:t>ownerNo</a:t>
            </a:r>
            <a:r>
              <a:rPr lang="en-US" altLang="en-US" b="1" dirty="0" smtClean="0">
                <a:latin typeface="Open Sans" pitchFamily="-84" charset="0"/>
              </a:rPr>
              <a:t>			</a:t>
            </a:r>
            <a:r>
              <a:rPr lang="en-US" altLang="en-US" b="1" dirty="0" err="1" smtClean="0">
                <a:latin typeface="Open Sans" pitchFamily="-84" charset="0"/>
              </a:rPr>
              <a:t>OwnerNumber</a:t>
            </a:r>
            <a:r>
              <a:rPr lang="en-US" altLang="en-US" b="1" dirty="0" smtClean="0">
                <a:latin typeface="Open Sans" pitchFamily="-84" charset="0"/>
              </a:rPr>
              <a:t>		NOT NULL, </a:t>
            </a:r>
          </a:p>
          <a:p>
            <a:pPr defTabSz="320675" eaLnBrk="1" hangingPunct="1">
              <a:buFont typeface="Arial" pitchFamily="34" charset="0"/>
              <a:buNone/>
            </a:pPr>
            <a:r>
              <a:rPr lang="en-US" altLang="en-US" b="1" dirty="0" smtClean="0">
                <a:latin typeface="Open Sans" pitchFamily="-84" charset="0"/>
              </a:rPr>
              <a:t>	...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3053464" y="482606"/>
            <a:ext cx="7663996" cy="611188"/>
          </a:xfrm>
        </p:spPr>
        <p:txBody>
          <a:bodyPr/>
          <a:lstStyle/>
          <a:p>
            <a:pPr eaLnBrk="1" hangingPunct="1"/>
            <a:r>
              <a:rPr lang="en-US" altLang="en-US" sz="4000" smtClean="0">
                <a:solidFill>
                  <a:schemeClr val="tx1"/>
                </a:solidFill>
                <a:latin typeface="Open Sans" pitchFamily="-84" charset="0"/>
              </a:rPr>
              <a:t>Example 7.1 - CREATE TABLE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1076325" y="1500188"/>
            <a:ext cx="9158288" cy="5249862"/>
          </a:xfrm>
        </p:spPr>
        <p:txBody>
          <a:bodyPr/>
          <a:lstStyle/>
          <a:p>
            <a:pPr defTabSz="322128" eaLnBrk="1" hangingPunct="1">
              <a:buFont typeface="Arial" pitchFamily="34" charset="0"/>
              <a:buNone/>
              <a:defRPr/>
            </a:pPr>
            <a:r>
              <a:rPr lang="en-US" altLang="en-US" sz="2000" b="1" dirty="0"/>
              <a:t>	</a:t>
            </a:r>
            <a:r>
              <a:rPr lang="en-US" altLang="en-US" sz="2000" b="1" dirty="0" smtClean="0"/>
              <a:t>…</a:t>
            </a:r>
          </a:p>
          <a:p>
            <a:pPr defTabSz="322128" eaLnBrk="1" hangingPunct="1">
              <a:buFont typeface="Arial" pitchFamily="34" charset="0"/>
              <a:buNone/>
              <a:defRPr/>
            </a:pPr>
            <a:r>
              <a:rPr lang="en-US" altLang="en-US" sz="2000" b="1" dirty="0"/>
              <a:t>	</a:t>
            </a:r>
            <a:r>
              <a:rPr lang="en-US" altLang="en-US" sz="2000" b="1" dirty="0" err="1" smtClean="0"/>
              <a:t>staffNo</a:t>
            </a:r>
            <a:r>
              <a:rPr lang="en-US" altLang="en-US" sz="2000" b="1" dirty="0" smtClean="0"/>
              <a:t>			</a:t>
            </a:r>
            <a:r>
              <a:rPr lang="en-US" altLang="en-US" sz="2000" b="1" dirty="0" err="1" smtClean="0"/>
              <a:t>StaffNumber</a:t>
            </a:r>
            <a:r>
              <a:rPr lang="en-US" altLang="en-US" sz="2000" b="1" dirty="0" smtClean="0"/>
              <a:t>		</a:t>
            </a:r>
          </a:p>
          <a:p>
            <a:pPr lvl="1" defTabSz="322128" eaLnBrk="1" hangingPunct="1">
              <a:buFont typeface="Arial" pitchFamily="34" charset="0"/>
              <a:buNone/>
              <a:defRPr/>
            </a:pPr>
            <a:r>
              <a:rPr lang="en-US" altLang="en-US" sz="2000" b="1" dirty="0" smtClean="0"/>
              <a:t>					Constraint </a:t>
            </a:r>
            <a:r>
              <a:rPr lang="en-US" altLang="en-US" sz="2000" b="1" dirty="0" err="1" smtClean="0"/>
              <a:t>StaffNotHandlingTooMuch</a:t>
            </a:r>
            <a:endParaRPr lang="en-US" altLang="en-US" sz="2000" b="1" dirty="0" smtClean="0"/>
          </a:p>
          <a:p>
            <a:pPr lvl="1" indent="-609242" algn="just" eaLnBrk="1" hangingPunct="1">
              <a:buFont typeface="Arial" pitchFamily="34" charset="0"/>
              <a:buNone/>
              <a:defRPr/>
            </a:pPr>
            <a:r>
              <a:rPr lang="en-US" altLang="en-US" sz="2000" b="1" dirty="0" smtClean="0"/>
              <a:t>				CHECK (NOT EXISTS    (SELECT </a:t>
            </a:r>
            <a:r>
              <a:rPr lang="en-US" altLang="en-US" sz="2000" b="1" dirty="0" err="1" smtClean="0"/>
              <a:t>staffNo</a:t>
            </a:r>
            <a:endParaRPr lang="en-US" altLang="en-US" sz="2000" b="1" dirty="0" smtClean="0"/>
          </a:p>
          <a:p>
            <a:pPr lvl="1" indent="-609242" algn="just" eaLnBrk="1" hangingPunct="1">
              <a:buFont typeface="Arial" pitchFamily="34" charset="0"/>
              <a:buNone/>
              <a:defRPr/>
            </a:pPr>
            <a:r>
              <a:rPr lang="en-US" altLang="en-US" sz="2000" b="1" dirty="0" smtClean="0"/>
              <a:t>				FROM </a:t>
            </a:r>
            <a:r>
              <a:rPr lang="en-US" altLang="en-US" sz="2000" b="1" dirty="0" err="1" smtClean="0"/>
              <a:t>PropertyForRent</a:t>
            </a:r>
            <a:endParaRPr lang="en-US" altLang="en-US" sz="2000" b="1" dirty="0" smtClean="0"/>
          </a:p>
          <a:p>
            <a:pPr lvl="1" indent="-609242" algn="just" eaLnBrk="1" hangingPunct="1">
              <a:buFont typeface="Arial" pitchFamily="34" charset="0"/>
              <a:buNone/>
              <a:defRPr/>
            </a:pPr>
            <a:r>
              <a:rPr lang="en-US" altLang="en-US" sz="2000" b="1" dirty="0" smtClean="0"/>
              <a:t>				GROUP BY </a:t>
            </a:r>
            <a:r>
              <a:rPr lang="en-US" altLang="en-US" sz="2000" b="1" dirty="0" err="1" smtClean="0"/>
              <a:t>staffNo</a:t>
            </a:r>
            <a:endParaRPr lang="en-US" altLang="en-US" sz="2000" b="1" dirty="0" smtClean="0"/>
          </a:p>
          <a:p>
            <a:pPr lvl="1" indent="-609242" algn="just" eaLnBrk="1" hangingPunct="1">
              <a:buFont typeface="Arial" pitchFamily="34" charset="0"/>
              <a:buNone/>
              <a:defRPr/>
            </a:pPr>
            <a:r>
              <a:rPr lang="en-US" altLang="en-US" sz="2000" b="1" dirty="0" smtClean="0"/>
              <a:t>				HAVING COUNT(*) &gt; 100)),</a:t>
            </a:r>
          </a:p>
          <a:p>
            <a:pPr defTabSz="322128" eaLnBrk="1" hangingPunct="1">
              <a:buFont typeface="Arial" pitchFamily="34" charset="0"/>
              <a:buNone/>
              <a:defRPr/>
            </a:pPr>
            <a:r>
              <a:rPr lang="en-US" altLang="en-US" sz="2000" b="1" dirty="0" smtClean="0"/>
              <a:t>	</a:t>
            </a:r>
            <a:r>
              <a:rPr lang="en-US" altLang="en-US" sz="2000" b="1" dirty="0" err="1" smtClean="0"/>
              <a:t>branchNo</a:t>
            </a:r>
            <a:r>
              <a:rPr lang="en-US" altLang="en-US" sz="2000" b="1" dirty="0" smtClean="0"/>
              <a:t>		</a:t>
            </a:r>
            <a:r>
              <a:rPr lang="en-US" altLang="en-US" sz="2000" b="1" dirty="0" err="1" smtClean="0"/>
              <a:t>BranchNumber</a:t>
            </a:r>
            <a:r>
              <a:rPr lang="en-US" altLang="en-US" sz="2000" b="1" dirty="0" smtClean="0"/>
              <a:t>		NOT NULL,</a:t>
            </a:r>
          </a:p>
          <a:p>
            <a:pPr defTabSz="322128" eaLnBrk="1" hangingPunct="1">
              <a:buFont typeface="Arial" pitchFamily="34" charset="0"/>
              <a:buNone/>
              <a:defRPr/>
            </a:pPr>
            <a:r>
              <a:rPr lang="en-US" altLang="en-US" sz="2000" b="1" dirty="0"/>
              <a:t>	PRIMARY KEY (</a:t>
            </a:r>
            <a:r>
              <a:rPr lang="en-US" altLang="en-US" sz="2000" b="1" dirty="0" err="1"/>
              <a:t>propertyNo</a:t>
            </a:r>
            <a:r>
              <a:rPr lang="en-US" altLang="en-US" sz="2000" b="1" dirty="0"/>
              <a:t>),</a:t>
            </a:r>
          </a:p>
          <a:p>
            <a:pPr defTabSz="322128" eaLnBrk="1" hangingPunct="1">
              <a:buFont typeface="Arial" pitchFamily="34" charset="0"/>
              <a:buNone/>
              <a:defRPr/>
            </a:pPr>
            <a:r>
              <a:rPr lang="en-US" altLang="en-US" sz="2000" b="1" dirty="0"/>
              <a:t>	FOREIGN KEY (</a:t>
            </a:r>
            <a:r>
              <a:rPr lang="en-US" altLang="en-US" sz="2000" b="1" dirty="0" err="1"/>
              <a:t>staffNo</a:t>
            </a:r>
            <a:r>
              <a:rPr lang="en-US" altLang="en-US" sz="2000" b="1" dirty="0"/>
              <a:t>) REFERENCES Staff </a:t>
            </a:r>
          </a:p>
          <a:p>
            <a:pPr lvl="1" defTabSz="322128" eaLnBrk="1" hangingPunct="1">
              <a:buFont typeface="Arial" pitchFamily="34" charset="0"/>
              <a:buNone/>
              <a:defRPr/>
            </a:pPr>
            <a:r>
              <a:rPr lang="en-US" altLang="en-US" sz="2000" b="1" dirty="0"/>
              <a:t>               ON DELETE SET NULL ON UPDATE </a:t>
            </a:r>
            <a:r>
              <a:rPr lang="en-US" altLang="en-US" sz="2000" b="1" dirty="0" smtClean="0"/>
              <a:t>CASCADE,</a:t>
            </a:r>
          </a:p>
          <a:p>
            <a:pPr defTabSz="322128" eaLnBrk="1" hangingPunct="1">
              <a:buFont typeface="Arial" pitchFamily="34" charset="0"/>
              <a:buNone/>
              <a:defRPr/>
            </a:pPr>
            <a:r>
              <a:rPr lang="en-US" altLang="en-US" sz="2000" b="1" dirty="0" smtClean="0"/>
              <a:t>	FOREIGN KEY (</a:t>
            </a:r>
            <a:r>
              <a:rPr lang="en-US" altLang="en-US" sz="2000" b="1" dirty="0" err="1" smtClean="0"/>
              <a:t>ownerNo</a:t>
            </a:r>
            <a:r>
              <a:rPr lang="en-US" altLang="en-US" sz="2000" b="1" dirty="0" smtClean="0"/>
              <a:t>) REFERENCES </a:t>
            </a:r>
            <a:r>
              <a:rPr lang="en-US" altLang="en-US" sz="2000" b="1" dirty="0" err="1" smtClean="0"/>
              <a:t>PrivateOwner</a:t>
            </a:r>
            <a:r>
              <a:rPr lang="en-US" altLang="en-US" sz="2000" b="1" dirty="0" smtClean="0"/>
              <a:t> </a:t>
            </a:r>
          </a:p>
          <a:p>
            <a:pPr lvl="1" defTabSz="322128" eaLnBrk="1" hangingPunct="1">
              <a:buFont typeface="Arial" pitchFamily="34" charset="0"/>
              <a:buNone/>
              <a:defRPr/>
            </a:pPr>
            <a:r>
              <a:rPr lang="en-US" altLang="en-US" sz="2000" b="1" dirty="0" smtClean="0"/>
              <a:t>               ON DELETE NO ACTION ON UPDATE CASCADE,</a:t>
            </a:r>
          </a:p>
          <a:p>
            <a:pPr defTabSz="322128" eaLnBrk="1" hangingPunct="1">
              <a:buFont typeface="Arial" pitchFamily="34" charset="0"/>
              <a:buNone/>
              <a:defRPr/>
            </a:pPr>
            <a:r>
              <a:rPr lang="en-US" altLang="en-US" sz="2000" b="1" dirty="0" smtClean="0"/>
              <a:t>	FOREIGN KEY (</a:t>
            </a:r>
            <a:r>
              <a:rPr lang="en-US" altLang="en-US" sz="2000" b="1" dirty="0" err="1" smtClean="0"/>
              <a:t>branchNo</a:t>
            </a:r>
            <a:r>
              <a:rPr lang="en-US" altLang="en-US" sz="2000" b="1" dirty="0" smtClean="0"/>
              <a:t>) REFERENCES Branch </a:t>
            </a:r>
          </a:p>
          <a:p>
            <a:pPr lvl="1" defTabSz="322128" eaLnBrk="1" hangingPunct="1">
              <a:buFont typeface="Arial" pitchFamily="34" charset="0"/>
              <a:buNone/>
              <a:defRPr/>
            </a:pPr>
            <a:r>
              <a:rPr lang="en-US" altLang="en-US" sz="2000" b="1" dirty="0" smtClean="0"/>
              <a:t>               ON DELETE NO ACTION ON UPDATE CASCADE</a:t>
            </a:r>
          </a:p>
          <a:p>
            <a:pPr lvl="1" defTabSz="322128" eaLnBrk="1" hangingPunct="1">
              <a:buFont typeface="Arial" pitchFamily="34" charset="0"/>
              <a:buNone/>
              <a:defRPr/>
            </a:pPr>
            <a:r>
              <a:rPr lang="en-US" altLang="en-US" sz="2000" b="1" dirty="0" smtClean="0"/>
              <a:t>);</a:t>
            </a:r>
            <a:endParaRPr lang="en-US" altLang="en-US" sz="2000" b="1" dirty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433619"/>
            <a:ext cx="8294913" cy="611188"/>
          </a:xfrm>
        </p:spPr>
        <p:txBody>
          <a:bodyPr/>
          <a:lstStyle/>
          <a:p>
            <a:pPr eaLnBrk="1" hangingPunct="1"/>
            <a:r>
              <a:rPr lang="en-US" altLang="en-US" sz="4000" dirty="0" smtClean="0">
                <a:solidFill>
                  <a:schemeClr val="tx1"/>
                </a:solidFill>
                <a:latin typeface="Open Sans" pitchFamily="-84" charset="0"/>
              </a:rPr>
              <a:t>Example 7.1 - CREATE TABLE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126570" y="559594"/>
            <a:ext cx="9244012" cy="611188"/>
          </a:xfrm>
        </p:spPr>
        <p:txBody>
          <a:bodyPr/>
          <a:lstStyle/>
          <a:p>
            <a:pPr eaLnBrk="1" hangingPunct="1">
              <a:defRPr/>
            </a:pPr>
            <a:r>
              <a:rPr sz="4411">
                <a:solidFill>
                  <a:schemeClr val="tx1"/>
                </a:solidFill>
              </a:rPr>
              <a:t>ALTER TABLE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1367523" y="1937210"/>
            <a:ext cx="9075738" cy="4538663"/>
          </a:xfrm>
        </p:spPr>
        <p:txBody>
          <a:bodyPr/>
          <a:lstStyle/>
          <a:p>
            <a:pPr algn="just" eaLnBrk="1" hangingPunct="1"/>
            <a:r>
              <a:rPr lang="en-US" altLang="en-US" sz="2400" b="1" dirty="0" smtClean="0">
                <a:latin typeface="Open Sans" pitchFamily="-84" charset="0"/>
              </a:rPr>
              <a:t>Add a new column to a table.</a:t>
            </a:r>
          </a:p>
          <a:p>
            <a:pPr algn="just" eaLnBrk="1" hangingPunct="1"/>
            <a:r>
              <a:rPr lang="en-US" altLang="en-US" sz="2400" b="1" dirty="0" smtClean="0">
                <a:latin typeface="Open Sans" pitchFamily="-84" charset="0"/>
              </a:rPr>
              <a:t>Drop a column from a table.</a:t>
            </a:r>
          </a:p>
          <a:p>
            <a:pPr algn="just" eaLnBrk="1" hangingPunct="1"/>
            <a:r>
              <a:rPr lang="en-US" altLang="en-US" sz="2400" b="1" dirty="0" smtClean="0">
                <a:latin typeface="Open Sans" pitchFamily="-84" charset="0"/>
              </a:rPr>
              <a:t>Add a new table constraint.</a:t>
            </a:r>
          </a:p>
          <a:p>
            <a:pPr algn="just" eaLnBrk="1" hangingPunct="1"/>
            <a:r>
              <a:rPr lang="en-US" altLang="en-US" sz="2400" b="1" dirty="0" smtClean="0">
                <a:latin typeface="Open Sans" pitchFamily="-84" charset="0"/>
              </a:rPr>
              <a:t>Drop a table constraint.</a:t>
            </a:r>
          </a:p>
          <a:p>
            <a:pPr algn="just" eaLnBrk="1" hangingPunct="1"/>
            <a:r>
              <a:rPr lang="en-US" altLang="en-US" sz="2400" b="1" dirty="0" smtClean="0">
                <a:latin typeface="Open Sans" pitchFamily="-84" charset="0"/>
              </a:rPr>
              <a:t>Set a default for a column.</a:t>
            </a:r>
          </a:p>
          <a:p>
            <a:pPr algn="just" eaLnBrk="1" hangingPunct="1"/>
            <a:r>
              <a:rPr lang="en-US" altLang="en-US" sz="2400" b="1" dirty="0" smtClean="0">
                <a:latin typeface="Open Sans" pitchFamily="-84" charset="0"/>
              </a:rPr>
              <a:t>Drop a default for a column.</a:t>
            </a:r>
            <a:endParaRPr lang="en-US" altLang="en-US" sz="2400" dirty="0" smtClean="0">
              <a:latin typeface="Open Sans" pitchFamily="-84" charset="0"/>
            </a:endParaRPr>
          </a:p>
        </p:txBody>
      </p:sp>
      <p:pic>
        <p:nvPicPr>
          <p:cNvPr id="4" name="Picture 2" descr="Hasil gambar untuk alter t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810" y="4612591"/>
            <a:ext cx="4057451" cy="2313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23038" y="6964489"/>
            <a:ext cx="53435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1"/>
              <a:t>http://www.zentut.com/sql-tutorial/sql-alter-table/</a:t>
            </a:r>
          </a:p>
        </p:txBody>
      </p:sp>
    </p:spTree>
    <p:extLst>
      <p:ext uri="{BB962C8B-B14F-4D97-AF65-F5344CB8AC3E}">
        <p14:creationId xmlns:p14="http://schemas.microsoft.com/office/powerpoint/2010/main" val="128586931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4432" y="2773045"/>
            <a:ext cx="10489629" cy="1260475"/>
          </a:xfrm>
        </p:spPr>
        <p:txBody>
          <a:bodyPr>
            <a:noAutofit/>
          </a:bodyPr>
          <a:lstStyle/>
          <a:p>
            <a:r>
              <a:rPr lang="en-US" sz="4600" dirty="0" smtClean="0"/>
              <a:t>CHAPTER 7</a:t>
            </a:r>
            <a:br>
              <a:rPr lang="en-US" sz="4600" dirty="0" smtClean="0"/>
            </a:br>
            <a:r>
              <a:rPr lang="en-US" sz="4600" dirty="0" smtClean="0"/>
              <a:t>SQL : DATA DEFINITION</a:t>
            </a:r>
            <a:endParaRPr lang="id-ID" sz="4600" dirty="0"/>
          </a:p>
        </p:txBody>
      </p:sp>
      <p:sp>
        <p:nvSpPr>
          <p:cNvPr id="6146" name="AutoShape 2" descr="https://www.csiac.org/sites/default/files/images/group_rotating_banner/banner_195.jpg"/>
          <p:cNvSpPr>
            <a:spLocks noChangeAspect="1" noChangeArrowheads="1"/>
          </p:cNvSpPr>
          <p:nvPr/>
        </p:nvSpPr>
        <p:spPr bwMode="auto">
          <a:xfrm>
            <a:off x="181855" y="-1638617"/>
            <a:ext cx="7237099" cy="3413786"/>
          </a:xfrm>
          <a:prstGeom prst="rect">
            <a:avLst/>
          </a:prstGeom>
          <a:noFill/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971794" y="559594"/>
            <a:ext cx="8017329" cy="611187"/>
          </a:xfrm>
        </p:spPr>
        <p:txBody>
          <a:bodyPr/>
          <a:lstStyle/>
          <a:p>
            <a:pPr eaLnBrk="1" hangingPunct="1"/>
            <a:r>
              <a:rPr lang="en-US" altLang="en-US" sz="3900" dirty="0" smtClean="0">
                <a:solidFill>
                  <a:schemeClr val="tx1"/>
                </a:solidFill>
                <a:latin typeface="Open Sans" pitchFamily="-84" charset="0"/>
              </a:rPr>
              <a:t>Example 7.2(a) - ALTER TABLE</a:t>
            </a:r>
          </a:p>
        </p:txBody>
      </p:sp>
      <p:sp>
        <p:nvSpPr>
          <p:cNvPr id="318467" name="Rectangle 1027"/>
          <p:cNvSpPr>
            <a:spLocks noGrp="1" noChangeArrowheads="1"/>
          </p:cNvSpPr>
          <p:nvPr>
            <p:ph idx="1"/>
          </p:nvPr>
        </p:nvSpPr>
        <p:spPr>
          <a:xfrm>
            <a:off x="1249366" y="1916113"/>
            <a:ext cx="8753475" cy="3902075"/>
          </a:xfrm>
        </p:spPr>
        <p:txBody>
          <a:bodyPr/>
          <a:lstStyle/>
          <a:p>
            <a:pPr algn="just" eaLnBrk="1" hangingPunct="1">
              <a:buFont typeface="Monotype Sorts" pitchFamily="2" charset="2"/>
              <a:buNone/>
            </a:pPr>
            <a:r>
              <a:rPr lang="en-US" altLang="en-US" sz="2400" b="1" dirty="0" smtClean="0">
                <a:latin typeface="Open Sans" pitchFamily="-84" charset="0"/>
              </a:rPr>
              <a:t>	Change Staff table by removing default of ‘Assistant’ for position column and setting default for sex column to female (‘F’).</a:t>
            </a:r>
          </a:p>
          <a:p>
            <a:pPr algn="just" eaLnBrk="1" hangingPunct="1">
              <a:lnSpc>
                <a:spcPct val="30000"/>
              </a:lnSpc>
              <a:buFont typeface="Monotype Sorts" pitchFamily="2" charset="2"/>
              <a:buNone/>
            </a:pPr>
            <a:endParaRPr lang="en-US" altLang="en-US" sz="2400" b="1" dirty="0" smtClean="0">
              <a:latin typeface="Open Sans" pitchFamily="-84" charset="0"/>
            </a:endParaRPr>
          </a:p>
          <a:p>
            <a:pPr algn="just" eaLnBrk="1" hangingPunct="1">
              <a:buFont typeface="Monotype Sorts" pitchFamily="2" charset="2"/>
              <a:buNone/>
            </a:pPr>
            <a:r>
              <a:rPr lang="en-US" altLang="en-US" sz="2400" b="1" dirty="0" smtClean="0">
                <a:latin typeface="Open Sans" pitchFamily="-84" charset="0"/>
              </a:rPr>
              <a:t>		ALTER TABLE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>
                <a:latin typeface="Open Sans" pitchFamily="-84" charset="0"/>
              </a:rPr>
              <a:t>			ALTER position DROP DEFAULT;</a:t>
            </a:r>
          </a:p>
          <a:p>
            <a:pPr algn="just" eaLnBrk="1" hangingPunct="1">
              <a:buFont typeface="Monotype Sorts" pitchFamily="2" charset="2"/>
              <a:buNone/>
            </a:pPr>
            <a:r>
              <a:rPr lang="en-US" altLang="en-US" sz="2400" b="1" dirty="0" smtClean="0">
                <a:latin typeface="Open Sans" pitchFamily="-84" charset="0"/>
              </a:rPr>
              <a:t>		</a:t>
            </a:r>
          </a:p>
          <a:p>
            <a:pPr algn="just" eaLnBrk="1" hangingPunct="1">
              <a:buFont typeface="Monotype Sorts" pitchFamily="2" charset="2"/>
              <a:buNone/>
            </a:pPr>
            <a:r>
              <a:rPr lang="en-US" altLang="en-US" sz="2400" b="1" dirty="0" smtClean="0">
                <a:latin typeface="Open Sans" pitchFamily="-84" charset="0"/>
              </a:rPr>
              <a:t>		ALTER TABLE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>
                <a:latin typeface="Open Sans" pitchFamily="-84" charset="0"/>
              </a:rPr>
              <a:t>			ALTER sex SET DEFAULT ‘F’;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265733" y="509588"/>
            <a:ext cx="7799614" cy="609600"/>
          </a:xfrm>
        </p:spPr>
        <p:txBody>
          <a:bodyPr/>
          <a:lstStyle/>
          <a:p>
            <a:pPr algn="just" eaLnBrk="1" hangingPunct="1"/>
            <a:r>
              <a:rPr lang="en-US" altLang="en-US" sz="3900" smtClean="0">
                <a:solidFill>
                  <a:schemeClr val="tx1"/>
                </a:solidFill>
                <a:latin typeface="Open Sans" pitchFamily="-84" charset="0"/>
              </a:rPr>
              <a:t>Example 7.2(b) - ALTER TABLE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idx="1"/>
          </p:nvPr>
        </p:nvSpPr>
        <p:spPr>
          <a:xfrm>
            <a:off x="1084037" y="1879597"/>
            <a:ext cx="9005888" cy="4537075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  <a:defRPr/>
            </a:pPr>
            <a:r>
              <a:rPr lang="en-US" altLang="en-US" sz="2400" b="1" dirty="0" smtClean="0"/>
              <a:t>	Remove constraint from </a:t>
            </a:r>
            <a:r>
              <a:rPr lang="en-US" altLang="en-US" sz="2400" b="1" dirty="0" err="1" smtClean="0"/>
              <a:t>PropertyForRent</a:t>
            </a:r>
            <a:r>
              <a:rPr lang="en-US" altLang="en-US" sz="2400" b="1" dirty="0" smtClean="0"/>
              <a:t> that staff are not allowed to handle more than 100 properties at a time. </a:t>
            </a:r>
          </a:p>
          <a:p>
            <a:pPr algn="just" eaLnBrk="1" hangingPunct="1">
              <a:buFont typeface="Monotype Sorts" pitchFamily="2" charset="2"/>
              <a:buNone/>
              <a:defRPr/>
            </a:pPr>
            <a:r>
              <a:rPr lang="en-US" altLang="en-US" sz="2400" b="1" dirty="0"/>
              <a:t>	ALTER TABLE </a:t>
            </a:r>
            <a:r>
              <a:rPr lang="en-US" altLang="en-US" sz="2400" b="1" dirty="0" err="1"/>
              <a:t>PropertyForRent</a:t>
            </a:r>
            <a:endParaRPr lang="en-US" altLang="en-US" sz="2400" b="1" dirty="0"/>
          </a:p>
          <a:p>
            <a:pPr lvl="1" algn="just" eaLnBrk="1" hangingPunct="1">
              <a:buFontTx/>
              <a:buNone/>
              <a:defRPr/>
            </a:pPr>
            <a:r>
              <a:rPr lang="en-US" altLang="en-US" sz="2400" b="1" dirty="0"/>
              <a:t>	DROP CONSTRAINT </a:t>
            </a:r>
            <a:r>
              <a:rPr lang="en-US" altLang="en-US" sz="2400" b="1" dirty="0" err="1"/>
              <a:t>StaffNotHandlingTooMuch</a:t>
            </a:r>
            <a:r>
              <a:rPr lang="en-US" altLang="en-US" sz="2400" b="1" dirty="0"/>
              <a:t>;</a:t>
            </a:r>
          </a:p>
          <a:p>
            <a:pPr algn="just" eaLnBrk="1" hangingPunct="1">
              <a:buFont typeface="Monotype Sorts" pitchFamily="2" charset="2"/>
              <a:buNone/>
              <a:defRPr/>
            </a:pPr>
            <a:r>
              <a:rPr lang="en-US" altLang="en-US" sz="2400" b="1" dirty="0"/>
              <a:t>	</a:t>
            </a:r>
            <a:endParaRPr lang="en-US" altLang="en-US" sz="2400" b="1" dirty="0" smtClean="0"/>
          </a:p>
          <a:p>
            <a:pPr algn="just" eaLnBrk="1" hangingPunct="1">
              <a:buFont typeface="Monotype Sorts" pitchFamily="2" charset="2"/>
              <a:buNone/>
              <a:defRPr/>
            </a:pPr>
            <a:r>
              <a:rPr lang="en-US" altLang="en-US" sz="2400" b="1" dirty="0" smtClean="0"/>
              <a:t>	Add new column to Client table.</a:t>
            </a:r>
          </a:p>
          <a:p>
            <a:pPr algn="just" eaLnBrk="1" hangingPunct="1">
              <a:buFont typeface="Monotype Sorts" pitchFamily="2" charset="2"/>
              <a:buNone/>
              <a:defRPr/>
            </a:pPr>
            <a:r>
              <a:rPr lang="en-US" altLang="en-US" sz="2400" b="1" dirty="0"/>
              <a:t>	</a:t>
            </a:r>
            <a:r>
              <a:rPr lang="en-US" altLang="en-US" sz="2400" b="1" dirty="0" smtClean="0"/>
              <a:t>ALTER </a:t>
            </a:r>
            <a:r>
              <a:rPr lang="en-US" altLang="en-US" sz="2400" b="1" dirty="0"/>
              <a:t>TABLE Client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en-US" sz="2400" b="1" dirty="0"/>
              <a:t>	ADD </a:t>
            </a:r>
            <a:r>
              <a:rPr lang="en-US" altLang="en-US" sz="2400" b="1" dirty="0" err="1"/>
              <a:t>prefNoRooms</a:t>
            </a:r>
            <a:r>
              <a:rPr lang="en-US" altLang="en-US" sz="2400" b="1" dirty="0"/>
              <a:t> </a:t>
            </a:r>
            <a:r>
              <a:rPr lang="en-US" altLang="en-US" sz="2400" b="1" dirty="0" err="1" smtClean="0"/>
              <a:t>PropertyRooms</a:t>
            </a:r>
            <a:r>
              <a:rPr lang="en-US" altLang="en-US" sz="2400" b="1" dirty="0"/>
              <a:t>;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3963" y="510607"/>
            <a:ext cx="3897312" cy="611187"/>
          </a:xfrm>
        </p:spPr>
        <p:txBody>
          <a:bodyPr/>
          <a:lstStyle/>
          <a:p>
            <a:pPr algn="just" eaLnBrk="1" hangingPunct="1">
              <a:defRPr/>
            </a:pPr>
            <a:r>
              <a:rPr sz="4411" dirty="0">
                <a:solidFill>
                  <a:schemeClr val="tx1"/>
                </a:solidFill>
              </a:rPr>
              <a:t>DROP TABLE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idx="1"/>
          </p:nvPr>
        </p:nvSpPr>
        <p:spPr>
          <a:xfrm>
            <a:off x="1203325" y="1884137"/>
            <a:ext cx="9159875" cy="5160963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  <a:defRPr/>
            </a:pPr>
            <a:r>
              <a:rPr lang="en-US" altLang="en-US" sz="2600" b="1" dirty="0" smtClean="0"/>
              <a:t>DROP TABLE </a:t>
            </a:r>
            <a:r>
              <a:rPr lang="en-US" altLang="en-US" sz="2600" b="1" dirty="0" err="1" smtClean="0"/>
              <a:t>TableName</a:t>
            </a:r>
            <a:r>
              <a:rPr lang="en-US" altLang="en-US" sz="2600" b="1" dirty="0" smtClean="0"/>
              <a:t> [RESTRICT | CASCADE]</a:t>
            </a:r>
            <a:endParaRPr lang="en-US" altLang="en-US" sz="2600" b="1" dirty="0"/>
          </a:p>
          <a:p>
            <a:pPr eaLnBrk="1" hangingPunct="1">
              <a:lnSpc>
                <a:spcPct val="40000"/>
              </a:lnSpc>
              <a:buFont typeface="Monotype Sorts" pitchFamily="2" charset="2"/>
              <a:buNone/>
              <a:defRPr/>
            </a:pPr>
            <a:endParaRPr lang="en-US" altLang="en-US" sz="3088" b="1" dirty="0"/>
          </a:p>
          <a:p>
            <a:pPr lvl="1" eaLnBrk="1" hangingPunct="1">
              <a:buFontTx/>
              <a:buNone/>
              <a:defRPr/>
            </a:pPr>
            <a:r>
              <a:rPr lang="en-US" altLang="en-US" b="1" dirty="0" smtClean="0"/>
              <a:t>	e.g.	DROP TABLE </a:t>
            </a:r>
            <a:r>
              <a:rPr lang="en-US" altLang="en-US" b="1" dirty="0" err="1" smtClean="0"/>
              <a:t>PropertyForRent</a:t>
            </a:r>
            <a:r>
              <a:rPr lang="en-US" altLang="en-US" b="1" dirty="0" smtClean="0"/>
              <a:t>;</a:t>
            </a:r>
          </a:p>
          <a:p>
            <a:pPr lvl="1" eaLnBrk="1" hangingPunct="1">
              <a:lnSpc>
                <a:spcPct val="30000"/>
              </a:lnSpc>
              <a:defRPr/>
            </a:pPr>
            <a:endParaRPr lang="en-US" altLang="en-US" sz="2647" b="1" dirty="0"/>
          </a:p>
          <a:p>
            <a:pPr eaLnBrk="1" hangingPunct="1">
              <a:defRPr/>
            </a:pPr>
            <a:r>
              <a:rPr lang="en-US" altLang="en-US" b="1" dirty="0" smtClean="0"/>
              <a:t>Removes named table and all rows within it. </a:t>
            </a:r>
          </a:p>
          <a:p>
            <a:pPr eaLnBrk="1" hangingPunct="1">
              <a:defRPr/>
            </a:pPr>
            <a:r>
              <a:rPr lang="en-US" altLang="en-US" b="1" dirty="0" smtClean="0"/>
              <a:t>With RESTRICT, if any other objects depend for their existence on continued existence of this table, SQL does not allow request. </a:t>
            </a:r>
          </a:p>
          <a:p>
            <a:pPr eaLnBrk="1" hangingPunct="1">
              <a:defRPr/>
            </a:pPr>
            <a:r>
              <a:rPr lang="en-US" altLang="en-US" b="1" dirty="0" smtClean="0"/>
              <a:t>With CASCADE, SQL drops all dependent objects (and objects dependent on these objects).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6"/>
          <p:cNvSpPr txBox="1">
            <a:spLocks/>
          </p:cNvSpPr>
          <p:nvPr/>
        </p:nvSpPr>
        <p:spPr bwMode="auto">
          <a:xfrm>
            <a:off x="1300163" y="1930400"/>
            <a:ext cx="9094787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/>
          <a:lstStyle/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altLang="en-US" sz="4000" baseline="30000">
                <a:latin typeface="Open Sans" pitchFamily="-84" charset="0"/>
              </a:rPr>
              <a:t>Authorization identifier is normal SQL identifier used to establish identity of a user. Usually has an associated password.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altLang="en-US" sz="4000" baseline="30000">
                <a:latin typeface="Open Sans" pitchFamily="-84" charset="0"/>
              </a:rPr>
              <a:t>Used to determine which objects user may reference and what operations may be performed on those objects. 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altLang="en-US" sz="4000" baseline="30000">
                <a:latin typeface="Open Sans" pitchFamily="-84" charset="0"/>
              </a:rPr>
              <a:t>Each object created in SQL has an owner, as defined in AUTHORIZATION clause of schema to which object belongs.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altLang="en-US" sz="4000" baseline="30000">
                <a:latin typeface="Open Sans" pitchFamily="-84" charset="0"/>
              </a:rPr>
              <a:t>Owner is only person who may know about it.</a:t>
            </a:r>
          </a:p>
        </p:txBody>
      </p:sp>
      <p:sp>
        <p:nvSpPr>
          <p:cNvPr id="37891" name="Title 6"/>
          <p:cNvSpPr txBox="1">
            <a:spLocks/>
          </p:cNvSpPr>
          <p:nvPr/>
        </p:nvSpPr>
        <p:spPr bwMode="auto">
          <a:xfrm>
            <a:off x="3762375" y="523875"/>
            <a:ext cx="6632575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/>
          <a:lstStyle/>
          <a:p>
            <a:pPr eaLnBrk="1" hangingPunct="1">
              <a:lnSpc>
                <a:spcPct val="70000"/>
              </a:lnSpc>
            </a:pPr>
            <a:r>
              <a:rPr lang="en-US" altLang="en-US" sz="3200" b="1" dirty="0">
                <a:latin typeface="Open Sans" pitchFamily="-84" charset="0"/>
              </a:rPr>
              <a:t>Access Control - Authorization Identifiers and Ownership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6"/>
          <p:cNvSpPr txBox="1">
            <a:spLocks/>
          </p:cNvSpPr>
          <p:nvPr/>
        </p:nvSpPr>
        <p:spPr bwMode="auto">
          <a:xfrm>
            <a:off x="3762375" y="523875"/>
            <a:ext cx="6632575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/>
          <a:lstStyle/>
          <a:p>
            <a:pPr eaLnBrk="1" hangingPunct="1">
              <a:lnSpc>
                <a:spcPct val="70000"/>
              </a:lnSpc>
            </a:pPr>
            <a:r>
              <a:rPr lang="en-US" altLang="en-US" sz="4400" b="1" dirty="0">
                <a:latin typeface="Open Sans" pitchFamily="-84" charset="0"/>
              </a:rPr>
              <a:t>Privileges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14438" y="1817688"/>
            <a:ext cx="9180512" cy="4294187"/>
          </a:xfrm>
        </p:spPr>
        <p:txBody>
          <a:bodyPr/>
          <a:lstStyle/>
          <a:p>
            <a:pPr marL="378150" indent="-378150" eaLnBrk="1" hangingPunct="1">
              <a:defRPr/>
            </a:pPr>
            <a:r>
              <a:rPr lang="en-US" sz="2400" dirty="0" smtClean="0"/>
              <a:t>Actions user permitted to carry out on given base table or view:</a:t>
            </a:r>
          </a:p>
          <a:p>
            <a:pPr marL="819325" lvl="1" indent="-315125" eaLnBrk="1" hangingPunct="1">
              <a:defRPr/>
            </a:pPr>
            <a:r>
              <a:rPr lang="en-US" sz="2206" dirty="0" smtClean="0"/>
              <a:t>SELECT		Retrieve data from a table.</a:t>
            </a:r>
          </a:p>
          <a:p>
            <a:pPr marL="819325" lvl="1" indent="-315125" eaLnBrk="1" hangingPunct="1">
              <a:defRPr/>
            </a:pPr>
            <a:r>
              <a:rPr lang="en-US" sz="2206" dirty="0" smtClean="0"/>
              <a:t>INSERT		Insert new rows into a table.</a:t>
            </a:r>
          </a:p>
          <a:p>
            <a:pPr marL="819325" lvl="1" indent="-315125" eaLnBrk="1" hangingPunct="1">
              <a:defRPr/>
            </a:pPr>
            <a:r>
              <a:rPr lang="en-US" sz="2206" dirty="0" smtClean="0"/>
              <a:t>UPDATE		Modify rows of data in a table. </a:t>
            </a:r>
          </a:p>
          <a:p>
            <a:pPr marL="819325" lvl="1" indent="-315125" eaLnBrk="1" hangingPunct="1">
              <a:defRPr/>
            </a:pPr>
            <a:r>
              <a:rPr lang="en-US" sz="2206" dirty="0" smtClean="0"/>
              <a:t>DELETE		Delete rows of data from a table.</a:t>
            </a:r>
          </a:p>
          <a:p>
            <a:pPr marL="819325" lvl="1" indent="-315125" eaLnBrk="1" hangingPunct="1">
              <a:defRPr/>
            </a:pPr>
            <a:r>
              <a:rPr lang="en-US" sz="2206" dirty="0" smtClean="0"/>
              <a:t>REFERENCES		Reference columns of named table in integrity constraints.</a:t>
            </a:r>
          </a:p>
          <a:p>
            <a:pPr marL="819325" lvl="1" indent="-315125" eaLnBrk="1" hangingPunct="1">
              <a:defRPr/>
            </a:pPr>
            <a:r>
              <a:rPr lang="en-US" sz="2206" dirty="0" smtClean="0"/>
              <a:t>USAGE			Use domains, collations, character sets, and translations.</a:t>
            </a:r>
          </a:p>
          <a:p>
            <a:pPr marL="378150" indent="-378150" eaLnBrk="1" hangingPunct="1">
              <a:defRPr/>
            </a:pPr>
            <a:endParaRPr lang="en-US" sz="2206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6"/>
          <p:cNvSpPr txBox="1">
            <a:spLocks/>
          </p:cNvSpPr>
          <p:nvPr/>
        </p:nvSpPr>
        <p:spPr bwMode="auto">
          <a:xfrm>
            <a:off x="1300163" y="1930400"/>
            <a:ext cx="9094787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/>
          <a:lstStyle/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altLang="en-US" sz="4000" baseline="30000" dirty="0">
                <a:latin typeface="Open Sans" pitchFamily="-84" charset="0"/>
              </a:rPr>
              <a:t>Can restrict INSERT/UPDATE/REFERENCES to named columns.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altLang="en-US" sz="4000" baseline="30000" dirty="0">
                <a:latin typeface="Open Sans" pitchFamily="-84" charset="0"/>
              </a:rPr>
              <a:t>Owner of table must grant other users the necessary privileges using GRANT statement.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altLang="en-US" sz="4000" baseline="30000" dirty="0">
                <a:latin typeface="Open Sans" pitchFamily="-84" charset="0"/>
              </a:rPr>
              <a:t>To create view, user must have SELECT privilege on all tables that make up view and REFERENCES privilege on the named columns.</a:t>
            </a:r>
          </a:p>
        </p:txBody>
      </p:sp>
      <p:sp>
        <p:nvSpPr>
          <p:cNvPr id="39939" name="Title 6"/>
          <p:cNvSpPr txBox="1">
            <a:spLocks/>
          </p:cNvSpPr>
          <p:nvPr/>
        </p:nvSpPr>
        <p:spPr bwMode="auto">
          <a:xfrm>
            <a:off x="3762375" y="523875"/>
            <a:ext cx="6632575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/>
          <a:lstStyle/>
          <a:p>
            <a:pPr eaLnBrk="1" hangingPunct="1">
              <a:lnSpc>
                <a:spcPct val="70000"/>
              </a:lnSpc>
            </a:pPr>
            <a:r>
              <a:rPr lang="en-US" altLang="en-US" sz="4400" b="1" dirty="0">
                <a:latin typeface="Open Sans" pitchFamily="-84" charset="0"/>
              </a:rPr>
              <a:t>Privileges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6"/>
          <p:cNvSpPr txBox="1">
            <a:spLocks/>
          </p:cNvSpPr>
          <p:nvPr/>
        </p:nvSpPr>
        <p:spPr bwMode="auto">
          <a:xfrm>
            <a:off x="1300163" y="1930400"/>
            <a:ext cx="9094787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87" tIns="52144" rIns="104287" bIns="52144"/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baseline="30000" dirty="0" smtClean="0">
                <a:latin typeface="Open Sans" pitchFamily="-84" charset="0"/>
              </a:rPr>
              <a:t>	GRANT	{</a:t>
            </a:r>
            <a:r>
              <a:rPr lang="en-US" altLang="en-US" baseline="30000" dirty="0" err="1" smtClean="0">
                <a:latin typeface="Open Sans" pitchFamily="-84" charset="0"/>
              </a:rPr>
              <a:t>PrivilegeList</a:t>
            </a:r>
            <a:r>
              <a:rPr lang="en-US" altLang="en-US" baseline="30000" dirty="0" smtClean="0">
                <a:latin typeface="Open Sans" pitchFamily="-84" charset="0"/>
              </a:rPr>
              <a:t> | ALL PRIVILEGES}</a:t>
            </a: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baseline="30000" dirty="0" smtClean="0">
                <a:latin typeface="Open Sans" pitchFamily="-84" charset="0"/>
              </a:rPr>
              <a:t>	ON			</a:t>
            </a:r>
            <a:r>
              <a:rPr lang="en-US" altLang="en-US" baseline="30000" dirty="0" err="1" smtClean="0">
                <a:latin typeface="Open Sans" pitchFamily="-84" charset="0"/>
              </a:rPr>
              <a:t>ObjectName</a:t>
            </a:r>
            <a:r>
              <a:rPr lang="en-US" altLang="en-US" baseline="30000" dirty="0" smtClean="0">
                <a:latin typeface="Open Sans" pitchFamily="-84" charset="0"/>
              </a:rPr>
              <a:t> </a:t>
            </a: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baseline="30000" dirty="0" smtClean="0">
                <a:latin typeface="Open Sans" pitchFamily="-84" charset="0"/>
              </a:rPr>
              <a:t>	TO			{</a:t>
            </a:r>
            <a:r>
              <a:rPr lang="en-US" altLang="en-US" baseline="30000" dirty="0" err="1" smtClean="0">
                <a:latin typeface="Open Sans" pitchFamily="-84" charset="0"/>
              </a:rPr>
              <a:t>AuthorizationIdList</a:t>
            </a:r>
            <a:r>
              <a:rPr lang="en-US" altLang="en-US" baseline="30000" dirty="0" smtClean="0">
                <a:latin typeface="Open Sans" pitchFamily="-84" charset="0"/>
              </a:rPr>
              <a:t> | PUBLIC} </a:t>
            </a: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baseline="30000" dirty="0" smtClean="0">
                <a:latin typeface="Open Sans" pitchFamily="-84" charset="0"/>
              </a:rPr>
              <a:t>	[WITH GRANT OPTION]</a:t>
            </a:r>
          </a:p>
          <a:p>
            <a:pPr eaLnBrk="1" hangingPunct="1">
              <a:spcBef>
                <a:spcPct val="0"/>
              </a:spcBef>
              <a:defRPr/>
            </a:pPr>
            <a:endParaRPr lang="en-US" altLang="en-US" baseline="30000" dirty="0" smtClean="0">
              <a:latin typeface="Open Sans" pitchFamily="-84" charset="0"/>
            </a:endParaRPr>
          </a:p>
          <a:p>
            <a:pPr eaLnBrk="1" hangingPunct="1">
              <a:spcBef>
                <a:spcPct val="0"/>
              </a:spcBef>
              <a:defRPr/>
            </a:pPr>
            <a:r>
              <a:rPr lang="en-US" altLang="en-US" baseline="30000" dirty="0" err="1" smtClean="0">
                <a:latin typeface="Open Sans" pitchFamily="-84" charset="0"/>
              </a:rPr>
              <a:t>PrivilegeList</a:t>
            </a:r>
            <a:r>
              <a:rPr lang="en-US" altLang="en-US" baseline="30000" dirty="0" smtClean="0">
                <a:latin typeface="Open Sans" pitchFamily="-84" charset="0"/>
              </a:rPr>
              <a:t> consists of one or more of above privileges separated by commas.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en-US" altLang="en-US" baseline="30000" dirty="0" smtClean="0">
                <a:latin typeface="Open Sans" pitchFamily="-84" charset="0"/>
              </a:rPr>
              <a:t>ALL PRIVILEGES grants all privileges to a user.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en-US" altLang="en-US" baseline="30000" dirty="0" smtClean="0">
                <a:latin typeface="Open Sans" pitchFamily="-84" charset="0"/>
              </a:rPr>
              <a:t>PUBLIC allows access to be granted to all present and future authorized users.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en-US" altLang="en-US" baseline="30000" dirty="0" err="1" smtClean="0">
                <a:latin typeface="Open Sans" pitchFamily="-84" charset="0"/>
              </a:rPr>
              <a:t>ObjectName</a:t>
            </a:r>
            <a:r>
              <a:rPr lang="en-US" altLang="en-US" baseline="30000" dirty="0" smtClean="0">
                <a:latin typeface="Open Sans" pitchFamily="-84" charset="0"/>
              </a:rPr>
              <a:t> can be a base table, view, domain, character set, collation or translation. 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en-US" altLang="en-US" baseline="30000" dirty="0" smtClean="0">
                <a:latin typeface="Open Sans" pitchFamily="-84" charset="0"/>
              </a:rPr>
              <a:t>WITH GRANT OPTION allows privileges to be passed on.</a:t>
            </a:r>
          </a:p>
        </p:txBody>
      </p:sp>
      <p:sp>
        <p:nvSpPr>
          <p:cNvPr id="40963" name="Title 6"/>
          <p:cNvSpPr txBox="1">
            <a:spLocks/>
          </p:cNvSpPr>
          <p:nvPr/>
        </p:nvSpPr>
        <p:spPr bwMode="auto">
          <a:xfrm>
            <a:off x="3762375" y="523875"/>
            <a:ext cx="6632575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/>
          <a:lstStyle/>
          <a:p>
            <a:pPr eaLnBrk="1" hangingPunct="1">
              <a:lnSpc>
                <a:spcPct val="70000"/>
              </a:lnSpc>
            </a:pPr>
            <a:r>
              <a:rPr lang="en-US" altLang="en-US" sz="4400" b="1" dirty="0">
                <a:latin typeface="Open Sans" pitchFamily="-84" charset="0"/>
              </a:rPr>
              <a:t>GRANT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6"/>
          <p:cNvSpPr txBox="1">
            <a:spLocks/>
          </p:cNvSpPr>
          <p:nvPr/>
        </p:nvSpPr>
        <p:spPr bwMode="auto">
          <a:xfrm>
            <a:off x="1300163" y="1768475"/>
            <a:ext cx="9094787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87" tIns="52144" rIns="104287" bIns="52144"/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r>
              <a:rPr lang="en-US" altLang="en-US" baseline="30000" dirty="0" smtClean="0">
                <a:latin typeface="Open Sans" pitchFamily="-84" charset="0"/>
              </a:rPr>
              <a:t>Give Manager full privileges to Staff table.</a:t>
            </a: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baseline="30000" dirty="0" smtClean="0">
                <a:latin typeface="Open Sans" pitchFamily="-84" charset="0"/>
              </a:rPr>
              <a:t>		GRANT ALL PRIVILEGES</a:t>
            </a: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baseline="30000" dirty="0" smtClean="0">
                <a:latin typeface="Open Sans" pitchFamily="-84" charset="0"/>
              </a:rPr>
              <a:t>		ON Staff</a:t>
            </a: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baseline="30000" dirty="0" smtClean="0">
                <a:latin typeface="Open Sans" pitchFamily="-84" charset="0"/>
              </a:rPr>
              <a:t>		TO Manager WITH GRANT OPTION;</a:t>
            </a: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baseline="30000" dirty="0" smtClean="0">
              <a:latin typeface="Open Sans" pitchFamily="-84" charset="0"/>
            </a:endParaRPr>
          </a:p>
          <a:p>
            <a:pPr eaLnBrk="1" hangingPunct="1">
              <a:spcBef>
                <a:spcPct val="0"/>
              </a:spcBef>
              <a:defRPr/>
            </a:pPr>
            <a:r>
              <a:rPr lang="en-US" altLang="en-US" baseline="30000" dirty="0" smtClean="0">
                <a:latin typeface="Open Sans" pitchFamily="-84" charset="0"/>
              </a:rPr>
              <a:t>Give users Personnel and Director SELECT and UPDATE on column salary of Staff.</a:t>
            </a: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baseline="30000" dirty="0" smtClean="0">
                <a:latin typeface="Open Sans" pitchFamily="-84" charset="0"/>
              </a:rPr>
              <a:t>		GRANT SELECT, UPDATE (salary)</a:t>
            </a: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baseline="30000" dirty="0" smtClean="0">
                <a:latin typeface="Open Sans" pitchFamily="-84" charset="0"/>
              </a:rPr>
              <a:t>		ON Staff</a:t>
            </a: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baseline="30000" dirty="0" smtClean="0">
                <a:latin typeface="Open Sans" pitchFamily="-84" charset="0"/>
              </a:rPr>
              <a:t>		TO Personnel, Director;</a:t>
            </a:r>
          </a:p>
          <a:p>
            <a:pPr eaLnBrk="1" hangingPunct="1">
              <a:spcBef>
                <a:spcPct val="0"/>
              </a:spcBef>
              <a:defRPr/>
            </a:pPr>
            <a:endParaRPr lang="en-US" altLang="en-US" baseline="30000" dirty="0" smtClean="0">
              <a:latin typeface="Open Sans" pitchFamily="-84" charset="0"/>
            </a:endParaRPr>
          </a:p>
          <a:p>
            <a:pPr eaLnBrk="1" hangingPunct="1">
              <a:spcBef>
                <a:spcPct val="0"/>
              </a:spcBef>
              <a:defRPr/>
            </a:pPr>
            <a:r>
              <a:rPr lang="en-US" altLang="en-US" baseline="30000" dirty="0" smtClean="0">
                <a:latin typeface="Open Sans" pitchFamily="-84" charset="0"/>
              </a:rPr>
              <a:t>Give all users SELECT on Branch table.</a:t>
            </a: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baseline="30000" dirty="0" smtClean="0">
                <a:latin typeface="Open Sans" pitchFamily="-84" charset="0"/>
              </a:rPr>
              <a:t>		GRANT SELECT</a:t>
            </a: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baseline="30000" dirty="0" smtClean="0">
                <a:latin typeface="Open Sans" pitchFamily="-84" charset="0"/>
              </a:rPr>
              <a:t>		ON Branch</a:t>
            </a: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baseline="30000" dirty="0" smtClean="0">
                <a:latin typeface="Open Sans" pitchFamily="-84" charset="0"/>
              </a:rPr>
              <a:t>		TO PUBLIC;</a:t>
            </a:r>
          </a:p>
        </p:txBody>
      </p:sp>
      <p:sp>
        <p:nvSpPr>
          <p:cNvPr id="41987" name="Title 6"/>
          <p:cNvSpPr txBox="1">
            <a:spLocks/>
          </p:cNvSpPr>
          <p:nvPr/>
        </p:nvSpPr>
        <p:spPr bwMode="auto">
          <a:xfrm>
            <a:off x="3762375" y="523875"/>
            <a:ext cx="6632575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/>
          <a:lstStyle/>
          <a:p>
            <a:pPr eaLnBrk="1" hangingPunct="1">
              <a:lnSpc>
                <a:spcPct val="70000"/>
              </a:lnSpc>
            </a:pPr>
            <a:r>
              <a:rPr lang="en-US" altLang="en-US" sz="4400" b="1" dirty="0">
                <a:latin typeface="Open Sans" pitchFamily="-84" charset="0"/>
              </a:rPr>
              <a:t>GRANT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6"/>
          <p:cNvSpPr txBox="1">
            <a:spLocks/>
          </p:cNvSpPr>
          <p:nvPr/>
        </p:nvSpPr>
        <p:spPr bwMode="auto">
          <a:xfrm>
            <a:off x="1300163" y="1930400"/>
            <a:ext cx="9094787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87" tIns="52144" rIns="104287" bIns="52144"/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r>
              <a:rPr lang="en-US" altLang="en-US" baseline="30000" dirty="0" smtClean="0">
                <a:latin typeface="Open Sans" pitchFamily="-84" charset="0"/>
              </a:rPr>
              <a:t>REVOKE takes away privileges granted with GRANT. </a:t>
            </a: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baseline="30000" dirty="0" smtClean="0">
              <a:latin typeface="Open Sans" pitchFamily="-84" charset="0"/>
            </a:endParaRP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baseline="30000" dirty="0" smtClean="0">
                <a:latin typeface="Open Sans" pitchFamily="-84" charset="0"/>
              </a:rPr>
              <a:t>	REVOKE [GRANT OPTION FOR] </a:t>
            </a: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baseline="30000" dirty="0" smtClean="0">
                <a:latin typeface="Open Sans" pitchFamily="-84" charset="0"/>
              </a:rPr>
              <a:t>		{</a:t>
            </a:r>
            <a:r>
              <a:rPr lang="en-US" altLang="en-US" baseline="30000" dirty="0" err="1" smtClean="0">
                <a:latin typeface="Open Sans" pitchFamily="-84" charset="0"/>
              </a:rPr>
              <a:t>PrivilegeList</a:t>
            </a:r>
            <a:r>
              <a:rPr lang="en-US" altLang="en-US" baseline="30000" dirty="0" smtClean="0">
                <a:latin typeface="Open Sans" pitchFamily="-84" charset="0"/>
              </a:rPr>
              <a:t> | ALL PRIVILEGES}</a:t>
            </a: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baseline="30000" dirty="0" smtClean="0">
                <a:latin typeface="Open Sans" pitchFamily="-84" charset="0"/>
              </a:rPr>
              <a:t>	ON </a:t>
            </a:r>
            <a:r>
              <a:rPr lang="en-US" altLang="en-US" baseline="30000" dirty="0" err="1" smtClean="0">
                <a:latin typeface="Open Sans" pitchFamily="-84" charset="0"/>
              </a:rPr>
              <a:t>ObjectName</a:t>
            </a:r>
            <a:endParaRPr lang="en-US" altLang="en-US" baseline="30000" dirty="0" smtClean="0">
              <a:latin typeface="Open Sans" pitchFamily="-84" charset="0"/>
            </a:endParaRP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baseline="30000" dirty="0" smtClean="0">
                <a:latin typeface="Open Sans" pitchFamily="-84" charset="0"/>
              </a:rPr>
              <a:t>	FROM {</a:t>
            </a:r>
            <a:r>
              <a:rPr lang="en-US" altLang="en-US" baseline="30000" dirty="0" err="1" smtClean="0">
                <a:latin typeface="Open Sans" pitchFamily="-84" charset="0"/>
              </a:rPr>
              <a:t>AuthorizationIdList</a:t>
            </a:r>
            <a:r>
              <a:rPr lang="en-US" altLang="en-US" baseline="30000" dirty="0" smtClean="0">
                <a:latin typeface="Open Sans" pitchFamily="-84" charset="0"/>
              </a:rPr>
              <a:t> | PUBLIC}</a:t>
            </a: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baseline="30000" dirty="0" smtClean="0">
                <a:latin typeface="Open Sans" pitchFamily="-84" charset="0"/>
              </a:rPr>
              <a:t>		  [RESTRICT | CASCADE]</a:t>
            </a: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baseline="30000" dirty="0" smtClean="0">
              <a:latin typeface="Open Sans" pitchFamily="-84" charset="0"/>
            </a:endParaRPr>
          </a:p>
          <a:p>
            <a:pPr eaLnBrk="1" hangingPunct="1">
              <a:spcBef>
                <a:spcPct val="0"/>
              </a:spcBef>
              <a:defRPr/>
            </a:pPr>
            <a:r>
              <a:rPr lang="en-US" altLang="en-US" baseline="30000" dirty="0" smtClean="0">
                <a:latin typeface="Open Sans" pitchFamily="-84" charset="0"/>
              </a:rPr>
              <a:t>ALL PRIVILEGES refers to all privileges granted to a user by user revoking privileges. </a:t>
            </a:r>
          </a:p>
        </p:txBody>
      </p:sp>
      <p:sp>
        <p:nvSpPr>
          <p:cNvPr id="43011" name="Title 6"/>
          <p:cNvSpPr txBox="1">
            <a:spLocks/>
          </p:cNvSpPr>
          <p:nvPr/>
        </p:nvSpPr>
        <p:spPr bwMode="auto">
          <a:xfrm>
            <a:off x="3762375" y="523875"/>
            <a:ext cx="6632575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/>
          <a:lstStyle/>
          <a:p>
            <a:pPr eaLnBrk="1" hangingPunct="1">
              <a:lnSpc>
                <a:spcPct val="70000"/>
              </a:lnSpc>
            </a:pPr>
            <a:r>
              <a:rPr lang="en-US" altLang="en-US" sz="4400" b="1" dirty="0">
                <a:latin typeface="Open Sans" pitchFamily="-84" charset="0"/>
              </a:rPr>
              <a:t>REVOKE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6"/>
          <p:cNvSpPr txBox="1">
            <a:spLocks/>
          </p:cNvSpPr>
          <p:nvPr/>
        </p:nvSpPr>
        <p:spPr bwMode="auto">
          <a:xfrm>
            <a:off x="1300163" y="1930400"/>
            <a:ext cx="9094787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87" tIns="52144" rIns="104287" bIns="52144"/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r>
              <a:rPr lang="en-US" altLang="en-US" baseline="30000" dirty="0" smtClean="0">
                <a:latin typeface="Open Sans" pitchFamily="-84" charset="0"/>
              </a:rPr>
              <a:t>GRANT OPTION FOR allows privileges passed on via WITH GRANT OPTION of GRANT to be revoked separately from the privileges themselves. </a:t>
            </a: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baseline="30000" dirty="0" smtClean="0">
              <a:latin typeface="Open Sans" pitchFamily="-84" charset="0"/>
            </a:endParaRPr>
          </a:p>
          <a:p>
            <a:pPr eaLnBrk="1" hangingPunct="1">
              <a:spcBef>
                <a:spcPct val="0"/>
              </a:spcBef>
              <a:defRPr/>
            </a:pPr>
            <a:r>
              <a:rPr lang="en-US" altLang="en-US" baseline="30000" dirty="0" smtClean="0">
                <a:latin typeface="Open Sans" pitchFamily="-84" charset="0"/>
              </a:rPr>
              <a:t>REVOKE fails if it results in an abandoned object, such as a view, unless the CASCADE keyword has been specified. </a:t>
            </a:r>
          </a:p>
          <a:p>
            <a:pPr eaLnBrk="1" hangingPunct="1">
              <a:spcBef>
                <a:spcPct val="0"/>
              </a:spcBef>
              <a:defRPr/>
            </a:pPr>
            <a:endParaRPr lang="en-US" altLang="en-US" baseline="30000" dirty="0" smtClean="0">
              <a:latin typeface="Open Sans" pitchFamily="-84" charset="0"/>
            </a:endParaRPr>
          </a:p>
          <a:p>
            <a:pPr eaLnBrk="1" hangingPunct="1">
              <a:spcBef>
                <a:spcPct val="0"/>
              </a:spcBef>
              <a:defRPr/>
            </a:pPr>
            <a:r>
              <a:rPr lang="en-US" altLang="en-US" baseline="30000" dirty="0" smtClean="0">
                <a:latin typeface="Open Sans" pitchFamily="-84" charset="0"/>
              </a:rPr>
              <a:t>Privileges granted to this user by other users are not affected.</a:t>
            </a:r>
          </a:p>
        </p:txBody>
      </p:sp>
      <p:sp>
        <p:nvSpPr>
          <p:cNvPr id="44035" name="Title 6"/>
          <p:cNvSpPr txBox="1">
            <a:spLocks/>
          </p:cNvSpPr>
          <p:nvPr/>
        </p:nvSpPr>
        <p:spPr bwMode="auto">
          <a:xfrm>
            <a:off x="3762375" y="523875"/>
            <a:ext cx="6632575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/>
          <a:lstStyle/>
          <a:p>
            <a:pPr eaLnBrk="1" hangingPunct="1">
              <a:lnSpc>
                <a:spcPct val="70000"/>
              </a:lnSpc>
            </a:pPr>
            <a:r>
              <a:rPr lang="en-US" altLang="en-US" sz="4400" b="1" dirty="0">
                <a:latin typeface="Open Sans" pitchFamily="-84" charset="0"/>
              </a:rPr>
              <a:t>REVOKE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310517" y="240539"/>
            <a:ext cx="7392975" cy="673100"/>
          </a:xfrm>
          <a:prstGeom prst="rect">
            <a:avLst/>
          </a:prstGeom>
        </p:spPr>
        <p:txBody>
          <a:bodyPr lIns="104287" tIns="52144" rIns="104287" bIns="52144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kern="0" dirty="0" smtClean="0">
                <a:solidFill>
                  <a:srgbClr val="000000"/>
                </a:solidFill>
                <a:latin typeface="Open Sans"/>
                <a:cs typeface="Arial" pitchFamily="34" charset="0"/>
              </a:rPr>
              <a:t>LEARNING OBJECTIVES-CHAPTER 7</a:t>
            </a:r>
            <a:endParaRPr lang="en-US" sz="3600" b="1" dirty="0">
              <a:latin typeface="Open Sans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692368" y="1992086"/>
            <a:ext cx="8550910" cy="3024384"/>
          </a:xfrm>
          <a:prstGeom prst="rect">
            <a:avLst/>
          </a:prstGeom>
        </p:spPr>
        <p:txBody>
          <a:bodyPr lIns="104287" tIns="52144" rIns="104287" bIns="52144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 smtClean="0">
                <a:latin typeface="Open Sans"/>
              </a:rPr>
              <a:t>Purpose and importance of SQL</a:t>
            </a:r>
          </a:p>
          <a:p>
            <a:r>
              <a:rPr lang="en-US" altLang="en-US" sz="2400" b="1" dirty="0" smtClean="0">
                <a:latin typeface="Open Sans"/>
              </a:rPr>
              <a:t>Data types supported by SQL standard.</a:t>
            </a:r>
          </a:p>
          <a:p>
            <a:r>
              <a:rPr lang="en-US" altLang="en-US" sz="2400" b="1" dirty="0" smtClean="0">
                <a:latin typeface="Open Sans"/>
              </a:rPr>
              <a:t>Purpose of integrity enhancement feature of SQL.</a:t>
            </a:r>
          </a:p>
          <a:p>
            <a:r>
              <a:rPr lang="en-US" altLang="en-US" sz="2400" b="1" dirty="0" smtClean="0">
                <a:latin typeface="Open Sans"/>
              </a:rPr>
              <a:t>How to define integrity constraints using SQL.</a:t>
            </a:r>
          </a:p>
          <a:p>
            <a:pPr algn="just"/>
            <a:r>
              <a:rPr lang="en-US" altLang="en-US" sz="2400" b="1" dirty="0" smtClean="0">
                <a:latin typeface="Open Sans"/>
              </a:rPr>
              <a:t>How to use the integrity enhancement feature in the CREATE and ALTER TABLE statements.</a:t>
            </a:r>
          </a:p>
          <a:p>
            <a:pPr algn="just"/>
            <a:r>
              <a:rPr lang="en-US" altLang="en-US" sz="2400" b="1" dirty="0" smtClean="0">
                <a:latin typeface="Open Sans"/>
              </a:rPr>
              <a:t>How to use the GRANT and REVOKE statements as a level of security.</a:t>
            </a:r>
          </a:p>
          <a:p>
            <a:pPr algn="just"/>
            <a:endParaRPr lang="en-US" altLang="en-US" sz="2400" b="1" dirty="0" smtClean="0">
              <a:latin typeface="Open Sans"/>
            </a:endParaRPr>
          </a:p>
          <a:p>
            <a:pPr algn="just"/>
            <a:endParaRPr lang="en-US" altLang="en-US" sz="2400" b="1" dirty="0" smtClean="0">
              <a:latin typeface="Open Sans"/>
            </a:endParaRPr>
          </a:p>
          <a:p>
            <a:pPr>
              <a:buNone/>
            </a:pPr>
            <a:endParaRPr lang="en-GB" altLang="en-US" sz="2400" b="1" dirty="0" smtClean="0">
              <a:latin typeface="Open Sans"/>
              <a:ea typeface="Times" pitchFamily="18" charset="0"/>
              <a:cs typeface="Times" pitchFamily="18" charset="0"/>
            </a:endParaRPr>
          </a:p>
          <a:p>
            <a:endParaRPr lang="en-US" sz="2400" b="1" dirty="0" smtClean="0">
              <a:latin typeface="Open San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534432" y="7116596"/>
            <a:ext cx="2494016" cy="402652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Open Sans"/>
              </a:rPr>
              <a:t>Bina</a:t>
            </a:r>
            <a:r>
              <a:rPr lang="en-US" dirty="0" smtClean="0">
                <a:latin typeface="Open Sans"/>
              </a:rPr>
              <a:t> Nusantara</a:t>
            </a:r>
            <a:endParaRPr lang="en-US" dirty="0">
              <a:latin typeface="Open Sans"/>
            </a:endParaRPr>
          </a:p>
        </p:txBody>
      </p:sp>
      <p:pic>
        <p:nvPicPr>
          <p:cNvPr id="90114" name="Picture 2" descr="http://1.bp.blogspot.com/-Fw0M62Pfukg/Us5adyzy_mI/AAAAAAAAAFg/mIy9onF35uA/s1600/Learning-Objectives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03028" y="5339518"/>
            <a:ext cx="2340249" cy="17915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angle 5"/>
          <p:cNvSpPr/>
          <p:nvPr/>
        </p:nvSpPr>
        <p:spPr>
          <a:xfrm>
            <a:off x="7903028" y="7103750"/>
            <a:ext cx="187743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latin typeface="Open Sans"/>
                <a:hlinkClick r:id="rId4"/>
              </a:rPr>
              <a:t>vtraining-msuhandi.blogspot.com</a:t>
            </a:r>
            <a:endParaRPr lang="en-US" sz="900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943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6"/>
          <p:cNvSpPr txBox="1">
            <a:spLocks/>
          </p:cNvSpPr>
          <p:nvPr/>
        </p:nvSpPr>
        <p:spPr bwMode="auto">
          <a:xfrm>
            <a:off x="1300163" y="1768475"/>
            <a:ext cx="9094787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87" tIns="52144" rIns="104287" bIns="52144"/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r>
              <a:rPr lang="en-US" altLang="en-US" baseline="30000" dirty="0" smtClean="0">
                <a:latin typeface="Open Sans" pitchFamily="-84" charset="0"/>
              </a:rPr>
              <a:t>	Revoke privilege SELECT on Branch table from all users.</a:t>
            </a: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baseline="30000" dirty="0" smtClean="0">
                <a:latin typeface="Open Sans" pitchFamily="-84" charset="0"/>
              </a:rPr>
              <a:t>		REVOKE SELECT</a:t>
            </a: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baseline="30000" dirty="0" smtClean="0">
                <a:latin typeface="Open Sans" pitchFamily="-84" charset="0"/>
              </a:rPr>
              <a:t>		ON Branch</a:t>
            </a: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baseline="30000" dirty="0" smtClean="0">
                <a:latin typeface="Open Sans" pitchFamily="-84" charset="0"/>
              </a:rPr>
              <a:t>		FROM PUBLIC;</a:t>
            </a: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baseline="30000" dirty="0" smtClean="0">
              <a:latin typeface="Open Sans" pitchFamily="-84" charset="0"/>
            </a:endParaRPr>
          </a:p>
          <a:p>
            <a:pPr eaLnBrk="1" hangingPunct="1">
              <a:spcBef>
                <a:spcPct val="0"/>
              </a:spcBef>
              <a:defRPr/>
            </a:pPr>
            <a:r>
              <a:rPr lang="en-US" altLang="en-US" baseline="30000" dirty="0" smtClean="0">
                <a:latin typeface="Open Sans" pitchFamily="-84" charset="0"/>
              </a:rPr>
              <a:t>	Revoke all privileges given to Director on Staff table.</a:t>
            </a: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baseline="30000" dirty="0" smtClean="0">
                <a:latin typeface="Open Sans" pitchFamily="-84" charset="0"/>
              </a:rPr>
              <a:t>		REVOKE ALL PRIVILEGES</a:t>
            </a: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baseline="30000" dirty="0" smtClean="0">
                <a:latin typeface="Open Sans" pitchFamily="-84" charset="0"/>
              </a:rPr>
              <a:t>		ON Staff</a:t>
            </a: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baseline="30000" dirty="0" smtClean="0">
                <a:latin typeface="Open Sans" pitchFamily="-84" charset="0"/>
              </a:rPr>
              <a:t>		FROM Director;</a:t>
            </a:r>
          </a:p>
        </p:txBody>
      </p:sp>
      <p:sp>
        <p:nvSpPr>
          <p:cNvPr id="46083" name="Title 6"/>
          <p:cNvSpPr txBox="1">
            <a:spLocks/>
          </p:cNvSpPr>
          <p:nvPr/>
        </p:nvSpPr>
        <p:spPr bwMode="auto">
          <a:xfrm>
            <a:off x="3762375" y="523875"/>
            <a:ext cx="6632575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/>
          <a:lstStyle/>
          <a:p>
            <a:pPr eaLnBrk="1" hangingPunct="1">
              <a:lnSpc>
                <a:spcPct val="70000"/>
              </a:lnSpc>
            </a:pPr>
            <a:r>
              <a:rPr lang="en-US" altLang="en-US" sz="4400" b="1">
                <a:latin typeface="Open Sans" pitchFamily="-84" charset="0"/>
              </a:rPr>
              <a:t>REVOKE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6"/>
          <p:cNvSpPr txBox="1">
            <a:spLocks/>
          </p:cNvSpPr>
          <p:nvPr/>
        </p:nvSpPr>
        <p:spPr bwMode="auto">
          <a:xfrm>
            <a:off x="3762375" y="523875"/>
            <a:ext cx="6632575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/>
          <a:lstStyle/>
          <a:p>
            <a:pPr eaLnBrk="1" hangingPunct="1">
              <a:lnSpc>
                <a:spcPct val="70000"/>
              </a:lnSpc>
            </a:pPr>
            <a:r>
              <a:rPr lang="en-US" altLang="en-US" sz="4400" b="1">
                <a:latin typeface="Open Sans" pitchFamily="-84" charset="0"/>
              </a:rPr>
              <a:t>REVOKE</a:t>
            </a:r>
          </a:p>
        </p:txBody>
      </p:sp>
      <p:pic>
        <p:nvPicPr>
          <p:cNvPr id="6" name="Picture 5" descr="DS3-Figure 06-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3825" y="1890713"/>
            <a:ext cx="6985000" cy="485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4432" y="2773045"/>
            <a:ext cx="10489629" cy="1260475"/>
          </a:xfrm>
        </p:spPr>
        <p:txBody>
          <a:bodyPr>
            <a:noAutofit/>
          </a:bodyPr>
          <a:lstStyle/>
          <a:p>
            <a:r>
              <a:rPr lang="en-US" sz="4600" dirty="0" smtClean="0"/>
              <a:t>CHAPTER 6</a:t>
            </a:r>
            <a:br>
              <a:rPr lang="en-US" sz="4600" dirty="0" smtClean="0"/>
            </a:br>
            <a:r>
              <a:rPr lang="en-US" sz="4600" dirty="0" smtClean="0"/>
              <a:t>SQL : DATA MANIPULATION</a:t>
            </a:r>
            <a:endParaRPr lang="id-ID" sz="4600" dirty="0"/>
          </a:p>
        </p:txBody>
      </p:sp>
      <p:sp>
        <p:nvSpPr>
          <p:cNvPr id="6146" name="AutoShape 2" descr="https://www.csiac.org/sites/default/files/images/group_rotating_banner/banner_195.jpg"/>
          <p:cNvSpPr>
            <a:spLocks noChangeAspect="1" noChangeArrowheads="1"/>
          </p:cNvSpPr>
          <p:nvPr/>
        </p:nvSpPr>
        <p:spPr bwMode="auto">
          <a:xfrm>
            <a:off x="181855" y="-1638617"/>
            <a:ext cx="7237099" cy="3413786"/>
          </a:xfrm>
          <a:prstGeom prst="rect">
            <a:avLst/>
          </a:prstGeom>
          <a:noFill/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310517" y="240539"/>
            <a:ext cx="7392975" cy="673100"/>
          </a:xfrm>
          <a:prstGeom prst="rect">
            <a:avLst/>
          </a:prstGeom>
        </p:spPr>
        <p:txBody>
          <a:bodyPr lIns="104287" tIns="52144" rIns="104287" bIns="52144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kern="0" dirty="0" smtClean="0">
                <a:solidFill>
                  <a:srgbClr val="000000"/>
                </a:solidFill>
                <a:latin typeface="Open Sans"/>
                <a:cs typeface="Arial" pitchFamily="34" charset="0"/>
              </a:rPr>
              <a:t>LEARNING OBJECTIVES-CHAPTER 6</a:t>
            </a:r>
            <a:endParaRPr lang="en-US" sz="3600" b="1" dirty="0">
              <a:latin typeface="Open Sans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676038" y="1796143"/>
            <a:ext cx="8550910" cy="3592361"/>
          </a:xfrm>
          <a:prstGeom prst="rect">
            <a:avLst/>
          </a:prstGeom>
        </p:spPr>
        <p:txBody>
          <a:bodyPr lIns="104287" tIns="52144" rIns="104287" bIns="52144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800" b="1" dirty="0" smtClean="0"/>
              <a:t>How to retrieve data from database using SELECT and: </a:t>
            </a:r>
          </a:p>
          <a:p>
            <a:pPr algn="just">
              <a:lnSpc>
                <a:spcPct val="20000"/>
              </a:lnSpc>
            </a:pPr>
            <a:endParaRPr lang="en-US" altLang="en-US" sz="2800" b="1" dirty="0" smtClean="0"/>
          </a:p>
          <a:p>
            <a:pPr lvl="1" algn="just"/>
            <a:r>
              <a:rPr lang="en-US" altLang="en-US" b="1" dirty="0" smtClean="0"/>
              <a:t>Use compound WHERE conditions.</a:t>
            </a:r>
          </a:p>
          <a:p>
            <a:pPr lvl="1" algn="just"/>
            <a:r>
              <a:rPr lang="en-US" altLang="en-US" b="1" dirty="0" smtClean="0"/>
              <a:t>Sort query results using ORDER BY.</a:t>
            </a:r>
          </a:p>
          <a:p>
            <a:pPr lvl="1" algn="just"/>
            <a:r>
              <a:rPr lang="en-US" altLang="en-US" b="1" dirty="0" smtClean="0"/>
              <a:t>Use aggregate functions.</a:t>
            </a:r>
          </a:p>
          <a:p>
            <a:pPr lvl="1" algn="just"/>
            <a:r>
              <a:rPr lang="en-US" altLang="en-US" b="1" dirty="0" smtClean="0"/>
              <a:t>Group data using GROUP BY and HAVING.</a:t>
            </a:r>
          </a:p>
          <a:p>
            <a:pPr>
              <a:buNone/>
            </a:pPr>
            <a:endParaRPr lang="en-GB" altLang="en-US" sz="2400" b="1" dirty="0" smtClean="0">
              <a:latin typeface="Open Sans"/>
              <a:ea typeface="Times" pitchFamily="18" charset="0"/>
              <a:cs typeface="Times" pitchFamily="18" charset="0"/>
            </a:endParaRPr>
          </a:p>
          <a:p>
            <a:endParaRPr lang="en-US" sz="2400" b="1" dirty="0" smtClean="0">
              <a:latin typeface="Open San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534432" y="7116596"/>
            <a:ext cx="2494016" cy="402652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Open Sans"/>
              </a:rPr>
              <a:t>Bina</a:t>
            </a:r>
            <a:r>
              <a:rPr lang="en-US" dirty="0" smtClean="0">
                <a:latin typeface="Open Sans"/>
              </a:rPr>
              <a:t> Nusantara</a:t>
            </a:r>
            <a:endParaRPr lang="en-US" dirty="0">
              <a:latin typeface="Open Sans"/>
            </a:endParaRPr>
          </a:p>
        </p:txBody>
      </p:sp>
      <p:pic>
        <p:nvPicPr>
          <p:cNvPr id="90114" name="Picture 2" descr="http://1.bp.blogspot.com/-Fw0M62Pfukg/Us5adyzy_mI/AAAAAAAAAFg/mIy9onF35uA/s1600/Learning-Objectives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03028" y="5339518"/>
            <a:ext cx="2340249" cy="17915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angle 5"/>
          <p:cNvSpPr/>
          <p:nvPr/>
        </p:nvSpPr>
        <p:spPr>
          <a:xfrm>
            <a:off x="7903028" y="7103750"/>
            <a:ext cx="187743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latin typeface="Open Sans"/>
                <a:hlinkClick r:id="rId4"/>
              </a:rPr>
              <a:t>vtraining-msuhandi.blogspot.com</a:t>
            </a:r>
            <a:endParaRPr lang="en-US" sz="900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943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4432" y="2773045"/>
            <a:ext cx="10489629" cy="1260475"/>
          </a:xfrm>
        </p:spPr>
        <p:txBody>
          <a:bodyPr>
            <a:noAutofit/>
          </a:bodyPr>
          <a:lstStyle/>
          <a:p>
            <a:r>
              <a:rPr lang="en-US" sz="4600" dirty="0" smtClean="0"/>
              <a:t>SIMPLE SQL COMMANDS</a:t>
            </a:r>
            <a:endParaRPr lang="id-ID" sz="4600" dirty="0"/>
          </a:p>
        </p:txBody>
      </p:sp>
      <p:sp>
        <p:nvSpPr>
          <p:cNvPr id="6146" name="AutoShape 2" descr="https://www.csiac.org/sites/default/files/images/group_rotating_banner/banner_195.jpg"/>
          <p:cNvSpPr>
            <a:spLocks noChangeAspect="1" noChangeArrowheads="1"/>
          </p:cNvSpPr>
          <p:nvPr/>
        </p:nvSpPr>
        <p:spPr bwMode="auto">
          <a:xfrm>
            <a:off x="181855" y="-1638617"/>
            <a:ext cx="7237099" cy="3413786"/>
          </a:xfrm>
          <a:prstGeom prst="rect">
            <a:avLst/>
          </a:prstGeom>
          <a:noFill/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1575" y="220663"/>
            <a:ext cx="9223375" cy="702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12066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100138" y="227013"/>
            <a:ext cx="9166225" cy="6767512"/>
            <a:chOff x="1099459" y="226819"/>
            <a:chExt cx="9167488" cy="6767539"/>
          </a:xfrm>
        </p:grpSpPr>
        <p:pic>
          <p:nvPicPr>
            <p:cNvPr id="14339" name="Picture 6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99459" y="226819"/>
              <a:ext cx="9167488" cy="67675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40" name="TextBox 2"/>
            <p:cNvSpPr txBox="1">
              <a:spLocks noChangeArrowheads="1"/>
            </p:cNvSpPr>
            <p:nvPr/>
          </p:nvSpPr>
          <p:spPr bwMode="auto">
            <a:xfrm>
              <a:off x="3965492" y="4989894"/>
              <a:ext cx="1379621" cy="415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b="1"/>
                <a:t>comment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77663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53847"/>
            <a:ext cx="9797918" cy="610980"/>
          </a:xfrm>
        </p:spPr>
        <p:txBody>
          <a:bodyPr/>
          <a:lstStyle/>
          <a:p>
            <a:pPr algn="r" eaLnBrk="1" hangingPunct="1">
              <a:defRPr/>
            </a:pPr>
            <a:r>
              <a:rPr sz="4600" smtClean="0">
                <a:solidFill>
                  <a:schemeClr val="tx1"/>
                </a:solidFill>
              </a:rPr>
              <a:t>SELECT </a:t>
            </a:r>
            <a:r>
              <a:rPr sz="4600">
                <a:solidFill>
                  <a:schemeClr val="tx1"/>
                </a:solidFill>
              </a:rPr>
              <a:t>Statement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1246931" y="1894114"/>
            <a:ext cx="9141253" cy="4506686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altLang="en-US" b="1" dirty="0" smtClean="0"/>
              <a:t>SELECT [DISTINCT | ALL] </a:t>
            </a:r>
          </a:p>
          <a:p>
            <a:pPr lvl="1" algn="just" eaLnBrk="1" hangingPunct="1">
              <a:buFontTx/>
              <a:buNone/>
            </a:pPr>
            <a:r>
              <a:rPr lang="en-US" altLang="en-US" b="1" dirty="0" smtClean="0"/>
              <a:t>	{* | [</a:t>
            </a:r>
            <a:r>
              <a:rPr lang="en-US" altLang="en-US" b="1" dirty="0" err="1" smtClean="0"/>
              <a:t>columnExpression</a:t>
            </a:r>
            <a:r>
              <a:rPr lang="en-US" altLang="en-US" b="1" dirty="0" smtClean="0"/>
              <a:t> [AS </a:t>
            </a:r>
            <a:r>
              <a:rPr lang="en-US" altLang="en-US" b="1" dirty="0" err="1" smtClean="0"/>
              <a:t>newName</a:t>
            </a:r>
            <a:r>
              <a:rPr lang="en-US" altLang="en-US" b="1" dirty="0" smtClean="0"/>
              <a:t>]] [,...] }</a:t>
            </a:r>
          </a:p>
          <a:p>
            <a:pPr lvl="1" algn="just" eaLnBrk="1" hangingPunct="1">
              <a:buFontTx/>
              <a:buNone/>
            </a:pPr>
            <a:r>
              <a:rPr lang="en-US" altLang="en-US" b="1" dirty="0" smtClean="0"/>
              <a:t>FROM		</a:t>
            </a:r>
            <a:r>
              <a:rPr lang="en-US" altLang="en-US" b="1" dirty="0" err="1" smtClean="0"/>
              <a:t>TableName</a:t>
            </a:r>
            <a:r>
              <a:rPr lang="en-US" altLang="en-US" b="1" dirty="0" smtClean="0"/>
              <a:t> [alias] [, ...]</a:t>
            </a:r>
          </a:p>
          <a:p>
            <a:pPr lvl="1" algn="just" eaLnBrk="1" hangingPunct="1">
              <a:buFontTx/>
              <a:buNone/>
            </a:pPr>
            <a:r>
              <a:rPr lang="en-US" altLang="en-US" b="1" dirty="0" smtClean="0"/>
              <a:t>[WHERE	condition]</a:t>
            </a:r>
          </a:p>
          <a:p>
            <a:pPr lvl="1" algn="just" eaLnBrk="1" hangingPunct="1">
              <a:buFontTx/>
              <a:buNone/>
            </a:pPr>
            <a:r>
              <a:rPr lang="en-US" altLang="en-US" b="1" dirty="0" smtClean="0"/>
              <a:t>[GROUP BY	</a:t>
            </a:r>
            <a:r>
              <a:rPr lang="en-US" altLang="en-US" b="1" dirty="0" err="1" smtClean="0"/>
              <a:t>columnList</a:t>
            </a:r>
            <a:r>
              <a:rPr lang="en-US" altLang="en-US" b="1" dirty="0" smtClean="0"/>
              <a:t>] [HAVING	condition]</a:t>
            </a:r>
          </a:p>
          <a:p>
            <a:pPr lvl="1" algn="just" eaLnBrk="1" hangingPunct="1">
              <a:buFontTx/>
              <a:buNone/>
            </a:pPr>
            <a:r>
              <a:rPr lang="en-US" altLang="en-US" b="1" dirty="0" smtClean="0"/>
              <a:t>[ORDER BY	</a:t>
            </a:r>
            <a:r>
              <a:rPr lang="en-US" altLang="en-US" b="1" dirty="0" err="1" smtClean="0"/>
              <a:t>columnList</a:t>
            </a:r>
            <a:r>
              <a:rPr lang="en-US" altLang="en-US" b="1" dirty="0" smtClean="0"/>
              <a:t>]</a:t>
            </a:r>
          </a:p>
          <a:p>
            <a:pPr lvl="1" algn="just" eaLnBrk="1" hangingPunct="1">
              <a:buFontTx/>
              <a:buNone/>
            </a:pPr>
            <a:endParaRPr lang="en-US" altLang="en-US" b="1" dirty="0"/>
          </a:p>
          <a:p>
            <a:pPr lvl="1" algn="just" eaLnBrk="1" hangingPunct="1">
              <a:buFontTx/>
              <a:buNone/>
            </a:pPr>
            <a:endParaRPr lang="en-US" altLang="en-US" b="1" dirty="0" smtClean="0"/>
          </a:p>
          <a:p>
            <a:pPr algn="just">
              <a:spcBef>
                <a:spcPts val="600"/>
              </a:spcBef>
              <a:buFont typeface="Interstate" pitchFamily="2" charset="0"/>
              <a:buChar char="•"/>
            </a:pPr>
            <a:r>
              <a:rPr lang="en-US" altLang="en-US" sz="2400" b="1" dirty="0">
                <a:latin typeface="Open Sans" pitchFamily="-84" charset="0"/>
              </a:rPr>
              <a:t>Order of the clauses cannot be changed.</a:t>
            </a:r>
          </a:p>
          <a:p>
            <a:pPr algn="just">
              <a:lnSpc>
                <a:spcPct val="60000"/>
              </a:lnSpc>
              <a:spcBef>
                <a:spcPts val="600"/>
              </a:spcBef>
              <a:buFontTx/>
              <a:buNone/>
            </a:pPr>
            <a:endParaRPr lang="en-US" altLang="en-US" sz="2400" b="1" dirty="0">
              <a:latin typeface="Open Sans" pitchFamily="-84" charset="0"/>
            </a:endParaRPr>
          </a:p>
          <a:p>
            <a:pPr algn="just">
              <a:spcBef>
                <a:spcPts val="600"/>
              </a:spcBef>
              <a:buFont typeface="Interstate" pitchFamily="2" charset="0"/>
              <a:buChar char="•"/>
            </a:pPr>
            <a:r>
              <a:rPr lang="en-US" altLang="en-US" sz="2400" b="1" dirty="0">
                <a:latin typeface="Open Sans" pitchFamily="-84" charset="0"/>
              </a:rPr>
              <a:t>Only SELECT and FROM are mandatory.</a:t>
            </a:r>
          </a:p>
          <a:p>
            <a:pPr lvl="1" algn="just" eaLnBrk="1" hangingPunct="1">
              <a:buFontTx/>
              <a:buNone/>
            </a:pPr>
            <a:endParaRPr lang="en-US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1530814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1626969" y="1861454"/>
            <a:ext cx="8643702" cy="4279949"/>
          </a:xfrm>
        </p:spPr>
        <p:txBody>
          <a:bodyPr/>
          <a:lstStyle/>
          <a:p>
            <a:pPr algn="just" eaLnBrk="1" hangingPunct="1">
              <a:buFont typeface="Monotype Sorts" pitchFamily="2" charset="2"/>
              <a:buNone/>
            </a:pPr>
            <a:r>
              <a:rPr lang="en-US" altLang="en-US" b="1" dirty="0"/>
              <a:t>SELECT		Specifies which columns are to</a:t>
            </a:r>
          </a:p>
          <a:p>
            <a:pPr lvl="1" algn="just" eaLnBrk="1" hangingPunct="1">
              <a:buFontTx/>
              <a:buNone/>
            </a:pPr>
            <a:r>
              <a:rPr lang="en-US" altLang="en-US" b="1" dirty="0"/>
              <a:t>				appear in output.</a:t>
            </a:r>
          </a:p>
          <a:p>
            <a:pPr algn="just" eaLnBrk="1" hangingPunct="1">
              <a:buFont typeface="Monotype Sorts" pitchFamily="2" charset="2"/>
              <a:buNone/>
            </a:pPr>
            <a:r>
              <a:rPr lang="en-US" altLang="en-US" b="1" dirty="0" smtClean="0"/>
              <a:t>FROM			Specifies table(s) to be used.</a:t>
            </a:r>
          </a:p>
          <a:p>
            <a:pPr algn="just" eaLnBrk="1" hangingPunct="1">
              <a:buFont typeface="Monotype Sorts" pitchFamily="2" charset="2"/>
              <a:buNone/>
            </a:pPr>
            <a:r>
              <a:rPr lang="en-US" altLang="en-US" b="1" dirty="0" smtClean="0"/>
              <a:t>WHERE		Filters rows.</a:t>
            </a:r>
          </a:p>
          <a:p>
            <a:pPr marL="2808288" indent="-2808288" algn="just" eaLnBrk="1" hangingPunct="1">
              <a:buFont typeface="Monotype Sorts" pitchFamily="2" charset="2"/>
              <a:buNone/>
            </a:pPr>
            <a:r>
              <a:rPr lang="en-US" altLang="en-US" b="1" dirty="0" smtClean="0"/>
              <a:t>GROUP BY	Forms groups of rows with same column value.</a:t>
            </a:r>
          </a:p>
          <a:p>
            <a:pPr algn="just" eaLnBrk="1" hangingPunct="1">
              <a:buFont typeface="Monotype Sorts" pitchFamily="2" charset="2"/>
              <a:buNone/>
            </a:pPr>
            <a:r>
              <a:rPr lang="en-US" altLang="en-US" b="1" dirty="0" smtClean="0"/>
              <a:t>HAVING		Filters groups subject to some</a:t>
            </a:r>
          </a:p>
          <a:p>
            <a:pPr marL="2743200" lvl="1" indent="-2238375" algn="just" eaLnBrk="1" hangingPunct="1">
              <a:buFontTx/>
              <a:buNone/>
            </a:pPr>
            <a:r>
              <a:rPr lang="en-US" altLang="en-US" b="1" dirty="0" smtClean="0"/>
              <a:t>	condition.</a:t>
            </a:r>
          </a:p>
          <a:p>
            <a:pPr algn="just" eaLnBrk="1" hangingPunct="1">
              <a:buFont typeface="Monotype Sorts" pitchFamily="2" charset="2"/>
              <a:buNone/>
            </a:pPr>
            <a:r>
              <a:rPr lang="en-US" altLang="en-US" b="1" dirty="0" smtClean="0"/>
              <a:t>ORDER BY 		Specifies the order of the output.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559337"/>
            <a:ext cx="9797918" cy="610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j-ea"/>
                <a:cs typeface="+mj-cs"/>
              </a:rPr>
              <a:t>SELECT Statement</a:t>
            </a:r>
            <a:endParaRPr kumimoji="0" lang="en-US" sz="4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0372883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395288"/>
            <a:ext cx="9798050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defTabSz="914400" eaLnBrk="1" hangingPunct="1">
              <a:defRPr/>
            </a:pPr>
            <a:r>
              <a:rPr lang="en-US" sz="4600" b="1" dirty="0">
                <a:latin typeface="Open Sans"/>
                <a:ea typeface="+mj-ea"/>
                <a:cs typeface="+mj-cs"/>
              </a:rPr>
              <a:t>SELECT Statement</a:t>
            </a:r>
          </a:p>
        </p:txBody>
      </p:sp>
      <p:sp>
        <p:nvSpPr>
          <p:cNvPr id="27651" name="Rectangle 1"/>
          <p:cNvSpPr>
            <a:spLocks noChangeArrowheads="1"/>
          </p:cNvSpPr>
          <p:nvPr/>
        </p:nvSpPr>
        <p:spPr bwMode="auto">
          <a:xfrm>
            <a:off x="1355725" y="2155825"/>
            <a:ext cx="10688638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defTabSz="914400" eaLnBrk="1" hangingPunct="1"/>
            <a:r>
              <a:rPr lang="id-ID" altLang="en-US" sz="1800" b="1">
                <a:solidFill>
                  <a:srgbClr val="000000"/>
                </a:solidFill>
                <a:latin typeface="Open Sans" pitchFamily="-84" charset="0"/>
                <a:ea typeface="MS Mincho" pitchFamily="49" charset="-128"/>
                <a:cs typeface="Arial" panose="020B0604020202020204" pitchFamily="34" charset="0"/>
                <a:hlinkClick r:id="rId2"/>
              </a:rPr>
              <a:t>Select</a:t>
            </a:r>
            <a:r>
              <a:rPr lang="id-ID" altLang="en-US" sz="1800" b="1">
                <a:solidFill>
                  <a:srgbClr val="000000"/>
                </a:solidFill>
                <a:latin typeface="Open Sans" pitchFamily="-84" charset="0"/>
                <a:ea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id-ID" altLang="en-US" sz="1800" b="1">
                <a:solidFill>
                  <a:srgbClr val="000000"/>
                </a:solidFill>
                <a:latin typeface="Open Sans" pitchFamily="-8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id-ID" altLang="en-US" sz="1800" b="1">
                <a:solidFill>
                  <a:srgbClr val="000000"/>
                </a:solidFill>
                <a:latin typeface="Open Sans" pitchFamily="-84" charset="0"/>
                <a:ea typeface="Times New Roman" panose="02020603050405020304" pitchFamily="18" charset="0"/>
                <a:cs typeface="Arial" panose="020B0604020202020204" pitchFamily="34" charset="0"/>
              </a:rPr>
              <a:t>SELECT </a:t>
            </a:r>
            <a:r>
              <a:rPr lang="en-US" altLang="en-US" sz="1800" b="1">
                <a:solidFill>
                  <a:srgbClr val="000000"/>
                </a:solidFill>
                <a:latin typeface="Open Sans" pitchFamily="-84" charset="0"/>
                <a:ea typeface="Times New Roman" panose="02020603050405020304" pitchFamily="18" charset="0"/>
                <a:cs typeface="Arial" panose="020B0604020202020204" pitchFamily="34" charset="0"/>
              </a:rPr>
              <a:t>{ * | </a:t>
            </a:r>
            <a:r>
              <a:rPr lang="id-ID" altLang="en-US" sz="1800" b="1">
                <a:solidFill>
                  <a:srgbClr val="000000"/>
                </a:solidFill>
                <a:latin typeface="Open Sans" pitchFamily="-84" charset="0"/>
                <a:ea typeface="Times New Roman" panose="02020603050405020304" pitchFamily="18" charset="0"/>
                <a:cs typeface="Arial" panose="020B0604020202020204" pitchFamily="34" charset="0"/>
              </a:rPr>
              <a:t>field_name [, …]</a:t>
            </a:r>
            <a:r>
              <a:rPr lang="en-US" altLang="en-US" sz="1800" b="1">
                <a:solidFill>
                  <a:srgbClr val="000000"/>
                </a:solidFill>
                <a:latin typeface="Open Sans" pitchFamily="-84" charset="0"/>
                <a:ea typeface="Times New Roman" panose="02020603050405020304" pitchFamily="18" charset="0"/>
                <a:cs typeface="Arial" panose="020B0604020202020204" pitchFamily="34" charset="0"/>
              </a:rPr>
              <a:t> }</a:t>
            </a:r>
            <a:r>
              <a:rPr lang="id-ID" altLang="en-US" sz="1800" b="1">
                <a:solidFill>
                  <a:srgbClr val="000000"/>
                </a:solidFill>
                <a:latin typeface="Open Sans" pitchFamily="-84" charset="0"/>
                <a:ea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id-ID" altLang="en-US" sz="1800" b="1">
                <a:solidFill>
                  <a:srgbClr val="000000"/>
                </a:solidFill>
                <a:latin typeface="Open Sans" pitchFamily="-8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id-ID" altLang="en-US" sz="1800" b="1">
                <a:solidFill>
                  <a:srgbClr val="000000"/>
                </a:solidFill>
                <a:latin typeface="Open Sans" pitchFamily="-84" charset="0"/>
                <a:ea typeface="Times New Roman" panose="02020603050405020304" pitchFamily="18" charset="0"/>
                <a:cs typeface="Arial" panose="020B0604020202020204" pitchFamily="34" charset="0"/>
              </a:rPr>
              <a:t>FROM table_name [, …]</a:t>
            </a:r>
            <a:endParaRPr lang="en-US" altLang="en-US" sz="1800" b="1">
              <a:solidFill>
                <a:srgbClr val="000000"/>
              </a:solidFill>
              <a:latin typeface="Open Sans" pitchFamily="-8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defTabSz="914400" eaLnBrk="1" hangingPunct="1"/>
            <a:endParaRPr lang="en-US" altLang="en-US" sz="1800" b="1">
              <a:latin typeface="Open Sans" pitchFamily="-8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defTabSz="914400"/>
            <a:r>
              <a:rPr lang="id-ID" altLang="en-US" sz="1800" b="1">
                <a:solidFill>
                  <a:srgbClr val="000000"/>
                </a:solidFill>
                <a:latin typeface="Open Sans" pitchFamily="-84" charset="0"/>
                <a:ea typeface="MS Mincho" pitchFamily="49" charset="-128"/>
                <a:cs typeface="Arial" panose="020B0604020202020204" pitchFamily="34" charset="0"/>
                <a:hlinkClick r:id="rId3"/>
              </a:rPr>
              <a:t>Distinct</a:t>
            </a:r>
            <a:r>
              <a:rPr lang="id-ID" altLang="en-US" sz="1800" b="1">
                <a:solidFill>
                  <a:srgbClr val="000000"/>
                </a:solidFill>
                <a:latin typeface="Open Sans" pitchFamily="-84" charset="0"/>
                <a:ea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id-ID" altLang="en-US" sz="1800" b="1">
                <a:solidFill>
                  <a:srgbClr val="000000"/>
                </a:solidFill>
                <a:latin typeface="Open Sans" pitchFamily="-8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id-ID" altLang="en-US" sz="1800" b="1">
                <a:solidFill>
                  <a:srgbClr val="000000"/>
                </a:solidFill>
                <a:latin typeface="Open Sans" pitchFamily="-84" charset="0"/>
                <a:ea typeface="Times New Roman" panose="02020603050405020304" pitchFamily="18" charset="0"/>
                <a:cs typeface="Arial" panose="020B0604020202020204" pitchFamily="34" charset="0"/>
              </a:rPr>
              <a:t>SELECT DISTINCT </a:t>
            </a:r>
            <a:r>
              <a:rPr lang="en-US" altLang="en-US" sz="1800" b="1">
                <a:solidFill>
                  <a:srgbClr val="000000"/>
                </a:solidFill>
                <a:latin typeface="Open Sans" pitchFamily="-84" charset="0"/>
                <a:ea typeface="Times New Roman" panose="02020603050405020304" pitchFamily="18" charset="0"/>
                <a:cs typeface="Arial" panose="020B0604020202020204" pitchFamily="34" charset="0"/>
              </a:rPr>
              <a:t>{ * | </a:t>
            </a:r>
            <a:r>
              <a:rPr lang="id-ID" altLang="en-US" sz="1800" b="1">
                <a:solidFill>
                  <a:srgbClr val="000000"/>
                </a:solidFill>
                <a:latin typeface="Open Sans" pitchFamily="-84" charset="0"/>
                <a:ea typeface="Times New Roman" panose="02020603050405020304" pitchFamily="18" charset="0"/>
                <a:cs typeface="Arial" panose="020B0604020202020204" pitchFamily="34" charset="0"/>
              </a:rPr>
              <a:t>field_name [, …]</a:t>
            </a:r>
            <a:r>
              <a:rPr lang="en-US" altLang="en-US" sz="1800" b="1">
                <a:solidFill>
                  <a:srgbClr val="000000"/>
                </a:solidFill>
                <a:latin typeface="Open Sans" pitchFamily="-84" charset="0"/>
                <a:ea typeface="Times New Roman" panose="02020603050405020304" pitchFamily="18" charset="0"/>
                <a:cs typeface="Arial" panose="020B0604020202020204" pitchFamily="34" charset="0"/>
              </a:rPr>
              <a:t> }</a:t>
            </a:r>
            <a:r>
              <a:rPr lang="id-ID" altLang="en-US" sz="1800" b="1">
                <a:solidFill>
                  <a:srgbClr val="000000"/>
                </a:solidFill>
                <a:latin typeface="Open Sans" pitchFamily="-84" charset="0"/>
                <a:ea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id-ID" altLang="en-US" sz="1800" b="1">
                <a:solidFill>
                  <a:srgbClr val="000000"/>
                </a:solidFill>
                <a:latin typeface="Open Sans" pitchFamily="-8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id-ID" altLang="en-US" sz="1800" b="1">
                <a:solidFill>
                  <a:srgbClr val="000000"/>
                </a:solidFill>
                <a:latin typeface="Open Sans" pitchFamily="-84" charset="0"/>
                <a:ea typeface="Times New Roman" panose="02020603050405020304" pitchFamily="18" charset="0"/>
                <a:cs typeface="Arial" panose="020B0604020202020204" pitchFamily="34" charset="0"/>
              </a:rPr>
              <a:t>FROM table_name [, …]</a:t>
            </a:r>
            <a:endParaRPr lang="en-US" altLang="en-US" sz="1800" b="1">
              <a:solidFill>
                <a:srgbClr val="000000"/>
              </a:solidFill>
              <a:latin typeface="Open Sans" pitchFamily="-8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defTabSz="914400"/>
            <a:endParaRPr lang="en-US" altLang="en-US" sz="1800" b="1">
              <a:latin typeface="Open Sans" pitchFamily="-8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defTabSz="914400"/>
            <a:r>
              <a:rPr lang="id-ID" altLang="en-US" sz="1800" b="1">
                <a:solidFill>
                  <a:srgbClr val="000000"/>
                </a:solidFill>
                <a:latin typeface="Open Sans" pitchFamily="-84" charset="0"/>
                <a:ea typeface="MS Mincho" pitchFamily="49" charset="-128"/>
                <a:cs typeface="Arial" panose="020B0604020202020204" pitchFamily="34" charset="0"/>
                <a:hlinkClick r:id="rId4"/>
              </a:rPr>
              <a:t>Where</a:t>
            </a:r>
            <a:r>
              <a:rPr lang="id-ID" altLang="en-US" sz="1800" b="1">
                <a:solidFill>
                  <a:srgbClr val="000000"/>
                </a:solidFill>
                <a:latin typeface="Open Sans" pitchFamily="-84" charset="0"/>
                <a:ea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id-ID" altLang="en-US" sz="1800" b="1">
                <a:solidFill>
                  <a:srgbClr val="000000"/>
                </a:solidFill>
                <a:latin typeface="Open Sans" pitchFamily="-8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id-ID" altLang="en-US" sz="1800" b="1">
                <a:solidFill>
                  <a:srgbClr val="000000"/>
                </a:solidFill>
                <a:latin typeface="Open Sans" pitchFamily="-84" charset="0"/>
                <a:ea typeface="Times New Roman" panose="02020603050405020304" pitchFamily="18" charset="0"/>
                <a:cs typeface="Arial" panose="020B0604020202020204" pitchFamily="34" charset="0"/>
              </a:rPr>
              <a:t>SELECT </a:t>
            </a:r>
            <a:r>
              <a:rPr lang="en-US" altLang="en-US" sz="1800" b="1">
                <a:solidFill>
                  <a:srgbClr val="000000"/>
                </a:solidFill>
                <a:latin typeface="Open Sans" pitchFamily="-84" charset="0"/>
                <a:ea typeface="Times New Roman" panose="02020603050405020304" pitchFamily="18" charset="0"/>
                <a:cs typeface="Arial" panose="020B0604020202020204" pitchFamily="34" charset="0"/>
              </a:rPr>
              <a:t>{ * | </a:t>
            </a:r>
            <a:r>
              <a:rPr lang="id-ID" altLang="en-US" sz="1800" b="1">
                <a:solidFill>
                  <a:srgbClr val="000000"/>
                </a:solidFill>
                <a:latin typeface="Open Sans" pitchFamily="-84" charset="0"/>
                <a:ea typeface="Times New Roman" panose="02020603050405020304" pitchFamily="18" charset="0"/>
                <a:cs typeface="Arial" panose="020B0604020202020204" pitchFamily="34" charset="0"/>
              </a:rPr>
              <a:t>field_name [, …]</a:t>
            </a:r>
            <a:r>
              <a:rPr lang="en-US" altLang="en-US" sz="1800" b="1">
                <a:solidFill>
                  <a:srgbClr val="000000"/>
                </a:solidFill>
                <a:latin typeface="Open Sans" pitchFamily="-84" charset="0"/>
                <a:ea typeface="Times New Roman" panose="02020603050405020304" pitchFamily="18" charset="0"/>
                <a:cs typeface="Arial" panose="020B0604020202020204" pitchFamily="34" charset="0"/>
              </a:rPr>
              <a:t> }</a:t>
            </a:r>
            <a:r>
              <a:rPr lang="id-ID" altLang="en-US" sz="1800" b="1">
                <a:solidFill>
                  <a:srgbClr val="000000"/>
                </a:solidFill>
                <a:latin typeface="Open Sans" pitchFamily="-84" charset="0"/>
                <a:ea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id-ID" altLang="en-US" sz="1800" b="1">
                <a:solidFill>
                  <a:srgbClr val="000000"/>
                </a:solidFill>
                <a:latin typeface="Open Sans" pitchFamily="-8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id-ID" altLang="en-US" sz="1800" b="1">
                <a:solidFill>
                  <a:srgbClr val="000000"/>
                </a:solidFill>
                <a:latin typeface="Open Sans" pitchFamily="-84" charset="0"/>
                <a:ea typeface="Times New Roman" panose="02020603050405020304" pitchFamily="18" charset="0"/>
                <a:cs typeface="Arial" panose="020B0604020202020204" pitchFamily="34" charset="0"/>
              </a:rPr>
              <a:t>FROM table_name [, …]</a:t>
            </a:r>
            <a:br>
              <a:rPr lang="id-ID" altLang="en-US" sz="1800" b="1">
                <a:solidFill>
                  <a:srgbClr val="000000"/>
                </a:solidFill>
                <a:latin typeface="Open Sans" pitchFamily="-8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id-ID" altLang="en-US" sz="1800" b="1">
                <a:solidFill>
                  <a:srgbClr val="000000"/>
                </a:solidFill>
                <a:latin typeface="Open Sans" pitchFamily="-84" charset="0"/>
                <a:ea typeface="Times New Roman" panose="02020603050405020304" pitchFamily="18" charset="0"/>
                <a:cs typeface="Arial" panose="020B0604020202020204" pitchFamily="34" charset="0"/>
              </a:rPr>
              <a:t>WHERE {condition}</a:t>
            </a:r>
            <a:endParaRPr lang="en-US" altLang="en-US" sz="1800" b="1">
              <a:solidFill>
                <a:srgbClr val="000000"/>
              </a:solidFill>
              <a:latin typeface="Open Sans" pitchFamily="-8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defTabSz="914400"/>
            <a:endParaRPr lang="en-US" altLang="en-US" sz="1800" b="1">
              <a:latin typeface="Open Sans" pitchFamily="-8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7652" name="Rectangle 9"/>
          <p:cNvSpPr>
            <a:spLocks noChangeArrowheads="1"/>
          </p:cNvSpPr>
          <p:nvPr/>
        </p:nvSpPr>
        <p:spPr bwMode="auto">
          <a:xfrm>
            <a:off x="5953125" y="2160588"/>
            <a:ext cx="4676775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defTabSz="914400"/>
            <a:r>
              <a:rPr lang="id-ID" altLang="en-US" sz="1800" b="1">
                <a:solidFill>
                  <a:srgbClr val="000000"/>
                </a:solidFill>
                <a:latin typeface="Open Sans" pitchFamily="-84" charset="0"/>
                <a:ea typeface="MS Mincho" pitchFamily="49" charset="-128"/>
                <a:cs typeface="Arial" panose="020B0604020202020204" pitchFamily="34" charset="0"/>
                <a:hlinkClick r:id="rId5"/>
              </a:rPr>
              <a:t>Between</a:t>
            </a:r>
            <a:r>
              <a:rPr lang="id-ID" altLang="en-US" sz="1800" b="1">
                <a:solidFill>
                  <a:srgbClr val="000000"/>
                </a:solidFill>
                <a:latin typeface="Open Sans" pitchFamily="-84" charset="0"/>
                <a:ea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id-ID" altLang="en-US" sz="1800" b="1">
                <a:solidFill>
                  <a:srgbClr val="000000"/>
                </a:solidFill>
                <a:latin typeface="Open Sans" pitchFamily="-8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id-ID" altLang="en-US" sz="1800" b="1">
                <a:solidFill>
                  <a:srgbClr val="000000"/>
                </a:solidFill>
                <a:latin typeface="Open Sans" pitchFamily="-84" charset="0"/>
                <a:ea typeface="Times New Roman" panose="02020603050405020304" pitchFamily="18" charset="0"/>
                <a:cs typeface="Arial" panose="020B0604020202020204" pitchFamily="34" charset="0"/>
              </a:rPr>
              <a:t>SELECT </a:t>
            </a:r>
            <a:r>
              <a:rPr lang="en-US" altLang="en-US" sz="1800" b="1">
                <a:solidFill>
                  <a:srgbClr val="000000"/>
                </a:solidFill>
                <a:latin typeface="Open Sans" pitchFamily="-84" charset="0"/>
                <a:ea typeface="Times New Roman" panose="02020603050405020304" pitchFamily="18" charset="0"/>
                <a:cs typeface="Arial" panose="020B0604020202020204" pitchFamily="34" charset="0"/>
              </a:rPr>
              <a:t>{ * | </a:t>
            </a:r>
            <a:r>
              <a:rPr lang="id-ID" altLang="en-US" sz="1800" b="1">
                <a:solidFill>
                  <a:srgbClr val="000000"/>
                </a:solidFill>
                <a:latin typeface="Open Sans" pitchFamily="-84" charset="0"/>
                <a:ea typeface="Times New Roman" panose="02020603050405020304" pitchFamily="18" charset="0"/>
                <a:cs typeface="Arial" panose="020B0604020202020204" pitchFamily="34" charset="0"/>
              </a:rPr>
              <a:t>field_name [, …]</a:t>
            </a:r>
            <a:r>
              <a:rPr lang="en-US" altLang="en-US" sz="1800" b="1">
                <a:solidFill>
                  <a:srgbClr val="000000"/>
                </a:solidFill>
                <a:latin typeface="Open Sans" pitchFamily="-84" charset="0"/>
                <a:ea typeface="Times New Roman" panose="02020603050405020304" pitchFamily="18" charset="0"/>
                <a:cs typeface="Arial" panose="020B0604020202020204" pitchFamily="34" charset="0"/>
              </a:rPr>
              <a:t> }</a:t>
            </a:r>
            <a:r>
              <a:rPr lang="id-ID" altLang="en-US" sz="1800" b="1">
                <a:solidFill>
                  <a:srgbClr val="000000"/>
                </a:solidFill>
                <a:latin typeface="Open Sans" pitchFamily="-84" charset="0"/>
                <a:ea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id-ID" altLang="en-US" sz="1800" b="1">
                <a:solidFill>
                  <a:srgbClr val="000000"/>
                </a:solidFill>
                <a:latin typeface="Open Sans" pitchFamily="-8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id-ID" altLang="en-US" sz="1800" b="1">
                <a:solidFill>
                  <a:srgbClr val="000000"/>
                </a:solidFill>
                <a:latin typeface="Open Sans" pitchFamily="-84" charset="0"/>
                <a:ea typeface="Times New Roman" panose="02020603050405020304" pitchFamily="18" charset="0"/>
                <a:cs typeface="Arial" panose="020B0604020202020204" pitchFamily="34" charset="0"/>
              </a:rPr>
              <a:t>FROM table_name [, …]</a:t>
            </a:r>
            <a:br>
              <a:rPr lang="id-ID" altLang="en-US" sz="1800" b="1">
                <a:solidFill>
                  <a:srgbClr val="000000"/>
                </a:solidFill>
                <a:latin typeface="Open Sans" pitchFamily="-8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id-ID" altLang="en-US" sz="1800" b="1">
                <a:solidFill>
                  <a:srgbClr val="000000"/>
                </a:solidFill>
                <a:latin typeface="Open Sans" pitchFamily="-84" charset="0"/>
                <a:ea typeface="Times New Roman" panose="02020603050405020304" pitchFamily="18" charset="0"/>
                <a:cs typeface="Arial" panose="020B0604020202020204" pitchFamily="34" charset="0"/>
              </a:rPr>
              <a:t>WHERE field_name BETWEEN value1AND value2</a:t>
            </a:r>
            <a:endParaRPr lang="en-US" altLang="en-US" sz="1800" b="1">
              <a:solidFill>
                <a:srgbClr val="000000"/>
              </a:solidFill>
              <a:latin typeface="Open Sans" pitchFamily="-8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defTabSz="914400"/>
            <a:endParaRPr lang="en-US" altLang="en-US" sz="1800" b="1">
              <a:latin typeface="Open Sans" pitchFamily="-8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defTabSz="914400"/>
            <a:r>
              <a:rPr lang="id-ID" altLang="en-US" sz="1800" b="1">
                <a:solidFill>
                  <a:srgbClr val="000000"/>
                </a:solidFill>
                <a:latin typeface="Open Sans" pitchFamily="-84" charset="0"/>
                <a:ea typeface="MS Mincho" pitchFamily="49" charset="-128"/>
                <a:cs typeface="Arial" panose="020B0604020202020204" pitchFamily="34" charset="0"/>
                <a:hlinkClick r:id="rId6"/>
              </a:rPr>
              <a:t>Like</a:t>
            </a:r>
            <a:r>
              <a:rPr lang="id-ID" altLang="en-US" sz="1800" b="1">
                <a:solidFill>
                  <a:srgbClr val="000000"/>
                </a:solidFill>
                <a:latin typeface="Open Sans" pitchFamily="-84" charset="0"/>
                <a:ea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id-ID" altLang="en-US" sz="1800" b="1">
                <a:solidFill>
                  <a:srgbClr val="000000"/>
                </a:solidFill>
                <a:latin typeface="Open Sans" pitchFamily="-8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id-ID" altLang="en-US" sz="1800" b="1">
                <a:solidFill>
                  <a:srgbClr val="000000"/>
                </a:solidFill>
                <a:latin typeface="Open Sans" pitchFamily="-84" charset="0"/>
                <a:ea typeface="Times New Roman" panose="02020603050405020304" pitchFamily="18" charset="0"/>
                <a:cs typeface="Arial" panose="020B0604020202020204" pitchFamily="34" charset="0"/>
              </a:rPr>
              <a:t>SELECT </a:t>
            </a:r>
            <a:r>
              <a:rPr lang="en-US" altLang="en-US" sz="1800" b="1">
                <a:solidFill>
                  <a:srgbClr val="000000"/>
                </a:solidFill>
                <a:latin typeface="Open Sans" pitchFamily="-84" charset="0"/>
                <a:ea typeface="Times New Roman" panose="02020603050405020304" pitchFamily="18" charset="0"/>
                <a:cs typeface="Arial" panose="020B0604020202020204" pitchFamily="34" charset="0"/>
              </a:rPr>
              <a:t>{ * | </a:t>
            </a:r>
            <a:r>
              <a:rPr lang="id-ID" altLang="en-US" sz="1800" b="1">
                <a:solidFill>
                  <a:srgbClr val="000000"/>
                </a:solidFill>
                <a:latin typeface="Open Sans" pitchFamily="-84" charset="0"/>
                <a:ea typeface="Times New Roman" panose="02020603050405020304" pitchFamily="18" charset="0"/>
                <a:cs typeface="Arial" panose="020B0604020202020204" pitchFamily="34" charset="0"/>
              </a:rPr>
              <a:t>field_name [, …]</a:t>
            </a:r>
            <a:r>
              <a:rPr lang="en-US" altLang="en-US" sz="1800" b="1">
                <a:solidFill>
                  <a:srgbClr val="000000"/>
                </a:solidFill>
                <a:latin typeface="Open Sans" pitchFamily="-84" charset="0"/>
                <a:ea typeface="Times New Roman" panose="02020603050405020304" pitchFamily="18" charset="0"/>
                <a:cs typeface="Arial" panose="020B0604020202020204" pitchFamily="34" charset="0"/>
              </a:rPr>
              <a:t> }</a:t>
            </a:r>
            <a:r>
              <a:rPr lang="id-ID" altLang="en-US" sz="1800" b="1">
                <a:solidFill>
                  <a:srgbClr val="000000"/>
                </a:solidFill>
                <a:latin typeface="Open Sans" pitchFamily="-84" charset="0"/>
                <a:ea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id-ID" altLang="en-US" sz="1800" b="1">
                <a:solidFill>
                  <a:srgbClr val="000000"/>
                </a:solidFill>
                <a:latin typeface="Open Sans" pitchFamily="-8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id-ID" altLang="en-US" sz="1800" b="1">
                <a:solidFill>
                  <a:srgbClr val="000000"/>
                </a:solidFill>
                <a:latin typeface="Open Sans" pitchFamily="-84" charset="0"/>
                <a:ea typeface="Times New Roman" panose="02020603050405020304" pitchFamily="18" charset="0"/>
                <a:cs typeface="Arial" panose="020B0604020202020204" pitchFamily="34" charset="0"/>
              </a:rPr>
              <a:t>FROM table_name [, …]</a:t>
            </a:r>
            <a:br>
              <a:rPr lang="id-ID" altLang="en-US" sz="1800" b="1">
                <a:solidFill>
                  <a:srgbClr val="000000"/>
                </a:solidFill>
                <a:latin typeface="Open Sans" pitchFamily="-8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id-ID" altLang="en-US" sz="1800" b="1">
                <a:solidFill>
                  <a:srgbClr val="000000"/>
                </a:solidFill>
                <a:latin typeface="Open Sans" pitchFamily="-84" charset="0"/>
                <a:ea typeface="Times New Roman" panose="02020603050405020304" pitchFamily="18" charset="0"/>
                <a:cs typeface="Arial" panose="020B0604020202020204" pitchFamily="34" charset="0"/>
              </a:rPr>
              <a:t>WHERE field_name LIKE {PATTERN} </a:t>
            </a:r>
            <a:endParaRPr lang="id-ID" altLang="en-US" sz="1800" b="1">
              <a:latin typeface="Open Sans" pitchFamily="-8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94564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28391" y="494278"/>
            <a:ext cx="9244012" cy="611188"/>
          </a:xfrm>
        </p:spPr>
        <p:txBody>
          <a:bodyPr/>
          <a:lstStyle/>
          <a:p>
            <a:pPr algn="r" eaLnBrk="1" hangingPunct="1"/>
            <a:r>
              <a:rPr lang="en-US" altLang="en-US" sz="4400" dirty="0" smtClean="0">
                <a:solidFill>
                  <a:schemeClr val="tx1"/>
                </a:solidFill>
                <a:latin typeface="Open Sans" pitchFamily="-84" charset="0"/>
              </a:rPr>
              <a:t>Objectives of SQL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>
          <a:xfrm>
            <a:off x="1244606" y="1750333"/>
            <a:ext cx="8991600" cy="5241925"/>
          </a:xfrm>
        </p:spPr>
        <p:txBody>
          <a:bodyPr/>
          <a:lstStyle/>
          <a:p>
            <a:pPr algn="just" eaLnBrk="1" hangingPunct="1"/>
            <a:r>
              <a:rPr lang="en-US" altLang="en-US" b="1" dirty="0" smtClean="0">
                <a:latin typeface="Open Sans" pitchFamily="-84" charset="0"/>
              </a:rPr>
              <a:t>Ideally, database language should allow user to:</a:t>
            </a:r>
          </a:p>
          <a:p>
            <a:pPr lvl="1" algn="just" eaLnBrk="1" hangingPunct="1"/>
            <a:r>
              <a:rPr lang="en-US" altLang="en-US" b="1" dirty="0" smtClean="0">
                <a:latin typeface="Open Sans" pitchFamily="-84" charset="0"/>
              </a:rPr>
              <a:t>create the database and relation structures; </a:t>
            </a:r>
          </a:p>
          <a:p>
            <a:pPr lvl="1" algn="just" eaLnBrk="1" hangingPunct="1"/>
            <a:r>
              <a:rPr lang="en-US" altLang="en-US" b="1" dirty="0" smtClean="0">
                <a:latin typeface="Open Sans" pitchFamily="-84" charset="0"/>
              </a:rPr>
              <a:t>perform insertion, modification, deletion of data from relations; </a:t>
            </a:r>
          </a:p>
          <a:p>
            <a:pPr lvl="1" algn="just" eaLnBrk="1" hangingPunct="1"/>
            <a:r>
              <a:rPr lang="en-US" altLang="en-US" b="1" dirty="0" smtClean="0">
                <a:latin typeface="Open Sans" pitchFamily="-84" charset="0"/>
              </a:rPr>
              <a:t>perform simple and complex queries.</a:t>
            </a:r>
          </a:p>
          <a:p>
            <a:pPr algn="just" eaLnBrk="1" hangingPunct="1"/>
            <a:r>
              <a:rPr lang="en-US" altLang="en-US" b="1" dirty="0" smtClean="0">
                <a:latin typeface="Open Sans" pitchFamily="-84" charset="0"/>
              </a:rPr>
              <a:t>Must perform these tasks with minimal user effort and command structure/syntax must be easy to learn. </a:t>
            </a:r>
          </a:p>
          <a:p>
            <a:pPr algn="just" eaLnBrk="1" hangingPunct="1"/>
            <a:r>
              <a:rPr lang="en-US" altLang="en-US" b="1" dirty="0" smtClean="0">
                <a:latin typeface="Open Sans" pitchFamily="-84" charset="0"/>
              </a:rPr>
              <a:t>It must be portable.</a:t>
            </a:r>
          </a:p>
          <a:p>
            <a:pPr algn="just" eaLnBrk="1" hangingPunct="1"/>
            <a:r>
              <a:rPr lang="en-US" altLang="en-US" b="1" dirty="0" smtClean="0">
                <a:latin typeface="Open Sans" pitchFamily="-84" charset="0"/>
              </a:rPr>
              <a:t>SQL is a transform-oriented language with 2 major components:</a:t>
            </a:r>
          </a:p>
          <a:p>
            <a:pPr algn="just" eaLnBrk="1" hangingPunct="1">
              <a:lnSpc>
                <a:spcPct val="20000"/>
              </a:lnSpc>
            </a:pPr>
            <a:endParaRPr lang="en-US" altLang="en-US" b="1" dirty="0" smtClean="0">
              <a:latin typeface="Open Sans" pitchFamily="-84" charset="0"/>
            </a:endParaRPr>
          </a:p>
          <a:p>
            <a:pPr lvl="1" algn="just" eaLnBrk="1" hangingPunct="1"/>
            <a:r>
              <a:rPr lang="en-US" altLang="en-US" b="1" dirty="0" smtClean="0">
                <a:latin typeface="Open Sans" pitchFamily="-84" charset="0"/>
              </a:rPr>
              <a:t>A DDL for defining database structure.</a:t>
            </a:r>
          </a:p>
          <a:p>
            <a:pPr lvl="1" algn="just" eaLnBrk="1" hangingPunct="1"/>
            <a:r>
              <a:rPr lang="en-US" altLang="en-US" b="1" dirty="0" smtClean="0">
                <a:latin typeface="Open Sans" pitchFamily="-84" charset="0"/>
              </a:rPr>
              <a:t>A DML for retrieving and updating data.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433488" y="253847"/>
            <a:ext cx="9797918" cy="610980"/>
          </a:xfrm>
        </p:spPr>
        <p:txBody>
          <a:bodyPr/>
          <a:lstStyle/>
          <a:p>
            <a:pPr algn="just" eaLnBrk="1" hangingPunct="1">
              <a:defRPr/>
            </a:pPr>
            <a:r>
              <a:rPr sz="3200">
                <a:solidFill>
                  <a:schemeClr val="tx1"/>
                </a:solidFill>
              </a:rPr>
              <a:t>Example 6.1  All Columns, All Rows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idx="1"/>
          </p:nvPr>
        </p:nvSpPr>
        <p:spPr>
          <a:xfrm>
            <a:off x="1379109" y="1469573"/>
            <a:ext cx="11046932" cy="4846762"/>
          </a:xfrm>
        </p:spPr>
        <p:txBody>
          <a:bodyPr/>
          <a:lstStyle/>
          <a:p>
            <a:pPr algn="just" eaLnBrk="1" hangingPunct="1"/>
            <a:r>
              <a:rPr lang="en-US" altLang="en-US" sz="2000" b="1" dirty="0" smtClean="0"/>
              <a:t>List full details of all staff.</a:t>
            </a:r>
          </a:p>
          <a:p>
            <a:pPr algn="just" eaLnBrk="1" hangingPunct="1">
              <a:lnSpc>
                <a:spcPct val="40000"/>
              </a:lnSpc>
              <a:buFont typeface="Monotype Sorts" pitchFamily="2" charset="2"/>
              <a:buNone/>
            </a:pPr>
            <a:endParaRPr lang="en-US" altLang="en-US" sz="2000" b="1" dirty="0" smtClean="0"/>
          </a:p>
          <a:p>
            <a:pPr algn="just" eaLnBrk="1" hangingPunct="1">
              <a:buFont typeface="Monotype Sorts" pitchFamily="2" charset="2"/>
              <a:buNone/>
            </a:pPr>
            <a:r>
              <a:rPr lang="en-US" altLang="en-US" sz="2000" b="1" dirty="0" smtClean="0"/>
              <a:t>		SELECT</a:t>
            </a:r>
            <a:r>
              <a:rPr lang="en-US" altLang="en-US" sz="2000" dirty="0" smtClean="0"/>
              <a:t> </a:t>
            </a:r>
            <a:r>
              <a:rPr lang="en-US" altLang="en-US" sz="2000" b="1" dirty="0" err="1" smtClean="0"/>
              <a:t>staffNo</a:t>
            </a:r>
            <a:r>
              <a:rPr lang="en-US" altLang="en-US" sz="2000" b="1" dirty="0" smtClean="0"/>
              <a:t>, </a:t>
            </a:r>
            <a:r>
              <a:rPr lang="en-US" altLang="en-US" sz="2000" b="1" dirty="0" err="1" smtClean="0"/>
              <a:t>fName</a:t>
            </a:r>
            <a:r>
              <a:rPr lang="en-US" altLang="en-US" sz="2000" b="1" dirty="0" smtClean="0"/>
              <a:t>, </a:t>
            </a:r>
            <a:r>
              <a:rPr lang="en-US" altLang="en-US" sz="2000" b="1" dirty="0" err="1" smtClean="0"/>
              <a:t>lName</a:t>
            </a:r>
            <a:r>
              <a:rPr lang="en-US" altLang="en-US" sz="2000" b="1" dirty="0" smtClean="0"/>
              <a:t>, address, position, sex, </a:t>
            </a:r>
          </a:p>
          <a:p>
            <a:pPr algn="just" eaLnBrk="1" hangingPunct="1">
              <a:buFont typeface="Monotype Sorts" pitchFamily="2" charset="2"/>
              <a:buNone/>
            </a:pPr>
            <a:r>
              <a:rPr lang="en-US" altLang="en-US" sz="2000" b="1" dirty="0" smtClean="0"/>
              <a:t>           DOB, salary, </a:t>
            </a:r>
            <a:r>
              <a:rPr lang="en-US" altLang="en-US" sz="2000" b="1" dirty="0" err="1" smtClean="0"/>
              <a:t>branchNo</a:t>
            </a:r>
            <a:endParaRPr lang="en-US" altLang="en-US" sz="2000" b="1" dirty="0" smtClean="0"/>
          </a:p>
          <a:p>
            <a:pPr lvl="1" algn="just" eaLnBrk="1" hangingPunct="1">
              <a:buFontTx/>
              <a:buNone/>
            </a:pPr>
            <a:r>
              <a:rPr lang="en-US" altLang="en-US" sz="2000" b="1" dirty="0" smtClean="0"/>
              <a:t>	 FROM Staff;</a:t>
            </a:r>
          </a:p>
          <a:p>
            <a:pPr algn="just" eaLnBrk="1" hangingPunct="1">
              <a:lnSpc>
                <a:spcPct val="30000"/>
              </a:lnSpc>
              <a:buFont typeface="Monotype Sorts" pitchFamily="2" charset="2"/>
              <a:buNone/>
            </a:pPr>
            <a:endParaRPr lang="en-US" altLang="en-US" sz="2000" b="1" dirty="0" smtClean="0"/>
          </a:p>
          <a:p>
            <a:pPr algn="just" eaLnBrk="1" hangingPunct="1">
              <a:buFontTx/>
              <a:buChar char="•"/>
            </a:pPr>
            <a:r>
              <a:rPr lang="en-US" altLang="en-US" sz="2000" b="1" dirty="0" smtClean="0"/>
              <a:t>Can use * as an abbreviation for ‘all columns’:</a:t>
            </a:r>
          </a:p>
          <a:p>
            <a:pPr algn="just" eaLnBrk="1" hangingPunct="1">
              <a:lnSpc>
                <a:spcPct val="30000"/>
              </a:lnSpc>
            </a:pPr>
            <a:endParaRPr lang="en-US" altLang="en-US" sz="2000" b="1" dirty="0" smtClean="0"/>
          </a:p>
          <a:p>
            <a:pPr lvl="1" algn="just" eaLnBrk="1" hangingPunct="1">
              <a:buFontTx/>
              <a:buNone/>
            </a:pPr>
            <a:r>
              <a:rPr lang="en-US" altLang="en-US" sz="2000" b="1" dirty="0" smtClean="0"/>
              <a:t>	SELECT *</a:t>
            </a:r>
          </a:p>
          <a:p>
            <a:pPr lvl="1" algn="just" eaLnBrk="1" hangingPunct="1">
              <a:buFontTx/>
              <a:buNone/>
            </a:pPr>
            <a:r>
              <a:rPr lang="en-US" altLang="en-US" sz="2000" b="1" dirty="0" smtClean="0"/>
              <a:t>	FROM Staff;</a:t>
            </a:r>
          </a:p>
          <a:p>
            <a:pPr lvl="1" algn="just" eaLnBrk="1" hangingPunct="1">
              <a:buFontTx/>
              <a:buNone/>
            </a:pPr>
            <a:endParaRPr lang="en-US" altLang="en-US" sz="2000" b="1" dirty="0" smtClean="0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7537" y="4636343"/>
            <a:ext cx="8499830" cy="282671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123247" y="447122"/>
            <a:ext cx="10033588" cy="549843"/>
          </a:xfrm>
        </p:spPr>
        <p:txBody>
          <a:bodyPr/>
          <a:lstStyle/>
          <a:p>
            <a:pPr algn="just" eaLnBrk="1" hangingPunct="1">
              <a:defRPr/>
            </a:pPr>
            <a:r>
              <a:rPr sz="3000">
                <a:solidFill>
                  <a:schemeClr val="tx1"/>
                </a:solidFill>
              </a:rPr>
              <a:t>Example 6.2  Specific Columns, All Rows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idx="1"/>
          </p:nvPr>
        </p:nvSpPr>
        <p:spPr>
          <a:xfrm>
            <a:off x="819447" y="1529410"/>
            <a:ext cx="9619774" cy="2925707"/>
          </a:xfrm>
        </p:spPr>
        <p:txBody>
          <a:bodyPr/>
          <a:lstStyle/>
          <a:p>
            <a:pPr algn="just" eaLnBrk="1" hangingPunct="1">
              <a:buFont typeface="Monotype Sorts" pitchFamily="2" charset="2"/>
              <a:buNone/>
            </a:pPr>
            <a:r>
              <a:rPr lang="en-US" altLang="en-US" sz="3200" b="1" dirty="0" smtClean="0"/>
              <a:t>	</a:t>
            </a:r>
            <a:r>
              <a:rPr lang="en-US" altLang="en-US" sz="2600" b="1" dirty="0" smtClean="0"/>
              <a:t>Produce a list of salaries for all staff, showing only  staff number, first and last names, and salary.</a:t>
            </a:r>
          </a:p>
          <a:p>
            <a:pPr algn="just" eaLnBrk="1" hangingPunct="1">
              <a:buFont typeface="Monotype Sorts" pitchFamily="2" charset="2"/>
              <a:buNone/>
            </a:pPr>
            <a:endParaRPr lang="en-US" altLang="en-US" b="1" dirty="0" smtClean="0"/>
          </a:p>
          <a:p>
            <a:pPr lvl="1" algn="just" eaLnBrk="1" hangingPunct="1">
              <a:buFontTx/>
              <a:buNone/>
            </a:pPr>
            <a:r>
              <a:rPr lang="en-US" altLang="en-US" b="1" dirty="0" smtClean="0"/>
              <a:t>	</a:t>
            </a:r>
            <a:r>
              <a:rPr lang="en-US" altLang="en-US" sz="2400" b="1" dirty="0" smtClean="0"/>
              <a:t>SELECT </a:t>
            </a:r>
            <a:r>
              <a:rPr lang="en-US" altLang="en-US" sz="2400" b="1" dirty="0" err="1" smtClean="0"/>
              <a:t>staffNo</a:t>
            </a:r>
            <a:r>
              <a:rPr lang="en-US" altLang="en-US" sz="2400" b="1" dirty="0" smtClean="0"/>
              <a:t>, </a:t>
            </a:r>
            <a:r>
              <a:rPr lang="en-US" altLang="en-US" sz="2400" b="1" dirty="0" err="1" smtClean="0"/>
              <a:t>fName</a:t>
            </a:r>
            <a:r>
              <a:rPr lang="en-US" altLang="en-US" sz="2400" b="1" dirty="0" smtClean="0"/>
              <a:t>, </a:t>
            </a:r>
            <a:r>
              <a:rPr lang="en-US" altLang="en-US" sz="2400" b="1" dirty="0" err="1" smtClean="0"/>
              <a:t>lName</a:t>
            </a:r>
            <a:r>
              <a:rPr lang="en-US" altLang="en-US" sz="2400" b="1" dirty="0" smtClean="0"/>
              <a:t>, salary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/>
              <a:t>	FROM Staff;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80114" y="3653001"/>
            <a:ext cx="5529838" cy="35396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5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449817" y="559337"/>
            <a:ext cx="9797918" cy="610980"/>
          </a:xfrm>
        </p:spPr>
        <p:txBody>
          <a:bodyPr/>
          <a:lstStyle/>
          <a:p>
            <a:pPr algn="just" eaLnBrk="1" hangingPunct="1">
              <a:defRPr/>
            </a:pPr>
            <a:r>
              <a:rPr sz="3200">
                <a:solidFill>
                  <a:schemeClr val="tx1"/>
                </a:solidFill>
              </a:rPr>
              <a:t>Example 6.3  Use of DISTINCT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idx="1"/>
          </p:nvPr>
        </p:nvSpPr>
        <p:spPr>
          <a:xfrm>
            <a:off x="1157936" y="1709029"/>
            <a:ext cx="9530702" cy="2324952"/>
          </a:xfrm>
        </p:spPr>
        <p:txBody>
          <a:bodyPr/>
          <a:lstStyle/>
          <a:p>
            <a:pPr algn="just" eaLnBrk="1" hangingPunct="1">
              <a:buFont typeface="Monotype Sorts" pitchFamily="2" charset="2"/>
              <a:buNone/>
            </a:pPr>
            <a:r>
              <a:rPr lang="en-US" altLang="en-US" b="1" dirty="0" smtClean="0"/>
              <a:t>	</a:t>
            </a:r>
            <a:r>
              <a:rPr lang="en-US" altLang="en-US" sz="2600" b="1" dirty="0" smtClean="0"/>
              <a:t>List the property numbers of all properties that have been viewed.</a:t>
            </a:r>
          </a:p>
          <a:p>
            <a:pPr algn="just" eaLnBrk="1" hangingPunct="1">
              <a:lnSpc>
                <a:spcPct val="40000"/>
              </a:lnSpc>
              <a:buFont typeface="Monotype Sorts" pitchFamily="2" charset="2"/>
              <a:buNone/>
            </a:pPr>
            <a:endParaRPr lang="en-US" altLang="en-US" b="1" dirty="0" smtClean="0"/>
          </a:p>
          <a:p>
            <a:pPr algn="just" eaLnBrk="1" hangingPunct="1">
              <a:buFont typeface="Monotype Sorts" pitchFamily="2" charset="2"/>
              <a:buNone/>
            </a:pPr>
            <a:r>
              <a:rPr lang="en-US" altLang="en-US" b="1" dirty="0" smtClean="0"/>
              <a:t>	      </a:t>
            </a:r>
            <a:r>
              <a:rPr lang="en-US" altLang="en-US" sz="2400" b="1" dirty="0" smtClean="0"/>
              <a:t>SELECT </a:t>
            </a:r>
            <a:r>
              <a:rPr lang="en-US" altLang="en-US" sz="2400" b="1" dirty="0" err="1" smtClean="0"/>
              <a:t>propertyNo</a:t>
            </a:r>
            <a:endParaRPr lang="en-US" altLang="en-US" sz="2400" b="1" dirty="0" smtClean="0"/>
          </a:p>
          <a:p>
            <a:pPr lvl="1" eaLnBrk="1" hangingPunct="1">
              <a:buFontTx/>
              <a:buNone/>
            </a:pPr>
            <a:r>
              <a:rPr lang="en-US" altLang="en-US" sz="2400" b="1" dirty="0" smtClean="0"/>
              <a:t>	FROM Viewing;</a:t>
            </a:r>
          </a:p>
        </p:txBody>
      </p:sp>
      <p:pic>
        <p:nvPicPr>
          <p:cNvPr id="182279" name="Picture 7" descr="DS3-Table 05-03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01273" y="2824845"/>
            <a:ext cx="2667228" cy="3645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 build="p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5" name="Rectangle 1027"/>
          <p:cNvSpPr>
            <a:spLocks noGrp="1" noChangeArrowheads="1"/>
          </p:cNvSpPr>
          <p:nvPr>
            <p:ph idx="1"/>
          </p:nvPr>
        </p:nvSpPr>
        <p:spPr>
          <a:xfrm>
            <a:off x="1157936" y="1698171"/>
            <a:ext cx="9530702" cy="2335842"/>
          </a:xfrm>
        </p:spPr>
        <p:txBody>
          <a:bodyPr/>
          <a:lstStyle/>
          <a:p>
            <a:pPr eaLnBrk="1" hangingPunct="1"/>
            <a:r>
              <a:rPr lang="en-US" altLang="en-US" sz="2600" b="1" dirty="0" smtClean="0"/>
              <a:t>Use DISTINCT to eliminate duplicates:</a:t>
            </a:r>
          </a:p>
          <a:p>
            <a:pPr eaLnBrk="1" hangingPunct="1">
              <a:lnSpc>
                <a:spcPct val="0"/>
              </a:lnSpc>
            </a:pPr>
            <a:endParaRPr lang="en-US" altLang="en-US" sz="2600" b="1" dirty="0" smtClean="0"/>
          </a:p>
          <a:p>
            <a:pPr eaLnBrk="1" hangingPunct="1">
              <a:lnSpc>
                <a:spcPct val="0"/>
              </a:lnSpc>
            </a:pPr>
            <a:endParaRPr lang="en-US" altLang="en-US" sz="2600" b="1" dirty="0" smtClean="0"/>
          </a:p>
          <a:p>
            <a:pPr algn="just" eaLnBrk="1" hangingPunct="1">
              <a:buFont typeface="Monotype Sorts" pitchFamily="2" charset="2"/>
              <a:buNone/>
            </a:pPr>
            <a:r>
              <a:rPr lang="en-US" altLang="en-US" sz="2600" b="1" dirty="0" smtClean="0"/>
              <a:t>	     </a:t>
            </a:r>
            <a:r>
              <a:rPr lang="en-US" altLang="en-US" sz="2400" b="1" dirty="0" smtClean="0"/>
              <a:t>SELECT DISTINCT </a:t>
            </a:r>
            <a:r>
              <a:rPr lang="en-US" altLang="en-US" sz="2400" b="1" dirty="0" err="1" smtClean="0"/>
              <a:t>propertyNo</a:t>
            </a:r>
            <a:endParaRPr lang="en-US" altLang="en-US" sz="2400" b="1" dirty="0" smtClean="0"/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/>
              <a:t>	FROM Viewing;</a:t>
            </a:r>
            <a:endParaRPr lang="en-US" altLang="en-US" sz="2400" dirty="0" smtClean="0"/>
          </a:p>
          <a:p>
            <a:pPr eaLnBrk="1" hangingPunct="1">
              <a:buFont typeface="Monotype Sorts" pitchFamily="2" charset="2"/>
              <a:buNone/>
            </a:pPr>
            <a:endParaRPr lang="en-US" altLang="en-US" sz="2600" b="1" dirty="0" smtClean="0"/>
          </a:p>
        </p:txBody>
      </p:sp>
      <p:pic>
        <p:nvPicPr>
          <p:cNvPr id="402437" name="Picture 1029" descr="DS3-Table 05-03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2873" y="3230231"/>
            <a:ext cx="2080201" cy="268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449817" y="559337"/>
            <a:ext cx="9797918" cy="610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j-ea"/>
                <a:cs typeface="+mj-cs"/>
              </a:rPr>
              <a:t>Example 6.3  Use of DISTINCT</a:t>
            </a: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5" grpId="0" build="p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378636" y="330731"/>
            <a:ext cx="9797918" cy="610980"/>
          </a:xfrm>
        </p:spPr>
        <p:txBody>
          <a:bodyPr/>
          <a:lstStyle/>
          <a:p>
            <a:pPr algn="just" eaLnBrk="1" hangingPunct="1">
              <a:defRPr/>
            </a:pPr>
            <a:r>
              <a:rPr sz="3000">
                <a:solidFill>
                  <a:schemeClr val="tx1"/>
                </a:solidFill>
              </a:rPr>
              <a:t>Example 6.4  Calculated Fields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idx="1"/>
          </p:nvPr>
        </p:nvSpPr>
        <p:spPr>
          <a:xfrm>
            <a:off x="1068864" y="1616529"/>
            <a:ext cx="9619774" cy="3049238"/>
          </a:xfrm>
        </p:spPr>
        <p:txBody>
          <a:bodyPr/>
          <a:lstStyle/>
          <a:p>
            <a:pPr algn="just" eaLnBrk="1" hangingPunct="1">
              <a:buFont typeface="Monotype Sorts" pitchFamily="2" charset="2"/>
              <a:buNone/>
            </a:pPr>
            <a:r>
              <a:rPr lang="en-US" altLang="en-US" b="1" dirty="0" smtClean="0"/>
              <a:t>	Produce list of monthly salaries for all staff, showing staff number, first/last name, and  salary.</a:t>
            </a:r>
          </a:p>
          <a:p>
            <a:pPr lvl="1" algn="just" eaLnBrk="1" hangingPunct="1">
              <a:lnSpc>
                <a:spcPct val="0"/>
              </a:lnSpc>
              <a:buFontTx/>
              <a:buNone/>
            </a:pPr>
            <a:endParaRPr lang="en-US" altLang="en-US" b="1" dirty="0" smtClean="0"/>
          </a:p>
          <a:p>
            <a:pPr algn="just" eaLnBrk="1" hangingPunct="1">
              <a:buFont typeface="Monotype Sorts" pitchFamily="2" charset="2"/>
              <a:buNone/>
            </a:pPr>
            <a:r>
              <a:rPr lang="en-US" altLang="en-US" b="1" dirty="0" smtClean="0"/>
              <a:t>		SELECT </a:t>
            </a:r>
            <a:r>
              <a:rPr lang="en-US" altLang="en-US" b="1" dirty="0" err="1" smtClean="0"/>
              <a:t>staffNo</a:t>
            </a:r>
            <a:r>
              <a:rPr lang="en-US" altLang="en-US" b="1" dirty="0" smtClean="0"/>
              <a:t>, </a:t>
            </a:r>
            <a:r>
              <a:rPr lang="en-US" altLang="en-US" b="1" dirty="0" err="1" smtClean="0"/>
              <a:t>fName</a:t>
            </a:r>
            <a:r>
              <a:rPr lang="en-US" altLang="en-US" b="1" dirty="0" smtClean="0"/>
              <a:t>, </a:t>
            </a:r>
            <a:r>
              <a:rPr lang="en-US" altLang="en-US" b="1" dirty="0" err="1" smtClean="0"/>
              <a:t>lName</a:t>
            </a:r>
            <a:r>
              <a:rPr lang="en-US" altLang="en-US" b="1" dirty="0" smtClean="0"/>
              <a:t>, salary/12</a:t>
            </a:r>
          </a:p>
          <a:p>
            <a:pPr lvl="1" algn="just" eaLnBrk="1" hangingPunct="1">
              <a:buFontTx/>
              <a:buNone/>
            </a:pPr>
            <a:r>
              <a:rPr lang="en-US" altLang="en-US" b="1" dirty="0" smtClean="0"/>
              <a:t>	FROM Staff;</a:t>
            </a:r>
          </a:p>
          <a:p>
            <a:pPr lvl="1" algn="just" eaLnBrk="1" hangingPunct="1">
              <a:buFontTx/>
              <a:buNone/>
            </a:pPr>
            <a:endParaRPr lang="en-US" altLang="en-US" b="1" dirty="0" smtClean="0"/>
          </a:p>
        </p:txBody>
      </p:sp>
      <p:pic>
        <p:nvPicPr>
          <p:cNvPr id="5632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2" y="2924066"/>
            <a:ext cx="5309124" cy="266696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477084" y="5721667"/>
            <a:ext cx="9797918" cy="2212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77825" marR="0" lvl="0" indent="-3778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To name column, use AS clause:</a:t>
            </a:r>
          </a:p>
          <a:p>
            <a:pPr marL="377825" marR="0" lvl="0" indent="-377825" algn="l" defTabSz="914400" rtl="0" eaLnBrk="1" fontAlgn="base" latinLnBrk="0" hangingPunct="1">
              <a:lnSpc>
                <a:spcPct val="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en-US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377825" marR="0" lvl="0" indent="-3778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  		SELECT </a:t>
            </a:r>
            <a:r>
              <a:rPr kumimoji="0" lang="en-US" altLang="en-US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staffNo</a:t>
            </a:r>
            <a:r>
              <a:rPr kumimoji="0" lang="en-US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, </a:t>
            </a:r>
            <a:r>
              <a:rPr kumimoji="0" lang="en-US" altLang="en-US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fName</a:t>
            </a:r>
            <a:r>
              <a:rPr kumimoji="0" lang="en-US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, </a:t>
            </a:r>
            <a:r>
              <a:rPr kumimoji="0" lang="en-US" altLang="en-US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lName</a:t>
            </a:r>
            <a:r>
              <a:rPr kumimoji="0" lang="en-US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, salary/12 </a:t>
            </a:r>
          </a:p>
          <a:p>
            <a:pPr marL="819150" marR="0" lvl="1" indent="-3143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			AS </a:t>
            </a:r>
            <a:r>
              <a:rPr kumimoji="0" lang="en-US" altLang="en-US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monthlySalary</a:t>
            </a:r>
            <a:endParaRPr kumimoji="0" lang="en-US" altLang="en-US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819150" marR="0" lvl="1" indent="-3143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	FROM Staff;</a:t>
            </a:r>
            <a:endParaRPr kumimoji="0" lang="en-US" alt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 build="p"/>
      <p:bldP spid="7" grpId="0" build="p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96411" y="187654"/>
            <a:ext cx="10911360" cy="1099686"/>
          </a:xfrm>
        </p:spPr>
        <p:txBody>
          <a:bodyPr/>
          <a:lstStyle/>
          <a:p>
            <a:pPr eaLnBrk="1" hangingPunct="1">
              <a:defRPr/>
            </a:pPr>
            <a:r>
              <a:rPr sz="2800">
                <a:solidFill>
                  <a:schemeClr val="tx1"/>
                </a:solidFill>
              </a:rPr>
              <a:t>Example 6.5  Comparison Search Condition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idx="1"/>
          </p:nvPr>
        </p:nvSpPr>
        <p:spPr>
          <a:xfrm>
            <a:off x="1248483" y="1567544"/>
            <a:ext cx="9619774" cy="2470898"/>
          </a:xfrm>
        </p:spPr>
        <p:txBody>
          <a:bodyPr/>
          <a:lstStyle/>
          <a:p>
            <a:pPr algn="just" eaLnBrk="1" hangingPunct="1">
              <a:buFont typeface="Monotype Sorts" pitchFamily="2" charset="2"/>
              <a:buNone/>
            </a:pPr>
            <a:r>
              <a:rPr lang="en-US" altLang="en-US" sz="2400" b="1" dirty="0" smtClean="0"/>
              <a:t>List all staff with a salary greater than 10,000.</a:t>
            </a:r>
          </a:p>
          <a:p>
            <a:pPr algn="just" eaLnBrk="1" hangingPunct="1">
              <a:lnSpc>
                <a:spcPct val="10000"/>
              </a:lnSpc>
              <a:buFont typeface="Monotype Sorts" pitchFamily="2" charset="2"/>
              <a:buNone/>
            </a:pPr>
            <a:endParaRPr lang="en-US" altLang="en-US" sz="2400" b="1" dirty="0" smtClean="0"/>
          </a:p>
          <a:p>
            <a:pPr algn="just" eaLnBrk="1" hangingPunct="1">
              <a:buFont typeface="Monotype Sorts" pitchFamily="2" charset="2"/>
              <a:buNone/>
            </a:pPr>
            <a:r>
              <a:rPr lang="en-US" altLang="en-US" sz="2400" b="1" dirty="0" smtClean="0"/>
              <a:t>	 SELECT </a:t>
            </a:r>
            <a:r>
              <a:rPr lang="en-US" altLang="en-US" sz="2400" b="1" dirty="0" err="1" smtClean="0"/>
              <a:t>staffNo</a:t>
            </a:r>
            <a:r>
              <a:rPr lang="en-US" altLang="en-US" sz="2400" b="1" dirty="0" smtClean="0"/>
              <a:t>, </a:t>
            </a:r>
            <a:r>
              <a:rPr lang="en-US" altLang="en-US" sz="2400" b="1" dirty="0" err="1" smtClean="0"/>
              <a:t>fName</a:t>
            </a:r>
            <a:r>
              <a:rPr lang="en-US" altLang="en-US" sz="2400" b="1" dirty="0" smtClean="0"/>
              <a:t>, </a:t>
            </a:r>
            <a:r>
              <a:rPr lang="en-US" altLang="en-US" sz="2400" b="1" dirty="0" err="1" smtClean="0"/>
              <a:t>lName</a:t>
            </a:r>
            <a:r>
              <a:rPr lang="en-US" altLang="en-US" sz="2400" b="1" dirty="0" smtClean="0"/>
              <a:t>, position, salary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/>
              <a:t>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/>
              <a:t>WHERE salary &gt; 10000;</a:t>
            </a:r>
          </a:p>
          <a:p>
            <a:pPr algn="just" eaLnBrk="1" hangingPunct="1"/>
            <a:endParaRPr lang="en-US" altLang="en-US" sz="2400" b="1" dirty="0" smtClean="0"/>
          </a:p>
        </p:txBody>
      </p:sp>
      <p:pic>
        <p:nvPicPr>
          <p:cNvPr id="5837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96411" y="3759346"/>
            <a:ext cx="8496423" cy="26008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49385" y="253846"/>
            <a:ext cx="7313067" cy="1099686"/>
          </a:xfrm>
        </p:spPr>
        <p:txBody>
          <a:bodyPr/>
          <a:lstStyle/>
          <a:p>
            <a:pPr eaLnBrk="1" hangingPunct="1">
              <a:defRPr/>
            </a:pPr>
            <a:r>
              <a:rPr sz="2800">
                <a:solidFill>
                  <a:schemeClr val="tx1"/>
                </a:solidFill>
              </a:rPr>
              <a:t>Example 6.6  Compound Comparison Search Condition 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idx="1"/>
          </p:nvPr>
        </p:nvSpPr>
        <p:spPr>
          <a:xfrm>
            <a:off x="1007994" y="1881803"/>
            <a:ext cx="9619774" cy="3473500"/>
          </a:xfrm>
        </p:spPr>
        <p:txBody>
          <a:bodyPr/>
          <a:lstStyle/>
          <a:p>
            <a:pPr algn="just" eaLnBrk="1" hangingPunct="1">
              <a:buFont typeface="Monotype Sorts" pitchFamily="2" charset="2"/>
              <a:buNone/>
            </a:pPr>
            <a:r>
              <a:rPr lang="en-US" altLang="en-US" sz="2400" b="1" dirty="0" smtClean="0"/>
              <a:t>	List addresses of all branch offices in London or Glasgow.</a:t>
            </a:r>
          </a:p>
          <a:p>
            <a:pPr algn="just" eaLnBrk="1" hangingPunct="1">
              <a:lnSpc>
                <a:spcPct val="0"/>
              </a:lnSpc>
              <a:buFont typeface="Monotype Sorts" pitchFamily="2" charset="2"/>
              <a:buNone/>
            </a:pPr>
            <a:endParaRPr lang="en-US" altLang="en-US" sz="2400" b="1" dirty="0" smtClean="0"/>
          </a:p>
          <a:p>
            <a:pPr algn="just" eaLnBrk="1" hangingPunct="1">
              <a:buFont typeface="Monotype Sorts" pitchFamily="2" charset="2"/>
              <a:buNone/>
            </a:pPr>
            <a:r>
              <a:rPr lang="en-US" altLang="en-US" sz="2400" b="1" dirty="0" smtClean="0"/>
              <a:t>		SELECT *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/>
              <a:t>	FROM Branch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/>
              <a:t>	WHERE city = ‘London’ OR city = ‘Glasgow’;</a:t>
            </a:r>
          </a:p>
          <a:p>
            <a:pPr algn="just" eaLnBrk="1" hangingPunct="1"/>
            <a:endParaRPr lang="en-US" altLang="en-US" sz="2400" b="1" dirty="0" smtClean="0"/>
          </a:p>
        </p:txBody>
      </p:sp>
      <p:pic>
        <p:nvPicPr>
          <p:cNvPr id="5939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6569" y="4498661"/>
            <a:ext cx="7659808" cy="196250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3319189" y="487738"/>
            <a:ext cx="9797918" cy="549843"/>
          </a:xfrm>
        </p:spPr>
        <p:txBody>
          <a:bodyPr/>
          <a:lstStyle/>
          <a:p>
            <a:pPr algn="just" eaLnBrk="1" hangingPunct="1">
              <a:defRPr/>
            </a:pPr>
            <a:r>
              <a:rPr sz="3200">
                <a:solidFill>
                  <a:schemeClr val="tx1"/>
                </a:solidFill>
              </a:rPr>
              <a:t>Example 6.7  Range Search Condition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idx="1"/>
          </p:nvPr>
        </p:nvSpPr>
        <p:spPr>
          <a:xfrm>
            <a:off x="1150510" y="1600197"/>
            <a:ext cx="9619774" cy="3485732"/>
          </a:xfrm>
        </p:spPr>
        <p:txBody>
          <a:bodyPr/>
          <a:lstStyle/>
          <a:p>
            <a:pPr algn="just" eaLnBrk="1" hangingPunct="1">
              <a:buFont typeface="Monotype Sorts" pitchFamily="2" charset="2"/>
              <a:buNone/>
            </a:pPr>
            <a:r>
              <a:rPr lang="en-US" altLang="en-US" sz="2400" b="1" dirty="0" smtClean="0"/>
              <a:t>	List all staff with a salary between 20,000 and 30,000.</a:t>
            </a:r>
          </a:p>
          <a:p>
            <a:pPr algn="just" eaLnBrk="1" hangingPunct="1">
              <a:lnSpc>
                <a:spcPct val="60000"/>
              </a:lnSpc>
              <a:buFont typeface="Monotype Sorts" pitchFamily="2" charset="2"/>
              <a:buNone/>
            </a:pPr>
            <a:endParaRPr lang="en-US" altLang="en-US" sz="2400" b="1" dirty="0" smtClean="0"/>
          </a:p>
          <a:p>
            <a:pPr algn="just" eaLnBrk="1" hangingPunct="1">
              <a:buFont typeface="Monotype Sorts" pitchFamily="2" charset="2"/>
              <a:buNone/>
            </a:pPr>
            <a:r>
              <a:rPr lang="en-US" altLang="en-US" sz="2400" b="1" dirty="0" smtClean="0"/>
              <a:t>	  SELECT </a:t>
            </a:r>
            <a:r>
              <a:rPr lang="en-US" altLang="en-US" sz="2400" b="1" dirty="0" err="1" smtClean="0"/>
              <a:t>staffNo</a:t>
            </a:r>
            <a:r>
              <a:rPr lang="en-US" altLang="en-US" sz="2400" b="1" dirty="0" smtClean="0"/>
              <a:t>, </a:t>
            </a:r>
            <a:r>
              <a:rPr lang="en-US" altLang="en-US" sz="2400" b="1" dirty="0" err="1" smtClean="0"/>
              <a:t>fName</a:t>
            </a:r>
            <a:r>
              <a:rPr lang="en-US" altLang="en-US" sz="2400" b="1" dirty="0" smtClean="0"/>
              <a:t>, </a:t>
            </a:r>
            <a:r>
              <a:rPr lang="en-US" altLang="en-US" sz="2400" b="1" dirty="0" err="1" smtClean="0"/>
              <a:t>lName</a:t>
            </a:r>
            <a:r>
              <a:rPr lang="en-US" altLang="en-US" sz="2400" b="1" dirty="0" smtClean="0"/>
              <a:t>, position, salary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/>
              <a:t>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/>
              <a:t>WHERE salary BETWEEN 20000 AND 30000;</a:t>
            </a:r>
          </a:p>
          <a:p>
            <a:pPr lvl="1" algn="just" eaLnBrk="1" hangingPunct="1">
              <a:lnSpc>
                <a:spcPct val="70000"/>
              </a:lnSpc>
              <a:buFontTx/>
              <a:buNone/>
            </a:pPr>
            <a:endParaRPr lang="en-US" altLang="en-US" sz="2400" b="1" dirty="0" smtClean="0"/>
          </a:p>
          <a:p>
            <a:pPr algn="just" eaLnBrk="1" hangingPunct="1"/>
            <a:r>
              <a:rPr lang="en-US" altLang="en-US" sz="2400" b="1" dirty="0" smtClean="0"/>
              <a:t>BETWEEN test includes the endpoints of range.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2516" y="4781308"/>
            <a:ext cx="7999647" cy="21775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9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1" name="Rectangle 3"/>
          <p:cNvSpPr>
            <a:spLocks noGrp="1" noChangeArrowheads="1"/>
          </p:cNvSpPr>
          <p:nvPr>
            <p:ph idx="1"/>
          </p:nvPr>
        </p:nvSpPr>
        <p:spPr>
          <a:xfrm>
            <a:off x="1157937" y="1861461"/>
            <a:ext cx="9530702" cy="4628744"/>
          </a:xfrm>
        </p:spPr>
        <p:txBody>
          <a:bodyPr/>
          <a:lstStyle/>
          <a:p>
            <a:pPr algn="just" eaLnBrk="1" hangingPunct="1"/>
            <a:r>
              <a:rPr lang="en-US" altLang="en-US" sz="2400" b="1" dirty="0" smtClean="0"/>
              <a:t>Also a negated version NOT BETWEEN.</a:t>
            </a:r>
          </a:p>
          <a:p>
            <a:pPr algn="just" eaLnBrk="1" hangingPunct="1"/>
            <a:r>
              <a:rPr lang="en-US" altLang="en-US" sz="2400" b="1" dirty="0" smtClean="0"/>
              <a:t>BETWEEN does not add much to SQL’s expressive power. Could also write:</a:t>
            </a:r>
          </a:p>
          <a:p>
            <a:pPr algn="just" eaLnBrk="1" hangingPunct="1">
              <a:lnSpc>
                <a:spcPct val="60000"/>
              </a:lnSpc>
            </a:pPr>
            <a:endParaRPr lang="en-US" altLang="en-US" sz="2400" b="1" dirty="0" smtClean="0"/>
          </a:p>
          <a:p>
            <a:pPr algn="just" eaLnBrk="1" hangingPunct="1">
              <a:buFont typeface="Monotype Sorts" pitchFamily="2" charset="2"/>
              <a:buNone/>
            </a:pPr>
            <a:r>
              <a:rPr lang="en-US" altLang="en-US" sz="2400" b="1" dirty="0" smtClean="0"/>
              <a:t>	  </a:t>
            </a:r>
            <a:r>
              <a:rPr lang="en-US" altLang="en-US" b="1" dirty="0" smtClean="0"/>
              <a:t>SELECT </a:t>
            </a:r>
            <a:r>
              <a:rPr lang="en-US" altLang="en-US" b="1" dirty="0" err="1" smtClean="0"/>
              <a:t>staffNo</a:t>
            </a:r>
            <a:r>
              <a:rPr lang="en-US" altLang="en-US" b="1" dirty="0" smtClean="0"/>
              <a:t>, </a:t>
            </a:r>
            <a:r>
              <a:rPr lang="en-US" altLang="en-US" b="1" dirty="0" err="1" smtClean="0"/>
              <a:t>fName</a:t>
            </a:r>
            <a:r>
              <a:rPr lang="en-US" altLang="en-US" b="1" dirty="0" smtClean="0"/>
              <a:t>, </a:t>
            </a:r>
            <a:r>
              <a:rPr lang="en-US" altLang="en-US" b="1" dirty="0" err="1" smtClean="0"/>
              <a:t>lName</a:t>
            </a:r>
            <a:r>
              <a:rPr lang="en-US" altLang="en-US" b="1" dirty="0" smtClean="0"/>
              <a:t>, position, salary</a:t>
            </a:r>
          </a:p>
          <a:p>
            <a:pPr lvl="1" algn="just" eaLnBrk="1" hangingPunct="1">
              <a:buFontTx/>
              <a:buNone/>
            </a:pPr>
            <a:r>
              <a:rPr lang="en-US" altLang="en-US" b="1" dirty="0" smtClean="0"/>
              <a:t>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b="1" dirty="0" smtClean="0"/>
              <a:t>WHERE salary&gt;=20000 AND salary &lt;= 30000;</a:t>
            </a:r>
          </a:p>
          <a:p>
            <a:pPr lvl="1" algn="just" eaLnBrk="1" hangingPunct="1">
              <a:lnSpc>
                <a:spcPct val="60000"/>
              </a:lnSpc>
              <a:buFontTx/>
              <a:buNone/>
            </a:pPr>
            <a:endParaRPr lang="en-US" altLang="en-US" sz="2400" b="1" dirty="0" smtClean="0"/>
          </a:p>
          <a:p>
            <a:pPr algn="just" eaLnBrk="1" hangingPunct="1"/>
            <a:r>
              <a:rPr lang="en-US" altLang="en-US" sz="2400" b="1" dirty="0" smtClean="0"/>
              <a:t>Useful, though, for a range of values.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221215" y="389764"/>
            <a:ext cx="9797918" cy="549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j-ea"/>
                <a:cs typeface="+mj-cs"/>
              </a:rPr>
              <a:t>Example 6.7  Range Search Condition</a:t>
            </a: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1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3368175" y="428705"/>
            <a:ext cx="9797918" cy="610980"/>
          </a:xfrm>
        </p:spPr>
        <p:txBody>
          <a:bodyPr/>
          <a:lstStyle/>
          <a:p>
            <a:pPr algn="just" eaLnBrk="1" hangingPunct="1">
              <a:defRPr/>
            </a:pPr>
            <a:r>
              <a:rPr sz="3600">
                <a:solidFill>
                  <a:schemeClr val="tx1"/>
                </a:solidFill>
              </a:rPr>
              <a:t>Example 6.8  Set Membership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idx="1"/>
          </p:nvPr>
        </p:nvSpPr>
        <p:spPr>
          <a:xfrm>
            <a:off x="1421418" y="1530613"/>
            <a:ext cx="10558782" cy="2565933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en-US" sz="2400" b="1" dirty="0" smtClean="0"/>
              <a:t>List all managers and supervisors</a:t>
            </a:r>
            <a:r>
              <a:rPr lang="en-US" altLang="en-US" sz="3200" b="1" dirty="0" smtClean="0"/>
              <a:t>.</a:t>
            </a:r>
          </a:p>
          <a:p>
            <a:pPr eaLnBrk="1" hangingPunct="1">
              <a:lnSpc>
                <a:spcPct val="10000"/>
              </a:lnSpc>
              <a:buFont typeface="Monotype Sorts" pitchFamily="2" charset="2"/>
              <a:buNone/>
            </a:pPr>
            <a:endParaRPr lang="en-US" altLang="en-US" sz="3200" b="1" dirty="0" smtClean="0"/>
          </a:p>
          <a:p>
            <a:pPr lvl="1" eaLnBrk="1" hangingPunct="1">
              <a:buFontTx/>
              <a:buNone/>
            </a:pPr>
            <a:r>
              <a:rPr lang="en-US" altLang="en-US" b="1" dirty="0" smtClean="0"/>
              <a:t>SELECT </a:t>
            </a:r>
            <a:r>
              <a:rPr lang="en-US" altLang="en-US" b="1" dirty="0" err="1" smtClean="0"/>
              <a:t>staffNo</a:t>
            </a:r>
            <a:r>
              <a:rPr lang="en-US" altLang="en-US" b="1" dirty="0" smtClean="0"/>
              <a:t>, </a:t>
            </a:r>
            <a:r>
              <a:rPr lang="en-US" altLang="en-US" b="1" dirty="0" err="1" smtClean="0"/>
              <a:t>fName</a:t>
            </a:r>
            <a:r>
              <a:rPr lang="en-US" altLang="en-US" b="1" dirty="0" smtClean="0"/>
              <a:t>, </a:t>
            </a:r>
            <a:r>
              <a:rPr lang="en-US" altLang="en-US" b="1" dirty="0" err="1" smtClean="0"/>
              <a:t>lName</a:t>
            </a:r>
            <a:r>
              <a:rPr lang="en-US" altLang="en-US" b="1" dirty="0" smtClean="0"/>
              <a:t>, position</a:t>
            </a:r>
          </a:p>
          <a:p>
            <a:pPr lvl="1" eaLnBrk="1" hangingPunct="1">
              <a:buFontTx/>
              <a:buNone/>
            </a:pPr>
            <a:r>
              <a:rPr lang="en-US" altLang="en-US" b="1" dirty="0" smtClean="0"/>
              <a:t>FROM Staff</a:t>
            </a:r>
          </a:p>
          <a:p>
            <a:pPr lvl="1" eaLnBrk="1" hangingPunct="1">
              <a:buFontTx/>
              <a:buNone/>
            </a:pPr>
            <a:r>
              <a:rPr lang="en-US" altLang="en-US" b="1" dirty="0" smtClean="0"/>
              <a:t>WHERE position IN (‘Manager’, ‘Supervisor’);</a:t>
            </a:r>
          </a:p>
        </p:txBody>
      </p:sp>
      <p:pic>
        <p:nvPicPr>
          <p:cNvPr id="6349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76592" y="4096546"/>
            <a:ext cx="7480190" cy="240890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12062" y="449948"/>
            <a:ext cx="9244012" cy="611188"/>
          </a:xfrm>
        </p:spPr>
        <p:txBody>
          <a:bodyPr/>
          <a:lstStyle/>
          <a:p>
            <a:pPr algn="r" eaLnBrk="1" hangingPunct="1"/>
            <a:r>
              <a:rPr lang="en-US" altLang="en-US" sz="4400" dirty="0" smtClean="0">
                <a:solidFill>
                  <a:schemeClr val="tx1"/>
                </a:solidFill>
                <a:latin typeface="Open Sans" pitchFamily="-84" charset="0"/>
              </a:rPr>
              <a:t>Objectives of SQL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>
          <a:xfrm>
            <a:off x="1163638" y="1692275"/>
            <a:ext cx="9075737" cy="5013325"/>
          </a:xfrm>
        </p:spPr>
        <p:txBody>
          <a:bodyPr/>
          <a:lstStyle/>
          <a:p>
            <a:pPr algn="just" eaLnBrk="1" hangingPunct="1"/>
            <a:r>
              <a:rPr lang="en-US" altLang="en-US" b="1" dirty="0" smtClean="0">
                <a:latin typeface="Open Sans" pitchFamily="-84" charset="0"/>
              </a:rPr>
              <a:t>Until SQL:1999, SQL did not contain flow of control commands. These had to be implemented using a programming or job-control language, or interactively by the decisions of user.</a:t>
            </a:r>
          </a:p>
          <a:p>
            <a:pPr algn="just" eaLnBrk="1" hangingPunct="1"/>
            <a:endParaRPr lang="en-US" altLang="en-US" b="1" dirty="0" smtClean="0">
              <a:latin typeface="Open Sans" pitchFamily="-84" charset="0"/>
            </a:endParaRPr>
          </a:p>
          <a:p>
            <a:pPr algn="just" eaLnBrk="1" hangingPunct="1"/>
            <a:r>
              <a:rPr lang="en-US" altLang="en-US" b="1" dirty="0" smtClean="0">
                <a:latin typeface="Open Sans" pitchFamily="-84" charset="0"/>
              </a:rPr>
              <a:t>SQL is relatively easy to learn:</a:t>
            </a:r>
          </a:p>
          <a:p>
            <a:pPr algn="just" eaLnBrk="1" hangingPunct="1">
              <a:lnSpc>
                <a:spcPct val="0"/>
              </a:lnSpc>
            </a:pPr>
            <a:endParaRPr lang="en-US" altLang="en-US" b="1" dirty="0" smtClean="0">
              <a:latin typeface="Open Sans" pitchFamily="-84" charset="0"/>
            </a:endParaRPr>
          </a:p>
          <a:p>
            <a:pPr lvl="1" algn="just" eaLnBrk="1" hangingPunct="1"/>
            <a:r>
              <a:rPr lang="en-US" altLang="en-US" b="1" dirty="0" smtClean="0">
                <a:latin typeface="Open Sans" pitchFamily="-84" charset="0"/>
              </a:rPr>
              <a:t>it is non-procedural - you specify </a:t>
            </a:r>
            <a:r>
              <a:rPr lang="en-US" altLang="en-US" b="1" i="1" dirty="0" smtClean="0">
                <a:latin typeface="Open Sans" pitchFamily="-84" charset="0"/>
              </a:rPr>
              <a:t>what</a:t>
            </a:r>
            <a:r>
              <a:rPr lang="en-US" altLang="en-US" b="1" dirty="0" smtClean="0">
                <a:latin typeface="Open Sans" pitchFamily="-84" charset="0"/>
              </a:rPr>
              <a:t> information you require, rather than </a:t>
            </a:r>
            <a:r>
              <a:rPr lang="en-US" altLang="en-US" b="1" i="1" dirty="0" smtClean="0">
                <a:latin typeface="Open Sans" pitchFamily="-84" charset="0"/>
              </a:rPr>
              <a:t>how</a:t>
            </a:r>
            <a:r>
              <a:rPr lang="en-US" altLang="en-US" b="1" dirty="0" smtClean="0">
                <a:latin typeface="Open Sans" pitchFamily="-84" charset="0"/>
              </a:rPr>
              <a:t> to get it;</a:t>
            </a:r>
          </a:p>
          <a:p>
            <a:pPr lvl="1" algn="just" eaLnBrk="1" hangingPunct="1"/>
            <a:r>
              <a:rPr lang="en-US" altLang="en-US" b="1" dirty="0" smtClean="0">
                <a:latin typeface="Open Sans" pitchFamily="-84" charset="0"/>
              </a:rPr>
              <a:t>it is essentially free-format.</a:t>
            </a:r>
          </a:p>
          <a:p>
            <a:pPr lvl="1" algn="just" eaLnBrk="1" hangingPunct="1"/>
            <a:endParaRPr lang="en-US" altLang="en-US" b="1" dirty="0" smtClean="0">
              <a:latin typeface="Open Sans" pitchFamily="-84" charset="0"/>
            </a:endParaRPr>
          </a:p>
          <a:p>
            <a:pPr algn="just" eaLnBrk="1" hangingPunct="1"/>
            <a:r>
              <a:rPr lang="en-US" altLang="en-US" b="1" dirty="0" smtClean="0">
                <a:latin typeface="Open Sans" pitchFamily="-84" charset="0"/>
              </a:rPr>
              <a:t>Can be used by range of users including DBAs, management, application developers, and other types of end users.</a:t>
            </a:r>
          </a:p>
          <a:p>
            <a:pPr algn="just" eaLnBrk="1" hangingPunct="1">
              <a:lnSpc>
                <a:spcPct val="60000"/>
              </a:lnSpc>
            </a:pPr>
            <a:endParaRPr lang="en-US" altLang="en-US" b="1" dirty="0" smtClean="0">
              <a:latin typeface="Open Sans" pitchFamily="-84" charset="0"/>
            </a:endParaRPr>
          </a:p>
          <a:p>
            <a:pPr algn="just" eaLnBrk="1" hangingPunct="1"/>
            <a:r>
              <a:rPr lang="en-US" altLang="en-US" b="1" dirty="0" smtClean="0">
                <a:latin typeface="Open Sans" pitchFamily="-84" charset="0"/>
              </a:rPr>
              <a:t>An ISO standard now exists for SQL, making it both the formal and </a:t>
            </a:r>
            <a:r>
              <a:rPr lang="en-US" altLang="en-US" b="1" i="1" dirty="0" smtClean="0">
                <a:latin typeface="Open Sans" pitchFamily="-84" charset="0"/>
              </a:rPr>
              <a:t>de facto</a:t>
            </a:r>
            <a:r>
              <a:rPr lang="en-US" altLang="en-US" b="1" dirty="0" smtClean="0">
                <a:latin typeface="Open Sans" pitchFamily="-84" charset="0"/>
              </a:rPr>
              <a:t> standard language for relational databases. </a:t>
            </a:r>
          </a:p>
          <a:p>
            <a:pPr lvl="1" algn="just" eaLnBrk="1" hangingPunct="1"/>
            <a:endParaRPr lang="en-US" altLang="en-US" b="1" dirty="0" smtClean="0">
              <a:latin typeface="Open Sans" pitchFamily="-8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9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1" name="Rectangle 3"/>
          <p:cNvSpPr>
            <a:spLocks noGrp="1" noChangeArrowheads="1"/>
          </p:cNvSpPr>
          <p:nvPr>
            <p:ph idx="1"/>
          </p:nvPr>
        </p:nvSpPr>
        <p:spPr>
          <a:xfrm>
            <a:off x="1367189" y="1828800"/>
            <a:ext cx="9050440" cy="4279949"/>
          </a:xfrm>
        </p:spPr>
        <p:txBody>
          <a:bodyPr/>
          <a:lstStyle/>
          <a:p>
            <a:pPr marL="0" indent="0" algn="just" eaLnBrk="1" hangingPunct="1"/>
            <a:r>
              <a:rPr lang="en-US" altLang="en-US" sz="2400" b="1" dirty="0" smtClean="0"/>
              <a:t> There is a negated version (NOT IN). </a:t>
            </a:r>
          </a:p>
          <a:p>
            <a:pPr marL="0" indent="0" algn="just" eaLnBrk="1" hangingPunct="1"/>
            <a:r>
              <a:rPr lang="en-US" altLang="en-US" sz="2400" b="1" dirty="0" smtClean="0"/>
              <a:t> IN does not add much to SQL’s expressive power. Could have expressed this as:</a:t>
            </a:r>
          </a:p>
          <a:p>
            <a:pPr marL="427288" lvl="1" indent="-210023" algn="just" eaLnBrk="1" hangingPunct="1">
              <a:lnSpc>
                <a:spcPct val="50000"/>
              </a:lnSpc>
              <a:buNone/>
            </a:pPr>
            <a:endParaRPr lang="en-US" altLang="en-US" sz="2400" b="1" dirty="0" smtClean="0"/>
          </a:p>
          <a:p>
            <a:pPr marL="427288" lvl="1" indent="-210023" algn="just" eaLnBrk="1" hangingPunct="1">
              <a:buNone/>
            </a:pPr>
            <a:r>
              <a:rPr lang="en-US" altLang="en-US" sz="2400" b="1" dirty="0" smtClean="0"/>
              <a:t>   SELECT </a:t>
            </a:r>
            <a:r>
              <a:rPr lang="en-US" altLang="en-US" sz="2400" b="1" dirty="0" err="1" smtClean="0"/>
              <a:t>staffNo</a:t>
            </a:r>
            <a:r>
              <a:rPr lang="en-US" altLang="en-US" sz="2400" b="1" dirty="0" smtClean="0"/>
              <a:t>, </a:t>
            </a:r>
            <a:r>
              <a:rPr lang="en-US" altLang="en-US" sz="2400" b="1" dirty="0" err="1" smtClean="0"/>
              <a:t>fName</a:t>
            </a:r>
            <a:r>
              <a:rPr lang="en-US" altLang="en-US" sz="2400" b="1" dirty="0" smtClean="0"/>
              <a:t>, </a:t>
            </a:r>
            <a:r>
              <a:rPr lang="en-US" altLang="en-US" sz="2400" b="1" dirty="0" err="1" smtClean="0"/>
              <a:t>lName</a:t>
            </a:r>
            <a:r>
              <a:rPr lang="en-US" altLang="en-US" sz="2400" b="1" dirty="0" smtClean="0"/>
              <a:t>, position</a:t>
            </a:r>
          </a:p>
          <a:p>
            <a:pPr marL="427288" lvl="1" indent="-210023" algn="just" eaLnBrk="1" hangingPunct="1">
              <a:buNone/>
            </a:pPr>
            <a:r>
              <a:rPr lang="en-US" altLang="en-US" sz="2400" b="1" dirty="0" smtClean="0"/>
              <a:t>	 FROM Staff</a:t>
            </a:r>
          </a:p>
          <a:p>
            <a:pPr marL="427288" lvl="1" indent="-210023" algn="just" eaLnBrk="1" hangingPunct="1">
              <a:buNone/>
            </a:pPr>
            <a:r>
              <a:rPr lang="en-US" altLang="en-US" sz="2400" b="1" dirty="0" smtClean="0"/>
              <a:t>   WHERE position=‘Manager’ OR</a:t>
            </a:r>
          </a:p>
          <a:p>
            <a:pPr marL="427288" lvl="1" indent="-210023" algn="just" eaLnBrk="1" hangingPunct="1">
              <a:buNone/>
            </a:pPr>
            <a:r>
              <a:rPr lang="en-US" altLang="en-US" sz="2400" b="1" dirty="0" smtClean="0"/>
              <a:t>                   position=‘Supervisor’;</a:t>
            </a:r>
          </a:p>
          <a:p>
            <a:pPr marL="0" indent="0" algn="just" eaLnBrk="1" hangingPunct="1">
              <a:lnSpc>
                <a:spcPct val="40000"/>
              </a:lnSpc>
              <a:buNone/>
            </a:pPr>
            <a:endParaRPr lang="en-US" altLang="en-US" sz="2400" b="1" dirty="0" smtClean="0"/>
          </a:p>
          <a:p>
            <a:pPr marL="0" indent="0" algn="just" eaLnBrk="1" hangingPunct="1">
              <a:buFontTx/>
              <a:buChar char="•"/>
            </a:pPr>
            <a:r>
              <a:rPr lang="en-US" altLang="en-US" sz="2400" b="1" dirty="0" smtClean="0"/>
              <a:t> IN is more efficient when set contains many values.</a:t>
            </a: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3651951" y="7058660"/>
            <a:ext cx="3741023" cy="3207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104287" tIns="52144" rIns="104287" bIns="52144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400" dirty="0">
                <a:latin typeface="Open Sans"/>
              </a:rPr>
              <a:t>Pearson Education © 2014</a:t>
            </a:r>
          </a:p>
        </p:txBody>
      </p:sp>
      <p:sp>
        <p:nvSpPr>
          <p:cNvPr id="67589" name="Slide Number Placeholder 3"/>
          <p:cNvSpPr txBox="1">
            <a:spLocks/>
          </p:cNvSpPr>
          <p:nvPr/>
        </p:nvSpPr>
        <p:spPr bwMode="auto">
          <a:xfrm>
            <a:off x="9974208" y="6958873"/>
            <a:ext cx="714431" cy="50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/>
          <a:lstStyle/>
          <a:p>
            <a:fld id="{6893726B-00D7-4B50-A48F-1AEEAA4BAE4C}" type="slidenum">
              <a:rPr lang="en-GB" altLang="en-US"/>
              <a:pPr/>
              <a:t>70</a:t>
            </a:fld>
            <a:endParaRPr lang="en-GB" alt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368175" y="428705"/>
            <a:ext cx="9797918" cy="610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j-ea"/>
                <a:cs typeface="+mj-cs"/>
              </a:rPr>
              <a:t>Example 6.8  Set Membership</a:t>
            </a:r>
            <a:endParaRPr kumimoji="0" lang="en-US" sz="3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3351846" y="396047"/>
            <a:ext cx="9797918" cy="610980"/>
          </a:xfrm>
        </p:spPr>
        <p:txBody>
          <a:bodyPr/>
          <a:lstStyle/>
          <a:p>
            <a:pPr algn="just" eaLnBrk="1" hangingPunct="1">
              <a:defRPr/>
            </a:pPr>
            <a:r>
              <a:rPr sz="3600">
                <a:solidFill>
                  <a:schemeClr val="tx1"/>
                </a:solidFill>
              </a:rPr>
              <a:t>Example 6.9  Pattern Matching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idx="1"/>
          </p:nvPr>
        </p:nvSpPr>
        <p:spPr>
          <a:xfrm>
            <a:off x="996121" y="1732572"/>
            <a:ext cx="9708846" cy="2448484"/>
          </a:xfrm>
        </p:spPr>
        <p:txBody>
          <a:bodyPr/>
          <a:lstStyle/>
          <a:p>
            <a:pPr algn="just" eaLnBrk="1" hangingPunct="1">
              <a:buFont typeface="Monotype Sorts" pitchFamily="2" charset="2"/>
              <a:buNone/>
            </a:pPr>
            <a:r>
              <a:rPr lang="en-US" altLang="en-US" sz="2400" b="1" dirty="0" smtClean="0"/>
              <a:t>	Find all owners with the string ‘Glasgow’ in their address.</a:t>
            </a:r>
          </a:p>
          <a:p>
            <a:pPr algn="just" eaLnBrk="1" hangingPunct="1">
              <a:lnSpc>
                <a:spcPct val="0"/>
              </a:lnSpc>
              <a:buFont typeface="Monotype Sorts" pitchFamily="2" charset="2"/>
              <a:buNone/>
            </a:pPr>
            <a:endParaRPr lang="en-US" altLang="en-US" sz="2400" b="1" dirty="0" smtClean="0"/>
          </a:p>
          <a:p>
            <a:pPr algn="just" eaLnBrk="1" hangingPunct="1">
              <a:buFont typeface="Monotype Sorts" pitchFamily="2" charset="2"/>
              <a:buNone/>
            </a:pPr>
            <a:r>
              <a:rPr lang="en-US" altLang="en-US" sz="2400" b="1" dirty="0" smtClean="0"/>
              <a:t>	 SELECT </a:t>
            </a:r>
            <a:r>
              <a:rPr lang="en-US" altLang="en-US" sz="2400" b="1" dirty="0" err="1" smtClean="0"/>
              <a:t>ownerNo</a:t>
            </a:r>
            <a:r>
              <a:rPr lang="en-US" altLang="en-US" sz="2400" b="1" dirty="0" smtClean="0"/>
              <a:t>, </a:t>
            </a:r>
            <a:r>
              <a:rPr lang="en-US" altLang="en-US" sz="2400" b="1" dirty="0" err="1" smtClean="0"/>
              <a:t>fName</a:t>
            </a:r>
            <a:r>
              <a:rPr lang="en-US" altLang="en-US" sz="2400" b="1" dirty="0" smtClean="0"/>
              <a:t>, </a:t>
            </a:r>
            <a:r>
              <a:rPr lang="en-US" altLang="en-US" sz="2400" b="1" dirty="0" err="1" smtClean="0"/>
              <a:t>lName</a:t>
            </a:r>
            <a:r>
              <a:rPr lang="en-US" altLang="en-US" sz="2400" b="1" dirty="0" smtClean="0"/>
              <a:t>, address, </a:t>
            </a:r>
            <a:r>
              <a:rPr lang="en-US" altLang="en-US" sz="2400" b="1" dirty="0" err="1" smtClean="0"/>
              <a:t>telNo</a:t>
            </a:r>
            <a:endParaRPr lang="en-US" altLang="en-US" sz="2400" b="1" dirty="0" smtClean="0"/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/>
              <a:t>FROM </a:t>
            </a:r>
            <a:r>
              <a:rPr lang="en-US" altLang="en-US" sz="2400" b="1" dirty="0" err="1" smtClean="0"/>
              <a:t>PrivateOwner</a:t>
            </a:r>
            <a:endParaRPr lang="en-US" altLang="en-US" sz="2400" b="1" dirty="0" smtClean="0"/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/>
              <a:t>WHERE address LIKE ‘%Glasgow%’;</a:t>
            </a:r>
          </a:p>
        </p:txBody>
      </p:sp>
      <p:pic>
        <p:nvPicPr>
          <p:cNvPr id="6554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6121" y="3838156"/>
            <a:ext cx="9463995" cy="227937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9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>
          <a:xfrm>
            <a:off x="1420346" y="2090057"/>
            <a:ext cx="8553861" cy="3540038"/>
          </a:xfrm>
        </p:spPr>
        <p:txBody>
          <a:bodyPr/>
          <a:lstStyle/>
          <a:p>
            <a:pPr algn="just" eaLnBrk="1" hangingPunct="1">
              <a:spcAft>
                <a:spcPct val="25000"/>
              </a:spcAft>
            </a:pPr>
            <a:r>
              <a:rPr lang="en-US" altLang="en-US" sz="2400" b="1" dirty="0" smtClean="0"/>
              <a:t>SQL has two special pattern matching symbols:</a:t>
            </a:r>
          </a:p>
          <a:p>
            <a:pPr lvl="1" eaLnBrk="1" hangingPunct="1"/>
            <a:r>
              <a:rPr lang="en-US" altLang="en-US" sz="2400" b="1" dirty="0" smtClean="0"/>
              <a:t>%: sequence of zero or more characters;</a:t>
            </a:r>
          </a:p>
          <a:p>
            <a:pPr lvl="1" eaLnBrk="1" hangingPunct="1">
              <a:spcAft>
                <a:spcPct val="25000"/>
              </a:spcAft>
            </a:pPr>
            <a:r>
              <a:rPr lang="en-US" altLang="en-US" sz="2400" b="1" dirty="0" smtClean="0"/>
              <a:t>_ (underscore): any single character.</a:t>
            </a:r>
          </a:p>
          <a:p>
            <a:pPr algn="just" eaLnBrk="1" hangingPunct="1">
              <a:spcBef>
                <a:spcPct val="25000"/>
              </a:spcBef>
            </a:pPr>
            <a:r>
              <a:rPr lang="en-US" altLang="en-US" sz="2400" b="1" dirty="0" smtClean="0"/>
              <a:t>LIKE ‘%Glasgow%’ means a sequence of characters of any length containing ‘</a:t>
            </a:r>
            <a:r>
              <a:rPr lang="en-US" altLang="en-US" sz="2400" b="1" i="1" dirty="0" smtClean="0"/>
              <a:t>Glasgow</a:t>
            </a:r>
            <a:r>
              <a:rPr lang="en-US" altLang="en-US" sz="2400" b="1" dirty="0" smtClean="0"/>
              <a:t>’.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351846" y="396047"/>
            <a:ext cx="9797918" cy="610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j-ea"/>
                <a:cs typeface="+mj-cs"/>
              </a:rPr>
              <a:t>Example 6.9  Pattern Matching</a:t>
            </a:r>
            <a:endParaRPr kumimoji="0" lang="en-US" sz="3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pic>
        <p:nvPicPr>
          <p:cNvPr id="144386" name="Picture 2" descr="http://cdn2.hubspot.net/hub/41809/file-300278362-jpg/images/matching_pairs-resized-60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64513" y="4836520"/>
            <a:ext cx="2527929" cy="22172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Rectangle 8"/>
          <p:cNvSpPr/>
          <p:nvPr/>
        </p:nvSpPr>
        <p:spPr>
          <a:xfrm>
            <a:off x="8128830" y="7147352"/>
            <a:ext cx="18453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latin typeface="Open Sans"/>
                <a:hlinkClick r:id="rId3"/>
              </a:rPr>
              <a:t>www.management-mentors.com</a:t>
            </a:r>
            <a:endParaRPr lang="en-US" sz="900" dirty="0">
              <a:latin typeface="Open San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7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384503" y="544041"/>
            <a:ext cx="9797918" cy="580390"/>
          </a:xfrm>
        </p:spPr>
        <p:txBody>
          <a:bodyPr/>
          <a:lstStyle/>
          <a:p>
            <a:pPr algn="l" eaLnBrk="1" hangingPunct="1">
              <a:defRPr/>
            </a:pPr>
            <a:r>
              <a:rPr sz="3000">
                <a:solidFill>
                  <a:schemeClr val="tx1"/>
                </a:solidFill>
              </a:rPr>
              <a:t>Example 6.10  NULL Search Condition</a:t>
            </a:r>
          </a:p>
        </p:txBody>
      </p:sp>
      <p:sp>
        <p:nvSpPr>
          <p:cNvPr id="215043" name="Rectangle 1027"/>
          <p:cNvSpPr>
            <a:spLocks noGrp="1" noChangeArrowheads="1"/>
          </p:cNvSpPr>
          <p:nvPr>
            <p:ph idx="1"/>
          </p:nvPr>
        </p:nvSpPr>
        <p:spPr>
          <a:xfrm>
            <a:off x="1228451" y="1899753"/>
            <a:ext cx="9009563" cy="5108107"/>
          </a:xfrm>
        </p:spPr>
        <p:txBody>
          <a:bodyPr/>
          <a:lstStyle/>
          <a:p>
            <a:pPr algn="just" eaLnBrk="1" hangingPunct="1">
              <a:spcAft>
                <a:spcPct val="25000"/>
              </a:spcAft>
              <a:buFont typeface="Monotype Sorts" pitchFamily="2" charset="2"/>
              <a:buNone/>
            </a:pPr>
            <a:r>
              <a:rPr lang="en-US" altLang="en-US" sz="2400" b="1" dirty="0" smtClean="0"/>
              <a:t>	List details of all viewings on property PG4 where a comment has not been supplied.</a:t>
            </a:r>
          </a:p>
          <a:p>
            <a:pPr algn="just" eaLnBrk="1" hangingPunct="1">
              <a:spcBef>
                <a:spcPct val="25000"/>
              </a:spcBef>
              <a:buFontTx/>
              <a:buChar char="•"/>
            </a:pPr>
            <a:r>
              <a:rPr lang="en-US" altLang="en-US" sz="2400" b="1" dirty="0" smtClean="0"/>
              <a:t>There are 2 viewings for property PG4, one with and one without a comment. </a:t>
            </a:r>
          </a:p>
          <a:p>
            <a:pPr algn="just" eaLnBrk="1" hangingPunct="1">
              <a:spcAft>
                <a:spcPct val="25000"/>
              </a:spcAft>
              <a:buFontTx/>
              <a:buChar char="•"/>
            </a:pPr>
            <a:r>
              <a:rPr lang="en-US" altLang="en-US" sz="2400" b="1" dirty="0" smtClean="0"/>
              <a:t>Have to test for null explicitly using special keyword IS NULL:</a:t>
            </a:r>
          </a:p>
          <a:p>
            <a:pPr algn="just" eaLnBrk="1" hangingPunct="1">
              <a:buFont typeface="Monotype Sorts" pitchFamily="2" charset="2"/>
              <a:buNone/>
            </a:pPr>
            <a:r>
              <a:rPr lang="en-US" altLang="en-US" sz="2400" b="1" dirty="0" smtClean="0"/>
              <a:t>	     </a:t>
            </a:r>
            <a:r>
              <a:rPr lang="en-US" altLang="en-US" b="1" dirty="0" smtClean="0"/>
              <a:t>SELECT </a:t>
            </a:r>
            <a:r>
              <a:rPr lang="en-US" altLang="en-US" b="1" dirty="0" err="1" smtClean="0"/>
              <a:t>clientNo</a:t>
            </a:r>
            <a:r>
              <a:rPr lang="en-US" altLang="en-US" b="1" dirty="0" smtClean="0"/>
              <a:t>, </a:t>
            </a:r>
            <a:r>
              <a:rPr lang="en-US" altLang="en-US" b="1" dirty="0" err="1" smtClean="0"/>
              <a:t>viewDate</a:t>
            </a:r>
            <a:endParaRPr lang="en-US" altLang="en-US" b="1" dirty="0" smtClean="0"/>
          </a:p>
          <a:p>
            <a:pPr lvl="1" algn="just" eaLnBrk="1" hangingPunct="1">
              <a:buFontTx/>
              <a:buNone/>
            </a:pPr>
            <a:r>
              <a:rPr lang="en-US" altLang="en-US" b="1" dirty="0" smtClean="0"/>
              <a:t>	FROM Viewing</a:t>
            </a:r>
          </a:p>
          <a:p>
            <a:pPr lvl="1" algn="just" eaLnBrk="1" hangingPunct="1">
              <a:buFontTx/>
              <a:buNone/>
            </a:pPr>
            <a:r>
              <a:rPr lang="en-US" altLang="en-US" b="1" dirty="0" smtClean="0"/>
              <a:t>	WHERE </a:t>
            </a:r>
            <a:r>
              <a:rPr lang="en-US" altLang="en-US" b="1" dirty="0" err="1" smtClean="0"/>
              <a:t>propertyNo</a:t>
            </a:r>
            <a:r>
              <a:rPr lang="en-US" altLang="en-US" b="1" dirty="0" smtClean="0"/>
              <a:t> = ‘PG4’ AND </a:t>
            </a:r>
          </a:p>
          <a:p>
            <a:pPr lvl="1" algn="just" eaLnBrk="1" hangingPunct="1">
              <a:buFontTx/>
              <a:buNone/>
            </a:pPr>
            <a:r>
              <a:rPr lang="en-US" altLang="en-US" b="1" dirty="0" smtClean="0"/>
              <a:t>                      comment IS NULL;</a:t>
            </a:r>
          </a:p>
        </p:txBody>
      </p:sp>
      <p:pic>
        <p:nvPicPr>
          <p:cNvPr id="6" name="Picture 6" descr="C05NT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565434" y="4219641"/>
            <a:ext cx="3672580" cy="177304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1277438" y="6314768"/>
            <a:ext cx="90095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7988" indent="-407988" algn="just" eaLnBrk="1" hangingPunct="1">
              <a:buFont typeface="Arial" pitchFamily="34" charset="0"/>
              <a:buChar char="•"/>
            </a:pPr>
            <a:r>
              <a:rPr lang="en-US" altLang="en-US" sz="2400" b="1" dirty="0" smtClean="0">
                <a:latin typeface="Open Sans"/>
              </a:rPr>
              <a:t>Negated version (IS NOT NULL) can test for non-null values.</a:t>
            </a:r>
            <a:endParaRPr lang="en-US" altLang="en-US" sz="2400" dirty="0" smtClean="0">
              <a:latin typeface="Open San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4"/>
          <p:cNvSpPr>
            <a:spLocks noGrp="1"/>
          </p:cNvSpPr>
          <p:nvPr>
            <p:ph type="title"/>
          </p:nvPr>
        </p:nvSpPr>
        <p:spPr>
          <a:xfrm>
            <a:off x="1814513" y="3152775"/>
            <a:ext cx="7372350" cy="1260475"/>
          </a:xfrm>
        </p:spPr>
        <p:txBody>
          <a:bodyPr/>
          <a:lstStyle/>
          <a:p>
            <a:r>
              <a:rPr lang="en-US" altLang="en-US" sz="4000" dirty="0" smtClean="0">
                <a:latin typeface="Open Sans" pitchFamily="-84" charset="0"/>
              </a:rPr>
              <a:t>ORDER BY</a:t>
            </a:r>
          </a:p>
        </p:txBody>
      </p:sp>
    </p:spTree>
    <p:extLst>
      <p:ext uri="{BB962C8B-B14F-4D97-AF65-F5344CB8AC3E}">
        <p14:creationId xmlns:p14="http://schemas.microsoft.com/office/powerpoint/2010/main" val="326950140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202" y="528767"/>
            <a:ext cx="9797918" cy="549843"/>
          </a:xfrm>
        </p:spPr>
        <p:txBody>
          <a:bodyPr/>
          <a:lstStyle/>
          <a:p>
            <a:pPr algn="just" eaLnBrk="1" hangingPunct="1">
              <a:defRPr/>
            </a:pPr>
            <a:r>
              <a:rPr sz="3000">
                <a:solidFill>
                  <a:schemeClr val="tx1"/>
                </a:solidFill>
              </a:rPr>
              <a:t>Example 6.11  Single Column Ordering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idx="1"/>
          </p:nvPr>
        </p:nvSpPr>
        <p:spPr>
          <a:xfrm>
            <a:off x="1202442" y="1919273"/>
            <a:ext cx="9530702" cy="3109172"/>
          </a:xfrm>
        </p:spPr>
        <p:txBody>
          <a:bodyPr/>
          <a:lstStyle/>
          <a:p>
            <a:pPr algn="just" eaLnBrk="1" hangingPunct="1">
              <a:buFont typeface="Monotype Sorts" pitchFamily="2" charset="2"/>
              <a:buNone/>
            </a:pPr>
            <a:r>
              <a:rPr lang="en-US" altLang="en-US" b="1" dirty="0" smtClean="0"/>
              <a:t>	List salaries for all staff, arranged in descending order of salary.</a:t>
            </a:r>
          </a:p>
          <a:p>
            <a:pPr algn="just" eaLnBrk="1" hangingPunct="1">
              <a:lnSpc>
                <a:spcPct val="70000"/>
              </a:lnSpc>
              <a:buFont typeface="Monotype Sorts" pitchFamily="2" charset="2"/>
              <a:buNone/>
            </a:pPr>
            <a:endParaRPr lang="en-US" altLang="en-US" b="1" dirty="0" smtClean="0"/>
          </a:p>
          <a:p>
            <a:pPr algn="just" eaLnBrk="1" hangingPunct="1">
              <a:buFont typeface="Monotype Sorts" pitchFamily="2" charset="2"/>
              <a:buNone/>
            </a:pPr>
            <a:r>
              <a:rPr lang="en-US" altLang="en-US" b="1" dirty="0" smtClean="0"/>
              <a:t>	      </a:t>
            </a:r>
            <a:r>
              <a:rPr lang="en-US" altLang="en-US" sz="2400" b="1" dirty="0" smtClean="0"/>
              <a:t>SELECT </a:t>
            </a:r>
            <a:r>
              <a:rPr lang="en-US" altLang="en-US" sz="2400" b="1" dirty="0" err="1" smtClean="0"/>
              <a:t>staffNo</a:t>
            </a:r>
            <a:r>
              <a:rPr lang="en-US" altLang="en-US" sz="2400" b="1" dirty="0" smtClean="0"/>
              <a:t>, </a:t>
            </a:r>
            <a:r>
              <a:rPr lang="en-US" altLang="en-US" sz="2400" b="1" dirty="0" err="1" smtClean="0"/>
              <a:t>fName</a:t>
            </a:r>
            <a:r>
              <a:rPr lang="en-US" altLang="en-US" sz="2400" b="1" dirty="0" smtClean="0"/>
              <a:t>, </a:t>
            </a:r>
            <a:r>
              <a:rPr lang="en-US" altLang="en-US" sz="2400" b="1" dirty="0" err="1" smtClean="0"/>
              <a:t>lName</a:t>
            </a:r>
            <a:r>
              <a:rPr lang="en-US" altLang="en-US" sz="2400" b="1" dirty="0" smtClean="0"/>
              <a:t>, salary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/>
              <a:t>	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/>
              <a:t>	ORDER BY salary DESC;</a:t>
            </a:r>
            <a:endParaRPr lang="en-US" altLang="en-US" sz="2400" dirty="0" smtClean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08814" y="4071390"/>
            <a:ext cx="5047311" cy="322227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22302" y="4738758"/>
            <a:ext cx="4495800" cy="188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>
              <a:defRPr sz="21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lvl="1" algn="just">
              <a:spcBef>
                <a:spcPts val="500"/>
              </a:spcBef>
            </a:pPr>
            <a:r>
              <a:rPr lang="en-US" altLang="en-US" sz="2000" b="1" dirty="0">
                <a:solidFill>
                  <a:srgbClr val="0000FF"/>
                </a:solidFill>
                <a:latin typeface="Open Sans" pitchFamily="-84" charset="0"/>
              </a:rPr>
              <a:t>ASC: Ascending</a:t>
            </a:r>
          </a:p>
          <a:p>
            <a:pPr lvl="1" algn="just">
              <a:spcBef>
                <a:spcPts val="500"/>
              </a:spcBef>
            </a:pPr>
            <a:r>
              <a:rPr lang="en-US" altLang="en-US" sz="2000" b="1" dirty="0">
                <a:solidFill>
                  <a:srgbClr val="0000FF"/>
                </a:solidFill>
                <a:latin typeface="Open Sans" pitchFamily="-84" charset="0"/>
              </a:rPr>
              <a:t>DESC: Descending</a:t>
            </a:r>
          </a:p>
          <a:p>
            <a:pPr lvl="1" algn="just">
              <a:spcBef>
                <a:spcPts val="500"/>
              </a:spcBef>
            </a:pPr>
            <a:endParaRPr lang="en-US" altLang="en-US" sz="2000" b="1" dirty="0">
              <a:solidFill>
                <a:srgbClr val="0000FF"/>
              </a:solidFill>
              <a:latin typeface="Open Sans" pitchFamily="-84" charset="0"/>
            </a:endParaRPr>
          </a:p>
          <a:p>
            <a:pPr lvl="1" algn="just">
              <a:spcBef>
                <a:spcPts val="500"/>
              </a:spcBef>
            </a:pPr>
            <a:r>
              <a:rPr lang="en-US" altLang="en-US" sz="2000" b="1" dirty="0">
                <a:solidFill>
                  <a:srgbClr val="0000FF"/>
                </a:solidFill>
                <a:latin typeface="Open Sans" pitchFamily="-84" charset="0"/>
              </a:rPr>
              <a:t>If not specified, </a:t>
            </a:r>
          </a:p>
          <a:p>
            <a:pPr lvl="1" algn="just">
              <a:spcBef>
                <a:spcPts val="500"/>
              </a:spcBef>
            </a:pPr>
            <a:r>
              <a:rPr lang="en-US" altLang="en-US" sz="2000" b="1" dirty="0">
                <a:solidFill>
                  <a:srgbClr val="0000FF"/>
                </a:solidFill>
                <a:latin typeface="Open Sans" pitchFamily="-84" charset="0"/>
              </a:rPr>
              <a:t>default: ascending</a:t>
            </a:r>
          </a:p>
        </p:txBody>
      </p:sp>
    </p:spTree>
    <p:extLst>
      <p:ext uri="{BB962C8B-B14F-4D97-AF65-F5344CB8AC3E}">
        <p14:creationId xmlns:p14="http://schemas.microsoft.com/office/powerpoint/2010/main" val="348770253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1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25063" y="160399"/>
            <a:ext cx="11495899" cy="1221873"/>
          </a:xfrm>
        </p:spPr>
        <p:txBody>
          <a:bodyPr/>
          <a:lstStyle/>
          <a:p>
            <a:pPr eaLnBrk="1" hangingPunct="1">
              <a:defRPr/>
            </a:pPr>
            <a:r>
              <a:rPr sz="3100">
                <a:solidFill>
                  <a:schemeClr val="tx1"/>
                </a:solidFill>
              </a:rPr>
              <a:t>Example 6.12  Multiple Column Ordering</a:t>
            </a:r>
          </a:p>
        </p:txBody>
      </p:sp>
      <p:sp>
        <p:nvSpPr>
          <p:cNvPr id="220163" name="Rectangle 1027"/>
          <p:cNvSpPr>
            <a:spLocks noGrp="1" noChangeArrowheads="1"/>
          </p:cNvSpPr>
          <p:nvPr>
            <p:ph idx="1"/>
          </p:nvPr>
        </p:nvSpPr>
        <p:spPr>
          <a:xfrm>
            <a:off x="889245" y="1534882"/>
            <a:ext cx="9619774" cy="2348712"/>
          </a:xfrm>
        </p:spPr>
        <p:txBody>
          <a:bodyPr/>
          <a:lstStyle/>
          <a:p>
            <a:pPr algn="just" eaLnBrk="1" hangingPunct="1">
              <a:buFont typeface="Monotype Sorts" pitchFamily="2" charset="2"/>
              <a:buNone/>
            </a:pPr>
            <a:r>
              <a:rPr lang="en-US" altLang="en-US" sz="2400" b="1" dirty="0" smtClean="0"/>
              <a:t>	Produce abbreviated list of properties in order of property type.</a:t>
            </a:r>
          </a:p>
          <a:p>
            <a:pPr algn="just" eaLnBrk="1" hangingPunct="1">
              <a:buFont typeface="Monotype Sorts" pitchFamily="2" charset="2"/>
              <a:buNone/>
            </a:pPr>
            <a:r>
              <a:rPr lang="en-US" altLang="en-US" sz="2400" b="1" dirty="0" smtClean="0"/>
              <a:t>	      SELECT </a:t>
            </a:r>
            <a:r>
              <a:rPr lang="en-US" altLang="en-US" sz="2400" b="1" dirty="0" err="1" smtClean="0"/>
              <a:t>propertyNo</a:t>
            </a:r>
            <a:r>
              <a:rPr lang="en-US" altLang="en-US" sz="2400" b="1" dirty="0" smtClean="0"/>
              <a:t>, type, rooms, rent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/>
              <a:t>	FROM </a:t>
            </a:r>
            <a:r>
              <a:rPr lang="en-US" altLang="en-US" sz="2400" b="1" dirty="0" err="1" smtClean="0"/>
              <a:t>PropertyForRent</a:t>
            </a:r>
            <a:endParaRPr lang="en-US" altLang="en-US" sz="2400" b="1" dirty="0" smtClean="0"/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/>
              <a:t>	ORDER BY type;</a:t>
            </a:r>
            <a:endParaRPr lang="en-US" altLang="en-US" sz="2400" dirty="0" smtClean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63886" y="3535345"/>
            <a:ext cx="5342481" cy="3414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1" name="Rectangle 1027"/>
          <p:cNvSpPr>
            <a:spLocks noGrp="1" noChangeArrowheads="1"/>
          </p:cNvSpPr>
          <p:nvPr>
            <p:ph idx="1"/>
          </p:nvPr>
        </p:nvSpPr>
        <p:spPr>
          <a:xfrm>
            <a:off x="1255911" y="1600194"/>
            <a:ext cx="9063749" cy="4609177"/>
          </a:xfrm>
        </p:spPr>
        <p:txBody>
          <a:bodyPr/>
          <a:lstStyle/>
          <a:p>
            <a:pPr algn="just" eaLnBrk="1" hangingPunct="1"/>
            <a:r>
              <a:rPr lang="en-US" altLang="en-US" b="1" dirty="0" smtClean="0"/>
              <a:t>Four flats in this list - as no minor sort key specified, system arranges these rows in any order it chooses.</a:t>
            </a:r>
          </a:p>
          <a:p>
            <a:pPr algn="just" eaLnBrk="1" hangingPunct="1"/>
            <a:r>
              <a:rPr lang="en-US" altLang="en-US" b="1" dirty="0" smtClean="0"/>
              <a:t>To arrange in order of rent, specify minor order:</a:t>
            </a:r>
          </a:p>
          <a:p>
            <a:pPr eaLnBrk="1" hangingPunct="1">
              <a:lnSpc>
                <a:spcPct val="40000"/>
              </a:lnSpc>
              <a:buFont typeface="Monotype Sorts" pitchFamily="2" charset="2"/>
              <a:buNone/>
            </a:pPr>
            <a:endParaRPr lang="en-US" altLang="en-US" b="1" dirty="0" smtClean="0"/>
          </a:p>
          <a:p>
            <a:pPr eaLnBrk="1" hangingPunct="1">
              <a:buFont typeface="Monotype Sorts" pitchFamily="2" charset="2"/>
              <a:buNone/>
            </a:pPr>
            <a:r>
              <a:rPr lang="en-US" altLang="en-US" b="1" dirty="0" smtClean="0"/>
              <a:t>		SELECT </a:t>
            </a:r>
            <a:r>
              <a:rPr lang="en-US" altLang="en-US" b="1" dirty="0" err="1" smtClean="0"/>
              <a:t>propertyNo</a:t>
            </a:r>
            <a:r>
              <a:rPr lang="en-US" altLang="en-US" b="1" dirty="0" smtClean="0"/>
              <a:t>, type, rooms, rent</a:t>
            </a:r>
          </a:p>
          <a:p>
            <a:pPr lvl="1" eaLnBrk="1" hangingPunct="1">
              <a:buFontTx/>
              <a:buNone/>
            </a:pPr>
            <a:r>
              <a:rPr lang="en-US" altLang="en-US" b="1" dirty="0" smtClean="0"/>
              <a:t>	FROM </a:t>
            </a:r>
            <a:r>
              <a:rPr lang="en-US" altLang="en-US" b="1" dirty="0" err="1" smtClean="0"/>
              <a:t>PropertyForRent</a:t>
            </a:r>
            <a:endParaRPr lang="en-US" altLang="en-US" b="1" dirty="0" smtClean="0"/>
          </a:p>
          <a:p>
            <a:pPr lvl="1" eaLnBrk="1" hangingPunct="1">
              <a:buFontTx/>
              <a:buNone/>
            </a:pPr>
            <a:r>
              <a:rPr lang="en-US" altLang="en-US" b="1" dirty="0" smtClean="0"/>
              <a:t>	ORDER BY type, rent DESC;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sp>
        <p:nvSpPr>
          <p:cNvPr id="76805" name="Slide Number Placeholder 3"/>
          <p:cNvSpPr txBox="1">
            <a:spLocks/>
          </p:cNvSpPr>
          <p:nvPr/>
        </p:nvSpPr>
        <p:spPr bwMode="auto">
          <a:xfrm>
            <a:off x="9974208" y="6958873"/>
            <a:ext cx="714431" cy="50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/>
          <a:lstStyle/>
          <a:p>
            <a:endParaRPr lang="en-GB" altLang="en-US" dirty="0"/>
          </a:p>
        </p:txBody>
      </p:sp>
      <p:sp>
        <p:nvSpPr>
          <p:cNvPr id="7" name="Rectangle 1026"/>
          <p:cNvSpPr txBox="1">
            <a:spLocks noChangeArrowheads="1"/>
          </p:cNvSpPr>
          <p:nvPr/>
        </p:nvSpPr>
        <p:spPr bwMode="auto">
          <a:xfrm>
            <a:off x="1125063" y="160399"/>
            <a:ext cx="11495899" cy="122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j-ea"/>
                <a:cs typeface="+mj-cs"/>
              </a:rPr>
              <a:t>Example 6.12  Multiple Column Ordering</a:t>
            </a:r>
            <a:endParaRPr kumimoji="0" lang="en-US" sz="31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8" y="4182192"/>
            <a:ext cx="5140951" cy="325021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1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4"/>
          <p:cNvSpPr>
            <a:spLocks noGrp="1"/>
          </p:cNvSpPr>
          <p:nvPr>
            <p:ph type="title"/>
          </p:nvPr>
        </p:nvSpPr>
        <p:spPr>
          <a:xfrm>
            <a:off x="1814513" y="3152775"/>
            <a:ext cx="7372350" cy="1260475"/>
          </a:xfrm>
        </p:spPr>
        <p:txBody>
          <a:bodyPr/>
          <a:lstStyle/>
          <a:p>
            <a:r>
              <a:rPr lang="en-US" altLang="en-US" sz="4000" smtClean="0">
                <a:latin typeface="Open Sans" pitchFamily="-84" charset="0"/>
              </a:rPr>
              <a:t>SQL  Aggregate Functions</a:t>
            </a:r>
          </a:p>
        </p:txBody>
      </p:sp>
    </p:spTree>
    <p:extLst>
      <p:ext uri="{BB962C8B-B14F-4D97-AF65-F5344CB8AC3E}">
        <p14:creationId xmlns:p14="http://schemas.microsoft.com/office/powerpoint/2010/main" val="175798579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319189" y="477692"/>
            <a:ext cx="9797918" cy="610980"/>
          </a:xfrm>
        </p:spPr>
        <p:txBody>
          <a:bodyPr/>
          <a:lstStyle/>
          <a:p>
            <a:pPr algn="just" eaLnBrk="1" hangingPunct="1">
              <a:defRPr/>
            </a:pPr>
            <a:r>
              <a:rPr sz="3600">
                <a:solidFill>
                  <a:schemeClr val="tx1"/>
                </a:solidFill>
              </a:rPr>
              <a:t>SELECT Statement - Aggregates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idx="1"/>
          </p:nvPr>
        </p:nvSpPr>
        <p:spPr>
          <a:xfrm>
            <a:off x="1445441" y="1926770"/>
            <a:ext cx="8493038" cy="372841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en-US" sz="2400" b="1" dirty="0" smtClean="0"/>
              <a:t>ISO standard defines five aggregate functions:</a:t>
            </a:r>
          </a:p>
          <a:p>
            <a:pPr eaLnBrk="1" hangingPunct="1">
              <a:lnSpc>
                <a:spcPct val="60000"/>
              </a:lnSpc>
            </a:pPr>
            <a:endParaRPr lang="en-US" altLang="en-US" sz="2400" b="1" dirty="0" smtClean="0"/>
          </a:p>
          <a:p>
            <a:pPr eaLnBrk="1" hangingPunct="1">
              <a:spcBef>
                <a:spcPct val="25000"/>
              </a:spcBef>
              <a:spcAft>
                <a:spcPct val="25000"/>
              </a:spcAft>
              <a:buFont typeface="Monotype Sorts" pitchFamily="2" charset="2"/>
              <a:buNone/>
            </a:pPr>
            <a:r>
              <a:rPr lang="en-US" altLang="en-US" sz="2400" b="1" dirty="0" smtClean="0"/>
              <a:t>COUNT returns number of values in specified column.</a:t>
            </a:r>
          </a:p>
          <a:p>
            <a:pPr eaLnBrk="1" hangingPunct="1">
              <a:spcBef>
                <a:spcPct val="25000"/>
              </a:spcBef>
              <a:spcAft>
                <a:spcPct val="25000"/>
              </a:spcAft>
              <a:buFont typeface="Monotype Sorts" pitchFamily="2" charset="2"/>
              <a:buNone/>
            </a:pPr>
            <a:r>
              <a:rPr lang="en-US" altLang="en-US" sz="2400" b="1" dirty="0" smtClean="0"/>
              <a:t>SUM	returns sum of values in specified column.</a:t>
            </a:r>
          </a:p>
          <a:p>
            <a:pPr eaLnBrk="1" hangingPunct="1">
              <a:spcBef>
                <a:spcPct val="25000"/>
              </a:spcBef>
              <a:spcAft>
                <a:spcPct val="25000"/>
              </a:spcAft>
              <a:buFont typeface="Monotype Sorts" pitchFamily="2" charset="2"/>
              <a:buNone/>
            </a:pPr>
            <a:r>
              <a:rPr lang="en-US" altLang="en-US" sz="2400" b="1" dirty="0" smtClean="0"/>
              <a:t>AVG	returns average of values in specified column.</a:t>
            </a:r>
          </a:p>
          <a:p>
            <a:pPr eaLnBrk="1" hangingPunct="1">
              <a:spcBef>
                <a:spcPct val="25000"/>
              </a:spcBef>
              <a:spcAft>
                <a:spcPct val="25000"/>
              </a:spcAft>
              <a:buFont typeface="Monotype Sorts" pitchFamily="2" charset="2"/>
              <a:buNone/>
            </a:pPr>
            <a:r>
              <a:rPr lang="en-US" altLang="en-US" sz="2400" b="1" dirty="0" smtClean="0"/>
              <a:t>MIN	returns smallest value in specified column.</a:t>
            </a:r>
          </a:p>
          <a:p>
            <a:pPr eaLnBrk="1" hangingPunct="1">
              <a:spcBef>
                <a:spcPct val="25000"/>
              </a:spcBef>
              <a:spcAft>
                <a:spcPct val="25000"/>
              </a:spcAft>
              <a:buFont typeface="Monotype Sorts" pitchFamily="2" charset="2"/>
              <a:buNone/>
            </a:pPr>
            <a:r>
              <a:rPr lang="en-US" altLang="en-US" sz="2400" b="1" dirty="0" smtClean="0"/>
              <a:t>MAX	returns largest value in specified column.</a:t>
            </a:r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3047086" y="5456420"/>
          <a:ext cx="4522947" cy="1933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253281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28391" y="433619"/>
            <a:ext cx="9244012" cy="611188"/>
          </a:xfrm>
        </p:spPr>
        <p:txBody>
          <a:bodyPr/>
          <a:lstStyle/>
          <a:p>
            <a:pPr algn="r" eaLnBrk="1" hangingPunct="1"/>
            <a:r>
              <a:rPr lang="en-US" altLang="en-US" sz="4400" dirty="0" smtClean="0">
                <a:solidFill>
                  <a:schemeClr val="tx1"/>
                </a:solidFill>
                <a:latin typeface="Open Sans" pitchFamily="-84" charset="0"/>
              </a:rPr>
              <a:t>Objectives of SQL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>
          <a:xfrm>
            <a:off x="1291774" y="1879600"/>
            <a:ext cx="8990013" cy="4538663"/>
          </a:xfrm>
        </p:spPr>
        <p:txBody>
          <a:bodyPr/>
          <a:lstStyle/>
          <a:p>
            <a:pPr algn="just" eaLnBrk="1" hangingPunct="1"/>
            <a:r>
              <a:rPr lang="en-US" altLang="en-US" b="1" dirty="0" smtClean="0">
                <a:latin typeface="Open Sans" pitchFamily="-84" charset="0"/>
              </a:rPr>
              <a:t>Consists of standard English words:</a:t>
            </a:r>
          </a:p>
          <a:p>
            <a:pPr algn="just" eaLnBrk="1" hangingPunct="1">
              <a:lnSpc>
                <a:spcPct val="40000"/>
              </a:lnSpc>
            </a:pPr>
            <a:endParaRPr lang="en-US" altLang="en-US" b="1" dirty="0" smtClean="0">
              <a:latin typeface="Open Sans" pitchFamily="-84" charset="0"/>
            </a:endParaRPr>
          </a:p>
          <a:p>
            <a:pPr algn="just" eaLnBrk="1" hangingPunct="1">
              <a:buFont typeface="Monotype Sorts" pitchFamily="2" charset="2"/>
              <a:buNone/>
            </a:pPr>
            <a:r>
              <a:rPr lang="en-US" altLang="en-US" sz="2400" b="1" dirty="0" smtClean="0">
                <a:latin typeface="Open Sans" pitchFamily="-84" charset="0"/>
              </a:rPr>
              <a:t>1) CREATE TABLE Staff(</a:t>
            </a:r>
            <a:r>
              <a:rPr lang="en-US" altLang="en-US" sz="2400" b="1" dirty="0" err="1" smtClean="0">
                <a:latin typeface="Open Sans" pitchFamily="-84" charset="0"/>
              </a:rPr>
              <a:t>staffNo</a:t>
            </a:r>
            <a:r>
              <a:rPr lang="en-US" altLang="en-US" sz="2400" b="1" dirty="0" smtClean="0">
                <a:latin typeface="Open Sans" pitchFamily="-84" charset="0"/>
              </a:rPr>
              <a:t> VARCHAR(5), 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>
                <a:latin typeface="Open Sans" pitchFamily="-84" charset="0"/>
              </a:rPr>
              <a:t>			</a:t>
            </a:r>
            <a:r>
              <a:rPr lang="en-US" altLang="en-US" sz="2400" b="1" dirty="0" err="1" smtClean="0">
                <a:latin typeface="Open Sans" pitchFamily="-84" charset="0"/>
              </a:rPr>
              <a:t>lName</a:t>
            </a:r>
            <a:r>
              <a:rPr lang="en-US" altLang="en-US" sz="2400" b="1" dirty="0" smtClean="0">
                <a:latin typeface="Open Sans" pitchFamily="-84" charset="0"/>
              </a:rPr>
              <a:t> VARCHAR(15), 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>
                <a:latin typeface="Open Sans" pitchFamily="-84" charset="0"/>
              </a:rPr>
              <a:t>			salary DECIMAL(7,2));</a:t>
            </a:r>
          </a:p>
          <a:p>
            <a:pPr algn="just" eaLnBrk="1" hangingPunct="1">
              <a:buFont typeface="Monotype Sorts" pitchFamily="2" charset="2"/>
              <a:buNone/>
            </a:pPr>
            <a:r>
              <a:rPr lang="en-US" altLang="en-US" sz="2400" b="1" dirty="0" smtClean="0">
                <a:latin typeface="Open Sans" pitchFamily="-84" charset="0"/>
              </a:rPr>
              <a:t>2) INSERT INTO Staff VALUES (‘SG16’, ‘Brown’, 8300);</a:t>
            </a:r>
          </a:p>
          <a:p>
            <a:pPr algn="just" eaLnBrk="1" hangingPunct="1">
              <a:buFont typeface="Monotype Sorts" pitchFamily="2" charset="2"/>
              <a:buNone/>
            </a:pPr>
            <a:r>
              <a:rPr lang="en-US" altLang="en-US" sz="2400" b="1" dirty="0" smtClean="0">
                <a:latin typeface="Open Sans" pitchFamily="-84" charset="0"/>
              </a:rPr>
              <a:t>3) SELECT </a:t>
            </a:r>
            <a:r>
              <a:rPr lang="en-US" altLang="en-US" sz="2400" b="1" dirty="0" err="1" smtClean="0">
                <a:latin typeface="Open Sans" pitchFamily="-84" charset="0"/>
              </a:rPr>
              <a:t>staffNo</a:t>
            </a:r>
            <a:r>
              <a:rPr lang="en-US" altLang="en-US" sz="2400" b="1" dirty="0" smtClean="0">
                <a:latin typeface="Open Sans" pitchFamily="-84" charset="0"/>
              </a:rPr>
              <a:t>, </a:t>
            </a:r>
            <a:r>
              <a:rPr lang="en-US" altLang="en-US" sz="2400" b="1" dirty="0" err="1" smtClean="0">
                <a:latin typeface="Open Sans" pitchFamily="-84" charset="0"/>
              </a:rPr>
              <a:t>lName</a:t>
            </a:r>
            <a:r>
              <a:rPr lang="en-US" altLang="en-US" sz="2400" b="1" dirty="0" smtClean="0">
                <a:latin typeface="Open Sans" pitchFamily="-84" charset="0"/>
              </a:rPr>
              <a:t>, salary</a:t>
            </a:r>
          </a:p>
          <a:p>
            <a:pPr algn="just" eaLnBrk="1" hangingPunct="1">
              <a:buFont typeface="Monotype Sorts" pitchFamily="2" charset="2"/>
              <a:buNone/>
            </a:pPr>
            <a:r>
              <a:rPr lang="en-US" altLang="en-US" sz="2400" b="1" dirty="0" smtClean="0">
                <a:latin typeface="Open Sans" pitchFamily="-84" charset="0"/>
              </a:rPr>
              <a:t>    FROM Staff</a:t>
            </a:r>
          </a:p>
          <a:p>
            <a:pPr algn="just" eaLnBrk="1" hangingPunct="1">
              <a:buFont typeface="Monotype Sorts" pitchFamily="2" charset="2"/>
              <a:buNone/>
            </a:pPr>
            <a:r>
              <a:rPr lang="en-US" altLang="en-US" sz="2400" b="1" dirty="0" smtClean="0">
                <a:latin typeface="Open Sans" pitchFamily="-84" charset="0"/>
              </a:rPr>
              <a:t>    WHERE salary &gt; 10000;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1" name="Rectangle 3"/>
          <p:cNvSpPr>
            <a:spLocks noGrp="1" noChangeArrowheads="1"/>
          </p:cNvSpPr>
          <p:nvPr>
            <p:ph idx="1"/>
          </p:nvPr>
        </p:nvSpPr>
        <p:spPr>
          <a:xfrm>
            <a:off x="1232162" y="1763486"/>
            <a:ext cx="9054837" cy="3896417"/>
          </a:xfrm>
        </p:spPr>
        <p:txBody>
          <a:bodyPr/>
          <a:lstStyle/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sz="2400" b="1" dirty="0" smtClean="0"/>
              <a:t>Each operates on a single column of a table and returns a single value. </a:t>
            </a:r>
          </a:p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sz="2400" b="1" dirty="0" smtClean="0"/>
              <a:t>COUNT, MIN, and MAX apply to numeric and non-numeric fields, but SUM and AVG may be used on numeric fields only. </a:t>
            </a:r>
          </a:p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sz="2400" b="1" dirty="0" smtClean="0"/>
              <a:t>Apart from COUNT(*), each function eliminates nulls first and operates only on remaining non-null values. </a:t>
            </a:r>
          </a:p>
          <a:p>
            <a:pPr eaLnBrk="1" hangingPunct="1"/>
            <a:r>
              <a:rPr lang="en-US" altLang="en-US" sz="2400" b="1" dirty="0" smtClean="0"/>
              <a:t>COUNT(*) counts all rows of a table, regardless of whether nulls or duplicate values occur.</a:t>
            </a:r>
          </a:p>
          <a:p>
            <a:pPr eaLnBrk="1" hangingPunct="1"/>
            <a:r>
              <a:rPr lang="en-US" altLang="en-US" sz="2400" b="1" dirty="0" smtClean="0"/>
              <a:t>Can use DISTINCT before column name to eliminate duplicates. </a:t>
            </a:r>
          </a:p>
          <a:p>
            <a:pPr eaLnBrk="1" hangingPunct="1"/>
            <a:r>
              <a:rPr lang="en-US" altLang="en-US" sz="2400" b="1" dirty="0" smtClean="0"/>
              <a:t>DISTINCT has no effect with MIN/MAX, but may have with SUM/AVG.</a:t>
            </a:r>
          </a:p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endParaRPr lang="en-US" altLang="en-US" sz="2400" b="1" dirty="0" smtClean="0"/>
          </a:p>
        </p:txBody>
      </p:sp>
      <p:sp>
        <p:nvSpPr>
          <p:cNvPr id="79877" name="Slide Number Placeholder 3"/>
          <p:cNvSpPr txBox="1">
            <a:spLocks/>
          </p:cNvSpPr>
          <p:nvPr/>
        </p:nvSpPr>
        <p:spPr bwMode="auto">
          <a:xfrm>
            <a:off x="9974208" y="6958873"/>
            <a:ext cx="714431" cy="50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/>
          <a:lstStyle/>
          <a:p>
            <a:endParaRPr lang="en-GB" alt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319189" y="477692"/>
            <a:ext cx="9797918" cy="610980"/>
          </a:xfrm>
        </p:spPr>
        <p:txBody>
          <a:bodyPr/>
          <a:lstStyle/>
          <a:p>
            <a:pPr algn="just" eaLnBrk="1" hangingPunct="1">
              <a:defRPr/>
            </a:pPr>
            <a:r>
              <a:rPr sz="3600">
                <a:solidFill>
                  <a:schemeClr val="tx1"/>
                </a:solidFill>
              </a:rPr>
              <a:t>SELECT Statement - Aggregates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1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>
          <a:xfrm>
            <a:off x="1119262" y="1698171"/>
            <a:ext cx="9372971" cy="4656693"/>
          </a:xfrm>
        </p:spPr>
        <p:txBody>
          <a:bodyPr/>
          <a:lstStyle/>
          <a:p>
            <a:pPr algn="just" eaLnBrk="1" hangingPunct="1"/>
            <a:r>
              <a:rPr lang="en-US" altLang="en-US" sz="2400" b="1" dirty="0" smtClean="0"/>
              <a:t>Aggregate functions can be used only in SELECT list and in HAVING clause. </a:t>
            </a:r>
          </a:p>
          <a:p>
            <a:pPr algn="just" eaLnBrk="1" hangingPunct="1">
              <a:lnSpc>
                <a:spcPct val="50000"/>
              </a:lnSpc>
            </a:pPr>
            <a:endParaRPr lang="en-US" altLang="en-US" sz="2400" b="1" dirty="0" smtClean="0"/>
          </a:p>
          <a:p>
            <a:pPr algn="just" eaLnBrk="1" hangingPunct="1"/>
            <a:r>
              <a:rPr lang="en-US" altLang="en-US" sz="2400" b="1" dirty="0" smtClean="0"/>
              <a:t>If SELECT list includes an aggregate function and there is no GROUP BY clause, SELECT list cannot reference a column out with an aggregate function. For example, the following is illegal:</a:t>
            </a:r>
          </a:p>
          <a:p>
            <a:pPr algn="just" eaLnBrk="1" hangingPunct="1">
              <a:lnSpc>
                <a:spcPct val="20000"/>
              </a:lnSpc>
            </a:pPr>
            <a:endParaRPr lang="en-US" altLang="en-US" sz="2400" b="1" dirty="0" smtClean="0"/>
          </a:p>
          <a:p>
            <a:pPr algn="just" eaLnBrk="1" hangingPunct="1">
              <a:buFont typeface="Monotype Sorts" pitchFamily="2" charset="2"/>
              <a:buNone/>
            </a:pPr>
            <a:r>
              <a:rPr lang="en-US" altLang="en-US" sz="2400" b="1" dirty="0" smtClean="0"/>
              <a:t>	  SELECT </a:t>
            </a:r>
            <a:r>
              <a:rPr lang="en-US" altLang="en-US" sz="2400" b="1" dirty="0" err="1" smtClean="0"/>
              <a:t>staffNo</a:t>
            </a:r>
            <a:r>
              <a:rPr lang="en-US" altLang="en-US" sz="2400" b="1" dirty="0" smtClean="0"/>
              <a:t>, COUNT(salary)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/>
              <a:t>FROM Staff;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319189" y="477692"/>
            <a:ext cx="9797918" cy="610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j-ea"/>
                <a:cs typeface="+mj-cs"/>
              </a:rPr>
              <a:t>SELECT Statement - Aggregates</a:t>
            </a:r>
            <a:endParaRPr kumimoji="0" lang="en-US" sz="3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9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7543" y="408414"/>
            <a:ext cx="9085342" cy="610981"/>
          </a:xfrm>
        </p:spPr>
        <p:txBody>
          <a:bodyPr/>
          <a:lstStyle/>
          <a:p>
            <a:pPr algn="just" eaLnBrk="1" hangingPunct="1">
              <a:defRPr/>
            </a:pPr>
            <a:r>
              <a:rPr sz="3600">
                <a:solidFill>
                  <a:schemeClr val="tx1"/>
                </a:solidFill>
              </a:rPr>
              <a:t>Example 6.13  Use of COUNT(*)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37277" y="1752094"/>
            <a:ext cx="9174414" cy="2613451"/>
          </a:xfrm>
        </p:spPr>
        <p:txBody>
          <a:bodyPr/>
          <a:lstStyle/>
          <a:p>
            <a:pPr algn="just" eaLnBrk="1" hangingPunct="1">
              <a:buFont typeface="Monotype Sorts" pitchFamily="2" charset="2"/>
              <a:buNone/>
            </a:pPr>
            <a:r>
              <a:rPr lang="en-US" altLang="en-US" sz="2400" b="1" dirty="0" smtClean="0"/>
              <a:t>	How many properties cost more than £350 per month to rent?</a:t>
            </a:r>
          </a:p>
          <a:p>
            <a:pPr algn="just" eaLnBrk="1" hangingPunct="1">
              <a:lnSpc>
                <a:spcPct val="20000"/>
              </a:lnSpc>
              <a:buFont typeface="Monotype Sorts" pitchFamily="2" charset="2"/>
              <a:buNone/>
            </a:pPr>
            <a:endParaRPr lang="en-US" altLang="en-US" sz="2400" b="1" dirty="0" smtClean="0"/>
          </a:p>
          <a:p>
            <a:pPr algn="just" eaLnBrk="1" hangingPunct="1">
              <a:buFont typeface="Monotype Sorts" pitchFamily="2" charset="2"/>
              <a:buNone/>
            </a:pPr>
            <a:r>
              <a:rPr lang="en-US" altLang="en-US" sz="2400" b="1" dirty="0" smtClean="0"/>
              <a:t>	     SELECT COUNT(*) AS </a:t>
            </a:r>
            <a:r>
              <a:rPr lang="en-US" altLang="en-US" sz="2400" b="1" dirty="0" err="1" smtClean="0"/>
              <a:t>myCount</a:t>
            </a:r>
            <a:endParaRPr lang="en-US" altLang="en-US" sz="2400" b="1" dirty="0" smtClean="0"/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/>
              <a:t>	FROM </a:t>
            </a:r>
            <a:r>
              <a:rPr lang="en-US" altLang="en-US" sz="2400" b="1" dirty="0" err="1" smtClean="0"/>
              <a:t>PropertyForRent</a:t>
            </a:r>
            <a:endParaRPr lang="en-US" altLang="en-US" sz="2400" b="1" dirty="0" smtClean="0"/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/>
              <a:t>	WHERE rent &gt; 350;</a:t>
            </a:r>
            <a:endParaRPr lang="en-US" altLang="en-US" sz="2400" dirty="0" smtClean="0"/>
          </a:p>
        </p:txBody>
      </p:sp>
      <p:pic>
        <p:nvPicPr>
          <p:cNvPr id="223243" name="Picture 11" descr="C05NT1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6441015" y="4087959"/>
            <a:ext cx="2683302" cy="2338733"/>
          </a:xfr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315467" y="220311"/>
            <a:ext cx="11161877" cy="1099686"/>
          </a:xfrm>
        </p:spPr>
        <p:txBody>
          <a:bodyPr/>
          <a:lstStyle/>
          <a:p>
            <a:pPr eaLnBrk="1" hangingPunct="1">
              <a:defRPr/>
            </a:pPr>
            <a:r>
              <a:rPr sz="3000">
                <a:solidFill>
                  <a:schemeClr val="tx1"/>
                </a:solidFill>
              </a:rPr>
              <a:t>Example 6.14  Use of COUNT(DISTINCT)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09483" y="1812471"/>
            <a:ext cx="9679156" cy="3421245"/>
          </a:xfrm>
        </p:spPr>
        <p:txBody>
          <a:bodyPr/>
          <a:lstStyle/>
          <a:p>
            <a:pPr algn="just" eaLnBrk="1" hangingPunct="1">
              <a:buFont typeface="Monotype Sorts"/>
              <a:buNone/>
              <a:defRPr/>
            </a:pPr>
            <a:r>
              <a:rPr lang="en-US" sz="2400" b="1" dirty="0"/>
              <a:t>	How many different properties viewed in May </a:t>
            </a:r>
            <a:r>
              <a:rPr lang="en-US" sz="2400" b="1" dirty="0" smtClean="0"/>
              <a:t>‘13?</a:t>
            </a:r>
            <a:endParaRPr lang="en-US" sz="2400" b="1" dirty="0"/>
          </a:p>
          <a:p>
            <a:pPr algn="just" eaLnBrk="1" hangingPunct="1">
              <a:lnSpc>
                <a:spcPct val="20000"/>
              </a:lnSpc>
              <a:buFont typeface="Monotype Sorts"/>
              <a:buNone/>
              <a:defRPr/>
            </a:pPr>
            <a:endParaRPr lang="en-US" sz="2400" b="1" dirty="0"/>
          </a:p>
          <a:p>
            <a:pPr marL="608343" indent="-86906" algn="just" eaLnBrk="1" hangingPunct="1">
              <a:buNone/>
              <a:defRPr/>
            </a:pPr>
            <a:r>
              <a:rPr lang="en-US" sz="2400" b="1" dirty="0"/>
              <a:t>	</a:t>
            </a:r>
            <a:r>
              <a:rPr lang="en-US" sz="2400" b="1" dirty="0" smtClean="0"/>
              <a:t>SELECT </a:t>
            </a:r>
            <a:r>
              <a:rPr lang="en-US" sz="2400" b="1" dirty="0"/>
              <a:t>COUNT(DISTINCT propertyNo) AS myCount</a:t>
            </a:r>
          </a:p>
          <a:p>
            <a:pPr marL="608343" lvl="1" indent="-86906" algn="just" eaLnBrk="1" hangingPunct="1">
              <a:buNone/>
              <a:defRPr/>
            </a:pPr>
            <a:r>
              <a:rPr lang="en-US" sz="2400" b="1" dirty="0" smtClean="0"/>
              <a:t>	FROM </a:t>
            </a:r>
            <a:r>
              <a:rPr lang="en-US" sz="2400" b="1" dirty="0"/>
              <a:t>Viewing</a:t>
            </a:r>
          </a:p>
          <a:p>
            <a:pPr marL="608343" lvl="1" indent="-86906" algn="just" eaLnBrk="1" hangingPunct="1">
              <a:buNone/>
              <a:defRPr/>
            </a:pPr>
            <a:r>
              <a:rPr lang="en-US" sz="2400" b="1" dirty="0" smtClean="0"/>
              <a:t>	WHERE </a:t>
            </a:r>
            <a:r>
              <a:rPr lang="en-US" sz="2400" b="1" dirty="0"/>
              <a:t>viewDate BETWEEN ‘</a:t>
            </a:r>
            <a:r>
              <a:rPr lang="en-US" sz="2400" b="1" dirty="0" smtClean="0"/>
              <a:t>1-May-13’</a:t>
            </a:r>
            <a:endParaRPr lang="en-US" sz="2400" b="1" dirty="0"/>
          </a:p>
          <a:p>
            <a:pPr marL="608343" lvl="1" indent="-86906" algn="just" eaLnBrk="1" hangingPunct="1">
              <a:buNone/>
              <a:defRPr/>
            </a:pPr>
            <a:r>
              <a:rPr lang="en-US" sz="2400" b="1" dirty="0"/>
              <a:t>	        </a:t>
            </a:r>
            <a:r>
              <a:rPr lang="en-US" sz="2400" b="1" dirty="0" smtClean="0"/>
              <a:t>	AND </a:t>
            </a:r>
            <a:r>
              <a:rPr lang="en-US" sz="2400" b="1" dirty="0"/>
              <a:t>‘</a:t>
            </a:r>
            <a:r>
              <a:rPr lang="en-US" sz="2400" b="1" dirty="0" smtClean="0"/>
              <a:t>31-May-13’;</a:t>
            </a:r>
            <a:endParaRPr lang="en-US" sz="2400" dirty="0"/>
          </a:p>
        </p:txBody>
      </p:sp>
      <p:pic>
        <p:nvPicPr>
          <p:cNvPr id="224268" name="Picture 12" descr="C05NT1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6847419" y="4490448"/>
            <a:ext cx="2197109" cy="2029015"/>
          </a:xfr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9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96235" y="471058"/>
            <a:ext cx="9085342" cy="549843"/>
          </a:xfrm>
        </p:spPr>
        <p:txBody>
          <a:bodyPr/>
          <a:lstStyle/>
          <a:p>
            <a:pPr algn="just" eaLnBrk="1" hangingPunct="1">
              <a:defRPr/>
            </a:pPr>
            <a:r>
              <a:rPr sz="3200">
                <a:solidFill>
                  <a:schemeClr val="tx1"/>
                </a:solidFill>
              </a:rPr>
              <a:t>Example 6.15  Use of COUNT and SUM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00562" y="1569389"/>
            <a:ext cx="9100188" cy="3136140"/>
          </a:xfrm>
        </p:spPr>
        <p:txBody>
          <a:bodyPr/>
          <a:lstStyle/>
          <a:p>
            <a:pPr algn="just" eaLnBrk="1" hangingPunct="1">
              <a:buFont typeface="Monotype Sorts" pitchFamily="2" charset="2"/>
              <a:buNone/>
            </a:pPr>
            <a:r>
              <a:rPr lang="en-US" altLang="en-US" sz="2400" b="1" dirty="0" smtClean="0"/>
              <a:t>    Find number of Managers and sum of their salaries.</a:t>
            </a:r>
          </a:p>
          <a:p>
            <a:pPr algn="just" eaLnBrk="1" hangingPunct="1">
              <a:lnSpc>
                <a:spcPct val="20000"/>
              </a:lnSpc>
              <a:buFont typeface="Monotype Sorts" pitchFamily="2" charset="2"/>
              <a:buNone/>
            </a:pPr>
            <a:endParaRPr lang="en-US" altLang="en-US" sz="2400" b="1" dirty="0" smtClean="0"/>
          </a:p>
          <a:p>
            <a:pPr algn="just" eaLnBrk="1" hangingPunct="1">
              <a:buFont typeface="Monotype Sorts" pitchFamily="2" charset="2"/>
              <a:buNone/>
            </a:pPr>
            <a:r>
              <a:rPr lang="en-US" altLang="en-US" sz="2400" b="1" dirty="0" smtClean="0"/>
              <a:t>	 SELECT COUNT(</a:t>
            </a:r>
            <a:r>
              <a:rPr lang="en-US" altLang="en-US" sz="2400" b="1" dirty="0" err="1" smtClean="0"/>
              <a:t>staffNo</a:t>
            </a:r>
            <a:r>
              <a:rPr lang="en-US" altLang="en-US" sz="2400" b="1" dirty="0" smtClean="0"/>
              <a:t>) AS </a:t>
            </a:r>
            <a:r>
              <a:rPr lang="en-US" altLang="en-US" sz="2400" b="1" dirty="0" err="1" smtClean="0"/>
              <a:t>myCount</a:t>
            </a:r>
            <a:r>
              <a:rPr lang="en-US" altLang="en-US" sz="2400" b="1" dirty="0" smtClean="0"/>
              <a:t>, </a:t>
            </a:r>
          </a:p>
          <a:p>
            <a:pPr marL="608343" lvl="1" indent="-86906" algn="just" eaLnBrk="1" hangingPunct="1">
              <a:buNone/>
            </a:pPr>
            <a:r>
              <a:rPr lang="en-US" altLang="en-US" sz="2400" b="1" dirty="0" smtClean="0"/>
              <a:t>			SUM(salary) AS </a:t>
            </a:r>
            <a:r>
              <a:rPr lang="en-US" altLang="en-US" sz="2400" b="1" dirty="0" err="1" smtClean="0"/>
              <a:t>mySum</a:t>
            </a:r>
            <a:endParaRPr lang="en-US" altLang="en-US" sz="2400" b="1" dirty="0" smtClean="0"/>
          </a:p>
          <a:p>
            <a:pPr marL="608343" lvl="1" indent="-86906" algn="just" eaLnBrk="1" hangingPunct="1">
              <a:buNone/>
            </a:pPr>
            <a:r>
              <a:rPr lang="en-US" altLang="en-US" sz="2400" b="1" dirty="0" smtClean="0"/>
              <a:t>	FROM Staff</a:t>
            </a:r>
          </a:p>
          <a:p>
            <a:pPr marL="608343" lvl="1" indent="-86906" algn="just" eaLnBrk="1" hangingPunct="1">
              <a:buNone/>
            </a:pPr>
            <a:r>
              <a:rPr lang="en-US" altLang="en-US" sz="2400" b="1" dirty="0" smtClean="0"/>
              <a:t>	WHERE position = ‘Manager’;</a:t>
            </a:r>
            <a:endParaRPr lang="en-US" altLang="en-US" sz="2400" dirty="0" smtClean="0"/>
          </a:p>
        </p:txBody>
      </p:sp>
      <p:pic>
        <p:nvPicPr>
          <p:cNvPr id="225292" name="Picture 12" descr="C05NT1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3286555" y="4427943"/>
            <a:ext cx="4106419" cy="2089174"/>
          </a:xfr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3155903" y="487387"/>
            <a:ext cx="9085342" cy="549843"/>
          </a:xfrm>
        </p:spPr>
        <p:txBody>
          <a:bodyPr/>
          <a:lstStyle/>
          <a:p>
            <a:pPr algn="just" eaLnBrk="1" hangingPunct="1">
              <a:defRPr/>
            </a:pPr>
            <a:r>
              <a:rPr sz="3200">
                <a:solidFill>
                  <a:schemeClr val="tx1"/>
                </a:solidFill>
              </a:rPr>
              <a:t>Example 6.16  Use of MIN, MAX, AVG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97117" y="1845129"/>
            <a:ext cx="8595446" cy="3136140"/>
          </a:xfrm>
        </p:spPr>
        <p:txBody>
          <a:bodyPr/>
          <a:lstStyle/>
          <a:p>
            <a:pPr algn="just" eaLnBrk="1" hangingPunct="1">
              <a:buFont typeface="Monotype Sorts" pitchFamily="2" charset="2"/>
              <a:buNone/>
            </a:pPr>
            <a:r>
              <a:rPr lang="en-US" altLang="en-US" sz="3200" b="1" dirty="0" smtClean="0"/>
              <a:t>	</a:t>
            </a:r>
            <a:r>
              <a:rPr lang="en-US" altLang="en-US" sz="2400" b="1" dirty="0" smtClean="0"/>
              <a:t>Find minimum, maximum, and average staff salary.</a:t>
            </a:r>
          </a:p>
          <a:p>
            <a:pPr algn="just" eaLnBrk="1" hangingPunct="1">
              <a:lnSpc>
                <a:spcPct val="20000"/>
              </a:lnSpc>
              <a:buFont typeface="Monotype Sorts" pitchFamily="2" charset="2"/>
              <a:buNone/>
            </a:pPr>
            <a:endParaRPr lang="en-US" altLang="en-US" sz="2400" b="1" dirty="0" smtClean="0"/>
          </a:p>
          <a:p>
            <a:pPr algn="just" eaLnBrk="1" hangingPunct="1">
              <a:buFont typeface="Monotype Sorts" pitchFamily="2" charset="2"/>
              <a:buNone/>
            </a:pPr>
            <a:r>
              <a:rPr lang="en-US" altLang="en-US" sz="2400" b="1" dirty="0" smtClean="0"/>
              <a:t>	    	SELECT MIN(salary) AS </a:t>
            </a:r>
            <a:r>
              <a:rPr lang="en-US" altLang="en-US" sz="2400" b="1" dirty="0" err="1" smtClean="0"/>
              <a:t>myMin</a:t>
            </a:r>
            <a:r>
              <a:rPr lang="en-US" altLang="en-US" sz="2400" b="1" dirty="0" smtClean="0"/>
              <a:t>, </a:t>
            </a:r>
          </a:p>
          <a:p>
            <a:pPr lvl="1" algn="just" eaLnBrk="1" hangingPunct="1">
              <a:buFontTx/>
              <a:buNone/>
            </a:pPr>
            <a:r>
              <a:rPr lang="en-US" altLang="en-US" b="1" dirty="0" smtClean="0"/>
              <a:t>		  MAX(salary) AS </a:t>
            </a:r>
            <a:r>
              <a:rPr lang="en-US" altLang="en-US" b="1" dirty="0" err="1" smtClean="0"/>
              <a:t>myMax</a:t>
            </a:r>
            <a:r>
              <a:rPr lang="en-US" altLang="en-US" b="1" dirty="0" smtClean="0"/>
              <a:t>,</a:t>
            </a:r>
          </a:p>
          <a:p>
            <a:pPr lvl="1" algn="just" eaLnBrk="1" hangingPunct="1">
              <a:buFontTx/>
              <a:buNone/>
            </a:pPr>
            <a:r>
              <a:rPr lang="en-US" altLang="en-US" b="1" dirty="0" smtClean="0"/>
              <a:t>		  AVG(salary) AS </a:t>
            </a:r>
            <a:r>
              <a:rPr lang="en-US" altLang="en-US" b="1" dirty="0" err="1" smtClean="0"/>
              <a:t>myAvg</a:t>
            </a:r>
            <a:endParaRPr lang="en-US" altLang="en-US" b="1" dirty="0" smtClean="0"/>
          </a:p>
          <a:p>
            <a:pPr lvl="1" algn="just" eaLnBrk="1" hangingPunct="1">
              <a:buFontTx/>
              <a:buNone/>
            </a:pPr>
            <a:r>
              <a:rPr lang="en-US" altLang="en-US" b="1" dirty="0" smtClean="0"/>
              <a:t>	FROM Staff;</a:t>
            </a:r>
            <a:endParaRPr lang="en-US" altLang="en-US" dirty="0" smtClean="0"/>
          </a:p>
        </p:txBody>
      </p:sp>
      <p:pic>
        <p:nvPicPr>
          <p:cNvPr id="226317" name="Picture 13" descr="C05NT1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3155903" y="4648008"/>
            <a:ext cx="4798753" cy="1825939"/>
          </a:xfr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7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4"/>
          <p:cNvSpPr>
            <a:spLocks noGrp="1"/>
          </p:cNvSpPr>
          <p:nvPr>
            <p:ph type="title"/>
          </p:nvPr>
        </p:nvSpPr>
        <p:spPr>
          <a:xfrm>
            <a:off x="1814513" y="3152775"/>
            <a:ext cx="7372350" cy="1260475"/>
          </a:xfrm>
        </p:spPr>
        <p:txBody>
          <a:bodyPr/>
          <a:lstStyle/>
          <a:p>
            <a:r>
              <a:rPr lang="en-US" altLang="en-US" sz="4000" dirty="0" smtClean="0">
                <a:latin typeface="Open Sans" pitchFamily="-84" charset="0"/>
              </a:rPr>
              <a:t>GROUP BY &amp; HAVING</a:t>
            </a:r>
          </a:p>
        </p:txBody>
      </p:sp>
    </p:spTree>
    <p:extLst>
      <p:ext uri="{BB962C8B-B14F-4D97-AF65-F5344CB8AC3E}">
        <p14:creationId xmlns:p14="http://schemas.microsoft.com/office/powerpoint/2010/main" val="205437674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624" y="396047"/>
            <a:ext cx="9797918" cy="610980"/>
          </a:xfrm>
        </p:spPr>
        <p:txBody>
          <a:bodyPr/>
          <a:lstStyle/>
          <a:p>
            <a:pPr eaLnBrk="1" hangingPunct="1">
              <a:defRPr/>
            </a:pPr>
            <a:r>
              <a:rPr sz="3600">
                <a:solidFill>
                  <a:schemeClr val="tx1"/>
                </a:solidFill>
              </a:rPr>
              <a:t>SELECT Statement - Grouping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>
          <a:xfrm>
            <a:off x="1199504" y="1894119"/>
            <a:ext cx="9152812" cy="4751728"/>
          </a:xfrm>
        </p:spPr>
        <p:txBody>
          <a:bodyPr/>
          <a:lstStyle/>
          <a:p>
            <a:pPr algn="just" eaLnBrk="1" hangingPunct="1"/>
            <a:r>
              <a:rPr lang="en-US" altLang="en-US" sz="2400" b="1" dirty="0" smtClean="0"/>
              <a:t>Use GROUP BY clause to get sub-totals.</a:t>
            </a:r>
          </a:p>
          <a:p>
            <a:pPr algn="just" eaLnBrk="1" hangingPunct="1"/>
            <a:r>
              <a:rPr lang="en-US" altLang="en-US" sz="2400" b="1" dirty="0" smtClean="0"/>
              <a:t>SELECT and GROUP BY closely integrated: each item in SELECT list must be </a:t>
            </a:r>
            <a:r>
              <a:rPr lang="en-US" altLang="en-US" sz="2400" b="1" i="1" dirty="0" smtClean="0"/>
              <a:t>single-valued per group</a:t>
            </a:r>
            <a:r>
              <a:rPr lang="en-US" altLang="en-US" sz="2400" b="1" dirty="0" smtClean="0"/>
              <a:t>, and SELECT clause may only contain:</a:t>
            </a:r>
          </a:p>
          <a:p>
            <a:pPr lvl="1" algn="just" eaLnBrk="1" hangingPunct="1"/>
            <a:r>
              <a:rPr lang="en-US" altLang="en-US" sz="2400" b="1" dirty="0" smtClean="0"/>
              <a:t>column names</a:t>
            </a:r>
          </a:p>
          <a:p>
            <a:pPr lvl="1" algn="just" eaLnBrk="1" hangingPunct="1"/>
            <a:r>
              <a:rPr lang="en-US" altLang="en-US" sz="2400" b="1" dirty="0" smtClean="0"/>
              <a:t>aggregate functions </a:t>
            </a:r>
          </a:p>
          <a:p>
            <a:pPr lvl="1" algn="just" eaLnBrk="1" hangingPunct="1"/>
            <a:r>
              <a:rPr lang="en-US" altLang="en-US" sz="2400" b="1" dirty="0" smtClean="0"/>
              <a:t>constants</a:t>
            </a:r>
          </a:p>
          <a:p>
            <a:pPr lvl="1" algn="just" eaLnBrk="1" hangingPunct="1"/>
            <a:r>
              <a:rPr lang="en-US" altLang="en-US" sz="2400" b="1" dirty="0" smtClean="0"/>
              <a:t>expression involving combinations of the above.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3" name="Rectangle 3"/>
          <p:cNvSpPr>
            <a:spLocks noGrp="1" noChangeArrowheads="1"/>
          </p:cNvSpPr>
          <p:nvPr>
            <p:ph idx="1"/>
          </p:nvPr>
        </p:nvSpPr>
        <p:spPr>
          <a:xfrm>
            <a:off x="1268899" y="1812471"/>
            <a:ext cx="8803283" cy="3896417"/>
          </a:xfrm>
        </p:spPr>
        <p:txBody>
          <a:bodyPr/>
          <a:lstStyle/>
          <a:p>
            <a:pPr algn="just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sz="2400" b="1" dirty="0" smtClean="0"/>
              <a:t>All column names in SELECT list must appear in GROUP BY clause unless name is used only in an aggregate function. </a:t>
            </a:r>
          </a:p>
          <a:p>
            <a:pPr algn="just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sz="2400" b="1" dirty="0" smtClean="0"/>
              <a:t>If WHERE is used with GROUP BY, WHERE is applied first, then groups are formed from remaining rows satisfying predicate.</a:t>
            </a:r>
          </a:p>
          <a:p>
            <a:pPr algn="just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sz="2400" b="1" dirty="0" smtClean="0"/>
              <a:t>ISO considers two nulls to be equal for purposes of GROUP BY.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800624" y="396047"/>
            <a:ext cx="9797918" cy="610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j-ea"/>
                <a:cs typeface="+mj-cs"/>
              </a:rPr>
              <a:t>SELECT Statement - Grouping</a:t>
            </a:r>
            <a:endParaRPr kumimoji="0" lang="en-US" sz="3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34994" y="368150"/>
            <a:ext cx="9797918" cy="610980"/>
          </a:xfrm>
        </p:spPr>
        <p:txBody>
          <a:bodyPr/>
          <a:lstStyle/>
          <a:p>
            <a:pPr eaLnBrk="1" hangingPunct="1">
              <a:defRPr/>
            </a:pPr>
            <a:r>
              <a:rPr sz="3200">
                <a:solidFill>
                  <a:schemeClr val="tx1"/>
                </a:solidFill>
              </a:rPr>
              <a:t>Example 6.17  Use of GROUP BY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idx="1"/>
          </p:nvPr>
        </p:nvSpPr>
        <p:spPr>
          <a:xfrm>
            <a:off x="1343502" y="1583871"/>
            <a:ext cx="9345136" cy="4052545"/>
          </a:xfrm>
        </p:spPr>
        <p:txBody>
          <a:bodyPr/>
          <a:lstStyle/>
          <a:p>
            <a:pPr algn="just" eaLnBrk="1" hangingPunct="1">
              <a:buFont typeface="Monotype Sorts" pitchFamily="2" charset="2"/>
              <a:buNone/>
            </a:pPr>
            <a:r>
              <a:rPr lang="en-US" altLang="en-US" sz="2400" b="1" dirty="0" smtClean="0"/>
              <a:t>	Find number of staff in each branch and their total salaries.</a:t>
            </a:r>
          </a:p>
          <a:p>
            <a:pPr algn="just" eaLnBrk="1" hangingPunct="1">
              <a:lnSpc>
                <a:spcPct val="40000"/>
              </a:lnSpc>
              <a:buFont typeface="Monotype Sorts" pitchFamily="2" charset="2"/>
              <a:buNone/>
            </a:pPr>
            <a:endParaRPr lang="en-US" altLang="en-US" sz="2400" b="1" dirty="0" smtClean="0"/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/>
              <a:t>SELECT </a:t>
            </a:r>
            <a:r>
              <a:rPr lang="en-US" altLang="en-US" sz="2400" b="1" dirty="0" err="1" smtClean="0"/>
              <a:t>branchNo</a:t>
            </a:r>
            <a:r>
              <a:rPr lang="en-US" altLang="en-US" sz="2400" b="1" dirty="0" smtClean="0"/>
              <a:t>, 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/>
              <a:t>         COUNT(</a:t>
            </a:r>
            <a:r>
              <a:rPr lang="en-US" altLang="en-US" sz="2400" b="1" dirty="0" err="1" smtClean="0"/>
              <a:t>staffNo</a:t>
            </a:r>
            <a:r>
              <a:rPr lang="en-US" altLang="en-US" sz="2400" b="1" dirty="0" smtClean="0"/>
              <a:t>) AS </a:t>
            </a:r>
            <a:r>
              <a:rPr lang="en-US" altLang="en-US" sz="2400" b="1" dirty="0" err="1" smtClean="0"/>
              <a:t>myCount</a:t>
            </a:r>
            <a:r>
              <a:rPr lang="en-US" altLang="en-US" sz="2400" b="1" dirty="0" smtClean="0"/>
              <a:t>,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/>
              <a:t>         SUM(salary) AS </a:t>
            </a:r>
            <a:r>
              <a:rPr lang="en-US" altLang="en-US" sz="2400" b="1" dirty="0" err="1" smtClean="0"/>
              <a:t>mySum</a:t>
            </a:r>
            <a:endParaRPr lang="en-US" altLang="en-US" sz="2400" b="1" dirty="0" smtClean="0"/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/>
              <a:t>FROM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/>
              <a:t>GROUP BY </a:t>
            </a:r>
            <a:r>
              <a:rPr lang="en-US" altLang="en-US" sz="2400" b="1" dirty="0" err="1" smtClean="0"/>
              <a:t>branchNo</a:t>
            </a:r>
            <a:endParaRPr lang="en-US" altLang="en-US" sz="2400" b="1" dirty="0" smtClean="0"/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/>
              <a:t>ORDER BY </a:t>
            </a:r>
            <a:r>
              <a:rPr lang="en-US" altLang="en-US" sz="2400" b="1" dirty="0" err="1" smtClean="0"/>
              <a:t>branchNo</a:t>
            </a:r>
            <a:r>
              <a:rPr lang="en-US" altLang="en-US" sz="2400" b="1" dirty="0" smtClean="0"/>
              <a:t>;</a:t>
            </a:r>
          </a:p>
        </p:txBody>
      </p:sp>
      <p:pic>
        <p:nvPicPr>
          <p:cNvPr id="6" name="Picture 6" descr="C05NT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09613" y="4784272"/>
            <a:ext cx="4887140" cy="2339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-486033" y="417290"/>
            <a:ext cx="9244012" cy="611188"/>
          </a:xfrm>
        </p:spPr>
        <p:txBody>
          <a:bodyPr/>
          <a:lstStyle/>
          <a:p>
            <a:pPr algn="r" eaLnBrk="1" hangingPunct="1"/>
            <a:r>
              <a:rPr lang="en-US" altLang="en-US" sz="4400" dirty="0" smtClean="0">
                <a:solidFill>
                  <a:schemeClr val="tx1"/>
                </a:solidFill>
                <a:latin typeface="Open Sans" pitchFamily="-84" charset="0"/>
              </a:rPr>
              <a:t>History of SQL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>
          <a:xfrm>
            <a:off x="1342573" y="1806578"/>
            <a:ext cx="6740070" cy="4538663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latin typeface="Open Sans" pitchFamily="-84" charset="0"/>
              </a:rPr>
              <a:t>In 1974, D. Chamberlin (IBM San Jose Laboratory) defined language called ‘Structured English Query Language’ (SEQUEL).</a:t>
            </a:r>
          </a:p>
          <a:p>
            <a:pPr eaLnBrk="1" hangingPunct="1"/>
            <a:r>
              <a:rPr lang="en-US" altLang="en-US" b="1" dirty="0" smtClean="0">
                <a:latin typeface="Open Sans" pitchFamily="-84" charset="0"/>
              </a:rPr>
              <a:t>A revised version, SEQUEL/2, was defined in 1976 but name was subsequently changed to SQL for legal reasons.</a:t>
            </a:r>
          </a:p>
          <a:p>
            <a:pPr eaLnBrk="1" hangingPunct="1"/>
            <a:r>
              <a:rPr lang="en-US" altLang="en-US" b="1" dirty="0" smtClean="0">
                <a:latin typeface="Open Sans" pitchFamily="-84" charset="0"/>
              </a:rPr>
              <a:t>Still pronounced ‘see-</a:t>
            </a:r>
            <a:r>
              <a:rPr lang="en-US" altLang="en-US" b="1" dirty="0" err="1" smtClean="0">
                <a:latin typeface="Open Sans" pitchFamily="-84" charset="0"/>
              </a:rPr>
              <a:t>quel</a:t>
            </a:r>
            <a:r>
              <a:rPr lang="en-US" altLang="en-US" b="1" dirty="0" smtClean="0">
                <a:latin typeface="Open Sans" pitchFamily="-84" charset="0"/>
              </a:rPr>
              <a:t>’, though official pronunciation is ‘S-Q-L’. </a:t>
            </a:r>
          </a:p>
          <a:p>
            <a:pPr eaLnBrk="1" hangingPunct="1"/>
            <a:r>
              <a:rPr lang="en-US" altLang="en-US" b="1" dirty="0" smtClean="0">
                <a:latin typeface="Open Sans" pitchFamily="-84" charset="0"/>
              </a:rPr>
              <a:t>IBM subsequently produced a prototype DBMS called </a:t>
            </a:r>
            <a:r>
              <a:rPr lang="en-US" altLang="en-US" b="1" i="1" dirty="0" smtClean="0">
                <a:latin typeface="Open Sans" pitchFamily="-84" charset="0"/>
              </a:rPr>
              <a:t>System R</a:t>
            </a:r>
            <a:r>
              <a:rPr lang="en-US" altLang="en-US" b="1" dirty="0" smtClean="0">
                <a:latin typeface="Open Sans" pitchFamily="-84" charset="0"/>
              </a:rPr>
              <a:t>, based on SEQUEL/2. </a:t>
            </a:r>
          </a:p>
          <a:p>
            <a:pPr eaLnBrk="1" hangingPunct="1"/>
            <a:r>
              <a:rPr lang="en-US" altLang="en-US" b="1" dirty="0" smtClean="0">
                <a:latin typeface="Open Sans" pitchFamily="-84" charset="0"/>
              </a:rPr>
              <a:t>Roots of SQL, however, are in SQUARE (Specifying Queries as Relational Expressions), which predates System R project.</a:t>
            </a:r>
          </a:p>
        </p:txBody>
      </p:sp>
      <p:pic>
        <p:nvPicPr>
          <p:cNvPr id="114690" name="Picture 2" descr="http://s3.amazonaws.com/chssweb/images/18550/original/history_book.jpg?142430618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82643" y="3515100"/>
            <a:ext cx="2279199" cy="17107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ctangle 4"/>
          <p:cNvSpPr/>
          <p:nvPr/>
        </p:nvSpPr>
        <p:spPr>
          <a:xfrm>
            <a:off x="8408526" y="5225886"/>
            <a:ext cx="147989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latin typeface="Open Sans"/>
                <a:hlinkClick r:id="rId3"/>
              </a:rPr>
              <a:t>historyarthistory.gmu.edu</a:t>
            </a:r>
            <a:endParaRPr lang="en-US" sz="900" dirty="0">
              <a:latin typeface="Open San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98370" y="528767"/>
            <a:ext cx="6944907" cy="549843"/>
          </a:xfrm>
        </p:spPr>
        <p:txBody>
          <a:bodyPr/>
          <a:lstStyle/>
          <a:p>
            <a:pPr eaLnBrk="1" hangingPunct="1">
              <a:defRPr/>
            </a:pPr>
            <a:r>
              <a:rPr sz="3600">
                <a:solidFill>
                  <a:schemeClr val="tx1"/>
                </a:solidFill>
              </a:rPr>
              <a:t>Restricted Groupings – HAVING clause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idx="1"/>
          </p:nvPr>
        </p:nvSpPr>
        <p:spPr>
          <a:xfrm>
            <a:off x="1440784" y="1845129"/>
            <a:ext cx="8802493" cy="4324072"/>
          </a:xfrm>
        </p:spPr>
        <p:txBody>
          <a:bodyPr/>
          <a:lstStyle/>
          <a:p>
            <a:pPr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sz="2400" b="1" dirty="0" smtClean="0"/>
              <a:t>HAVING clause is designed for use with GROUP BY to restrict groups that appear in final result table. </a:t>
            </a:r>
          </a:p>
          <a:p>
            <a:pPr algn="just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sz="2400" b="1" dirty="0" smtClean="0"/>
              <a:t>Similar to WHERE, but WHERE filters individual rows whereas HAVING filters groups. </a:t>
            </a:r>
          </a:p>
          <a:p>
            <a:pPr algn="just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en-US" altLang="en-US" sz="2400" b="1" dirty="0" smtClean="0"/>
              <a:t>Column names in HAVING clause must also appear in the GROUP BY list or be contained within an aggregate function.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5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653675" y="400808"/>
            <a:ext cx="9797918" cy="610980"/>
          </a:xfrm>
        </p:spPr>
        <p:txBody>
          <a:bodyPr/>
          <a:lstStyle/>
          <a:p>
            <a:pPr eaLnBrk="1" hangingPunct="1">
              <a:defRPr/>
            </a:pPr>
            <a:r>
              <a:rPr sz="3600">
                <a:solidFill>
                  <a:schemeClr val="tx1"/>
                </a:solidFill>
              </a:rPr>
              <a:t>Example 6.18  Use of HAVING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idx="1"/>
          </p:nvPr>
        </p:nvSpPr>
        <p:spPr>
          <a:xfrm>
            <a:off x="1159291" y="1552508"/>
            <a:ext cx="9291322" cy="4775487"/>
          </a:xfrm>
        </p:spPr>
        <p:txBody>
          <a:bodyPr/>
          <a:lstStyle/>
          <a:p>
            <a:pPr algn="just" eaLnBrk="1" hangingPunct="1">
              <a:spcAft>
                <a:spcPct val="20000"/>
              </a:spcAft>
              <a:buFont typeface="Monotype Sorts" pitchFamily="2" charset="2"/>
              <a:buNone/>
            </a:pPr>
            <a:r>
              <a:rPr lang="en-US" altLang="en-US" sz="2400" b="1" dirty="0" smtClean="0"/>
              <a:t>	For each branch with more than 1 member of staff, find number of staff in each branch and sum of their salaries.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/>
              <a:t>SELECT </a:t>
            </a:r>
            <a:r>
              <a:rPr lang="en-US" altLang="en-US" sz="2400" b="1" dirty="0" err="1" smtClean="0"/>
              <a:t>branchNo</a:t>
            </a:r>
            <a:r>
              <a:rPr lang="en-US" altLang="en-US" sz="2400" b="1" dirty="0" smtClean="0"/>
              <a:t>, 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/>
              <a:t>          COUNT(</a:t>
            </a:r>
            <a:r>
              <a:rPr lang="en-US" altLang="en-US" sz="2400" b="1" dirty="0" err="1" smtClean="0"/>
              <a:t>staffNo</a:t>
            </a:r>
            <a:r>
              <a:rPr lang="en-US" altLang="en-US" sz="2400" b="1" dirty="0" smtClean="0"/>
              <a:t>) AS </a:t>
            </a:r>
            <a:r>
              <a:rPr lang="en-US" altLang="en-US" sz="2400" b="1" dirty="0" err="1" smtClean="0"/>
              <a:t>myCount</a:t>
            </a:r>
            <a:r>
              <a:rPr lang="en-US" altLang="en-US" sz="2400" b="1" dirty="0" smtClean="0"/>
              <a:t>,</a:t>
            </a:r>
          </a:p>
          <a:p>
            <a:pPr lvl="2" algn="just" eaLnBrk="1" hangingPunct="1">
              <a:buFontTx/>
              <a:buNone/>
            </a:pPr>
            <a:r>
              <a:rPr lang="en-US" altLang="en-US" sz="2400" b="1" dirty="0" smtClean="0"/>
              <a:t>      SUM(salary) AS </a:t>
            </a:r>
            <a:r>
              <a:rPr lang="en-US" altLang="en-US" sz="2400" b="1" dirty="0" err="1" smtClean="0"/>
              <a:t>mySum</a:t>
            </a:r>
            <a:endParaRPr lang="en-US" altLang="en-US" sz="2400" b="1" dirty="0" smtClean="0"/>
          </a:p>
          <a:p>
            <a:pPr marL="1041063" lvl="2" algn="just" eaLnBrk="1" hangingPunct="1">
              <a:buNone/>
            </a:pPr>
            <a:r>
              <a:rPr lang="en-US" altLang="en-US" sz="2400" b="1" dirty="0" smtClean="0"/>
              <a:t>FROM Staff</a:t>
            </a:r>
          </a:p>
          <a:p>
            <a:pPr marL="1041063" lvl="2" algn="just" eaLnBrk="1" hangingPunct="1">
              <a:buNone/>
            </a:pPr>
            <a:r>
              <a:rPr lang="en-US" altLang="en-US" sz="2400" b="1" dirty="0" smtClean="0"/>
              <a:t>GROUP BY </a:t>
            </a:r>
            <a:r>
              <a:rPr lang="en-US" altLang="en-US" sz="2400" b="1" dirty="0" err="1" smtClean="0"/>
              <a:t>branchNo</a:t>
            </a:r>
            <a:endParaRPr lang="en-US" altLang="en-US" sz="2400" b="1" dirty="0" smtClean="0"/>
          </a:p>
          <a:p>
            <a:pPr marL="1041063" lvl="2" algn="just" eaLnBrk="1" hangingPunct="1">
              <a:buNone/>
            </a:pPr>
            <a:r>
              <a:rPr lang="en-US" altLang="en-US" sz="2400" b="1" dirty="0" smtClean="0"/>
              <a:t>HAVING COUNT(</a:t>
            </a:r>
            <a:r>
              <a:rPr lang="en-US" altLang="en-US" sz="2400" b="1" dirty="0" err="1" smtClean="0"/>
              <a:t>staffNo</a:t>
            </a:r>
            <a:r>
              <a:rPr lang="en-US" altLang="en-US" sz="2400" b="1" dirty="0" smtClean="0"/>
              <a:t>) &gt; 1</a:t>
            </a:r>
          </a:p>
          <a:p>
            <a:pPr marL="1041063" lvl="2" algn="just" eaLnBrk="1" hangingPunct="1">
              <a:buNone/>
            </a:pPr>
            <a:r>
              <a:rPr lang="en-US" altLang="en-US" sz="2400" b="1" dirty="0" smtClean="0"/>
              <a:t>ORDER BY </a:t>
            </a:r>
            <a:r>
              <a:rPr lang="en-US" altLang="en-US" sz="2400" b="1" dirty="0" err="1" smtClean="0"/>
              <a:t>branchNo</a:t>
            </a:r>
            <a:r>
              <a:rPr lang="en-US" altLang="en-US" sz="2400" b="1" dirty="0" smtClean="0"/>
              <a:t>;</a:t>
            </a:r>
            <a:endParaRPr lang="en-US" altLang="en-US" sz="2400" dirty="0" smtClean="0"/>
          </a:p>
        </p:txBody>
      </p:sp>
      <p:pic>
        <p:nvPicPr>
          <p:cNvPr id="6" name="Picture 6" descr="C05NT1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44" y="5289618"/>
            <a:ext cx="4592769" cy="191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19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0898" name="Picture 2" descr="http://www.healthytravelblog.com/wp-content/uploads/2013/12/Thank-you-post-it_Xoomb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5360" y="840317"/>
            <a:ext cx="9797918" cy="5779457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8550911" y="7056199"/>
            <a:ext cx="1765524" cy="259195"/>
          </a:xfrm>
          <a:prstGeom prst="rect">
            <a:avLst/>
          </a:prstGeom>
        </p:spPr>
        <p:txBody>
          <a:bodyPr wrap="none" lIns="104287" tIns="52144" rIns="104287" bIns="52144">
            <a:spAutoFit/>
          </a:bodyPr>
          <a:lstStyle/>
          <a:p>
            <a:r>
              <a:rPr lang="en-US" sz="1000" dirty="0">
                <a:latin typeface="Open Sans"/>
                <a:hlinkClick r:id="rId3"/>
              </a:rPr>
              <a:t>www.healthytravelblog.com</a:t>
            </a:r>
            <a:endParaRPr lang="en-US" sz="1000" dirty="0">
              <a:latin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TemplateBM_2</Template>
  <TotalTime>1210</TotalTime>
  <Words>2762</Words>
  <Application>Microsoft Office PowerPoint</Application>
  <PresentationFormat>Custom</PresentationFormat>
  <Paragraphs>726</Paragraphs>
  <Slides>92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104" baseType="lpstr">
      <vt:lpstr>ＭＳ Ｐゴシック</vt:lpstr>
      <vt:lpstr>ＭＳ Ｐゴシック</vt:lpstr>
      <vt:lpstr>SimSun</vt:lpstr>
      <vt:lpstr>Arial</vt:lpstr>
      <vt:lpstr>Calibri</vt:lpstr>
      <vt:lpstr>Interstate</vt:lpstr>
      <vt:lpstr>Monotype Sorts</vt:lpstr>
      <vt:lpstr>MS Mincho</vt:lpstr>
      <vt:lpstr>Open Sans</vt:lpstr>
      <vt:lpstr>Times</vt:lpstr>
      <vt:lpstr>Times New Roman</vt:lpstr>
      <vt:lpstr>TemplateBM</vt:lpstr>
      <vt:lpstr>SQL – DATA DEFINITION AND DATA MANIPULATION (1)</vt:lpstr>
      <vt:lpstr>LEARNING OUTCOME</vt:lpstr>
      <vt:lpstr>ACKNOWLEDGEMENT</vt:lpstr>
      <vt:lpstr>CHAPTER 7 SQL : DATA DEFINITION</vt:lpstr>
      <vt:lpstr>PowerPoint Presentation</vt:lpstr>
      <vt:lpstr>Objectives of SQL</vt:lpstr>
      <vt:lpstr>Objectives of SQL</vt:lpstr>
      <vt:lpstr>Objectives of SQL</vt:lpstr>
      <vt:lpstr>History of SQL</vt:lpstr>
      <vt:lpstr>History of SQL</vt:lpstr>
      <vt:lpstr>Importance of SQL</vt:lpstr>
      <vt:lpstr>Writing SQL Commands</vt:lpstr>
      <vt:lpstr>Writing SQL Commands</vt:lpstr>
      <vt:lpstr>Literals</vt:lpstr>
      <vt:lpstr>PowerPoint Presentation</vt:lpstr>
      <vt:lpstr>PowerPoint Presentation</vt:lpstr>
      <vt:lpstr>Required Data</vt:lpstr>
      <vt:lpstr>Domain Constraints</vt:lpstr>
      <vt:lpstr>Domain Constraints</vt:lpstr>
      <vt:lpstr>Domain Constraints</vt:lpstr>
      <vt:lpstr>PowerPoint Presentation</vt:lpstr>
      <vt:lpstr>IEF - Entity Integrity</vt:lpstr>
      <vt:lpstr>IEF - Entity Integrity</vt:lpstr>
      <vt:lpstr>IEF - Referential Integrity</vt:lpstr>
      <vt:lpstr>PowerPoint Presentation</vt:lpstr>
      <vt:lpstr>PowerPoint Presentation</vt:lpstr>
      <vt:lpstr>PowerPoint Presentation</vt:lpstr>
      <vt:lpstr>IEF - General Constraints</vt:lpstr>
      <vt:lpstr>PowerPoint Presentation</vt:lpstr>
      <vt:lpstr>PowerPoint Presentation</vt:lpstr>
      <vt:lpstr>Data Definition</vt:lpstr>
      <vt:lpstr>CREATE SCHEMA</vt:lpstr>
      <vt:lpstr>CREATE TABLE</vt:lpstr>
      <vt:lpstr>PowerPoint Presentation</vt:lpstr>
      <vt:lpstr>Example 7.1 - CREATE TABLE</vt:lpstr>
      <vt:lpstr>Example 7.1 - CREATE TABLE</vt:lpstr>
      <vt:lpstr>Example 7.1 - CREATE TABLE</vt:lpstr>
      <vt:lpstr>Example 7.1 - CREATE TABLE</vt:lpstr>
      <vt:lpstr>ALTER TABLE</vt:lpstr>
      <vt:lpstr>Example 7.2(a) - ALTER TABLE</vt:lpstr>
      <vt:lpstr>Example 7.2(b) - ALTER TABLE</vt:lpstr>
      <vt:lpstr>DROP 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CHAPTER 6 SQL : DATA MANIPULATION</vt:lpstr>
      <vt:lpstr>PowerPoint Presentation</vt:lpstr>
      <vt:lpstr>SIMPLE SQL COMMANDS</vt:lpstr>
      <vt:lpstr>PowerPoint Presentation</vt:lpstr>
      <vt:lpstr>PowerPoint Presentation</vt:lpstr>
      <vt:lpstr>SELECT Statement</vt:lpstr>
      <vt:lpstr>PowerPoint Presentation</vt:lpstr>
      <vt:lpstr>PowerPoint Presentation</vt:lpstr>
      <vt:lpstr>Example 6.1  All Columns, All Rows</vt:lpstr>
      <vt:lpstr>Example 6.2  Specific Columns, All Rows</vt:lpstr>
      <vt:lpstr>Example 6.3  Use of DISTINCT</vt:lpstr>
      <vt:lpstr>PowerPoint Presentation</vt:lpstr>
      <vt:lpstr>Example 6.4  Calculated Fields</vt:lpstr>
      <vt:lpstr>Example 6.5  Comparison Search Condition</vt:lpstr>
      <vt:lpstr>Example 6.6  Compound Comparison Search Condition </vt:lpstr>
      <vt:lpstr>Example 6.7  Range Search Condition</vt:lpstr>
      <vt:lpstr>PowerPoint Presentation</vt:lpstr>
      <vt:lpstr>Example 6.8  Set Membership</vt:lpstr>
      <vt:lpstr>PowerPoint Presentation</vt:lpstr>
      <vt:lpstr>Example 6.9  Pattern Matching</vt:lpstr>
      <vt:lpstr>PowerPoint Presentation</vt:lpstr>
      <vt:lpstr>Example 6.10  NULL Search Condition</vt:lpstr>
      <vt:lpstr>ORDER BY</vt:lpstr>
      <vt:lpstr>Example 6.11  Single Column Ordering</vt:lpstr>
      <vt:lpstr>Example 6.12  Multiple Column Ordering</vt:lpstr>
      <vt:lpstr>PowerPoint Presentation</vt:lpstr>
      <vt:lpstr>SQL  Aggregate Functions</vt:lpstr>
      <vt:lpstr>SELECT Statement - Aggregates</vt:lpstr>
      <vt:lpstr>SELECT Statement - Aggregates</vt:lpstr>
      <vt:lpstr>PowerPoint Presentation</vt:lpstr>
      <vt:lpstr>Example 6.13  Use of COUNT(*)</vt:lpstr>
      <vt:lpstr>Example 6.14  Use of COUNT(DISTINCT)</vt:lpstr>
      <vt:lpstr>Example 6.15  Use of COUNT and SUM</vt:lpstr>
      <vt:lpstr>Example 6.16  Use of MIN, MAX, AVG</vt:lpstr>
      <vt:lpstr>GROUP BY &amp; HAVING</vt:lpstr>
      <vt:lpstr>SELECT Statement - Grouping</vt:lpstr>
      <vt:lpstr>PowerPoint Presentation</vt:lpstr>
      <vt:lpstr>Example 6.17  Use of GROUP BY</vt:lpstr>
      <vt:lpstr>Restricted Groupings – HAVING clause</vt:lpstr>
      <vt:lpstr>Example 6.18  Use of HAVING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danton sihombing</dc:creator>
  <cp:lastModifiedBy>Rommy Romster</cp:lastModifiedBy>
  <cp:revision>357</cp:revision>
  <dcterms:created xsi:type="dcterms:W3CDTF">2014-08-20T01:28:25Z</dcterms:created>
  <dcterms:modified xsi:type="dcterms:W3CDTF">2017-11-26T00:44:32Z</dcterms:modified>
</cp:coreProperties>
</file>