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7"/>
  </p:notesMasterIdLst>
  <p:sldIdLst>
    <p:sldId id="357" r:id="rId2"/>
    <p:sldId id="427" r:id="rId3"/>
    <p:sldId id="428" r:id="rId4"/>
    <p:sldId id="429" r:id="rId5"/>
    <p:sldId id="430" r:id="rId6"/>
    <p:sldId id="604" r:id="rId7"/>
    <p:sldId id="605" r:id="rId8"/>
    <p:sldId id="606" r:id="rId9"/>
    <p:sldId id="587" r:id="rId10"/>
    <p:sldId id="588" r:id="rId11"/>
    <p:sldId id="589" r:id="rId12"/>
    <p:sldId id="590" r:id="rId13"/>
    <p:sldId id="591" r:id="rId14"/>
    <p:sldId id="607" r:id="rId15"/>
    <p:sldId id="594" r:id="rId16"/>
    <p:sldId id="595" r:id="rId17"/>
    <p:sldId id="596" r:id="rId18"/>
    <p:sldId id="597" r:id="rId19"/>
    <p:sldId id="598" r:id="rId20"/>
    <p:sldId id="599" r:id="rId21"/>
    <p:sldId id="600" r:id="rId22"/>
    <p:sldId id="601" r:id="rId23"/>
    <p:sldId id="602" r:id="rId24"/>
    <p:sldId id="603" r:id="rId25"/>
    <p:sldId id="608" r:id="rId26"/>
    <p:sldId id="485" r:id="rId27"/>
    <p:sldId id="486" r:id="rId28"/>
    <p:sldId id="487" r:id="rId29"/>
    <p:sldId id="489" r:id="rId30"/>
    <p:sldId id="490" r:id="rId31"/>
    <p:sldId id="492" r:id="rId32"/>
    <p:sldId id="638" r:id="rId33"/>
    <p:sldId id="496" r:id="rId34"/>
    <p:sldId id="609" r:id="rId35"/>
    <p:sldId id="610" r:id="rId36"/>
    <p:sldId id="521" r:id="rId37"/>
    <p:sldId id="523" r:id="rId38"/>
    <p:sldId id="525" r:id="rId39"/>
    <p:sldId id="611" r:id="rId40"/>
    <p:sldId id="612" r:id="rId41"/>
    <p:sldId id="613" r:id="rId42"/>
    <p:sldId id="614" r:id="rId43"/>
    <p:sldId id="615" r:id="rId44"/>
    <p:sldId id="616" r:id="rId45"/>
    <p:sldId id="617" r:id="rId46"/>
    <p:sldId id="618" r:id="rId47"/>
    <p:sldId id="619" r:id="rId48"/>
    <p:sldId id="620" r:id="rId49"/>
    <p:sldId id="621" r:id="rId50"/>
    <p:sldId id="622" r:id="rId51"/>
    <p:sldId id="623" r:id="rId52"/>
    <p:sldId id="624" r:id="rId53"/>
    <p:sldId id="625" r:id="rId54"/>
    <p:sldId id="626" r:id="rId55"/>
    <p:sldId id="627" r:id="rId56"/>
    <p:sldId id="628" r:id="rId57"/>
    <p:sldId id="629" r:id="rId58"/>
    <p:sldId id="630" r:id="rId59"/>
    <p:sldId id="631" r:id="rId60"/>
    <p:sldId id="632" r:id="rId61"/>
    <p:sldId id="527" r:id="rId62"/>
    <p:sldId id="633" r:id="rId63"/>
    <p:sldId id="634" r:id="rId64"/>
    <p:sldId id="531" r:id="rId65"/>
    <p:sldId id="635" r:id="rId66"/>
    <p:sldId id="535" r:id="rId67"/>
    <p:sldId id="636" r:id="rId68"/>
    <p:sldId id="537" r:id="rId69"/>
    <p:sldId id="637" r:id="rId70"/>
    <p:sldId id="538" r:id="rId71"/>
    <p:sldId id="540" r:id="rId72"/>
    <p:sldId id="541" r:id="rId73"/>
    <p:sldId id="542" r:id="rId74"/>
    <p:sldId id="543" r:id="rId75"/>
    <p:sldId id="544" r:id="rId76"/>
    <p:sldId id="545" r:id="rId77"/>
    <p:sldId id="546" r:id="rId78"/>
    <p:sldId id="548" r:id="rId79"/>
    <p:sldId id="639" r:id="rId80"/>
    <p:sldId id="550" r:id="rId81"/>
    <p:sldId id="551" r:id="rId82"/>
    <p:sldId id="640" r:id="rId83"/>
    <p:sldId id="433" r:id="rId84"/>
    <p:sldId id="434" r:id="rId85"/>
    <p:sldId id="553" r:id="rId86"/>
    <p:sldId id="555" r:id="rId87"/>
    <p:sldId id="556" r:id="rId88"/>
    <p:sldId id="557" r:id="rId89"/>
    <p:sldId id="558" r:id="rId90"/>
    <p:sldId id="559" r:id="rId91"/>
    <p:sldId id="560" r:id="rId92"/>
    <p:sldId id="561" r:id="rId93"/>
    <p:sldId id="563" r:id="rId94"/>
    <p:sldId id="564" r:id="rId95"/>
    <p:sldId id="566" r:id="rId96"/>
    <p:sldId id="567" r:id="rId97"/>
    <p:sldId id="568" r:id="rId98"/>
    <p:sldId id="569" r:id="rId99"/>
    <p:sldId id="570" r:id="rId100"/>
    <p:sldId id="572" r:id="rId101"/>
    <p:sldId id="573" r:id="rId102"/>
    <p:sldId id="574" r:id="rId103"/>
    <p:sldId id="575" r:id="rId104"/>
    <p:sldId id="576" r:id="rId105"/>
    <p:sldId id="577" r:id="rId106"/>
    <p:sldId id="578" r:id="rId107"/>
    <p:sldId id="579" r:id="rId108"/>
    <p:sldId id="580" r:id="rId109"/>
    <p:sldId id="581" r:id="rId110"/>
    <p:sldId id="582" r:id="rId111"/>
    <p:sldId id="583" r:id="rId112"/>
    <p:sldId id="584" r:id="rId113"/>
    <p:sldId id="585" r:id="rId114"/>
    <p:sldId id="586" r:id="rId115"/>
    <p:sldId id="484" r:id="rId116"/>
  </p:sldIdLst>
  <p:sldSz cx="10688638" cy="7562850"/>
  <p:notesSz cx="6858000" cy="9144000"/>
  <p:defaultTextStyle>
    <a:defPPr>
      <a:defRPr lang="en-US"/>
    </a:defPPr>
    <a:lvl1pPr algn="l" defTabSz="520700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520700" indent="-63500" algn="l" defTabSz="520700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1041400" indent="-127000" algn="l" defTabSz="520700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563688" indent="-192088" algn="l" defTabSz="520700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2084388" indent="-255588" algn="l" defTabSz="520700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B8"/>
    <a:srgbClr val="9465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290" y="66"/>
      </p:cViewPr>
      <p:guideLst>
        <p:guide orient="horz" pos="2382"/>
        <p:guide pos="336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7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29F5B-F881-482A-A2F2-B7DBCA75C1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CB073-DCE6-4D5C-9429-4C548CF78E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98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367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Revisi</a:t>
            </a:r>
            <a:r>
              <a:rPr lang="en-US" dirty="0" smtClean="0"/>
              <a:t> </a:t>
            </a:r>
            <a:r>
              <a:rPr lang="en-US" dirty="0" err="1" smtClean="0"/>
              <a:t>Ganjil</a:t>
            </a:r>
            <a:r>
              <a:rPr lang="en-US" dirty="0" smtClean="0"/>
              <a:t> 17/18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CB073-DCE6-4D5C-9429-4C548CF78EB0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95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CB073-DCE6-4D5C-9429-4C548CF78EB0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84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Revisi</a:t>
            </a:r>
            <a:r>
              <a:rPr lang="en-US" dirty="0" smtClean="0"/>
              <a:t> </a:t>
            </a:r>
            <a:r>
              <a:rPr lang="en-US" dirty="0" err="1" smtClean="0"/>
              <a:t>Ganjil</a:t>
            </a:r>
            <a:r>
              <a:rPr lang="en-US" dirty="0" smtClean="0"/>
              <a:t> 17/18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CB073-DCE6-4D5C-9429-4C548CF78EB0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35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Revisi</a:t>
            </a:r>
            <a:r>
              <a:rPr lang="en-US" dirty="0" smtClean="0"/>
              <a:t> </a:t>
            </a:r>
            <a:r>
              <a:rPr lang="en-US" dirty="0" err="1" smtClean="0"/>
              <a:t>Ganjil</a:t>
            </a:r>
            <a:r>
              <a:rPr lang="en-US" dirty="0" smtClean="0"/>
              <a:t> 17/18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CB073-DCE6-4D5C-9429-4C548CF78EB0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64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Revisi</a:t>
            </a:r>
            <a:r>
              <a:rPr lang="en-US" dirty="0" smtClean="0"/>
              <a:t> </a:t>
            </a:r>
            <a:r>
              <a:rPr lang="en-US" dirty="0" err="1" smtClean="0"/>
              <a:t>Ganjil</a:t>
            </a:r>
            <a:r>
              <a:rPr lang="en-US" dirty="0" smtClean="0"/>
              <a:t> 17/18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CB073-DCE6-4D5C-9429-4C548CF78EB0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210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Revisi</a:t>
            </a:r>
            <a:r>
              <a:rPr lang="en-US" dirty="0" smtClean="0"/>
              <a:t> </a:t>
            </a:r>
            <a:r>
              <a:rPr lang="en-US" dirty="0" err="1" smtClean="0"/>
              <a:t>Ganjil</a:t>
            </a:r>
            <a:r>
              <a:rPr lang="en-US" dirty="0" smtClean="0"/>
              <a:t> 17/18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CB073-DCE6-4D5C-9429-4C548CF78EB0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70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CB073-DCE6-4D5C-9429-4C548CF78EB0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65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CB073-DCE6-4D5C-9429-4C548CF78EB0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11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CB073-DCE6-4D5C-9429-4C548CF78EB0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197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CB073-DCE6-4D5C-9429-4C548CF78EB0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20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Revisi</a:t>
            </a:r>
            <a:r>
              <a:rPr lang="en-US" dirty="0" smtClean="0"/>
              <a:t> </a:t>
            </a:r>
            <a:r>
              <a:rPr lang="en-US" dirty="0" err="1" smtClean="0"/>
              <a:t>Ganjil</a:t>
            </a:r>
            <a:r>
              <a:rPr lang="en-US" dirty="0" smtClean="0"/>
              <a:t> 17/18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CB073-DCE6-4D5C-9429-4C548CF78EB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078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CB073-DCE6-4D5C-9429-4C548CF78EB0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196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47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Revisi</a:t>
            </a:r>
            <a:r>
              <a:rPr lang="en-US" dirty="0" smtClean="0"/>
              <a:t> di </a:t>
            </a:r>
            <a:r>
              <a:rPr lang="en-US" dirty="0" err="1" smtClean="0"/>
              <a:t>Ganjil</a:t>
            </a:r>
            <a:r>
              <a:rPr lang="en-US" dirty="0" smtClean="0"/>
              <a:t> 17/18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CB073-DCE6-4D5C-9429-4C548CF78EB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55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Revisi</a:t>
            </a:r>
            <a:r>
              <a:rPr lang="en-US" dirty="0" smtClean="0"/>
              <a:t> </a:t>
            </a:r>
            <a:r>
              <a:rPr lang="en-US" dirty="0" err="1" smtClean="0"/>
              <a:t>Ganjil</a:t>
            </a:r>
            <a:r>
              <a:rPr lang="en-US" dirty="0" smtClean="0"/>
              <a:t> 17/18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CB073-DCE6-4D5C-9429-4C548CF78EB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83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Revisi</a:t>
            </a:r>
            <a:r>
              <a:rPr lang="en-US" dirty="0" smtClean="0"/>
              <a:t> </a:t>
            </a:r>
            <a:r>
              <a:rPr lang="en-US" dirty="0" err="1" smtClean="0"/>
              <a:t>Ganjil</a:t>
            </a:r>
            <a:r>
              <a:rPr lang="en-US" dirty="0" smtClean="0"/>
              <a:t> 17/18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CB073-DCE6-4D5C-9429-4C548CF78EB0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88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Revisi</a:t>
            </a:r>
            <a:r>
              <a:rPr lang="en-US" dirty="0" smtClean="0"/>
              <a:t> </a:t>
            </a:r>
            <a:r>
              <a:rPr lang="en-US" dirty="0" err="1" smtClean="0"/>
              <a:t>Ganjil</a:t>
            </a:r>
            <a:r>
              <a:rPr lang="en-US" dirty="0" smtClean="0"/>
              <a:t> 17/18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CB073-DCE6-4D5C-9429-4C548CF78EB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51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Revisi</a:t>
            </a:r>
            <a:r>
              <a:rPr lang="en-US" dirty="0" smtClean="0"/>
              <a:t> </a:t>
            </a:r>
            <a:r>
              <a:rPr lang="en-US" dirty="0" err="1" smtClean="0"/>
              <a:t>Ganjil</a:t>
            </a:r>
            <a:r>
              <a:rPr lang="en-US" dirty="0" smtClean="0"/>
              <a:t> 17/18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CB073-DCE6-4D5C-9429-4C548CF78EB0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80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Revisi</a:t>
            </a:r>
            <a:r>
              <a:rPr lang="en-US" dirty="0" smtClean="0"/>
              <a:t> </a:t>
            </a:r>
            <a:r>
              <a:rPr lang="en-US" dirty="0" err="1" smtClean="0"/>
              <a:t>Ganjil</a:t>
            </a:r>
            <a:r>
              <a:rPr lang="en-US" dirty="0" smtClean="0"/>
              <a:t> 17/18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CB073-DCE6-4D5C-9429-4C548CF78EB0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08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Revisi</a:t>
            </a:r>
            <a:r>
              <a:rPr lang="en-US" dirty="0" smtClean="0"/>
              <a:t> </a:t>
            </a:r>
            <a:r>
              <a:rPr lang="en-US" dirty="0" err="1" smtClean="0"/>
              <a:t>Ganjil</a:t>
            </a:r>
            <a:r>
              <a:rPr lang="en-US" dirty="0" smtClean="0"/>
              <a:t> 17/18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CB073-DCE6-4D5C-9429-4C548CF78EB0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33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Background 0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" y="4763"/>
            <a:ext cx="10682288" cy="712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5688013"/>
            <a:ext cx="10688638" cy="1874837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2316"/>
          </a:p>
        </p:txBody>
      </p:sp>
      <p:sp>
        <p:nvSpPr>
          <p:cNvPr id="6" name="Rectangle 5"/>
          <p:cNvSpPr/>
          <p:nvPr/>
        </p:nvSpPr>
        <p:spPr>
          <a:xfrm>
            <a:off x="1978025" y="1795463"/>
            <a:ext cx="8710613" cy="5767387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2316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5788" y="2987337"/>
            <a:ext cx="8333014" cy="1621111"/>
          </a:xfrm>
        </p:spPr>
        <p:txBody>
          <a:bodyPr/>
          <a:lstStyle>
            <a:lvl1pPr eaLnBrk="1" hangingPunct="1">
              <a:defRPr sz="4852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0819" y="4737012"/>
            <a:ext cx="7482047" cy="635271"/>
          </a:xfrm>
        </p:spPr>
        <p:txBody>
          <a:bodyPr>
            <a:normAutofit/>
          </a:bodyPr>
          <a:lstStyle>
            <a:lvl1pPr marL="0" indent="0" algn="ctr">
              <a:buNone/>
              <a:defRPr sz="2647">
                <a:solidFill>
                  <a:schemeClr val="bg1"/>
                </a:solidFill>
                <a:latin typeface="Open Sans"/>
              </a:defRPr>
            </a:lvl1pPr>
            <a:lvl2pPr marL="504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2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21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5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9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3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E6A06-EF9D-405E-954B-E624EACBFE0B}" type="datetime1">
              <a:rPr lang="en-US"/>
              <a:pPr>
                <a:defRPr/>
              </a:pPr>
              <a:t>11/26/2017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9967D2-9402-401F-9571-B6BCA4CD877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CA2D72-747F-491E-BEA6-5CE00202A157}" type="datetime1">
              <a:rPr lang="en-US"/>
              <a:pPr>
                <a:defRPr/>
              </a:pPr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A2CE11-8D5D-459D-83F9-5D5FA2BE751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49262" y="1637387"/>
            <a:ext cx="2404944" cy="51184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898" y="1637387"/>
            <a:ext cx="6351220" cy="51184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49AA0-0967-42BB-A90F-FBD362CA1963}" type="datetime1">
              <a:rPr lang="en-US"/>
              <a:pPr>
                <a:defRPr/>
              </a:pPr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274823-6FB0-4391-A765-B73F2E5150E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1920A-A6BD-4943-A029-06E9EE6AB1B5}" type="datetime1">
              <a:rPr lang="en-US"/>
              <a:pPr>
                <a:defRPr/>
              </a:pPr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CB4C1-5C33-4539-B836-D71DE1E501E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234B-4EC5-483B-936D-0F798C36996C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7747-A24A-4515-B4A1-F733D0AB47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6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5875"/>
            <a:ext cx="10688638" cy="712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688013"/>
            <a:ext cx="10688638" cy="1874837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2316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4222" y="2272657"/>
            <a:ext cx="7992064" cy="873497"/>
          </a:xfrm>
        </p:spPr>
        <p:txBody>
          <a:bodyPr>
            <a:normAutofit/>
          </a:bodyPr>
          <a:lstStyle>
            <a:lvl1pPr algn="l">
              <a:defRPr sz="3308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34222" y="3781426"/>
            <a:ext cx="7992064" cy="335291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2229960" y="3146154"/>
            <a:ext cx="7996326" cy="555862"/>
          </a:xfrm>
        </p:spPr>
        <p:txBody>
          <a:bodyPr rtlCol="0" anchor="ctr">
            <a:normAutofit/>
          </a:bodyPr>
          <a:lstStyle>
            <a:lvl1pPr>
              <a:defRPr lang="id-ID" sz="2426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AC023-976A-4509-A695-D1528B52D47C}" type="datetime1">
              <a:rPr lang="en-US"/>
              <a:pPr>
                <a:defRPr/>
              </a:pPr>
              <a:t>11/26/2017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765980CB-0B1A-4E5C-9404-CBC71441032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6586" y="4859832"/>
            <a:ext cx="8585529" cy="747997"/>
          </a:xfrm>
        </p:spPr>
        <p:txBody>
          <a:bodyPr anchor="t">
            <a:noAutofit/>
          </a:bodyPr>
          <a:lstStyle>
            <a:lvl1pPr algn="l">
              <a:defRPr sz="3308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6586" y="3205459"/>
            <a:ext cx="8585529" cy="1654373"/>
          </a:xfrm>
        </p:spPr>
        <p:txBody>
          <a:bodyPr anchor="b"/>
          <a:lstStyle>
            <a:lvl1pPr marL="0" indent="0">
              <a:buNone/>
              <a:defRPr sz="2206">
                <a:solidFill>
                  <a:schemeClr val="tx1">
                    <a:tint val="75000"/>
                  </a:schemeClr>
                </a:solidFill>
              </a:defRPr>
            </a:lvl1pPr>
            <a:lvl2pPr marL="5042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37459-11D5-45CA-A3B8-6E58A2C5527F}" type="datetime1">
              <a:rPr lang="en-US"/>
              <a:pPr>
                <a:defRPr/>
              </a:pPr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7136EC-00E6-4916-A420-6E6154D1F01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93273" y="2907929"/>
            <a:ext cx="4040249" cy="3847868"/>
          </a:xfrm>
        </p:spPr>
        <p:txBody>
          <a:bodyPr>
            <a:normAutofit/>
          </a:bodyPr>
          <a:lstStyle>
            <a:lvl1pPr>
              <a:defRPr sz="2206"/>
            </a:lvl1pPr>
            <a:lvl2pPr>
              <a:defRPr sz="2206"/>
            </a:lvl2pPr>
            <a:lvl3pPr>
              <a:defRPr sz="2206"/>
            </a:lvl3pPr>
            <a:lvl4pPr>
              <a:defRPr sz="2206"/>
            </a:lvl4pPr>
            <a:lvl5pPr>
              <a:defRPr sz="2206"/>
            </a:lvl5pPr>
            <a:lvl6pPr>
              <a:defRPr sz="1985"/>
            </a:lvl6pPr>
            <a:lvl7pPr>
              <a:defRPr sz="1985"/>
            </a:lvl7pPr>
            <a:lvl8pPr>
              <a:defRPr sz="1985"/>
            </a:lvl8pPr>
            <a:lvl9pPr>
              <a:defRPr sz="198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694" y="2907929"/>
            <a:ext cx="4136512" cy="3847868"/>
          </a:xfrm>
        </p:spPr>
        <p:txBody>
          <a:bodyPr>
            <a:normAutofit/>
          </a:bodyPr>
          <a:lstStyle>
            <a:lvl1pPr>
              <a:defRPr sz="2206"/>
            </a:lvl1pPr>
            <a:lvl2pPr>
              <a:defRPr sz="2206"/>
            </a:lvl2pPr>
            <a:lvl3pPr>
              <a:defRPr sz="2206"/>
            </a:lvl3pPr>
            <a:lvl4pPr>
              <a:defRPr sz="2206"/>
            </a:lvl4pPr>
            <a:lvl5pPr>
              <a:defRPr sz="2206"/>
            </a:lvl5pPr>
            <a:lvl6pPr>
              <a:defRPr sz="1985"/>
            </a:lvl6pPr>
            <a:lvl7pPr>
              <a:defRPr sz="1985"/>
            </a:lvl7pPr>
            <a:lvl8pPr>
              <a:defRPr sz="1985"/>
            </a:lvl8pPr>
            <a:lvl9pPr>
              <a:defRPr sz="198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94416-4E62-462A-9C06-4EB65AA7A8A9}" type="datetime1">
              <a:rPr lang="en-US"/>
              <a:pPr>
                <a:defRPr/>
              </a:pPr>
              <a:t>11/26/2017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25F4ED-B470-49AE-B1D6-A267C20299A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3273" y="1637387"/>
            <a:ext cx="8260933" cy="11117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3273" y="2352066"/>
            <a:ext cx="4040249" cy="705515"/>
          </a:xfrm>
        </p:spPr>
        <p:txBody>
          <a:bodyPr anchor="b">
            <a:noAutofit/>
          </a:bodyPr>
          <a:lstStyle>
            <a:lvl1pPr marL="0" indent="0">
              <a:buNone/>
              <a:defRPr sz="2647" b="1"/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93273" y="2987337"/>
            <a:ext cx="4040249" cy="3811623"/>
          </a:xfrm>
        </p:spPr>
        <p:txBody>
          <a:bodyPr>
            <a:normAutofit/>
          </a:bodyPr>
          <a:lstStyle>
            <a:lvl1pPr>
              <a:defRPr sz="2206"/>
            </a:lvl1pPr>
            <a:lvl2pPr>
              <a:defRPr sz="2206"/>
            </a:lvl2pPr>
            <a:lvl3pPr>
              <a:defRPr sz="2206"/>
            </a:lvl3pPr>
            <a:lvl4pPr>
              <a:defRPr sz="2206"/>
            </a:lvl4pPr>
            <a:lvl5pPr>
              <a:defRPr sz="2206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01866" y="2987336"/>
            <a:ext cx="4052340" cy="3811625"/>
          </a:xfrm>
        </p:spPr>
        <p:txBody>
          <a:bodyPr>
            <a:normAutofit/>
          </a:bodyPr>
          <a:lstStyle>
            <a:lvl1pPr>
              <a:defRPr sz="2206"/>
            </a:lvl1pPr>
            <a:lvl2pPr>
              <a:defRPr sz="2206"/>
            </a:lvl2pPr>
            <a:lvl3pPr>
              <a:defRPr sz="2206"/>
            </a:lvl3pPr>
            <a:lvl4pPr>
              <a:defRPr sz="2206"/>
            </a:lvl4pPr>
            <a:lvl5pPr>
              <a:defRPr sz="2206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6101866" y="2352066"/>
            <a:ext cx="4040249" cy="705515"/>
          </a:xfrm>
        </p:spPr>
        <p:txBody>
          <a:bodyPr anchor="b">
            <a:noAutofit/>
          </a:bodyPr>
          <a:lstStyle>
            <a:lvl1pPr marL="0" indent="0">
              <a:buNone/>
              <a:defRPr sz="2647" b="1"/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93BAA-6698-45E9-8A1C-44835B2AE2DC}" type="datetime1">
              <a:rPr lang="en-US"/>
              <a:pPr>
                <a:defRPr/>
              </a:pPr>
              <a:t>11/26/2017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71D4D85A-3C1F-4F34-834B-0D693A264FF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D31BE-868F-440D-A183-180130C1221A}" type="datetime1">
              <a:rPr lang="en-US"/>
              <a:pPr>
                <a:defRPr/>
              </a:pPr>
              <a:t>11/26/2017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929C4-D8B1-4BEA-9204-B7182578012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Background 0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63"/>
            <a:ext cx="11329988" cy="755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35089" y="3153813"/>
            <a:ext cx="8260933" cy="1260475"/>
          </a:xfrm>
        </p:spPr>
        <p:txBody>
          <a:bodyPr>
            <a:normAutofit/>
          </a:bodyPr>
          <a:lstStyle>
            <a:lvl1pPr>
              <a:defRPr sz="3529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31BC8-5BA9-40A7-8CB3-620B7BC9E428}" type="datetime1">
              <a:rPr lang="en-US"/>
              <a:pPr>
                <a:defRPr/>
              </a:pPr>
              <a:t>11/26/2017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26C62E-5BC2-48A2-A4AA-8F558297899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9961" y="1796204"/>
            <a:ext cx="7912154" cy="884439"/>
          </a:xfrm>
        </p:spPr>
        <p:txBody>
          <a:bodyPr anchor="b">
            <a:normAutofit/>
          </a:bodyPr>
          <a:lstStyle>
            <a:lvl1pPr algn="l">
              <a:defRPr sz="3308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9961" y="2828519"/>
            <a:ext cx="3703562" cy="4049850"/>
          </a:xfrm>
        </p:spPr>
        <p:txBody>
          <a:bodyPr/>
          <a:lstStyle>
            <a:lvl1pPr>
              <a:defRPr sz="2206"/>
            </a:lvl1pPr>
            <a:lvl2pPr>
              <a:defRPr sz="2206"/>
            </a:lvl2pPr>
            <a:lvl3pPr>
              <a:defRPr sz="2206"/>
            </a:lvl3pPr>
            <a:lvl4pPr>
              <a:defRPr sz="2206"/>
            </a:lvl4pPr>
            <a:lvl5pPr>
              <a:defRPr sz="2206"/>
            </a:lvl5pPr>
            <a:lvl6pPr>
              <a:defRPr sz="2206"/>
            </a:lvl6pPr>
            <a:lvl7pPr>
              <a:defRPr sz="2206"/>
            </a:lvl7pPr>
            <a:lvl8pPr>
              <a:defRPr sz="2206"/>
            </a:lvl8pPr>
            <a:lvl9pPr>
              <a:defRPr sz="220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1866" y="2828519"/>
            <a:ext cx="4009428" cy="4049576"/>
          </a:xfrm>
        </p:spPr>
        <p:txBody>
          <a:bodyPr>
            <a:normAutofit/>
          </a:bodyPr>
          <a:lstStyle>
            <a:lvl1pPr marL="0" indent="0">
              <a:buNone/>
              <a:defRPr sz="2206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3A669-CB40-4406-A581-650531C6455A}" type="datetime1">
              <a:rPr lang="en-US"/>
              <a:pPr>
                <a:defRPr/>
              </a:pPr>
              <a:t>11/26/2017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7C711A-BB1A-4A32-BEE6-658038E9566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048" y="5293995"/>
            <a:ext cx="8047067" cy="624986"/>
          </a:xfrm>
        </p:spPr>
        <p:txBody>
          <a:bodyPr anchor="b"/>
          <a:lstStyle>
            <a:lvl1pPr algn="l">
              <a:defRPr sz="2206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048" y="2113840"/>
            <a:ext cx="8047067" cy="3099624"/>
          </a:xfrm>
        </p:spPr>
        <p:txBody>
          <a:bodyPr rtlCol="0">
            <a:normAutofit/>
          </a:bodyPr>
          <a:lstStyle>
            <a:lvl1pPr marL="0" indent="0">
              <a:buNone/>
              <a:defRPr sz="3529"/>
            </a:lvl1pPr>
            <a:lvl2pPr marL="504200" indent="0">
              <a:buNone/>
              <a:defRPr sz="3088"/>
            </a:lvl2pPr>
            <a:lvl3pPr marL="1008400" indent="0">
              <a:buNone/>
              <a:defRPr sz="2647"/>
            </a:lvl3pPr>
            <a:lvl4pPr marL="1512600" indent="0">
              <a:buNone/>
              <a:defRPr sz="2206"/>
            </a:lvl4pPr>
            <a:lvl5pPr marL="2016801" indent="0">
              <a:buNone/>
              <a:defRPr sz="2206"/>
            </a:lvl5pPr>
            <a:lvl6pPr marL="2521001" indent="0">
              <a:buNone/>
              <a:defRPr sz="2206"/>
            </a:lvl6pPr>
            <a:lvl7pPr marL="3025201" indent="0">
              <a:buNone/>
              <a:defRPr sz="2206"/>
            </a:lvl7pPr>
            <a:lvl8pPr marL="3529401" indent="0">
              <a:buNone/>
              <a:defRPr sz="2206"/>
            </a:lvl8pPr>
            <a:lvl9pPr marL="4033601" indent="0">
              <a:buNone/>
              <a:defRPr sz="2206"/>
            </a:lvl9pPr>
          </a:lstStyle>
          <a:p>
            <a:pPr lvl="0"/>
            <a:r>
              <a:rPr lang="en-US" noProof="0" smtClean="0"/>
              <a:t>Click icon to add picture</a:t>
            </a:r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048" y="5918981"/>
            <a:ext cx="8047067" cy="887584"/>
          </a:xfrm>
        </p:spPr>
        <p:txBody>
          <a:bodyPr/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4BE46-AB48-4DDF-8626-1E6E3FDCBC9C}" type="datetime1">
              <a:rPr lang="en-US"/>
              <a:pPr>
                <a:defRPr/>
              </a:pPr>
              <a:t>11/26/2017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835305-0885-40A5-8D83-6E097CA0077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Background 02.jp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4763"/>
            <a:ext cx="10688638" cy="712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0" y="5688013"/>
            <a:ext cx="10688638" cy="1874837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2316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892300" y="1636713"/>
            <a:ext cx="826135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id-ID" altLang="en-US" smtClean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892300" y="2908300"/>
            <a:ext cx="826135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id-ID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88" y="7116763"/>
            <a:ext cx="24939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23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AE3B5E6-98A3-4FBE-B032-610C0264C2E2}" type="datetime1">
              <a:rPr lang="en-US"/>
              <a:pPr>
                <a:defRPr/>
              </a:pPr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1250" y="7116763"/>
            <a:ext cx="3386138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323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9688" y="7116763"/>
            <a:ext cx="2493962" cy="401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rgbClr val="898989"/>
                </a:solidFill>
              </a:defRPr>
            </a:lvl1pPr>
          </a:lstStyle>
          <a:p>
            <a:fld id="{E5B311D5-091A-444C-BB8E-4187CAAF994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06" r:id="rId3"/>
    <p:sldLayoutId id="2147483707" r:id="rId4"/>
    <p:sldLayoutId id="2147483708" r:id="rId5"/>
    <p:sldLayoutId id="2147483709" r:id="rId6"/>
    <p:sldLayoutId id="2147483717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8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b="1" kern="1200">
          <a:solidFill>
            <a:srgbClr val="0079B8"/>
          </a:solidFill>
          <a:latin typeface="Open Sans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0079B8"/>
          </a:solidFill>
          <a:latin typeface="Open Sans" pitchFamily="-8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0079B8"/>
          </a:solidFill>
          <a:latin typeface="Open Sans" pitchFamily="-8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0079B8"/>
          </a:solidFill>
          <a:latin typeface="Open Sans" pitchFamily="-8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0079B8"/>
          </a:solidFill>
          <a:latin typeface="Open Sans" pitchFamily="-84" charset="0"/>
        </a:defRPr>
      </a:lvl5pPr>
      <a:lvl6pPr marL="504200" algn="ctr" rtl="0" eaLnBrk="1" fontAlgn="base" hangingPunct="1">
        <a:spcBef>
          <a:spcPct val="0"/>
        </a:spcBef>
        <a:spcAft>
          <a:spcPct val="0"/>
        </a:spcAft>
        <a:defRPr sz="3308" b="1">
          <a:solidFill>
            <a:srgbClr val="0079B8"/>
          </a:solidFill>
          <a:latin typeface="Open Sans" pitchFamily="-84" charset="0"/>
        </a:defRPr>
      </a:lvl6pPr>
      <a:lvl7pPr marL="1008400" algn="ctr" rtl="0" eaLnBrk="1" fontAlgn="base" hangingPunct="1">
        <a:spcBef>
          <a:spcPct val="0"/>
        </a:spcBef>
        <a:spcAft>
          <a:spcPct val="0"/>
        </a:spcAft>
        <a:defRPr sz="3308" b="1">
          <a:solidFill>
            <a:srgbClr val="0079B8"/>
          </a:solidFill>
          <a:latin typeface="Open Sans" pitchFamily="-84" charset="0"/>
        </a:defRPr>
      </a:lvl7pPr>
      <a:lvl8pPr marL="1512600" algn="ctr" rtl="0" eaLnBrk="1" fontAlgn="base" hangingPunct="1">
        <a:spcBef>
          <a:spcPct val="0"/>
        </a:spcBef>
        <a:spcAft>
          <a:spcPct val="0"/>
        </a:spcAft>
        <a:defRPr sz="3308" b="1">
          <a:solidFill>
            <a:srgbClr val="0079B8"/>
          </a:solidFill>
          <a:latin typeface="Open Sans" pitchFamily="-84" charset="0"/>
        </a:defRPr>
      </a:lvl8pPr>
      <a:lvl9pPr marL="2016801" algn="ctr" rtl="0" eaLnBrk="1" fontAlgn="base" hangingPunct="1">
        <a:spcBef>
          <a:spcPct val="0"/>
        </a:spcBef>
        <a:spcAft>
          <a:spcPct val="0"/>
        </a:spcAft>
        <a:defRPr sz="3308" b="1">
          <a:solidFill>
            <a:srgbClr val="0079B8"/>
          </a:solidFill>
          <a:latin typeface="Open Sans" pitchFamily="-84" charset="0"/>
        </a:defRPr>
      </a:lvl9pPr>
    </p:titleStyle>
    <p:bodyStyle>
      <a:lvl1pPr marL="377825" indent="-3778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200" kern="1200">
          <a:solidFill>
            <a:schemeClr val="tx1"/>
          </a:solidFill>
          <a:latin typeface="Open Sans"/>
          <a:ea typeface="+mn-ea"/>
          <a:cs typeface="+mn-cs"/>
        </a:defRPr>
      </a:lvl1pPr>
      <a:lvl2pPr marL="819150" indent="-3143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2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260475" indent="-2508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2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763713" indent="-2508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2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268538" indent="-2508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2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773101" indent="-252100" algn="l" defTabSz="1008400" rtl="0" eaLnBrk="1" latinLnBrk="0" hangingPunct="1">
        <a:spcBef>
          <a:spcPct val="20000"/>
        </a:spcBef>
        <a:buFont typeface="Arial" pitchFamily="34" charset="0"/>
        <a:buChar char="•"/>
        <a:defRPr sz="2206" kern="1200">
          <a:solidFill>
            <a:schemeClr val="tx1"/>
          </a:solidFill>
          <a:latin typeface="+mn-lt"/>
          <a:ea typeface="+mn-ea"/>
          <a:cs typeface="+mn-cs"/>
        </a:defRPr>
      </a:lvl6pPr>
      <a:lvl7pPr marL="3277301" indent="-252100" algn="l" defTabSz="1008400" rtl="0" eaLnBrk="1" latinLnBrk="0" hangingPunct="1">
        <a:spcBef>
          <a:spcPct val="20000"/>
        </a:spcBef>
        <a:buFont typeface="Arial" pitchFamily="34" charset="0"/>
        <a:buChar char="•"/>
        <a:defRPr sz="2206" kern="1200">
          <a:solidFill>
            <a:schemeClr val="tx1"/>
          </a:solidFill>
          <a:latin typeface="+mn-lt"/>
          <a:ea typeface="+mn-ea"/>
          <a:cs typeface="+mn-cs"/>
        </a:defRPr>
      </a:lvl7pPr>
      <a:lvl8pPr marL="3781501" indent="-252100" algn="l" defTabSz="1008400" rtl="0" eaLnBrk="1" latinLnBrk="0" hangingPunct="1">
        <a:spcBef>
          <a:spcPct val="20000"/>
        </a:spcBef>
        <a:buFont typeface="Arial" pitchFamily="34" charset="0"/>
        <a:buChar char="•"/>
        <a:defRPr sz="2206" kern="1200">
          <a:solidFill>
            <a:schemeClr val="tx1"/>
          </a:solidFill>
          <a:latin typeface="+mn-lt"/>
          <a:ea typeface="+mn-ea"/>
          <a:cs typeface="+mn-cs"/>
        </a:defRPr>
      </a:lvl8pPr>
      <a:lvl9pPr marL="4285701" indent="-252100" algn="l" defTabSz="1008400" rtl="0" eaLnBrk="1" latinLnBrk="0" hangingPunct="1">
        <a:spcBef>
          <a:spcPct val="20000"/>
        </a:spcBef>
        <a:buFont typeface="Arial" pitchFamily="34" charset="0"/>
        <a:buChar char="•"/>
        <a:defRPr sz="22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2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4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6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8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10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52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94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36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id/url?sa=i&amp;rct=j&amp;q=&amp;esrc=s&amp;source=imgres&amp;cd=&amp;cad=rja&amp;uact=8&amp;ved=0ahUKEwjz6bzald3JAhWEcI4KHeUuBC4QjB0ICDAA&amp;url=http://musicbydesign.com/join-our-team/&amp;psig=AFQjCNG36RIfeEwgTxcQGhcJsJBV3aW--w&amp;ust=1450244984788550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id/url?sa=i&amp;rct=j&amp;q=&amp;esrc=s&amp;source=imgres&amp;cd=&amp;cad=rja&amp;uact=8&amp;ved=0ahUKEwjugZDtpt3JAhXDGo4KHRKPDMgQjB0ICDAA&amp;url=https://www.bowelcanceraustralia.org/tests-investigations/advantages-disadvantages&amp;psig=AFQjCNFTkz5IJdTAAYR2UA1JQuQBmwW47Q&amp;ust=1450249587303974" TargetMode="External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id/url?sa=i&amp;rct=j&amp;q=&amp;esrc=s&amp;source=imgres&amp;cd=&amp;cad=rja&amp;uact=8&amp;ved=0ahUKEwjhvZeIp93JAhVXj44KHUn_CHoQjB0ICDAA&amp;url=https://www.bowelcanceraustralia.org/tests-investigations/advantages-disadvantages&amp;psig=AFQjCNGqvyEZykJ8_jrUyMGv1lCmMQ6UEQ&amp;ust=1450249644064141" TargetMode="External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url?sa=i&amp;source=imgres&amp;cd=&amp;cad=rja&amp;uact=8&amp;ved=0CAsQjB0wAGoVChMI_bGvzfWTxgIVRXu8Ch0mogAS&amp;url=http://www.healthytravelblog.com/2013/12/18/is-it-bad-to-say-thank-you-and-other-cultural-no-nos/&amp;ei=zu5_Vf2SNMX28QWmxIKQAQ&amp;psig=AFQjCNEBHY_E9fkfNK52ASzl-aFPXYg-Ow&amp;ust=1434533966946524" TargetMode="External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id/url?sa=i&amp;rct=j&amp;q=&amp;esrc=s&amp;source=imgres&amp;cd=&amp;cad=rja&amp;uact=8&amp;ved=0ahUKEwj554qplt3JAhXKGI4KHTWHA9MQjB0ICDAA&amp;url=http://www.iscast.org/join&amp;psig=AFQjCNE4O18e6K_hs8E7uqFntWVPTPNbgw&amp;ust=1450245149666350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otnetslackers.com/articles/PrintArticle.aspx?ArticleId=332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google.com/url?sa=i&amp;rct=j&amp;q=&amp;esrc=s&amp;source=imgres&amp;cd=&amp;cad=rja&amp;uact=8&amp;ved=0ahUKEwisuuHQ-drJAhXIuo4KHTBnCuoQjB0ICDAA&amp;url=http://vtraining-msuhandi.blogspot.com/2014/01/learning-objective.html&amp;psig=AFQjCNGaacwQUftOECeonGYDEFyMbfRF2w&amp;ust=1450168728765773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ontariocolleges.ca/apply/important-dates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vdFWAtna8o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google.com/url?sa=i&amp;rct=j&amp;q=&amp;esrc=s&amp;source=imgres&amp;cd=&amp;cad=rja&amp;uact=8&amp;ved=0ahUKEwisuuHQ-drJAhXIuo4KHTBnCuoQjB0ICDAA&amp;url=http://vtraining-msuhandi.blogspot.com/2014/01/learning-objective.html&amp;psig=AFQjCNGaacwQUftOECeonGYDEFyMbfRF2w&amp;ust=1450168728765773" TargetMode="Externa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325688" y="3051404"/>
            <a:ext cx="7862887" cy="1622425"/>
          </a:xfrm>
        </p:spPr>
        <p:txBody>
          <a:bodyPr/>
          <a:lstStyle/>
          <a:p>
            <a:pPr>
              <a:defRPr/>
            </a:pPr>
            <a:r>
              <a:rPr lang="en-US" altLang="en-US" sz="4000" dirty="0">
                <a:latin typeface="Open Sans" pitchFamily="-84" charset="0"/>
              </a:rPr>
              <a:t>SQL – </a:t>
            </a:r>
            <a:r>
              <a:rPr lang="en-US" altLang="en-US" sz="4000" dirty="0" smtClean="0">
                <a:latin typeface="Open Sans" pitchFamily="-84" charset="0"/>
              </a:rPr>
              <a:t>DATA DEFINITION AND DATA MANIPULATION (2)</a:t>
            </a:r>
            <a:endParaRPr lang="en-US" altLang="en-US" sz="4000" dirty="0">
              <a:latin typeface="Open Sans" pitchFamily="-84" charset="0"/>
            </a:endParaRP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2803525" y="4786087"/>
            <a:ext cx="7059613" cy="635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2800" dirty="0">
                <a:latin typeface="Open Sans" pitchFamily="-84" charset="0"/>
              </a:rPr>
              <a:t>Session </a:t>
            </a:r>
            <a:r>
              <a:rPr lang="en-US" altLang="en-US" sz="2800" dirty="0" smtClean="0">
                <a:latin typeface="Open Sans" pitchFamily="-84" charset="0"/>
              </a:rPr>
              <a:t>7&amp;8</a:t>
            </a:r>
            <a:endParaRPr lang="en-US" altLang="en-US" sz="2800" dirty="0">
              <a:latin typeface="Open Sans" pitchFamily="-84" charset="0"/>
            </a:endParaRPr>
          </a:p>
        </p:txBody>
      </p:sp>
      <p:sp>
        <p:nvSpPr>
          <p:cNvPr id="4" name="Subtitle 3"/>
          <p:cNvSpPr txBox="1">
            <a:spLocks/>
          </p:cNvSpPr>
          <p:nvPr/>
        </p:nvSpPr>
        <p:spPr bwMode="auto">
          <a:xfrm>
            <a:off x="2022475" y="1925638"/>
            <a:ext cx="854868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47" kern="1200">
                <a:solidFill>
                  <a:schemeClr val="bg1"/>
                </a:solidFill>
                <a:latin typeface="Open Sans"/>
                <a:ea typeface="+mn-ea"/>
                <a:cs typeface="+mn-cs"/>
              </a:defRPr>
            </a:lvl1pPr>
            <a:lvl2pPr marL="504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206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+mn-cs"/>
              </a:defRPr>
            </a:lvl2pPr>
            <a:lvl3pPr marL="1008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206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+mn-cs"/>
              </a:defRPr>
            </a:lvl3pPr>
            <a:lvl4pPr marL="1512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206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+mn-cs"/>
              </a:defRPr>
            </a:lvl4pPr>
            <a:lvl5pPr marL="2016801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206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+mn-cs"/>
              </a:defRPr>
            </a:lvl5pPr>
            <a:lvl6pPr marL="2521001" indent="0" algn="ctr" defTabSz="1008400" rtl="0" eaLnBrk="1" latinLnBrk="0" hangingPunct="1">
              <a:spcBef>
                <a:spcPct val="20000"/>
              </a:spcBef>
              <a:buFont typeface="Arial" pitchFamily="34" charset="0"/>
              <a:buNone/>
              <a:defRPr sz="220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025201" indent="0" algn="ctr" defTabSz="1008400" rtl="0" eaLnBrk="1" latinLnBrk="0" hangingPunct="1">
              <a:spcBef>
                <a:spcPct val="20000"/>
              </a:spcBef>
              <a:buFont typeface="Arial" pitchFamily="34" charset="0"/>
              <a:buNone/>
              <a:defRPr sz="220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529401" indent="0" algn="ctr" defTabSz="1008400" rtl="0" eaLnBrk="1" latinLnBrk="0" hangingPunct="1">
              <a:spcBef>
                <a:spcPct val="20000"/>
              </a:spcBef>
              <a:buFont typeface="Arial" pitchFamily="34" charset="0"/>
              <a:buNone/>
              <a:defRPr sz="220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033601" indent="0" algn="ctr" defTabSz="1008400" rtl="0" eaLnBrk="1" latinLnBrk="0" hangingPunct="1">
              <a:spcBef>
                <a:spcPct val="20000"/>
              </a:spcBef>
              <a:buFont typeface="Arial" pitchFamily="34" charset="0"/>
              <a:buNone/>
              <a:defRPr sz="220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>
              <a:tabLst>
                <a:tab pos="1320800" algn="l"/>
              </a:tabLst>
              <a:defRPr/>
            </a:pPr>
            <a:r>
              <a:rPr lang="en-US" b="1" dirty="0" smtClean="0">
                <a:latin typeface="Open Sans" pitchFamily="-84" charset="0"/>
              </a:rPr>
              <a:t>Course	: ISYS6280 </a:t>
            </a:r>
            <a:r>
              <a:rPr lang="en-US" b="1" dirty="0" smtClean="0">
                <a:latin typeface="Open Sans" pitchFamily="-84" charset="0"/>
              </a:rPr>
              <a:t>– </a:t>
            </a:r>
            <a:r>
              <a:rPr lang="id-ID" b="1" dirty="0" err="1" smtClean="0">
                <a:latin typeface="Open Sans" pitchFamily="-84" charset="0"/>
              </a:rPr>
              <a:t>Database</a:t>
            </a:r>
            <a:r>
              <a:rPr lang="en-US" b="1" dirty="0" smtClean="0">
                <a:latin typeface="Open Sans" pitchFamily="-84" charset="0"/>
              </a:rPr>
              <a:t> </a:t>
            </a:r>
            <a:r>
              <a:rPr lang="en-US" b="1" dirty="0" smtClean="0">
                <a:latin typeface="Open Sans" pitchFamily="-84" charset="0"/>
              </a:rPr>
              <a:t>Systems (GAT)</a:t>
            </a:r>
          </a:p>
          <a:p>
            <a:pPr algn="l" defTabSz="914400">
              <a:tabLst>
                <a:tab pos="1320800" algn="l"/>
              </a:tabLst>
              <a:defRPr/>
            </a:pPr>
            <a:r>
              <a:rPr lang="en-US" b="1" dirty="0" smtClean="0">
                <a:latin typeface="Open Sans" pitchFamily="-84" charset="0"/>
              </a:rPr>
              <a:t>Year	: </a:t>
            </a:r>
            <a:r>
              <a:rPr lang="id-ID" b="1" dirty="0" smtClean="0">
                <a:latin typeface="Open Sans" pitchFamily="-84" charset="0"/>
              </a:rPr>
              <a:t>201</a:t>
            </a:r>
            <a:r>
              <a:rPr lang="en-US" b="1" dirty="0">
                <a:latin typeface="Open Sans" pitchFamily="-84" charset="0"/>
              </a:rPr>
              <a:t>7</a:t>
            </a:r>
            <a:endParaRPr lang="en-US" b="1" dirty="0" smtClean="0">
              <a:latin typeface="Open Sans" pitchFamily="-84" charset="0"/>
            </a:endParaRPr>
          </a:p>
          <a:p>
            <a:pPr algn="l" defTabSz="914400">
              <a:tabLst>
                <a:tab pos="1320800" algn="l"/>
              </a:tabLst>
              <a:defRPr/>
            </a:pPr>
            <a:endParaRPr lang="en-US" b="1" dirty="0" smtClean="0">
              <a:latin typeface="Open Sans" pitchFamily="-8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96572" y="445034"/>
            <a:ext cx="9797918" cy="610980"/>
          </a:xfrm>
        </p:spPr>
        <p:txBody>
          <a:bodyPr/>
          <a:lstStyle/>
          <a:p>
            <a:pPr eaLnBrk="1" hangingPunct="1">
              <a:defRPr/>
            </a:pPr>
            <a:r>
              <a:rPr sz="4400">
                <a:solidFill>
                  <a:schemeClr val="tx1"/>
                </a:solidFill>
              </a:rPr>
              <a:t>Example 6.24  Simple Join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idx="1"/>
          </p:nvPr>
        </p:nvSpPr>
        <p:spPr>
          <a:xfrm>
            <a:off x="1237730" y="1959430"/>
            <a:ext cx="8736478" cy="3326209"/>
          </a:xfrm>
        </p:spPr>
        <p:txBody>
          <a:bodyPr/>
          <a:lstStyle/>
          <a:p>
            <a:pPr algn="just" eaLnBrk="1" hangingPunct="1">
              <a:buFont typeface="Monotype Sorts" pitchFamily="2" charset="2"/>
              <a:buNone/>
            </a:pPr>
            <a:r>
              <a:rPr lang="en-US" altLang="en-US" sz="2400" b="1" dirty="0" smtClean="0"/>
              <a:t>	List names of all clients who have viewed a property along with any comment supplied.</a:t>
            </a:r>
          </a:p>
          <a:p>
            <a:pPr algn="just" eaLnBrk="1" hangingPunct="1">
              <a:lnSpc>
                <a:spcPct val="60000"/>
              </a:lnSpc>
              <a:buFont typeface="Monotype Sorts" pitchFamily="2" charset="2"/>
              <a:buNone/>
            </a:pPr>
            <a:endParaRPr lang="en-US" altLang="en-US" sz="2400" b="1" dirty="0" smtClean="0"/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sz="2400" b="1" dirty="0" smtClean="0"/>
              <a:t>	    	SELECT </a:t>
            </a:r>
            <a:r>
              <a:rPr lang="en-US" altLang="en-US" sz="2400" b="1" dirty="0" err="1" smtClean="0"/>
              <a:t>c.clientNo</a:t>
            </a:r>
            <a:r>
              <a:rPr lang="en-US" altLang="en-US" sz="2400" b="1" dirty="0" smtClean="0"/>
              <a:t>, </a:t>
            </a:r>
            <a:r>
              <a:rPr lang="en-US" altLang="en-US" sz="2400" b="1" dirty="0" err="1" smtClean="0"/>
              <a:t>fName</a:t>
            </a:r>
            <a:r>
              <a:rPr lang="en-US" altLang="en-US" sz="2400" b="1" dirty="0" smtClean="0"/>
              <a:t>, </a:t>
            </a:r>
            <a:r>
              <a:rPr lang="en-US" altLang="en-US" sz="2400" b="1" dirty="0" err="1" smtClean="0"/>
              <a:t>lName</a:t>
            </a:r>
            <a:r>
              <a:rPr lang="en-US" altLang="en-US" sz="2400" b="1" dirty="0" smtClean="0"/>
              <a:t>,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                    </a:t>
            </a:r>
            <a:r>
              <a:rPr lang="en-US" altLang="en-US" sz="2400" b="1" dirty="0" err="1" smtClean="0"/>
              <a:t>propertyNo</a:t>
            </a:r>
            <a:r>
              <a:rPr lang="en-US" altLang="en-US" sz="2400" b="1" dirty="0" smtClean="0"/>
              <a:t>, comment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	FROM Client c, Viewing v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	WHERE </a:t>
            </a:r>
            <a:r>
              <a:rPr lang="en-US" altLang="en-US" sz="2400" b="1" dirty="0" err="1" smtClean="0"/>
              <a:t>c.clientNo</a:t>
            </a:r>
            <a:r>
              <a:rPr lang="en-US" altLang="en-US" sz="2400" b="1" dirty="0" smtClean="0"/>
              <a:t> = </a:t>
            </a:r>
            <a:r>
              <a:rPr lang="en-US" altLang="en-US" sz="2400" b="1" dirty="0" err="1" smtClean="0"/>
              <a:t>v.clientNo</a:t>
            </a:r>
            <a:r>
              <a:rPr lang="en-US" altLang="en-US" sz="2400" b="1" dirty="0" smtClean="0"/>
              <a:t>;</a:t>
            </a:r>
            <a:endParaRPr lang="en-US" altLang="en-US" sz="2400" dirty="0" smtClean="0"/>
          </a:p>
        </p:txBody>
      </p:sp>
      <p:pic>
        <p:nvPicPr>
          <p:cNvPr id="51202" name="Picture 2" descr="http://musicbydesign.com/wp-content/uploads/2013/08/JoinOurTeam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37615" y="4730694"/>
            <a:ext cx="3275466" cy="2456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6"/>
          <p:cNvSpPr/>
          <p:nvPr/>
        </p:nvSpPr>
        <p:spPr>
          <a:xfrm>
            <a:off x="8249217" y="7147352"/>
            <a:ext cx="11977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latin typeface="Open Sans"/>
                <a:hlinkClick r:id="rId3"/>
              </a:rPr>
              <a:t>musicbydesign.com</a:t>
            </a:r>
            <a:endParaRPr lang="en-US" sz="900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87819675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748088" y="479314"/>
            <a:ext cx="6356350" cy="611187"/>
          </a:xfrm>
        </p:spPr>
        <p:txBody>
          <a:bodyPr/>
          <a:lstStyle/>
          <a:p>
            <a:pPr eaLnBrk="1" hangingPunct="1">
              <a:defRPr/>
            </a:pPr>
            <a:r>
              <a:rPr sz="4400" dirty="0">
                <a:solidFill>
                  <a:schemeClr val="tx1"/>
                </a:solidFill>
              </a:rPr>
              <a:t>View Updatability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1163638" y="1833563"/>
            <a:ext cx="9075737" cy="4537075"/>
          </a:xfrm>
        </p:spPr>
        <p:txBody>
          <a:bodyPr/>
          <a:lstStyle/>
          <a:p>
            <a:pPr algn="just" eaLnBrk="1" hangingPunct="1"/>
            <a:r>
              <a:rPr lang="en-US" altLang="en-US" b="1" smtClean="0">
                <a:latin typeface="Open Sans" pitchFamily="-84" charset="0"/>
              </a:rPr>
              <a:t>If change definition of view and replace count with actual property numbers: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b="1" smtClean="0">
              <a:latin typeface="Open Sans" pitchFamily="-84" charset="0"/>
            </a:endParaRPr>
          </a:p>
          <a:p>
            <a:pPr marL="608013" lvl="1" indent="-104775" algn="just" eaLnBrk="1" hangingPunct="1">
              <a:buFont typeface="Arial" pitchFamily="34" charset="0"/>
              <a:buNone/>
            </a:pPr>
            <a:r>
              <a:rPr lang="en-US" altLang="en-US" b="1" smtClean="0">
                <a:latin typeface="Open Sans" pitchFamily="-84" charset="0"/>
              </a:rPr>
              <a:t>CREATE VIEW StaffPropList (branchNo,</a:t>
            </a:r>
          </a:p>
          <a:p>
            <a:pPr marL="608013" lvl="1" indent="-104775" algn="just" eaLnBrk="1" hangingPunct="1">
              <a:buFont typeface="Arial" pitchFamily="34" charset="0"/>
              <a:buNone/>
            </a:pPr>
            <a:r>
              <a:rPr lang="en-US" altLang="en-US" b="1" smtClean="0">
                <a:latin typeface="Open Sans" pitchFamily="-84" charset="0"/>
              </a:rPr>
              <a:t>				 staffNo, propertyNo)</a:t>
            </a:r>
          </a:p>
          <a:p>
            <a:pPr marL="608013" lvl="1" indent="-104775" algn="just" eaLnBrk="1" hangingPunct="1">
              <a:buFont typeface="Arial" pitchFamily="34" charset="0"/>
              <a:buNone/>
            </a:pPr>
            <a:r>
              <a:rPr lang="en-US" altLang="en-US" b="1" smtClean="0">
                <a:latin typeface="Open Sans" pitchFamily="-84" charset="0"/>
              </a:rPr>
              <a:t>AS SELECT s.branchNo, s.staffNo, p.propertyNo</a:t>
            </a:r>
          </a:p>
          <a:p>
            <a:pPr marL="608013" lvl="1" indent="-104775" algn="just" eaLnBrk="1" hangingPunct="1">
              <a:buFont typeface="Arial" pitchFamily="34" charset="0"/>
              <a:buNone/>
            </a:pPr>
            <a:r>
              <a:rPr lang="en-US" altLang="en-US" b="1" smtClean="0">
                <a:latin typeface="Open Sans" pitchFamily="-84" charset="0"/>
              </a:rPr>
              <a:t>		 FROM Staff s, PropertyForRent p</a:t>
            </a:r>
          </a:p>
          <a:p>
            <a:pPr marL="608013" lvl="1" indent="-104775" algn="just" eaLnBrk="1" hangingPunct="1">
              <a:buFont typeface="Arial" pitchFamily="34" charset="0"/>
              <a:buNone/>
            </a:pPr>
            <a:r>
              <a:rPr lang="en-US" altLang="en-US" b="1" smtClean="0">
                <a:latin typeface="Open Sans" pitchFamily="-84" charset="0"/>
              </a:rPr>
              <a:t>		 WHERE s.staffNo = p.staffNo;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08425" y="421142"/>
            <a:ext cx="6218238" cy="609600"/>
          </a:xfrm>
        </p:spPr>
        <p:txBody>
          <a:bodyPr/>
          <a:lstStyle/>
          <a:p>
            <a:pPr algn="just" eaLnBrk="1" hangingPunct="1">
              <a:defRPr/>
            </a:pPr>
            <a:r>
              <a:rPr sz="4411" dirty="0">
                <a:solidFill>
                  <a:schemeClr val="tx1"/>
                </a:solidFill>
              </a:rPr>
              <a:t>View Updatability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>
          <a:xfrm>
            <a:off x="1135063" y="1673225"/>
            <a:ext cx="8991600" cy="4537075"/>
          </a:xfrm>
        </p:spPr>
        <p:txBody>
          <a:bodyPr/>
          <a:lstStyle/>
          <a:p>
            <a:pPr algn="just" eaLnBrk="1" hangingPunct="1"/>
            <a:r>
              <a:rPr lang="en-US" altLang="en-US" b="1" smtClean="0">
                <a:latin typeface="Open Sans" pitchFamily="-84" charset="0"/>
              </a:rPr>
              <a:t>Now try to insert the record:</a:t>
            </a:r>
          </a:p>
          <a:p>
            <a:pPr lvl="1" algn="just" eaLnBrk="1" hangingPunct="1">
              <a:lnSpc>
                <a:spcPct val="20000"/>
              </a:lnSpc>
            </a:pPr>
            <a:endParaRPr lang="en-US" altLang="en-US" b="1" smtClean="0">
              <a:latin typeface="Open Sans" pitchFamily="-84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b="1" smtClean="0">
                <a:latin typeface="Open Sans" pitchFamily="-84" charset="0"/>
              </a:rPr>
              <a:t>		INSERT INTO StaffPropList</a:t>
            </a:r>
          </a:p>
          <a:p>
            <a:pPr lvl="1" algn="just" eaLnBrk="1" hangingPunct="1">
              <a:buFontTx/>
              <a:buNone/>
            </a:pPr>
            <a:r>
              <a:rPr lang="en-US" altLang="en-US" b="1" smtClean="0">
                <a:latin typeface="Open Sans" pitchFamily="-84" charset="0"/>
              </a:rPr>
              <a:t>		VALUES (‘B003’, ‘SG5’, ‘PG19’);</a:t>
            </a:r>
          </a:p>
          <a:p>
            <a:pPr algn="just" eaLnBrk="1" hangingPunct="1">
              <a:lnSpc>
                <a:spcPct val="20000"/>
              </a:lnSpc>
              <a:buFont typeface="Monotype Sorts" pitchFamily="2" charset="2"/>
              <a:buNone/>
            </a:pPr>
            <a:endParaRPr lang="en-US" altLang="en-US" b="1" smtClean="0">
              <a:latin typeface="Open Sans" pitchFamily="-84" charset="0"/>
            </a:endParaRPr>
          </a:p>
          <a:p>
            <a:pPr algn="just" eaLnBrk="1" hangingPunct="1">
              <a:buFontTx/>
              <a:buChar char="•"/>
            </a:pPr>
            <a:r>
              <a:rPr lang="en-US" altLang="en-US" b="1" smtClean="0">
                <a:latin typeface="Open Sans" pitchFamily="-84" charset="0"/>
              </a:rPr>
              <a:t>Still problem, because in PropertyForRent all columns except postcode/staffNo are not allowed nulls. </a:t>
            </a:r>
          </a:p>
          <a:p>
            <a:pPr algn="just" eaLnBrk="1" hangingPunct="1">
              <a:buFontTx/>
              <a:buChar char="•"/>
            </a:pPr>
            <a:r>
              <a:rPr lang="en-US" altLang="en-US" b="1" smtClean="0">
                <a:latin typeface="Open Sans" pitchFamily="-84" charset="0"/>
              </a:rPr>
              <a:t>However, have no way of giving remaining non-null columns values.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63759" y="342221"/>
            <a:ext cx="6218238" cy="609600"/>
          </a:xfrm>
        </p:spPr>
        <p:txBody>
          <a:bodyPr/>
          <a:lstStyle/>
          <a:p>
            <a:pPr algn="just" eaLnBrk="1" hangingPunct="1">
              <a:defRPr/>
            </a:pPr>
            <a:r>
              <a:rPr sz="4411" dirty="0">
                <a:solidFill>
                  <a:schemeClr val="tx1"/>
                </a:solidFill>
              </a:rPr>
              <a:t>View Updatability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>
          <a:xfrm>
            <a:off x="1171575" y="1641475"/>
            <a:ext cx="9075738" cy="5000625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altLang="en-US" sz="2400" b="1" dirty="0" smtClean="0"/>
              <a:t>ISO specifies that a view is updatable if and only if:</a:t>
            </a:r>
          </a:p>
          <a:p>
            <a:pPr algn="just" eaLnBrk="1" hangingPunct="1">
              <a:buFont typeface="Monotype Sorts" pitchFamily="2" charset="2"/>
              <a:buNone/>
              <a:defRPr/>
            </a:pPr>
            <a:r>
              <a:rPr lang="en-US" altLang="en-US" sz="2400" b="1" dirty="0"/>
              <a:t>	- DISTINCT is not specified. </a:t>
            </a:r>
          </a:p>
          <a:p>
            <a:pPr algn="just" eaLnBrk="1" hangingPunct="1">
              <a:buFont typeface="Monotype Sorts" pitchFamily="2" charset="2"/>
              <a:buNone/>
              <a:defRPr/>
            </a:pPr>
            <a:r>
              <a:rPr lang="en-US" altLang="en-US" sz="2400" b="1" dirty="0"/>
              <a:t>	- Every element in SELECT list of defining query is a column name and no column appears more than once.</a:t>
            </a:r>
          </a:p>
          <a:p>
            <a:pPr algn="just" eaLnBrk="1" hangingPunct="1">
              <a:buFont typeface="Monotype Sorts" pitchFamily="2" charset="2"/>
              <a:buNone/>
              <a:defRPr/>
            </a:pPr>
            <a:r>
              <a:rPr lang="en-US" altLang="en-US" sz="2400" b="1" dirty="0"/>
              <a:t>	- FROM clause specifies only one table, excluding any views based on a join, union, intersection or difference.</a:t>
            </a:r>
          </a:p>
          <a:p>
            <a:pPr algn="just" eaLnBrk="1" hangingPunct="1">
              <a:buFont typeface="Monotype Sorts" pitchFamily="2" charset="2"/>
              <a:buNone/>
              <a:defRPr/>
            </a:pPr>
            <a:r>
              <a:rPr lang="en-US" altLang="en-US" sz="2400" b="1" dirty="0"/>
              <a:t>	- No nested SELECT referencing outer table.</a:t>
            </a:r>
          </a:p>
          <a:p>
            <a:pPr algn="just" eaLnBrk="1" hangingPunct="1">
              <a:buFont typeface="Monotype Sorts" pitchFamily="2" charset="2"/>
              <a:buNone/>
              <a:defRPr/>
            </a:pPr>
            <a:r>
              <a:rPr lang="en-US" altLang="en-US" sz="2400" b="1" dirty="0"/>
              <a:t>	- No GROUP BY or HAVING clause. </a:t>
            </a:r>
          </a:p>
          <a:p>
            <a:pPr algn="just" eaLnBrk="1" hangingPunct="1">
              <a:buFont typeface="Monotype Sorts" pitchFamily="2" charset="2"/>
              <a:buNone/>
              <a:defRPr/>
            </a:pPr>
            <a:r>
              <a:rPr lang="en-US" altLang="en-US" sz="2400" b="1" dirty="0"/>
              <a:t>	- Also, every row added through view must not violate integrity constraints of base table. </a:t>
            </a:r>
          </a:p>
          <a:p>
            <a:pPr algn="just" eaLnBrk="1" hangingPunct="1">
              <a:buFont typeface="Monotype Sorts" pitchFamily="2" charset="2"/>
              <a:buNone/>
              <a:defRPr/>
            </a:pPr>
            <a:endParaRPr lang="en-US" altLang="en-US" sz="2400" b="1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940175" y="693738"/>
            <a:ext cx="6218238" cy="611187"/>
          </a:xfrm>
        </p:spPr>
        <p:txBody>
          <a:bodyPr/>
          <a:lstStyle/>
          <a:p>
            <a:pPr algn="just" eaLnBrk="1" hangingPunct="1">
              <a:defRPr/>
            </a:pPr>
            <a:r>
              <a:rPr sz="4400" dirty="0">
                <a:solidFill>
                  <a:schemeClr val="tx1"/>
                </a:solidFill>
              </a:rPr>
              <a:t>Updatable View</a:t>
            </a:r>
          </a:p>
        </p:txBody>
      </p:sp>
      <p:sp>
        <p:nvSpPr>
          <p:cNvPr id="80899" name="Rectangle 2051"/>
          <p:cNvSpPr>
            <a:spLocks noGrp="1" noChangeArrowheads="1"/>
          </p:cNvSpPr>
          <p:nvPr>
            <p:ph idx="1"/>
          </p:nvPr>
        </p:nvSpPr>
        <p:spPr>
          <a:xfrm>
            <a:off x="952954" y="1912938"/>
            <a:ext cx="8815388" cy="4538662"/>
          </a:xfrm>
        </p:spPr>
        <p:txBody>
          <a:bodyPr/>
          <a:lstStyle/>
          <a:p>
            <a:pPr algn="just" eaLnBrk="1" hangingPunct="1">
              <a:buFont typeface="Monotype Sorts" pitchFamily="2" charset="2"/>
              <a:buNone/>
              <a:defRPr/>
            </a:pPr>
            <a:r>
              <a:rPr lang="en-US" altLang="en-US" sz="2400" b="1" dirty="0" smtClean="0"/>
              <a:t>	For view to be updatable, DBMS must be able to trace any row or column back to its row or column in the source table. </a:t>
            </a:r>
            <a:endParaRPr lang="en-US" altLang="en-US" sz="2400" b="1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>
          <a:xfrm>
            <a:off x="1116013" y="1747838"/>
            <a:ext cx="9074150" cy="5715000"/>
          </a:xfrm>
        </p:spPr>
        <p:txBody>
          <a:bodyPr/>
          <a:lstStyle/>
          <a:p>
            <a:pPr algn="just" eaLnBrk="1" hangingPunct="1"/>
            <a:r>
              <a:rPr lang="en-US" altLang="en-US" b="1" smtClean="0">
                <a:latin typeface="Open Sans" pitchFamily="-84" charset="0"/>
              </a:rPr>
              <a:t>Rows exist in a view because they satisfy WHERE condition of defining query.</a:t>
            </a:r>
          </a:p>
          <a:p>
            <a:pPr algn="just" eaLnBrk="1" hangingPunct="1"/>
            <a:r>
              <a:rPr lang="en-US" altLang="en-US" b="1" smtClean="0">
                <a:latin typeface="Open Sans" pitchFamily="-84" charset="0"/>
              </a:rPr>
              <a:t>If a row changes and no longer satisfies condition, it disappears from the view. </a:t>
            </a:r>
          </a:p>
          <a:p>
            <a:pPr algn="just" eaLnBrk="1" hangingPunct="1"/>
            <a:r>
              <a:rPr lang="en-US" altLang="en-US" b="1" smtClean="0">
                <a:latin typeface="Open Sans" pitchFamily="-84" charset="0"/>
              </a:rPr>
              <a:t>New rows appear within view when insert/update on view cause them to satisfy WHERE condition.</a:t>
            </a:r>
          </a:p>
          <a:p>
            <a:pPr algn="just" eaLnBrk="1" hangingPunct="1"/>
            <a:r>
              <a:rPr lang="en-US" altLang="en-US" b="1" smtClean="0">
                <a:latin typeface="Open Sans" pitchFamily="-84" charset="0"/>
              </a:rPr>
              <a:t>Rows that enter or leave a view are called </a:t>
            </a:r>
            <a:r>
              <a:rPr lang="en-US" altLang="en-US" b="1" i="1" smtClean="0">
                <a:latin typeface="Open Sans" pitchFamily="-84" charset="0"/>
              </a:rPr>
              <a:t>migrating rows</a:t>
            </a:r>
            <a:r>
              <a:rPr lang="en-US" altLang="en-US" b="1" smtClean="0">
                <a:latin typeface="Open Sans" pitchFamily="-84" charset="0"/>
              </a:rPr>
              <a:t>.</a:t>
            </a:r>
          </a:p>
          <a:p>
            <a:pPr eaLnBrk="1" hangingPunct="1"/>
            <a:r>
              <a:rPr lang="en-US" altLang="en-US" b="1" smtClean="0">
                <a:latin typeface="Open Sans" pitchFamily="-84" charset="0"/>
              </a:rPr>
              <a:t>WITH CHECK OPTION prohibits a row migrating out of the view.</a:t>
            </a:r>
          </a:p>
        </p:txBody>
      </p:sp>
      <p:sp>
        <p:nvSpPr>
          <p:cNvPr id="67587" name="Rectangle 2"/>
          <p:cNvSpPr txBox="1">
            <a:spLocks noChangeArrowheads="1"/>
          </p:cNvSpPr>
          <p:nvPr/>
        </p:nvSpPr>
        <p:spPr bwMode="auto">
          <a:xfrm>
            <a:off x="3944255" y="293914"/>
            <a:ext cx="694690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just" defTabSz="914400" eaLnBrk="1" hangingPunct="1"/>
            <a:r>
              <a:rPr lang="en-US" altLang="en-US" sz="3200" b="1" dirty="0">
                <a:latin typeface="Open Sans" pitchFamily="-84" charset="0"/>
              </a:rPr>
              <a:t>WITH CHECK OPTION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>
          <a:xfrm>
            <a:off x="1077913" y="1955800"/>
            <a:ext cx="9075737" cy="5399088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altLang="en-US" b="1" dirty="0" smtClean="0"/>
              <a:t>LOCAL/CASCADED apply to view hierarchies. </a:t>
            </a:r>
          </a:p>
          <a:p>
            <a:pPr algn="just" eaLnBrk="1" hangingPunct="1">
              <a:defRPr/>
            </a:pPr>
            <a:r>
              <a:rPr lang="en-US" altLang="en-US" b="1" dirty="0" smtClean="0"/>
              <a:t>With LOCAL, any row insert/update on view and any view directly or indirectly defined on this view must not cause row to disappear from view unless row also disappears from derived view/table.</a:t>
            </a:r>
          </a:p>
          <a:p>
            <a:pPr algn="just" eaLnBrk="1" hangingPunct="1">
              <a:spcBef>
                <a:spcPts val="1323"/>
              </a:spcBef>
              <a:spcAft>
                <a:spcPts val="331"/>
              </a:spcAft>
              <a:defRPr/>
            </a:pPr>
            <a:r>
              <a:rPr lang="en-US" altLang="en-US" b="1" dirty="0" smtClean="0"/>
              <a:t>With CASCADED (default), any row insert/ update on this view and on any view directly or indirectly defined on this view must not cause row to disappear from the view.</a:t>
            </a:r>
            <a:endParaRPr lang="en-US" altLang="en-US" sz="2757" b="1" dirty="0"/>
          </a:p>
        </p:txBody>
      </p:sp>
      <p:sp>
        <p:nvSpPr>
          <p:cNvPr id="68611" name="Rectangle 2"/>
          <p:cNvSpPr txBox="1">
            <a:spLocks noChangeArrowheads="1"/>
          </p:cNvSpPr>
          <p:nvPr/>
        </p:nvSpPr>
        <p:spPr bwMode="auto">
          <a:xfrm>
            <a:off x="4025900" y="391886"/>
            <a:ext cx="694690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just" defTabSz="914400" eaLnBrk="1" hangingPunct="1"/>
            <a:r>
              <a:rPr lang="en-US" altLang="en-US" sz="3200" b="1" dirty="0">
                <a:latin typeface="Open Sans" pitchFamily="-84" charset="0"/>
              </a:rPr>
              <a:t>WITH CHECK OPTION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>
          <a:xfrm>
            <a:off x="1131888" y="1942195"/>
            <a:ext cx="9074150" cy="3706813"/>
          </a:xfrm>
        </p:spPr>
        <p:txBody>
          <a:bodyPr/>
          <a:lstStyle/>
          <a:p>
            <a:pPr lvl="1" algn="just" eaLnBrk="1" hangingPunct="1">
              <a:buFontTx/>
              <a:buNone/>
              <a:defRPr/>
            </a:pPr>
            <a:r>
              <a:rPr lang="en-US" altLang="en-US" sz="2206" b="1" dirty="0"/>
              <a:t>	</a:t>
            </a:r>
            <a:r>
              <a:rPr lang="en-US" altLang="en-US" b="1" dirty="0" smtClean="0"/>
              <a:t>CREATE VIEW Manager3Staff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b="1" dirty="0" smtClean="0"/>
              <a:t>	AS	SELECT *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b="1" dirty="0" smtClean="0"/>
              <a:t>		FROM Staff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b="1" dirty="0" smtClean="0"/>
              <a:t>		WHERE </a:t>
            </a:r>
            <a:r>
              <a:rPr lang="en-US" altLang="en-US" b="1" dirty="0" err="1" smtClean="0"/>
              <a:t>branchNo</a:t>
            </a:r>
            <a:r>
              <a:rPr lang="en-US" altLang="en-US" b="1" dirty="0" smtClean="0"/>
              <a:t> = ‘B003’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b="1" dirty="0" smtClean="0"/>
              <a:t>	WITH CHECK OPTION;</a:t>
            </a:r>
          </a:p>
          <a:p>
            <a:pPr algn="just" eaLnBrk="1" hangingPunct="1">
              <a:defRPr/>
            </a:pPr>
            <a:r>
              <a:rPr lang="en-US" altLang="en-US" b="1" dirty="0" smtClean="0"/>
              <a:t>Cannot update branch number of row B003 to B002 as this would cause row to migrate from view.</a:t>
            </a:r>
          </a:p>
          <a:p>
            <a:pPr algn="just" eaLnBrk="1" hangingPunct="1">
              <a:defRPr/>
            </a:pPr>
            <a:r>
              <a:rPr lang="en-US" altLang="en-US" b="1" dirty="0" smtClean="0"/>
              <a:t>Also cannot insert a row into view with a branch number that does not equal B003.</a:t>
            </a:r>
          </a:p>
          <a:p>
            <a:pPr lvl="1" algn="just" eaLnBrk="1" hangingPunct="1">
              <a:buFontTx/>
              <a:buNone/>
              <a:defRPr/>
            </a:pPr>
            <a:endParaRPr lang="en-US" altLang="en-US" b="1" dirty="0" smtClean="0"/>
          </a:p>
        </p:txBody>
      </p:sp>
      <p:sp>
        <p:nvSpPr>
          <p:cNvPr id="69635" name="Rectangle 2"/>
          <p:cNvSpPr txBox="1">
            <a:spLocks noChangeArrowheads="1"/>
          </p:cNvSpPr>
          <p:nvPr/>
        </p:nvSpPr>
        <p:spPr bwMode="auto">
          <a:xfrm>
            <a:off x="3576638" y="281890"/>
            <a:ext cx="694690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defTabSz="914400" eaLnBrk="1" hangingPunct="1"/>
            <a:r>
              <a:rPr lang="en-US" altLang="en-US" sz="3200" b="1" dirty="0">
                <a:latin typeface="Open Sans" pitchFamily="-84" charset="0"/>
              </a:rPr>
              <a:t>Example 7.6 - WITH CHECK OPTION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>
          <a:xfrm>
            <a:off x="1147763" y="1671638"/>
            <a:ext cx="9075737" cy="5791200"/>
          </a:xfrm>
        </p:spPr>
        <p:txBody>
          <a:bodyPr/>
          <a:lstStyle/>
          <a:p>
            <a:pPr algn="just" eaLnBrk="1" hangingPunct="1"/>
            <a:r>
              <a:rPr lang="en-US" altLang="en-US" sz="2400" b="1" smtClean="0">
                <a:latin typeface="Open Sans" pitchFamily="-84" charset="0"/>
              </a:rPr>
              <a:t>Now consider the following:</a:t>
            </a:r>
          </a:p>
          <a:p>
            <a:pPr algn="just" eaLnBrk="1" hangingPunct="1"/>
            <a:endParaRPr lang="en-US" altLang="en-US" sz="2400" b="1" smtClean="0">
              <a:latin typeface="Open Sans" pitchFamily="-84" charset="0"/>
            </a:endParaRPr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sz="2400" b="1" smtClean="0">
                <a:latin typeface="Open Sans" pitchFamily="-84" charset="0"/>
              </a:rPr>
              <a:t>	CREATE VIEW LowSalary		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smtClean="0">
                <a:latin typeface="Open Sans" pitchFamily="-84" charset="0"/>
              </a:rPr>
              <a:t>AS	SELECT * FROM Staff WHERE salary &gt; 9000;</a:t>
            </a:r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sz="2400" b="1" smtClean="0">
                <a:latin typeface="Open Sans" pitchFamily="-84" charset="0"/>
              </a:rPr>
              <a:t>	CREATE VIEW HighSalary	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smtClean="0">
                <a:latin typeface="Open Sans" pitchFamily="-84" charset="0"/>
              </a:rPr>
              <a:t>AS	SELECT * FROM LowSalary 	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smtClean="0">
                <a:latin typeface="Open Sans" pitchFamily="-84" charset="0"/>
              </a:rPr>
              <a:t>		WHERE salary &gt; 10000	</a:t>
            </a:r>
          </a:p>
          <a:p>
            <a:pPr lvl="1" eaLnBrk="1" hangingPunct="1">
              <a:buFontTx/>
              <a:buNone/>
            </a:pPr>
            <a:r>
              <a:rPr lang="en-US" altLang="en-US" sz="2400" b="1" smtClean="0">
                <a:latin typeface="Open Sans" pitchFamily="-84" charset="0"/>
              </a:rPr>
              <a:t>WITH LOCAL CHECK OPTION;</a:t>
            </a:r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sz="2400" b="1" smtClean="0">
                <a:latin typeface="Open Sans" pitchFamily="-84" charset="0"/>
              </a:rPr>
              <a:t>	CREATE VIEW Manager3Staff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smtClean="0">
                <a:latin typeface="Open Sans" pitchFamily="-84" charset="0"/>
              </a:rPr>
              <a:t>AS	SELECT * FROM HighSalary 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smtClean="0">
                <a:latin typeface="Open Sans" pitchFamily="-84" charset="0"/>
              </a:rPr>
              <a:t>		WHERE branchNo = ‘B003’;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576638" y="281890"/>
            <a:ext cx="694690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defTabSz="914400" eaLnBrk="1" hangingPunct="1"/>
            <a:r>
              <a:rPr lang="en-US" altLang="en-US" sz="3200" b="1" dirty="0">
                <a:latin typeface="Open Sans" pitchFamily="-84" charset="0"/>
              </a:rPr>
              <a:t>Example 7.6 - WITH CHECK OPTION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>
          <a:xfrm>
            <a:off x="1154113" y="1727200"/>
            <a:ext cx="8991600" cy="5480050"/>
          </a:xfrm>
        </p:spPr>
        <p:txBody>
          <a:bodyPr/>
          <a:lstStyle/>
          <a:p>
            <a:pPr lvl="1" algn="just" eaLnBrk="1" hangingPunct="1">
              <a:buFontTx/>
              <a:buNone/>
            </a:pPr>
            <a:r>
              <a:rPr lang="en-US" altLang="en-US" b="1" smtClean="0">
                <a:latin typeface="Open Sans" pitchFamily="-84" charset="0"/>
              </a:rPr>
              <a:t>		UPDATE Manager3Staff</a:t>
            </a:r>
          </a:p>
          <a:p>
            <a:pPr lvl="1" algn="just" eaLnBrk="1" hangingPunct="1">
              <a:buFontTx/>
              <a:buNone/>
            </a:pPr>
            <a:r>
              <a:rPr lang="en-US" altLang="en-US" b="1" smtClean="0">
                <a:latin typeface="Open Sans" pitchFamily="-84" charset="0"/>
              </a:rPr>
              <a:t>		SET salary = 9500</a:t>
            </a:r>
          </a:p>
          <a:p>
            <a:pPr lvl="1" algn="just" eaLnBrk="1" hangingPunct="1">
              <a:buFontTx/>
              <a:buNone/>
            </a:pPr>
            <a:r>
              <a:rPr lang="en-US" altLang="en-US" b="1" smtClean="0">
                <a:latin typeface="Open Sans" pitchFamily="-84" charset="0"/>
              </a:rPr>
              <a:t>		WHERE staffNo = ‘SG37’;</a:t>
            </a:r>
          </a:p>
          <a:p>
            <a:pPr algn="just" eaLnBrk="1" hangingPunct="1">
              <a:lnSpc>
                <a:spcPct val="20000"/>
              </a:lnSpc>
              <a:buFont typeface="Monotype Sorts" pitchFamily="2" charset="2"/>
              <a:buNone/>
            </a:pPr>
            <a:endParaRPr lang="en-US" altLang="en-US" b="1" smtClean="0">
              <a:latin typeface="Open Sans" pitchFamily="-84" charset="0"/>
            </a:endParaRPr>
          </a:p>
          <a:p>
            <a:pPr algn="just" eaLnBrk="1" hangingPunct="1">
              <a:buFontTx/>
              <a:buChar char="•"/>
            </a:pPr>
            <a:r>
              <a:rPr lang="en-US" altLang="en-US" b="1" smtClean="0">
                <a:latin typeface="Open Sans" pitchFamily="-84" charset="0"/>
              </a:rPr>
              <a:t>This update would fail: although update would cause row to disappear from HighSalary, row would not disappear from LowSalary. </a:t>
            </a:r>
          </a:p>
          <a:p>
            <a:pPr algn="just" eaLnBrk="1" hangingPunct="1">
              <a:buFontTx/>
              <a:buChar char="•"/>
            </a:pPr>
            <a:r>
              <a:rPr lang="en-US" altLang="en-US" b="1" smtClean="0">
                <a:latin typeface="Open Sans" pitchFamily="-84" charset="0"/>
              </a:rPr>
              <a:t>However, if update tried to set salary to 8000, update would succeed as row would no longer be part of LowSalary.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576638" y="281890"/>
            <a:ext cx="694690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defTabSz="914400" eaLnBrk="1" hangingPunct="1"/>
            <a:r>
              <a:rPr lang="en-US" altLang="en-US" sz="3200" b="1" dirty="0">
                <a:latin typeface="Open Sans" pitchFamily="-84" charset="0"/>
              </a:rPr>
              <a:t>Example 7.6 - WITH CHECK OPTION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>
          <a:xfrm>
            <a:off x="1169988" y="1993900"/>
            <a:ext cx="8991600" cy="4537075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altLang="en-US" b="1" dirty="0" smtClean="0"/>
              <a:t>If </a:t>
            </a:r>
            <a:r>
              <a:rPr lang="en-US" altLang="en-US" b="1" dirty="0" err="1" smtClean="0"/>
              <a:t>HighSalary</a:t>
            </a:r>
            <a:r>
              <a:rPr lang="en-US" altLang="en-US" b="1" dirty="0" smtClean="0"/>
              <a:t> had specified WITH CASCADED CHECK OPTION, setting salary to 9500 or 8000 would be rejected because row would disappear from </a:t>
            </a:r>
            <a:r>
              <a:rPr lang="en-US" altLang="en-US" b="1" dirty="0" err="1" smtClean="0"/>
              <a:t>HighSalary</a:t>
            </a:r>
            <a:r>
              <a:rPr lang="en-US" altLang="en-US" b="1" dirty="0" smtClean="0"/>
              <a:t>. </a:t>
            </a:r>
          </a:p>
          <a:p>
            <a:pPr algn="just" eaLnBrk="1" hangingPunct="1">
              <a:defRPr/>
            </a:pPr>
            <a:r>
              <a:rPr lang="en-US" altLang="en-US" b="1" dirty="0" smtClean="0"/>
              <a:t>To prevent anomalies like this, each view should be created using WITH CASCADED CHECK OPTION.</a:t>
            </a:r>
            <a:endParaRPr lang="en-US" altLang="en-US" sz="2757" b="1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576638" y="281890"/>
            <a:ext cx="694690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defTabSz="914400" eaLnBrk="1" hangingPunct="1"/>
            <a:r>
              <a:rPr lang="en-US" altLang="en-US" sz="3200" b="1" dirty="0">
                <a:latin typeface="Open Sans" pitchFamily="-84" charset="0"/>
              </a:rPr>
              <a:t>Example 7.6 - WITH CHECK OPTION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Grp="1" noChangeArrowheads="1"/>
          </p:cNvSpPr>
          <p:nvPr>
            <p:ph idx="1"/>
          </p:nvPr>
        </p:nvSpPr>
        <p:spPr>
          <a:xfrm>
            <a:off x="1338943" y="1763747"/>
            <a:ext cx="9140006" cy="1826587"/>
          </a:xfrm>
        </p:spPr>
        <p:txBody>
          <a:bodyPr/>
          <a:lstStyle/>
          <a:p>
            <a:pPr algn="just" eaLnBrk="1" hangingPunct="1"/>
            <a:r>
              <a:rPr lang="en-US" altLang="en-US" sz="2400" b="1" dirty="0" smtClean="0"/>
              <a:t>Only those rows from both tables that have identical values in the </a:t>
            </a:r>
            <a:r>
              <a:rPr lang="en-US" altLang="en-US" sz="2400" b="1" dirty="0" err="1" smtClean="0"/>
              <a:t>clientNo</a:t>
            </a:r>
            <a:r>
              <a:rPr lang="en-US" altLang="en-US" sz="2400" b="1" dirty="0" smtClean="0"/>
              <a:t> columns (</a:t>
            </a:r>
            <a:r>
              <a:rPr lang="en-US" altLang="en-US" sz="2400" b="1" dirty="0" err="1" smtClean="0"/>
              <a:t>c.clientNo</a:t>
            </a:r>
            <a:r>
              <a:rPr lang="en-US" altLang="en-US" sz="2400" b="1" dirty="0" smtClean="0"/>
              <a:t> = </a:t>
            </a:r>
            <a:r>
              <a:rPr lang="en-US" altLang="en-US" sz="2400" b="1" dirty="0" err="1" smtClean="0"/>
              <a:t>v.clientNo</a:t>
            </a:r>
            <a:r>
              <a:rPr lang="en-US" altLang="en-US" sz="2400" b="1" dirty="0" smtClean="0"/>
              <a:t>) are included in result. </a:t>
            </a:r>
          </a:p>
          <a:p>
            <a:pPr algn="just" eaLnBrk="1" hangingPunct="1">
              <a:lnSpc>
                <a:spcPct val="40000"/>
              </a:lnSpc>
            </a:pPr>
            <a:endParaRPr lang="en-US" altLang="en-US" sz="2400" b="1" dirty="0" smtClean="0"/>
          </a:p>
        </p:txBody>
      </p:sp>
      <p:pic>
        <p:nvPicPr>
          <p:cNvPr id="11059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6572" y="3387529"/>
            <a:ext cx="7850515" cy="29498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96572" y="347060"/>
            <a:ext cx="9797918" cy="61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Example 6.24  Simple Join</a:t>
            </a:r>
            <a:endParaRPr kumimoji="0" lang="en-US" sz="4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0274292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748088" y="438944"/>
            <a:ext cx="6759575" cy="611187"/>
          </a:xfrm>
        </p:spPr>
        <p:txBody>
          <a:bodyPr/>
          <a:lstStyle/>
          <a:p>
            <a:pPr eaLnBrk="1" hangingPunct="1">
              <a:defRPr/>
            </a:pPr>
            <a:r>
              <a:rPr sz="4411" dirty="0">
                <a:solidFill>
                  <a:schemeClr val="tx1"/>
                </a:solidFill>
              </a:rPr>
              <a:t>Advantages of Views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1431926" y="1824720"/>
            <a:ext cx="9075737" cy="4538663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altLang="en-US" sz="2400" b="1" dirty="0" smtClean="0"/>
              <a:t>Data independence</a:t>
            </a:r>
          </a:p>
          <a:p>
            <a:pPr algn="just" eaLnBrk="1" hangingPunct="1">
              <a:defRPr/>
            </a:pPr>
            <a:r>
              <a:rPr lang="en-US" altLang="en-US" sz="2400" b="1" dirty="0" smtClean="0"/>
              <a:t>Currency</a:t>
            </a:r>
          </a:p>
          <a:p>
            <a:pPr algn="just" eaLnBrk="1" hangingPunct="1">
              <a:defRPr/>
            </a:pPr>
            <a:r>
              <a:rPr lang="en-US" altLang="en-US" sz="2400" b="1" dirty="0" smtClean="0"/>
              <a:t>Improved security</a:t>
            </a:r>
          </a:p>
          <a:p>
            <a:pPr algn="just" eaLnBrk="1" hangingPunct="1">
              <a:defRPr/>
            </a:pPr>
            <a:r>
              <a:rPr lang="en-US" altLang="en-US" sz="2400" b="1" dirty="0" smtClean="0"/>
              <a:t>Reduced complexity</a:t>
            </a:r>
          </a:p>
          <a:p>
            <a:pPr algn="just" eaLnBrk="1" hangingPunct="1">
              <a:defRPr/>
            </a:pPr>
            <a:r>
              <a:rPr lang="en-US" altLang="en-US" sz="2400" b="1" dirty="0" smtClean="0"/>
              <a:t>Convenience</a:t>
            </a:r>
          </a:p>
          <a:p>
            <a:pPr algn="just" eaLnBrk="1" hangingPunct="1">
              <a:defRPr/>
            </a:pPr>
            <a:r>
              <a:rPr lang="en-US" altLang="en-US" sz="2400" b="1" dirty="0" smtClean="0"/>
              <a:t>Customization</a:t>
            </a:r>
          </a:p>
          <a:p>
            <a:pPr algn="just" eaLnBrk="1" hangingPunct="1">
              <a:defRPr/>
            </a:pPr>
            <a:r>
              <a:rPr lang="en-US" altLang="en-US" sz="2400" b="1" dirty="0" smtClean="0"/>
              <a:t>Data integrity</a:t>
            </a:r>
            <a:endParaRPr lang="en-US" altLang="en-US" sz="2400" b="1" dirty="0"/>
          </a:p>
        </p:txBody>
      </p:sp>
      <p:pic>
        <p:nvPicPr>
          <p:cNvPr id="128002" name="Picture 2" descr="https://www.bowelcanceraustralia.org/images/Tests_Advantage_370v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53840" y="1945827"/>
            <a:ext cx="3394075" cy="29698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4"/>
          <p:cNvSpPr/>
          <p:nvPr/>
        </p:nvSpPr>
        <p:spPr>
          <a:xfrm>
            <a:off x="7102948" y="5013617"/>
            <a:ext cx="17491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u="sng" dirty="0" smtClean="0">
                <a:latin typeface="Open Sans"/>
                <a:hlinkClick r:id="rId3"/>
              </a:rPr>
              <a:t>www.bowelcanceraustralia.org</a:t>
            </a:r>
            <a:endParaRPr lang="en-US" sz="900" dirty="0">
              <a:latin typeface="Open San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748088" y="668338"/>
            <a:ext cx="6727825" cy="611187"/>
          </a:xfrm>
        </p:spPr>
        <p:txBody>
          <a:bodyPr/>
          <a:lstStyle/>
          <a:p>
            <a:pPr eaLnBrk="1" hangingPunct="1">
              <a:defRPr/>
            </a:pPr>
            <a:r>
              <a:rPr sz="4411" dirty="0">
                <a:solidFill>
                  <a:schemeClr val="tx1"/>
                </a:solidFill>
              </a:rPr>
              <a:t>Disadvantages of Views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1366999" y="2351314"/>
            <a:ext cx="8991600" cy="4538662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altLang="en-US" sz="2400" b="1" dirty="0" smtClean="0"/>
              <a:t>Update restriction</a:t>
            </a:r>
          </a:p>
          <a:p>
            <a:pPr algn="just" eaLnBrk="1" hangingPunct="1">
              <a:defRPr/>
            </a:pPr>
            <a:r>
              <a:rPr lang="en-US" altLang="en-US" sz="2400" b="1" dirty="0" smtClean="0"/>
              <a:t>Structure restriction</a:t>
            </a:r>
          </a:p>
          <a:p>
            <a:pPr algn="just" eaLnBrk="1" hangingPunct="1">
              <a:defRPr/>
            </a:pPr>
            <a:r>
              <a:rPr lang="en-US" altLang="en-US" sz="2400" b="1" dirty="0" smtClean="0"/>
              <a:t>Performance</a:t>
            </a:r>
            <a:endParaRPr lang="en-US" altLang="en-US" sz="2400" b="1" dirty="0"/>
          </a:p>
        </p:txBody>
      </p:sp>
      <p:pic>
        <p:nvPicPr>
          <p:cNvPr id="126978" name="Picture 2" descr="https://www.bowelcanceraustralia.org/images/Tests_Disadvantage_370v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2799" y="1733550"/>
            <a:ext cx="3523862" cy="30833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4"/>
          <p:cNvSpPr/>
          <p:nvPr/>
        </p:nvSpPr>
        <p:spPr>
          <a:xfrm>
            <a:off x="6809881" y="4882245"/>
            <a:ext cx="17491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u="sng" dirty="0" smtClean="0">
                <a:latin typeface="Open Sans"/>
                <a:hlinkClick r:id="rId3"/>
              </a:rPr>
              <a:t>www.bowelcanceraustralia.org</a:t>
            </a:r>
            <a:endParaRPr lang="en-US" sz="900" dirty="0">
              <a:latin typeface="Open San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6081" y="412376"/>
            <a:ext cx="9797918" cy="610980"/>
          </a:xfrm>
        </p:spPr>
        <p:txBody>
          <a:bodyPr/>
          <a:lstStyle/>
          <a:p>
            <a:pPr eaLnBrk="1" hangingPunct="1">
              <a:defRPr/>
            </a:pPr>
            <a:r>
              <a:rPr sz="4400">
                <a:solidFill>
                  <a:schemeClr val="tx1"/>
                </a:solidFill>
              </a:rPr>
              <a:t>View Materialization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idx="1"/>
          </p:nvPr>
        </p:nvSpPr>
        <p:spPr>
          <a:xfrm>
            <a:off x="1157936" y="1828800"/>
            <a:ext cx="8792147" cy="4134004"/>
          </a:xfrm>
        </p:spPr>
        <p:txBody>
          <a:bodyPr/>
          <a:lstStyle/>
          <a:p>
            <a:pPr algn="just" eaLnBrk="1" hangingPunct="1"/>
            <a:r>
              <a:rPr lang="en-US" altLang="en-US" sz="2400" b="1" dirty="0" smtClean="0"/>
              <a:t>View resolution mechanism may be slow, particularly if view is accessed frequently.</a:t>
            </a:r>
          </a:p>
          <a:p>
            <a:pPr algn="just" eaLnBrk="1" hangingPunct="1"/>
            <a:r>
              <a:rPr lang="en-US" altLang="en-US" sz="2400" b="1" dirty="0" smtClean="0"/>
              <a:t>View materialization stores view as temporary table when view is first queried.</a:t>
            </a:r>
          </a:p>
          <a:p>
            <a:pPr algn="just" eaLnBrk="1" hangingPunct="1"/>
            <a:r>
              <a:rPr lang="en-US" altLang="en-US" sz="2400" b="1" dirty="0" smtClean="0"/>
              <a:t>Thereafter, queries based on materialized view can be faster than </a:t>
            </a:r>
            <a:r>
              <a:rPr lang="en-US" altLang="en-US" sz="2400" b="1" dirty="0" err="1" smtClean="0"/>
              <a:t>recomputing</a:t>
            </a:r>
            <a:r>
              <a:rPr lang="en-US" altLang="en-US" sz="2400" b="1" dirty="0" smtClean="0"/>
              <a:t> view each time.</a:t>
            </a:r>
          </a:p>
          <a:p>
            <a:pPr algn="just" eaLnBrk="1" hangingPunct="1"/>
            <a:r>
              <a:rPr lang="en-US" altLang="en-US" sz="2400" b="1" dirty="0" smtClean="0"/>
              <a:t>Difficulty is maintaining the currency of view while base tables(s) are being updated.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80415" y="351821"/>
            <a:ext cx="9797918" cy="610980"/>
          </a:xfrm>
        </p:spPr>
        <p:txBody>
          <a:bodyPr/>
          <a:lstStyle/>
          <a:p>
            <a:pPr eaLnBrk="1" hangingPunct="1">
              <a:defRPr/>
            </a:pPr>
            <a:r>
              <a:rPr sz="4400">
                <a:solidFill>
                  <a:schemeClr val="tx1"/>
                </a:solidFill>
              </a:rPr>
              <a:t>View Maintenance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idx="1"/>
          </p:nvPr>
        </p:nvSpPr>
        <p:spPr>
          <a:xfrm>
            <a:off x="1370213" y="1681845"/>
            <a:ext cx="8792147" cy="3804776"/>
          </a:xfrm>
        </p:spPr>
        <p:txBody>
          <a:bodyPr/>
          <a:lstStyle/>
          <a:p>
            <a:pPr algn="just" eaLnBrk="1" hangingPunct="1"/>
            <a:r>
              <a:rPr lang="en-US" altLang="en-US" sz="2400" b="1" u="sng" dirty="0" smtClean="0"/>
              <a:t>View maintenance</a:t>
            </a:r>
            <a:r>
              <a:rPr lang="en-US" altLang="en-US" sz="2400" b="1" dirty="0" smtClean="0"/>
              <a:t> aims to apply only those changes necessary to keep view current.</a:t>
            </a:r>
          </a:p>
          <a:p>
            <a:pPr algn="just" eaLnBrk="1" hangingPunct="1"/>
            <a:r>
              <a:rPr lang="en-US" altLang="en-US" sz="2400" b="1" dirty="0" smtClean="0"/>
              <a:t>Consider following view: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CREATE VIEW </a:t>
            </a:r>
            <a:r>
              <a:rPr lang="en-US" altLang="en-US" sz="2400" b="1" dirty="0" err="1" smtClean="0"/>
              <a:t>StaffPropRent</a:t>
            </a:r>
            <a:r>
              <a:rPr lang="en-US" altLang="en-US" sz="2400" b="1" dirty="0" smtClean="0"/>
              <a:t>(</a:t>
            </a:r>
            <a:r>
              <a:rPr lang="en-US" altLang="en-US" sz="2400" b="1" dirty="0" err="1" smtClean="0"/>
              <a:t>staffNo</a:t>
            </a:r>
            <a:r>
              <a:rPr lang="en-US" altLang="en-US" sz="2400" b="1" dirty="0" smtClean="0"/>
              <a:t>)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AS	SELECT DISTINCT </a:t>
            </a:r>
            <a:r>
              <a:rPr lang="en-US" altLang="en-US" sz="2400" b="1" dirty="0" err="1" smtClean="0"/>
              <a:t>staffNo</a:t>
            </a:r>
            <a:endParaRPr lang="en-US" altLang="en-US" sz="2400" b="1" dirty="0" smtClean="0"/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		FROM </a:t>
            </a:r>
            <a:r>
              <a:rPr lang="en-US" altLang="en-US" sz="2400" b="1" dirty="0" err="1" smtClean="0"/>
              <a:t>PropertyForRent</a:t>
            </a:r>
            <a:endParaRPr lang="en-US" altLang="en-US" sz="2400" b="1" dirty="0" smtClean="0"/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		WHERE </a:t>
            </a:r>
            <a:r>
              <a:rPr lang="en-US" altLang="en-US" sz="2400" b="1" dirty="0" err="1" smtClean="0"/>
              <a:t>branchNo</a:t>
            </a:r>
            <a:r>
              <a:rPr lang="en-US" altLang="en-US" sz="2400" b="1" dirty="0" smtClean="0"/>
              <a:t> = ‘B003’ AND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			rent &gt; 400;</a:t>
            </a:r>
          </a:p>
        </p:txBody>
      </p:sp>
      <p:pic>
        <p:nvPicPr>
          <p:cNvPr id="334848" name="Picture 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0488" y="5076892"/>
            <a:ext cx="2497974" cy="188198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4832" y="400808"/>
            <a:ext cx="9797918" cy="610980"/>
          </a:xfrm>
        </p:spPr>
        <p:txBody>
          <a:bodyPr/>
          <a:lstStyle/>
          <a:p>
            <a:pPr eaLnBrk="1" hangingPunct="1">
              <a:defRPr/>
            </a:pPr>
            <a:r>
              <a:rPr sz="4400">
                <a:solidFill>
                  <a:schemeClr val="tx1"/>
                </a:solidFill>
              </a:rPr>
              <a:t>View Materialization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idx="1"/>
          </p:nvPr>
        </p:nvSpPr>
        <p:spPr>
          <a:xfrm>
            <a:off x="1169784" y="1662906"/>
            <a:ext cx="9074221" cy="5160945"/>
          </a:xfrm>
        </p:spPr>
        <p:txBody>
          <a:bodyPr/>
          <a:lstStyle/>
          <a:p>
            <a:pPr algn="just" eaLnBrk="1" hangingPunct="1"/>
            <a:r>
              <a:rPr lang="en-US" altLang="en-US" sz="2400" b="1" dirty="0" smtClean="0"/>
              <a:t>If insert row into </a:t>
            </a:r>
            <a:r>
              <a:rPr lang="en-US" altLang="en-US" sz="2400" b="1" dirty="0" err="1" smtClean="0"/>
              <a:t>PropertyForRent</a:t>
            </a:r>
            <a:r>
              <a:rPr lang="en-US" altLang="en-US" sz="2400" b="1" dirty="0" smtClean="0"/>
              <a:t> with rent </a:t>
            </a:r>
            <a:r>
              <a:rPr lang="en-US" altLang="en-US" sz="2400" b="1" dirty="0" smtClean="0">
                <a:sym typeface="Symbol" pitchFamily="18" charset="2"/>
              </a:rPr>
              <a:t></a:t>
            </a:r>
            <a:r>
              <a:rPr lang="en-US" altLang="en-US" sz="2400" b="1" dirty="0" smtClean="0"/>
              <a:t>400 then view would be unchanged.</a:t>
            </a:r>
          </a:p>
          <a:p>
            <a:pPr algn="just" eaLnBrk="1" hangingPunct="1"/>
            <a:r>
              <a:rPr lang="en-US" altLang="en-US" sz="2400" b="1" dirty="0" smtClean="0"/>
              <a:t>If insert row for property PG24 at branch B003 with </a:t>
            </a:r>
            <a:r>
              <a:rPr lang="en-US" altLang="en-US" sz="2400" b="1" dirty="0" err="1" smtClean="0"/>
              <a:t>staffNo</a:t>
            </a:r>
            <a:r>
              <a:rPr lang="en-US" altLang="en-US" sz="2400" b="1" dirty="0" smtClean="0"/>
              <a:t> = SG19 and rent = 550, then row would appear in materialized view.</a:t>
            </a:r>
          </a:p>
          <a:p>
            <a:pPr algn="just" eaLnBrk="1" hangingPunct="1"/>
            <a:r>
              <a:rPr lang="en-US" altLang="en-US" sz="2400" b="1" dirty="0" smtClean="0"/>
              <a:t>If insert row for property PG54 at branch B003 with </a:t>
            </a:r>
            <a:r>
              <a:rPr lang="en-US" altLang="en-US" sz="2400" b="1" dirty="0" err="1" smtClean="0"/>
              <a:t>staffNo</a:t>
            </a:r>
            <a:r>
              <a:rPr lang="en-US" altLang="en-US" sz="2400" b="1" dirty="0" smtClean="0"/>
              <a:t> = SG37 and rent = 450, then no new row would need to be added to materialized view.</a:t>
            </a:r>
          </a:p>
          <a:p>
            <a:pPr algn="just" eaLnBrk="1" hangingPunct="1"/>
            <a:r>
              <a:rPr lang="en-US" altLang="en-US" sz="2400" b="1" dirty="0" smtClean="0"/>
              <a:t>If delete property PG24, row should be deleted from materialized view.</a:t>
            </a:r>
          </a:p>
          <a:p>
            <a:pPr algn="just" eaLnBrk="1" hangingPunct="1"/>
            <a:r>
              <a:rPr lang="en-US" altLang="en-US" sz="2400" b="1" dirty="0" smtClean="0"/>
              <a:t>If delete property PG54, then row for PG37 should not be deleted (because of existing property PG21).</a:t>
            </a:r>
          </a:p>
          <a:p>
            <a:pPr algn="just" eaLnBrk="1" hangingPunct="1">
              <a:buFont typeface="Monotype Sorts"/>
              <a:buNone/>
            </a:pPr>
            <a:endParaRPr lang="en-US" altLang="en-US" sz="2400" b="1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0898" name="Picture 2" descr="http://www.healthytravelblog.com/wp-content/uploads/2013/12/Thank-you-post-it_Xoomb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5360" y="840317"/>
            <a:ext cx="9797918" cy="5779457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8550911" y="7056199"/>
            <a:ext cx="1765524" cy="259195"/>
          </a:xfrm>
          <a:prstGeom prst="rect">
            <a:avLst/>
          </a:prstGeom>
        </p:spPr>
        <p:txBody>
          <a:bodyPr wrap="none" lIns="104287" tIns="52144" rIns="104287" bIns="52144">
            <a:spAutoFit/>
          </a:bodyPr>
          <a:lstStyle/>
          <a:p>
            <a:r>
              <a:rPr lang="en-US" sz="1000" dirty="0">
                <a:latin typeface="Open Sans"/>
                <a:hlinkClick r:id="rId3"/>
              </a:rPr>
              <a:t>www.healthytravelblog.com</a:t>
            </a:r>
            <a:endParaRPr lang="en-US" sz="1000" dirty="0">
              <a:latin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84297" y="428705"/>
            <a:ext cx="9797918" cy="610980"/>
          </a:xfrm>
        </p:spPr>
        <p:txBody>
          <a:bodyPr/>
          <a:lstStyle/>
          <a:p>
            <a:pPr eaLnBrk="1" hangingPunct="1">
              <a:defRPr/>
            </a:pPr>
            <a:r>
              <a:rPr sz="4000">
                <a:solidFill>
                  <a:schemeClr val="tx1"/>
                </a:solidFill>
              </a:rPr>
              <a:t>Alternative JOIN Constructs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idx="1"/>
          </p:nvPr>
        </p:nvSpPr>
        <p:spPr>
          <a:xfrm>
            <a:off x="1257300" y="1763486"/>
            <a:ext cx="9052782" cy="4982831"/>
          </a:xfrm>
        </p:spPr>
        <p:txBody>
          <a:bodyPr/>
          <a:lstStyle/>
          <a:p>
            <a:pPr algn="just" eaLnBrk="1" hangingPunct="1"/>
            <a:r>
              <a:rPr lang="en-US" altLang="en-US" sz="2400" b="1" dirty="0" smtClean="0"/>
              <a:t>SQL provides alternative ways to specify joins:</a:t>
            </a:r>
          </a:p>
          <a:p>
            <a:pPr algn="just" eaLnBrk="1" hangingPunct="1">
              <a:lnSpc>
                <a:spcPct val="40000"/>
              </a:lnSpc>
            </a:pPr>
            <a:endParaRPr lang="en-US" altLang="en-US" sz="2400" b="1" dirty="0" smtClean="0"/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sz="2400" b="1" dirty="0" smtClean="0"/>
              <a:t>	FROM Client c JOIN Viewing v ON </a:t>
            </a:r>
            <a:r>
              <a:rPr lang="en-US" altLang="en-US" sz="2400" b="1" dirty="0" err="1" smtClean="0"/>
              <a:t>c.clientNo</a:t>
            </a:r>
            <a:r>
              <a:rPr lang="en-US" altLang="en-US" sz="2400" b="1" dirty="0" smtClean="0"/>
              <a:t> = </a:t>
            </a:r>
            <a:r>
              <a:rPr lang="en-US" altLang="en-US" sz="2400" b="1" dirty="0" err="1" smtClean="0"/>
              <a:t>v.clientNo</a:t>
            </a:r>
            <a:endParaRPr lang="en-US" altLang="en-US" sz="2400" b="1" dirty="0" smtClean="0"/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sz="2400" b="1" dirty="0" smtClean="0"/>
              <a:t>	FROM Client JOIN Viewing USING </a:t>
            </a:r>
            <a:r>
              <a:rPr lang="en-US" altLang="en-US" sz="2400" b="1" dirty="0" err="1" smtClean="0"/>
              <a:t>clientNo</a:t>
            </a:r>
            <a:endParaRPr lang="en-US" altLang="en-US" sz="2400" b="1" dirty="0" smtClean="0"/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sz="2400" b="1" dirty="0" smtClean="0"/>
              <a:t>	FROM Client NATURAL JOIN Viewing</a:t>
            </a:r>
          </a:p>
          <a:p>
            <a:pPr algn="just" eaLnBrk="1" hangingPunct="1">
              <a:lnSpc>
                <a:spcPct val="50000"/>
              </a:lnSpc>
              <a:buFont typeface="Monotype Sorts" pitchFamily="2" charset="2"/>
              <a:buNone/>
            </a:pPr>
            <a:endParaRPr lang="en-US" altLang="en-US" sz="2400" b="1" dirty="0" smtClean="0"/>
          </a:p>
          <a:p>
            <a:pPr algn="just" eaLnBrk="1" hangingPunct="1"/>
            <a:r>
              <a:rPr lang="en-US" altLang="en-US" sz="2400" b="1" dirty="0" smtClean="0"/>
              <a:t>In each case, FROM replaces original FROM and WHERE. However, first produces table with two identical </a:t>
            </a:r>
            <a:r>
              <a:rPr lang="en-US" altLang="en-US" sz="2400" b="1" dirty="0" err="1" smtClean="0"/>
              <a:t>clientNo</a:t>
            </a:r>
            <a:r>
              <a:rPr lang="en-US" altLang="en-US" sz="2400" b="1" dirty="0" smtClean="0"/>
              <a:t> columns.</a:t>
            </a:r>
            <a:endParaRPr lang="en-US" altLang="en-US" sz="2400" dirty="0" smtClean="0"/>
          </a:p>
          <a:p>
            <a:pPr eaLnBrk="1" hangingPunct="1"/>
            <a:endParaRPr lang="en-US" altLang="en-US" sz="2400" dirty="0" smtClean="0"/>
          </a:p>
        </p:txBody>
      </p:sp>
      <p:pic>
        <p:nvPicPr>
          <p:cNvPr id="49154" name="Picture 2" descr="http://www.iscast.org/sites/default/files/joi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99606" y="5452620"/>
            <a:ext cx="2185760" cy="16393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ectangle 6"/>
          <p:cNvSpPr/>
          <p:nvPr/>
        </p:nvSpPr>
        <p:spPr>
          <a:xfrm>
            <a:off x="4667407" y="7145455"/>
            <a:ext cx="9605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u="sng" dirty="0" smtClean="0">
                <a:latin typeface="Open Sans"/>
                <a:hlinkClick r:id="rId3"/>
              </a:rPr>
              <a:t>www.iscast.org</a:t>
            </a:r>
            <a:endParaRPr lang="en-US" sz="900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496719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4937" y="417137"/>
            <a:ext cx="9797918" cy="610980"/>
          </a:xfrm>
        </p:spPr>
        <p:txBody>
          <a:bodyPr/>
          <a:lstStyle/>
          <a:p>
            <a:pPr eaLnBrk="1" hangingPunct="1">
              <a:defRPr/>
            </a:pPr>
            <a:r>
              <a:rPr sz="4000">
                <a:solidFill>
                  <a:schemeClr val="tx1"/>
                </a:solidFill>
              </a:rPr>
              <a:t>Example 6.25  Sorting a join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idx="1"/>
          </p:nvPr>
        </p:nvSpPr>
        <p:spPr>
          <a:xfrm>
            <a:off x="1066219" y="1518552"/>
            <a:ext cx="9269767" cy="4269767"/>
          </a:xfrm>
        </p:spPr>
        <p:txBody>
          <a:bodyPr/>
          <a:lstStyle/>
          <a:p>
            <a:pPr algn="just" eaLnBrk="1" hangingPunct="1">
              <a:buFont typeface="Monotype Sorts" pitchFamily="2" charset="2"/>
              <a:buNone/>
            </a:pPr>
            <a:r>
              <a:rPr lang="en-US" altLang="en-US" sz="2300" b="1" dirty="0" smtClean="0"/>
              <a:t>	For each branch, list numbers and names of staff who manage properties, and properties they manage.</a:t>
            </a:r>
          </a:p>
          <a:p>
            <a:pPr algn="just" eaLnBrk="1" hangingPunct="1">
              <a:buFontTx/>
              <a:buChar char="•"/>
            </a:pPr>
            <a:endParaRPr lang="en-US" altLang="en-US" sz="2300" b="1" dirty="0" smtClean="0"/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sz="2300" b="1" dirty="0" smtClean="0"/>
              <a:t>	 SELECT </a:t>
            </a:r>
            <a:r>
              <a:rPr lang="en-US" altLang="en-US" sz="2300" b="1" dirty="0" err="1" smtClean="0"/>
              <a:t>s.branchNo</a:t>
            </a:r>
            <a:r>
              <a:rPr lang="en-US" altLang="en-US" sz="2300" b="1" dirty="0" smtClean="0"/>
              <a:t>, </a:t>
            </a:r>
            <a:r>
              <a:rPr lang="en-US" altLang="en-US" sz="2300" b="1" dirty="0" err="1" smtClean="0"/>
              <a:t>s.staffNo</a:t>
            </a:r>
            <a:r>
              <a:rPr lang="en-US" altLang="en-US" sz="2300" b="1" dirty="0" smtClean="0"/>
              <a:t>, </a:t>
            </a:r>
            <a:r>
              <a:rPr lang="en-US" altLang="en-US" sz="2300" b="1" dirty="0" err="1" smtClean="0"/>
              <a:t>fName</a:t>
            </a:r>
            <a:r>
              <a:rPr lang="en-US" altLang="en-US" sz="2300" b="1" dirty="0" smtClean="0"/>
              <a:t>, </a:t>
            </a:r>
            <a:r>
              <a:rPr lang="en-US" altLang="en-US" sz="2300" b="1" dirty="0" err="1" smtClean="0"/>
              <a:t>lName</a:t>
            </a:r>
            <a:r>
              <a:rPr lang="en-US" altLang="en-US" sz="2300" b="1" dirty="0" smtClean="0"/>
              <a:t>,</a:t>
            </a:r>
          </a:p>
          <a:p>
            <a:pPr lvl="1" algn="just" eaLnBrk="1" hangingPunct="1">
              <a:buFontTx/>
              <a:buNone/>
            </a:pPr>
            <a:r>
              <a:rPr lang="en-US" altLang="en-US" sz="2300" b="1" dirty="0" smtClean="0"/>
              <a:t>                </a:t>
            </a:r>
            <a:r>
              <a:rPr lang="en-US" altLang="en-US" sz="2300" b="1" dirty="0" err="1" smtClean="0"/>
              <a:t>propertyNo</a:t>
            </a:r>
            <a:endParaRPr lang="en-US" altLang="en-US" sz="2300" b="1" dirty="0" smtClean="0"/>
          </a:p>
          <a:p>
            <a:pPr lvl="1" algn="just" eaLnBrk="1" hangingPunct="1">
              <a:buFontTx/>
              <a:buNone/>
            </a:pPr>
            <a:r>
              <a:rPr lang="en-US" altLang="en-US" sz="2300" b="1" dirty="0" smtClean="0"/>
              <a:t>FROM Staff s, </a:t>
            </a:r>
            <a:r>
              <a:rPr lang="en-US" altLang="en-US" sz="2300" b="1" dirty="0" err="1" smtClean="0"/>
              <a:t>PropertyForRent</a:t>
            </a:r>
            <a:r>
              <a:rPr lang="en-US" altLang="en-US" sz="2300" b="1" dirty="0" smtClean="0"/>
              <a:t> p</a:t>
            </a:r>
          </a:p>
          <a:p>
            <a:pPr lvl="1" algn="just" eaLnBrk="1" hangingPunct="1">
              <a:buFontTx/>
              <a:buNone/>
            </a:pPr>
            <a:r>
              <a:rPr lang="en-US" altLang="en-US" sz="2300" b="1" dirty="0" smtClean="0"/>
              <a:t>WHERE </a:t>
            </a:r>
            <a:r>
              <a:rPr lang="en-US" altLang="en-US" sz="2300" b="1" dirty="0" err="1" smtClean="0"/>
              <a:t>s.staffNo</a:t>
            </a:r>
            <a:r>
              <a:rPr lang="en-US" altLang="en-US" sz="2300" b="1" dirty="0" smtClean="0"/>
              <a:t> = </a:t>
            </a:r>
            <a:r>
              <a:rPr lang="en-US" altLang="en-US" sz="2300" b="1" dirty="0" err="1" smtClean="0"/>
              <a:t>p.staffNo</a:t>
            </a:r>
            <a:endParaRPr lang="en-US" altLang="en-US" sz="2300" b="1" dirty="0" smtClean="0"/>
          </a:p>
          <a:p>
            <a:pPr lvl="1" algn="just" eaLnBrk="1" hangingPunct="1">
              <a:buFontTx/>
              <a:buNone/>
            </a:pPr>
            <a:r>
              <a:rPr lang="en-US" altLang="en-US" sz="2300" b="1" dirty="0" smtClean="0"/>
              <a:t>ORDER BY </a:t>
            </a:r>
            <a:r>
              <a:rPr lang="en-US" altLang="en-US" sz="2300" b="1" dirty="0" err="1" smtClean="0"/>
              <a:t>s.branchNo</a:t>
            </a:r>
            <a:r>
              <a:rPr lang="en-US" altLang="en-US" sz="2300" b="1" dirty="0" smtClean="0"/>
              <a:t>, </a:t>
            </a:r>
            <a:r>
              <a:rPr lang="en-US" altLang="en-US" sz="2300" b="1" dirty="0" err="1" smtClean="0"/>
              <a:t>s.staffNo</a:t>
            </a:r>
            <a:r>
              <a:rPr lang="en-US" altLang="en-US" sz="2300" b="1" dirty="0" smtClean="0"/>
              <a:t>, </a:t>
            </a:r>
            <a:r>
              <a:rPr lang="en-US" altLang="en-US" sz="2300" b="1" dirty="0" err="1" smtClean="0"/>
              <a:t>propertyNo</a:t>
            </a:r>
            <a:r>
              <a:rPr lang="en-US" altLang="en-US" sz="2300" b="1" dirty="0" smtClean="0"/>
              <a:t>;</a:t>
            </a:r>
            <a:endParaRPr lang="en-US" altLang="en-US" sz="2300" dirty="0" smtClean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2320" y="4996543"/>
            <a:ext cx="6403141" cy="23818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105387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3291" y="445034"/>
            <a:ext cx="9797918" cy="610980"/>
          </a:xfrm>
        </p:spPr>
        <p:txBody>
          <a:bodyPr/>
          <a:lstStyle/>
          <a:p>
            <a:pPr eaLnBrk="1" hangingPunct="1">
              <a:defRPr/>
            </a:pPr>
            <a:r>
              <a:rPr sz="3600">
                <a:solidFill>
                  <a:schemeClr val="tx1"/>
                </a:solidFill>
              </a:rPr>
              <a:t>Example 6.26  Three Table Join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idx="1"/>
          </p:nvPr>
        </p:nvSpPr>
        <p:spPr>
          <a:xfrm>
            <a:off x="944535" y="1646314"/>
            <a:ext cx="9636387" cy="4724576"/>
          </a:xfrm>
        </p:spPr>
        <p:txBody>
          <a:bodyPr/>
          <a:lstStyle/>
          <a:p>
            <a:pPr algn="just" eaLnBrk="1" hangingPunct="1">
              <a:buFont typeface="Monotype Sorts" pitchFamily="2" charset="2"/>
              <a:buNone/>
            </a:pPr>
            <a:r>
              <a:rPr lang="en-US" altLang="en-US" sz="2000" b="1" dirty="0" smtClean="0"/>
              <a:t>	For each branch, list staff who manage properties, including city in which branch is located and properties they manage.</a:t>
            </a:r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sz="2000" b="1" dirty="0" smtClean="0"/>
              <a:t>	    SELECT </a:t>
            </a:r>
            <a:r>
              <a:rPr lang="en-US" altLang="en-US" sz="2000" b="1" dirty="0" err="1" smtClean="0"/>
              <a:t>b.branchNo</a:t>
            </a:r>
            <a:r>
              <a:rPr lang="en-US" altLang="en-US" sz="2000" b="1" dirty="0" smtClean="0"/>
              <a:t>, </a:t>
            </a:r>
            <a:r>
              <a:rPr lang="en-US" altLang="en-US" sz="2000" b="1" dirty="0" err="1" smtClean="0"/>
              <a:t>b.city</a:t>
            </a:r>
            <a:r>
              <a:rPr lang="en-US" altLang="en-US" sz="2000" b="1" dirty="0" smtClean="0"/>
              <a:t>, </a:t>
            </a:r>
            <a:r>
              <a:rPr lang="en-US" altLang="en-US" sz="2000" b="1" dirty="0" err="1" smtClean="0"/>
              <a:t>s.staffNo</a:t>
            </a:r>
            <a:r>
              <a:rPr lang="en-US" altLang="en-US" sz="2000" b="1" dirty="0" smtClean="0"/>
              <a:t>, </a:t>
            </a:r>
            <a:r>
              <a:rPr lang="en-US" altLang="en-US" sz="2000" b="1" dirty="0" err="1" smtClean="0"/>
              <a:t>fName</a:t>
            </a:r>
            <a:r>
              <a:rPr lang="en-US" altLang="en-US" sz="2000" b="1" dirty="0" smtClean="0"/>
              <a:t>, </a:t>
            </a:r>
            <a:r>
              <a:rPr lang="en-US" altLang="en-US" sz="2000" b="1" dirty="0" err="1" smtClean="0"/>
              <a:t>lName</a:t>
            </a:r>
            <a:r>
              <a:rPr lang="en-US" altLang="en-US" sz="2000" b="1" dirty="0" smtClean="0"/>
              <a:t>,</a:t>
            </a:r>
          </a:p>
          <a:p>
            <a:pPr lvl="1" algn="just" eaLnBrk="1" hangingPunct="1">
              <a:buFontTx/>
              <a:buNone/>
            </a:pPr>
            <a:r>
              <a:rPr lang="en-US" altLang="en-US" sz="2000" b="1" dirty="0" smtClean="0"/>
              <a:t>                   </a:t>
            </a:r>
            <a:r>
              <a:rPr lang="en-US" altLang="en-US" sz="2000" b="1" dirty="0" err="1" smtClean="0"/>
              <a:t>propertyNo</a:t>
            </a:r>
            <a:endParaRPr lang="en-US" altLang="en-US" sz="2000" b="1" dirty="0" smtClean="0"/>
          </a:p>
          <a:p>
            <a:pPr lvl="1" algn="just" eaLnBrk="1" hangingPunct="1">
              <a:buFontTx/>
              <a:buNone/>
            </a:pPr>
            <a:r>
              <a:rPr lang="en-US" altLang="en-US" sz="2000" b="1" dirty="0" smtClean="0"/>
              <a:t>   FROM Branch b, Staff s, </a:t>
            </a:r>
            <a:r>
              <a:rPr lang="en-US" altLang="en-US" sz="2000" b="1" dirty="0" err="1" smtClean="0"/>
              <a:t>PropertyForRent</a:t>
            </a:r>
            <a:r>
              <a:rPr lang="en-US" altLang="en-US" sz="2000" b="1" dirty="0" smtClean="0"/>
              <a:t> p</a:t>
            </a:r>
          </a:p>
          <a:p>
            <a:pPr lvl="1" algn="just" eaLnBrk="1" hangingPunct="1">
              <a:buFontTx/>
              <a:buNone/>
            </a:pPr>
            <a:r>
              <a:rPr lang="en-US" altLang="en-US" sz="2000" b="1" dirty="0" smtClean="0"/>
              <a:t>   WHERE </a:t>
            </a:r>
            <a:r>
              <a:rPr lang="en-US" altLang="en-US" sz="2000" b="1" dirty="0" err="1" smtClean="0"/>
              <a:t>b.branchNo</a:t>
            </a:r>
            <a:r>
              <a:rPr lang="en-US" altLang="en-US" sz="2000" b="1" dirty="0" smtClean="0"/>
              <a:t> = </a:t>
            </a:r>
            <a:r>
              <a:rPr lang="en-US" altLang="en-US" sz="2000" b="1" dirty="0" err="1" smtClean="0"/>
              <a:t>s.branchNo</a:t>
            </a:r>
            <a:r>
              <a:rPr lang="en-US" altLang="en-US" sz="2000" b="1" dirty="0" smtClean="0"/>
              <a:t> AND </a:t>
            </a:r>
          </a:p>
          <a:p>
            <a:pPr lvl="1" algn="just" eaLnBrk="1" hangingPunct="1">
              <a:buFontTx/>
              <a:buNone/>
            </a:pPr>
            <a:r>
              <a:rPr lang="en-US" altLang="en-US" sz="2000" b="1" dirty="0" smtClean="0"/>
              <a:t>                   </a:t>
            </a:r>
            <a:r>
              <a:rPr lang="en-US" altLang="en-US" sz="2000" b="1" dirty="0" err="1" smtClean="0"/>
              <a:t>s.staffNo</a:t>
            </a:r>
            <a:r>
              <a:rPr lang="en-US" altLang="en-US" sz="2000" b="1" dirty="0" smtClean="0"/>
              <a:t> = </a:t>
            </a:r>
            <a:r>
              <a:rPr lang="en-US" altLang="en-US" sz="2000" b="1" dirty="0" err="1" smtClean="0"/>
              <a:t>p.staffNo</a:t>
            </a:r>
            <a:endParaRPr lang="en-US" altLang="en-US" sz="2000" b="1" dirty="0" smtClean="0"/>
          </a:p>
          <a:p>
            <a:pPr lvl="1" algn="just" eaLnBrk="1" hangingPunct="1">
              <a:buFontTx/>
              <a:buNone/>
            </a:pPr>
            <a:r>
              <a:rPr lang="en-US" altLang="en-US" sz="2000" b="1" dirty="0" smtClean="0"/>
              <a:t>   ORDER BY </a:t>
            </a:r>
            <a:r>
              <a:rPr lang="en-US" altLang="en-US" sz="2000" b="1" dirty="0" err="1" smtClean="0"/>
              <a:t>b.branchNo</a:t>
            </a:r>
            <a:r>
              <a:rPr lang="en-US" altLang="en-US" sz="2000" b="1" dirty="0" smtClean="0"/>
              <a:t>, </a:t>
            </a:r>
            <a:r>
              <a:rPr lang="en-US" altLang="en-US" sz="2000" b="1" dirty="0" err="1" smtClean="0"/>
              <a:t>s.staffNo</a:t>
            </a:r>
            <a:r>
              <a:rPr lang="en-US" altLang="en-US" sz="2000" b="1" dirty="0" smtClean="0"/>
              <a:t>, </a:t>
            </a:r>
            <a:r>
              <a:rPr lang="en-US" altLang="en-US" sz="2000" b="1" dirty="0" err="1" smtClean="0"/>
              <a:t>propertyNo</a:t>
            </a:r>
            <a:r>
              <a:rPr lang="en-US" altLang="en-US" sz="2000" b="1" dirty="0" smtClean="0"/>
              <a:t>;</a:t>
            </a:r>
          </a:p>
          <a:p>
            <a:pPr lvl="1" algn="just" eaLnBrk="1" hangingPunct="1">
              <a:buFontTx/>
              <a:buNone/>
            </a:pPr>
            <a:r>
              <a:rPr lang="en-US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Alternative formulation for FROM and WHERE:</a:t>
            </a:r>
          </a:p>
          <a:p>
            <a:pPr lvl="1" algn="just" eaLnBrk="1" hangingPunct="1">
              <a:buFontTx/>
              <a:buNone/>
            </a:pPr>
            <a:r>
              <a:rPr lang="en-US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FROM (Branch b JOIN Staff s USING </a:t>
            </a:r>
            <a:r>
              <a:rPr lang="en-US" alt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branchNo</a:t>
            </a:r>
            <a:r>
              <a:rPr lang="en-US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AS</a:t>
            </a:r>
          </a:p>
          <a:p>
            <a:pPr lvl="1" algn="just" eaLnBrk="1" hangingPunct="1">
              <a:buFontTx/>
              <a:buNone/>
            </a:pPr>
            <a:r>
              <a:rPr lang="en-US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</a:t>
            </a:r>
            <a:r>
              <a:rPr lang="en-US" alt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bs</a:t>
            </a:r>
            <a:r>
              <a:rPr lang="en-US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JOIN </a:t>
            </a:r>
            <a:r>
              <a:rPr lang="en-US" alt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PropertyForRent</a:t>
            </a:r>
            <a:r>
              <a:rPr lang="en-US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p USING </a:t>
            </a:r>
            <a:r>
              <a:rPr lang="en-US" alt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staffNo</a:t>
            </a:r>
            <a:endParaRPr lang="en-US" altLang="en-US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 algn="just" eaLnBrk="1" hangingPunct="1">
              <a:buFontTx/>
              <a:buNone/>
            </a:pPr>
            <a:endParaRPr lang="en-US" altLang="en-US" sz="2000" b="1" dirty="0" smtClean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4310" y="5673058"/>
            <a:ext cx="5930201" cy="173989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  <p:extLst>
      <p:ext uri="{BB962C8B-B14F-4D97-AF65-F5344CB8AC3E}">
        <p14:creationId xmlns:p14="http://schemas.microsoft.com/office/powerpoint/2010/main" val="180222341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14513" y="335491"/>
            <a:ext cx="7272503" cy="1099686"/>
          </a:xfrm>
        </p:spPr>
        <p:txBody>
          <a:bodyPr/>
          <a:lstStyle/>
          <a:p>
            <a:pPr eaLnBrk="1" hangingPunct="1">
              <a:defRPr/>
            </a:pPr>
            <a:r>
              <a:rPr sz="3200">
                <a:solidFill>
                  <a:schemeClr val="tx1"/>
                </a:solidFill>
              </a:rPr>
              <a:t>Example 6.27  Multiple Grouping Columns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idx="1"/>
          </p:nvPr>
        </p:nvSpPr>
        <p:spPr>
          <a:xfrm>
            <a:off x="1138680" y="1856830"/>
            <a:ext cx="9299479" cy="1060878"/>
          </a:xfrm>
        </p:spPr>
        <p:txBody>
          <a:bodyPr/>
          <a:lstStyle/>
          <a:p>
            <a:pPr algn="just" eaLnBrk="1" hangingPunct="1">
              <a:buFont typeface="Monotype Sorts" pitchFamily="2" charset="2"/>
              <a:buNone/>
            </a:pPr>
            <a:r>
              <a:rPr lang="en-US" altLang="en-US" sz="2400" b="1" dirty="0" smtClean="0"/>
              <a:t>	Find number of properties handled by each staff member.</a:t>
            </a:r>
          </a:p>
          <a:p>
            <a:pPr algn="just"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altLang="en-US" sz="2400" b="1" dirty="0" smtClean="0"/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2400" b="1" dirty="0" smtClean="0"/>
              <a:t>	</a:t>
            </a:r>
            <a:endParaRPr lang="en-US" alt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1644879" y="2531541"/>
            <a:ext cx="10020668" cy="1951966"/>
          </a:xfrm>
          <a:prstGeom prst="rect">
            <a:avLst/>
          </a:prstGeom>
        </p:spPr>
        <p:txBody>
          <a:bodyPr wrap="square" lIns="104287" tIns="52144" rIns="104287" bIns="52144">
            <a:spAutoFit/>
          </a:bodyPr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2400" b="1" dirty="0" smtClean="0">
                <a:latin typeface="Open Sans"/>
              </a:rPr>
              <a:t>SELECT </a:t>
            </a:r>
            <a:r>
              <a:rPr lang="en-US" altLang="en-US" sz="2400" b="1" dirty="0" err="1" smtClean="0">
                <a:latin typeface="Open Sans"/>
              </a:rPr>
              <a:t>s.branchNo</a:t>
            </a:r>
            <a:r>
              <a:rPr lang="en-US" altLang="en-US" sz="2400" b="1" dirty="0" smtClean="0">
                <a:latin typeface="Open Sans"/>
              </a:rPr>
              <a:t>, </a:t>
            </a:r>
            <a:r>
              <a:rPr lang="en-US" altLang="en-US" sz="2400" b="1" dirty="0" err="1" smtClean="0">
                <a:latin typeface="Open Sans"/>
              </a:rPr>
              <a:t>s.staffNo</a:t>
            </a:r>
            <a:r>
              <a:rPr lang="en-US" altLang="en-US" sz="2400" b="1" dirty="0" smtClean="0">
                <a:latin typeface="Open Sans"/>
              </a:rPr>
              <a:t>, COUNT(*) AS </a:t>
            </a:r>
            <a:r>
              <a:rPr lang="en-US" altLang="en-US" sz="2400" b="1" dirty="0" err="1" smtClean="0">
                <a:latin typeface="Open Sans"/>
              </a:rPr>
              <a:t>myCount</a:t>
            </a:r>
            <a:endParaRPr lang="en-US" altLang="en-US" sz="2400" b="1" dirty="0" smtClean="0">
              <a:latin typeface="Open Sans"/>
            </a:endParaRPr>
          </a:p>
          <a:p>
            <a:pPr lvl="1" eaLnBrk="1" hangingPunct="1">
              <a:buFontTx/>
              <a:buNone/>
            </a:pPr>
            <a:r>
              <a:rPr lang="en-US" altLang="en-US" sz="2400" b="1" dirty="0" smtClean="0">
                <a:latin typeface="Open Sans"/>
              </a:rPr>
              <a:t>FROM Staff s, </a:t>
            </a:r>
            <a:r>
              <a:rPr lang="en-US" altLang="en-US" sz="2400" b="1" dirty="0" err="1" smtClean="0">
                <a:latin typeface="Open Sans"/>
              </a:rPr>
              <a:t>PropertyForRent</a:t>
            </a:r>
            <a:r>
              <a:rPr lang="en-US" altLang="en-US" sz="2400" b="1" dirty="0" smtClean="0">
                <a:latin typeface="Open Sans"/>
              </a:rPr>
              <a:t> p</a:t>
            </a:r>
          </a:p>
          <a:p>
            <a:pPr lvl="1" eaLnBrk="1" hangingPunct="1">
              <a:buFontTx/>
              <a:buNone/>
            </a:pPr>
            <a:r>
              <a:rPr lang="en-US" altLang="en-US" sz="2400" b="1" dirty="0" smtClean="0">
                <a:latin typeface="Open Sans"/>
              </a:rPr>
              <a:t>WHERE </a:t>
            </a:r>
            <a:r>
              <a:rPr lang="en-US" altLang="en-US" sz="2400" b="1" dirty="0" err="1" smtClean="0">
                <a:latin typeface="Open Sans"/>
              </a:rPr>
              <a:t>s.staffNo</a:t>
            </a:r>
            <a:r>
              <a:rPr lang="en-US" altLang="en-US" sz="2400" b="1" dirty="0" smtClean="0">
                <a:latin typeface="Open Sans"/>
              </a:rPr>
              <a:t> = </a:t>
            </a:r>
            <a:r>
              <a:rPr lang="en-US" altLang="en-US" sz="2400" b="1" dirty="0" err="1" smtClean="0">
                <a:latin typeface="Open Sans"/>
              </a:rPr>
              <a:t>p.staffNo</a:t>
            </a:r>
            <a:endParaRPr lang="en-US" altLang="en-US" sz="2400" b="1" dirty="0" smtClean="0">
              <a:latin typeface="Open Sans"/>
            </a:endParaRPr>
          </a:p>
          <a:p>
            <a:pPr lvl="1" eaLnBrk="1" hangingPunct="1">
              <a:buFontTx/>
              <a:buNone/>
            </a:pPr>
            <a:r>
              <a:rPr lang="en-US" altLang="en-US" sz="2400" b="1" dirty="0" smtClean="0">
                <a:latin typeface="Open Sans"/>
              </a:rPr>
              <a:t>GROUP BY </a:t>
            </a:r>
            <a:r>
              <a:rPr lang="en-US" altLang="en-US" sz="2400" b="1" dirty="0" err="1" smtClean="0">
                <a:latin typeface="Open Sans"/>
              </a:rPr>
              <a:t>s.branchNo</a:t>
            </a:r>
            <a:r>
              <a:rPr lang="en-US" altLang="en-US" sz="2400" b="1" dirty="0" smtClean="0">
                <a:latin typeface="Open Sans"/>
              </a:rPr>
              <a:t>, </a:t>
            </a:r>
            <a:r>
              <a:rPr lang="en-US" altLang="en-US" sz="2400" b="1" dirty="0" err="1" smtClean="0">
                <a:latin typeface="Open Sans"/>
              </a:rPr>
              <a:t>s.staffNo</a:t>
            </a:r>
            <a:endParaRPr lang="en-US" altLang="en-US" sz="2400" b="1" dirty="0" smtClean="0">
              <a:latin typeface="Open Sans"/>
            </a:endParaRPr>
          </a:p>
          <a:p>
            <a:pPr lvl="1" eaLnBrk="1" hangingPunct="1">
              <a:buFontTx/>
              <a:buNone/>
            </a:pPr>
            <a:r>
              <a:rPr lang="en-US" altLang="en-US" sz="2400" b="1" dirty="0" smtClean="0">
                <a:latin typeface="Open Sans"/>
              </a:rPr>
              <a:t>ORDER BY </a:t>
            </a:r>
            <a:r>
              <a:rPr lang="en-US" altLang="en-US" sz="2400" b="1" dirty="0" err="1" smtClean="0">
                <a:latin typeface="Open Sans"/>
              </a:rPr>
              <a:t>s.branchNo</a:t>
            </a:r>
            <a:r>
              <a:rPr lang="en-US" altLang="en-US" sz="2400" b="1" dirty="0" smtClean="0">
                <a:latin typeface="Open Sans"/>
              </a:rPr>
              <a:t>, </a:t>
            </a:r>
            <a:r>
              <a:rPr lang="en-US" altLang="en-US" sz="2400" b="1" dirty="0" err="1" smtClean="0">
                <a:latin typeface="Open Sans"/>
              </a:rPr>
              <a:t>s.staffNo</a:t>
            </a:r>
            <a:r>
              <a:rPr lang="en-US" altLang="en-US" sz="2400" b="1" dirty="0" smtClean="0">
                <a:latin typeface="Open Sans"/>
              </a:rPr>
              <a:t>;</a:t>
            </a:r>
            <a:endParaRPr lang="en-US" altLang="en-US" sz="2400" dirty="0" smtClean="0">
              <a:latin typeface="Open Sans"/>
            </a:endParaRPr>
          </a:p>
        </p:txBody>
      </p:sp>
      <p:pic>
        <p:nvPicPr>
          <p:cNvPr id="7" name="Picture 6" descr="C05NT27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56680" y="4781192"/>
            <a:ext cx="4175278" cy="236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3285996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78109" y="347060"/>
            <a:ext cx="9797918" cy="610980"/>
          </a:xfrm>
        </p:spPr>
        <p:txBody>
          <a:bodyPr/>
          <a:lstStyle/>
          <a:p>
            <a:pPr eaLnBrk="1" hangingPunct="1">
              <a:defRPr/>
            </a:pPr>
            <a:r>
              <a:rPr sz="4400">
                <a:solidFill>
                  <a:schemeClr val="tx1"/>
                </a:solidFill>
              </a:rPr>
              <a:t>Computing a Join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idx="1"/>
          </p:nvPr>
        </p:nvSpPr>
        <p:spPr>
          <a:xfrm>
            <a:off x="1278109" y="1583868"/>
            <a:ext cx="8993039" cy="4500565"/>
          </a:xfrm>
        </p:spPr>
        <p:txBody>
          <a:bodyPr/>
          <a:lstStyle/>
          <a:p>
            <a:pPr algn="just" eaLnBrk="1" hangingPunct="1">
              <a:buFont typeface="Monotype Sorts" pitchFamily="2" charset="2"/>
              <a:buNone/>
            </a:pPr>
            <a:r>
              <a:rPr lang="en-US" altLang="en-US" b="1" dirty="0" smtClean="0"/>
              <a:t>	Procedure for generating results of a join are:</a:t>
            </a:r>
          </a:p>
          <a:p>
            <a:pPr algn="just" eaLnBrk="1" hangingPunct="1">
              <a:lnSpc>
                <a:spcPct val="30000"/>
              </a:lnSpc>
              <a:buFontTx/>
              <a:buChar char="•"/>
            </a:pPr>
            <a:endParaRPr lang="en-US" altLang="en-US" b="1" dirty="0" smtClean="0"/>
          </a:p>
          <a:p>
            <a:pPr marL="457200" indent="-457200" algn="just" eaLnBrk="1" hangingPunct="1">
              <a:buFont typeface="Monotype Sorts" pitchFamily="2" charset="2"/>
              <a:buAutoNum type="arabicPeriod"/>
            </a:pPr>
            <a:r>
              <a:rPr lang="en-US" altLang="en-US" b="1" dirty="0" smtClean="0"/>
              <a:t>Form Cartesian product of the tables named in  FROM clause. </a:t>
            </a:r>
          </a:p>
          <a:p>
            <a:pPr marL="457200" indent="-457200" algn="just" eaLnBrk="1" hangingPunct="1">
              <a:buFont typeface="Monotype Sorts" pitchFamily="2" charset="2"/>
              <a:buAutoNum type="arabicPeriod"/>
            </a:pPr>
            <a:r>
              <a:rPr lang="en-US" altLang="en-US" b="1" dirty="0" smtClean="0"/>
              <a:t>If there is a WHERE clause, apply the search condition to each row of the product table, retaining those rows that satisfy the condition.</a:t>
            </a:r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b="1" dirty="0" smtClean="0"/>
              <a:t>3. For each remaining row, determine value of each item in SELECT list to produce a single row in result table.</a:t>
            </a:r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b="1" dirty="0" smtClean="0"/>
              <a:t>4. If DISTINCT has been specified, eliminate any duplicate rows from the result table.</a:t>
            </a:r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b="1" dirty="0" smtClean="0"/>
              <a:t>5. If there is an ORDER BY clause, sort result table as required.</a:t>
            </a:r>
          </a:p>
          <a:p>
            <a:pPr algn="just" eaLnBrk="1" hangingPunct="1">
              <a:buFont typeface="Monotype Sorts" pitchFamily="2" charset="2"/>
              <a:buNone/>
            </a:pPr>
            <a:endParaRPr lang="en-US" altLang="en-US" b="1" dirty="0" smtClean="0"/>
          </a:p>
          <a:p>
            <a:pPr algn="just" eaLnBrk="1" hangingPunct="1">
              <a:buNone/>
            </a:pPr>
            <a:r>
              <a:rPr lang="en-US" altLang="en-US" b="1" dirty="0" smtClean="0"/>
              <a:t>SQL provides special format of SELECT for Cartesian product:</a:t>
            </a:r>
          </a:p>
          <a:p>
            <a:pPr lvl="1" algn="just" eaLnBrk="1" hangingPunct="1">
              <a:lnSpc>
                <a:spcPct val="30000"/>
              </a:lnSpc>
            </a:pPr>
            <a:endParaRPr lang="en-US" altLang="en-US" b="1" dirty="0" smtClean="0"/>
          </a:p>
          <a:p>
            <a:pPr lvl="1" algn="just" eaLnBrk="1" hangingPunct="1">
              <a:buFontTx/>
              <a:buNone/>
            </a:pPr>
            <a:r>
              <a:rPr lang="en-US" altLang="en-US" b="1" dirty="0" smtClean="0"/>
              <a:t>SELECT	[DISTINCT | ALL]	{* | </a:t>
            </a:r>
            <a:r>
              <a:rPr lang="en-US" altLang="en-US" b="1" dirty="0" err="1" smtClean="0"/>
              <a:t>columnList</a:t>
            </a:r>
            <a:r>
              <a:rPr lang="en-US" altLang="en-US" b="1" dirty="0" smtClean="0"/>
              <a:t>}</a:t>
            </a:r>
          </a:p>
          <a:p>
            <a:pPr lvl="1" algn="just" eaLnBrk="1" hangingPunct="1">
              <a:buFontTx/>
              <a:buNone/>
            </a:pPr>
            <a:r>
              <a:rPr lang="en-US" altLang="en-US" b="1" dirty="0" smtClean="0"/>
              <a:t>FROM Table1 CROSS JOIN Table2</a:t>
            </a:r>
          </a:p>
          <a:p>
            <a:pPr algn="just" eaLnBrk="1" hangingPunct="1">
              <a:buFont typeface="Monotype Sorts" pitchFamily="2" charset="2"/>
              <a:buNone/>
            </a:pPr>
            <a:endParaRPr lang="en-US" altLang="en-US" b="1" dirty="0" smtClean="0"/>
          </a:p>
          <a:p>
            <a:pPr algn="just" eaLnBrk="1" hangingPunct="1">
              <a:buFont typeface="Monotype Sorts" pitchFamily="2" charset="2"/>
              <a:buNone/>
            </a:pPr>
            <a:endParaRPr lang="en-US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65539748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8901" y="335492"/>
            <a:ext cx="9797918" cy="610980"/>
          </a:xfrm>
        </p:spPr>
        <p:txBody>
          <a:bodyPr/>
          <a:lstStyle/>
          <a:p>
            <a:pPr eaLnBrk="1" hangingPunct="1">
              <a:defRPr/>
            </a:pPr>
            <a:r>
              <a:rPr sz="4400">
                <a:solidFill>
                  <a:schemeClr val="tx1"/>
                </a:solidFill>
              </a:rPr>
              <a:t>Outer Joins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idx="1"/>
          </p:nvPr>
        </p:nvSpPr>
        <p:spPr>
          <a:xfrm>
            <a:off x="1186117" y="1567543"/>
            <a:ext cx="8788091" cy="3136140"/>
          </a:xfrm>
        </p:spPr>
        <p:txBody>
          <a:bodyPr/>
          <a:lstStyle/>
          <a:p>
            <a:pPr algn="just" eaLnBrk="1" hangingPunct="1"/>
            <a:r>
              <a:rPr lang="en-US" altLang="en-US" sz="2400" b="1" dirty="0" smtClean="0"/>
              <a:t>If one row of a joined table is unmatched, row is omitted from result table. </a:t>
            </a:r>
          </a:p>
          <a:p>
            <a:pPr algn="just" eaLnBrk="1" hangingPunct="1"/>
            <a:r>
              <a:rPr lang="en-US" altLang="en-US" sz="2400" b="1" dirty="0" smtClean="0"/>
              <a:t>Outer join operations retain rows that do not satisfy the join condition. </a:t>
            </a:r>
          </a:p>
          <a:p>
            <a:pPr algn="just" eaLnBrk="1" hangingPunct="1"/>
            <a:r>
              <a:rPr lang="en-US" altLang="en-US" sz="2400" b="1" dirty="0" smtClean="0"/>
              <a:t>Consider following tables:</a:t>
            </a:r>
          </a:p>
          <a:p>
            <a:pPr algn="just" eaLnBrk="1" hangingPunct="1">
              <a:lnSpc>
                <a:spcPct val="40000"/>
              </a:lnSpc>
            </a:pPr>
            <a:endParaRPr lang="en-US" altLang="en-US" sz="2400" b="1" dirty="0" smtClean="0"/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       </a:t>
            </a:r>
            <a:endParaRPr lang="en-US" altLang="en-US" sz="2400" dirty="0" smtClean="0"/>
          </a:p>
        </p:txBody>
      </p:sp>
      <p:pic>
        <p:nvPicPr>
          <p:cNvPr id="297988" name="Picture 4" descr="DS3-Table 05-Ms14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0644" y="3860206"/>
            <a:ext cx="8007616" cy="2487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1238415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5" name="Rectangle 3"/>
          <p:cNvSpPr>
            <a:spLocks noGrp="1" noChangeArrowheads="1"/>
          </p:cNvSpPr>
          <p:nvPr>
            <p:ph idx="1"/>
          </p:nvPr>
        </p:nvSpPr>
        <p:spPr>
          <a:xfrm>
            <a:off x="1435529" y="1589886"/>
            <a:ext cx="9530702" cy="2351964"/>
          </a:xfrm>
        </p:spPr>
        <p:txBody>
          <a:bodyPr/>
          <a:lstStyle/>
          <a:p>
            <a:pPr algn="just" eaLnBrk="1" hangingPunct="1"/>
            <a:r>
              <a:rPr lang="en-US" altLang="en-US" sz="2400" b="1" dirty="0" smtClean="0"/>
              <a:t>The (inner) join of these two tables:</a:t>
            </a:r>
          </a:p>
          <a:p>
            <a:pPr lvl="1" algn="just" eaLnBrk="1" hangingPunct="1">
              <a:lnSpc>
                <a:spcPct val="0"/>
              </a:lnSpc>
            </a:pPr>
            <a:endParaRPr lang="en-US" altLang="en-US" sz="2400" b="1" dirty="0" smtClean="0"/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	SELECT b.*, p.*</a:t>
            </a:r>
          </a:p>
          <a:p>
            <a:pPr lvl="2" algn="just" eaLnBrk="1" hangingPunct="1">
              <a:buFontTx/>
              <a:buNone/>
            </a:pPr>
            <a:r>
              <a:rPr lang="en-US" altLang="en-US" sz="2400" b="1" dirty="0" smtClean="0"/>
              <a:t>FROM Branch1 b, PropertyForRent1 p</a:t>
            </a:r>
          </a:p>
          <a:p>
            <a:pPr lvl="2" algn="just" eaLnBrk="1" hangingPunct="1">
              <a:buFontTx/>
              <a:buNone/>
            </a:pPr>
            <a:r>
              <a:rPr lang="en-US" altLang="en-US" sz="2400" b="1" dirty="0" smtClean="0"/>
              <a:t>WHERE </a:t>
            </a:r>
            <a:r>
              <a:rPr lang="en-US" altLang="en-US" sz="2400" b="1" dirty="0" err="1" smtClean="0"/>
              <a:t>b.bCity</a:t>
            </a:r>
            <a:r>
              <a:rPr lang="en-US" altLang="en-US" sz="2400" b="1" dirty="0" smtClean="0"/>
              <a:t> = </a:t>
            </a:r>
            <a:r>
              <a:rPr lang="en-US" altLang="en-US" sz="2400" b="1" dirty="0" err="1" smtClean="0"/>
              <a:t>p.pCity</a:t>
            </a:r>
            <a:r>
              <a:rPr lang="en-US" altLang="en-US" sz="2400" b="1" dirty="0" smtClean="0"/>
              <a:t>;</a:t>
            </a:r>
          </a:p>
          <a:p>
            <a:pPr algn="just" eaLnBrk="1" hangingPunct="1">
              <a:lnSpc>
                <a:spcPct val="20000"/>
              </a:lnSpc>
              <a:buFont typeface="Monotype Sorts" pitchFamily="2" charset="2"/>
              <a:buNone/>
            </a:pPr>
            <a:endParaRPr lang="en-US" altLang="en-US" sz="2400" b="1" dirty="0" smtClean="0"/>
          </a:p>
        </p:txBody>
      </p:sp>
      <p:pic>
        <p:nvPicPr>
          <p:cNvPr id="12186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0591" y="3860205"/>
            <a:ext cx="7248665" cy="212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918901" y="335492"/>
            <a:ext cx="9797918" cy="61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Outer Joins</a:t>
            </a:r>
            <a:endParaRPr kumimoji="0" lang="en-US" sz="4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0257700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04598" y="433466"/>
            <a:ext cx="9797918" cy="610980"/>
          </a:xfrm>
        </p:spPr>
        <p:txBody>
          <a:bodyPr/>
          <a:lstStyle/>
          <a:p>
            <a:pPr eaLnBrk="1" hangingPunct="1">
              <a:defRPr/>
            </a:pPr>
            <a:r>
              <a:rPr sz="4600">
                <a:solidFill>
                  <a:schemeClr val="tx1"/>
                </a:solidFill>
              </a:rPr>
              <a:t>Outer Joins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idx="1"/>
          </p:nvPr>
        </p:nvSpPr>
        <p:spPr>
          <a:xfrm>
            <a:off x="5535387" y="2057397"/>
            <a:ext cx="4609921" cy="4408717"/>
          </a:xfrm>
        </p:spPr>
        <p:txBody>
          <a:bodyPr/>
          <a:lstStyle/>
          <a:p>
            <a:pPr algn="just" eaLnBrk="1" hangingPunct="1"/>
            <a:r>
              <a:rPr lang="en-US" altLang="en-US" sz="2400" b="1" dirty="0" smtClean="0"/>
              <a:t>Result table has two rows where cities are same. </a:t>
            </a:r>
          </a:p>
          <a:p>
            <a:pPr algn="just" eaLnBrk="1" hangingPunct="1"/>
            <a:endParaRPr lang="en-US" altLang="en-US" sz="2400" b="1" dirty="0" smtClean="0"/>
          </a:p>
          <a:p>
            <a:pPr algn="just" eaLnBrk="1" hangingPunct="1"/>
            <a:r>
              <a:rPr lang="en-US" altLang="en-US" sz="2400" b="1" dirty="0" smtClean="0"/>
              <a:t>There are no rows corresponding to branches in Bristol and Aberdeen. </a:t>
            </a:r>
          </a:p>
          <a:p>
            <a:pPr algn="just" eaLnBrk="1" hangingPunct="1"/>
            <a:endParaRPr lang="en-US" altLang="en-US" sz="2400" b="1" dirty="0" smtClean="0"/>
          </a:p>
          <a:p>
            <a:pPr algn="just" eaLnBrk="1" hangingPunct="1"/>
            <a:r>
              <a:rPr lang="en-US" altLang="en-US" sz="2400" b="1" dirty="0" smtClean="0"/>
              <a:t>To include unmatched rows in result table, use an Outer join.</a:t>
            </a:r>
          </a:p>
        </p:txBody>
      </p:sp>
      <p:pic>
        <p:nvPicPr>
          <p:cNvPr id="38914" name="Picture 2" descr="http://www.pinaldave.com/bimg/March09UG/left%20joi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7937" y="2171700"/>
            <a:ext cx="3792087" cy="3792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8167475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2362264" y="780795"/>
            <a:ext cx="7992354" cy="873580"/>
          </a:xfrm>
        </p:spPr>
        <p:txBody>
          <a:bodyPr/>
          <a:lstStyle/>
          <a:p>
            <a:pPr algn="r" eaLnBrk="1" hangingPunct="1"/>
            <a:r>
              <a:rPr lang="en-US" sz="3600" dirty="0" smtClean="0">
                <a:latin typeface="Open Sans" pitchFamily="-84" charset="0"/>
              </a:rPr>
              <a:t>LEARNING OUTCOME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1837110" y="2555964"/>
            <a:ext cx="8350532" cy="335251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3200" dirty="0" smtClean="0">
                <a:latin typeface="Open Sans" pitchFamily="-84" charset="0"/>
              </a:rPr>
              <a:t>LO 2 :  </a:t>
            </a:r>
            <a:r>
              <a:rPr lang="en-AU" sz="3200" dirty="0" smtClean="0"/>
              <a:t>Apply database language and SQL Programming language</a:t>
            </a:r>
            <a:endParaRPr lang="en-US" sz="3200" dirty="0" smtClean="0">
              <a:latin typeface="Open Sans" pitchFamily="-8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002555" y="428705"/>
            <a:ext cx="9797918" cy="610980"/>
          </a:xfrm>
        </p:spPr>
        <p:txBody>
          <a:bodyPr/>
          <a:lstStyle/>
          <a:p>
            <a:pPr eaLnBrk="1" hangingPunct="1">
              <a:defRPr/>
            </a:pPr>
            <a:r>
              <a:rPr sz="4000">
                <a:solidFill>
                  <a:schemeClr val="tx1"/>
                </a:solidFill>
              </a:rPr>
              <a:t>Example 6.28  Left Outer Join</a:t>
            </a:r>
          </a:p>
        </p:txBody>
      </p:sp>
      <p:sp>
        <p:nvSpPr>
          <p:cNvPr id="283651" name="Rectangle 1027"/>
          <p:cNvSpPr>
            <a:spLocks noGrp="1" noChangeArrowheads="1"/>
          </p:cNvSpPr>
          <p:nvPr>
            <p:ph idx="1"/>
          </p:nvPr>
        </p:nvSpPr>
        <p:spPr>
          <a:xfrm>
            <a:off x="1545343" y="1641524"/>
            <a:ext cx="8513056" cy="3224387"/>
          </a:xfrm>
        </p:spPr>
        <p:txBody>
          <a:bodyPr/>
          <a:lstStyle/>
          <a:p>
            <a:pPr algn="just" eaLnBrk="1" hangingPunct="1">
              <a:buFont typeface="Monotype Sorts" pitchFamily="2" charset="2"/>
              <a:buNone/>
            </a:pPr>
            <a:r>
              <a:rPr lang="en-US" altLang="en-US" b="1" dirty="0" smtClean="0"/>
              <a:t>	List branches and properties that are in same city along with any unmatched branches.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b="1" dirty="0" smtClean="0"/>
              <a:t>	 SELECT b.*, p.*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b="1" dirty="0" smtClean="0"/>
              <a:t>	 FROM Branch1 b LEFT JOIN</a:t>
            </a:r>
          </a:p>
          <a:p>
            <a:pPr lvl="1" eaLnBrk="1" hangingPunct="1">
              <a:buFontTx/>
              <a:buNone/>
            </a:pPr>
            <a:r>
              <a:rPr lang="en-US" altLang="en-US" b="1" dirty="0" smtClean="0"/>
              <a:t>		 PropertyForRent1 p ON </a:t>
            </a:r>
            <a:r>
              <a:rPr lang="en-US" altLang="en-US" b="1" dirty="0" err="1" smtClean="0"/>
              <a:t>b.bCity</a:t>
            </a:r>
            <a:r>
              <a:rPr lang="en-US" altLang="en-US" b="1" dirty="0" smtClean="0"/>
              <a:t> = </a:t>
            </a:r>
            <a:r>
              <a:rPr lang="en-US" altLang="en-US" b="1" dirty="0" err="1" smtClean="0"/>
              <a:t>p.pCity</a:t>
            </a:r>
            <a:r>
              <a:rPr lang="en-US" altLang="en-US" b="1" dirty="0" smtClean="0"/>
              <a:t>;</a:t>
            </a:r>
          </a:p>
          <a:p>
            <a:pPr lvl="1" eaLnBrk="1" hangingPunct="1">
              <a:buFontTx/>
              <a:buNone/>
            </a:pPr>
            <a:endParaRPr lang="en-US" altLang="en-US" b="1" dirty="0" smtClean="0"/>
          </a:p>
          <a:p>
            <a:pPr algn="just" eaLnBrk="1" hangingPunct="1"/>
            <a:r>
              <a:rPr lang="en-US" altLang="en-US" b="1" dirty="0" smtClean="0"/>
              <a:t>Includes those rows of first (left) table unmatched with rows from second (right) table. </a:t>
            </a:r>
          </a:p>
          <a:p>
            <a:pPr algn="just" eaLnBrk="1" hangingPunct="1"/>
            <a:r>
              <a:rPr lang="en-US" altLang="en-US" b="1" dirty="0" smtClean="0"/>
              <a:t>Columns from second table are filled with NULLs.</a:t>
            </a:r>
          </a:p>
          <a:p>
            <a:pPr lvl="1" eaLnBrk="1" hangingPunct="1">
              <a:buFontTx/>
              <a:buNone/>
            </a:pPr>
            <a:endParaRPr lang="en-US" altLang="en-US" b="1" dirty="0" smtClean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9912" y="5239950"/>
            <a:ext cx="6170933" cy="216061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  <p:extLst>
      <p:ext uri="{BB962C8B-B14F-4D97-AF65-F5344CB8AC3E}">
        <p14:creationId xmlns:p14="http://schemas.microsoft.com/office/powerpoint/2010/main" val="133566209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012914" y="445034"/>
            <a:ext cx="9797918" cy="610980"/>
          </a:xfrm>
        </p:spPr>
        <p:txBody>
          <a:bodyPr/>
          <a:lstStyle/>
          <a:p>
            <a:pPr eaLnBrk="1" hangingPunct="1">
              <a:defRPr/>
            </a:pPr>
            <a:r>
              <a:rPr sz="4000">
                <a:solidFill>
                  <a:schemeClr val="tx1"/>
                </a:solidFill>
              </a:rPr>
              <a:t>Example 6.29  Right Outer Join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idx="1"/>
          </p:nvPr>
        </p:nvSpPr>
        <p:spPr>
          <a:xfrm>
            <a:off x="1199504" y="1632854"/>
            <a:ext cx="9250782" cy="3231175"/>
          </a:xfrm>
        </p:spPr>
        <p:txBody>
          <a:bodyPr/>
          <a:lstStyle/>
          <a:p>
            <a:pPr algn="just" eaLnBrk="1" hangingPunct="1">
              <a:buFont typeface="Monotype Sorts" pitchFamily="2" charset="2"/>
              <a:buNone/>
            </a:pPr>
            <a:r>
              <a:rPr lang="en-US" altLang="en-US" sz="2400" b="1" dirty="0" smtClean="0"/>
              <a:t>	List branches and properties in same city and any unmatched properties.</a:t>
            </a:r>
          </a:p>
          <a:p>
            <a:pPr algn="just" eaLnBrk="1" hangingPunct="1">
              <a:lnSpc>
                <a:spcPct val="60000"/>
              </a:lnSpc>
              <a:buFont typeface="Monotype Sorts" pitchFamily="2" charset="2"/>
              <a:buNone/>
            </a:pPr>
            <a:endParaRPr lang="en-US" altLang="en-US" sz="2400" b="1" dirty="0" smtClean="0"/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sz="2400" b="1" dirty="0" smtClean="0"/>
              <a:t>	      SELECT b.*, p.*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	FROM Branch1 b RIGHT JOIN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		 PropertyForRent1 p ON </a:t>
            </a:r>
            <a:r>
              <a:rPr lang="en-US" altLang="en-US" sz="2400" b="1" dirty="0" err="1" smtClean="0"/>
              <a:t>b.bCity</a:t>
            </a:r>
            <a:r>
              <a:rPr lang="en-US" altLang="en-US" sz="2400" b="1" dirty="0" smtClean="0"/>
              <a:t> = </a:t>
            </a:r>
            <a:r>
              <a:rPr lang="en-US" altLang="en-US" sz="2400" b="1" dirty="0" err="1" smtClean="0"/>
              <a:t>p.pCity</a:t>
            </a:r>
            <a:r>
              <a:rPr lang="en-US" altLang="en-US" sz="2400" b="1" dirty="0" smtClean="0"/>
              <a:t>;</a:t>
            </a:r>
          </a:p>
        </p:txBody>
      </p:sp>
      <p:pic>
        <p:nvPicPr>
          <p:cNvPr id="35842" name="Picture 2" descr="http://dotnetslackers.com/images/articleimages/sqljoins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97540" y="4343403"/>
            <a:ext cx="3072492" cy="3072493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824110" y="7180017"/>
            <a:ext cx="117852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latin typeface="Open Sans"/>
                <a:hlinkClick r:id="rId3"/>
              </a:rPr>
              <a:t>dotnetslackers.com</a:t>
            </a:r>
            <a:endParaRPr lang="en-US" sz="900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625526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1" name="Rectangle 3"/>
          <p:cNvSpPr>
            <a:spLocks noGrp="1" noChangeArrowheads="1"/>
          </p:cNvSpPr>
          <p:nvPr>
            <p:ph idx="1"/>
          </p:nvPr>
        </p:nvSpPr>
        <p:spPr>
          <a:xfrm>
            <a:off x="1219914" y="1659677"/>
            <a:ext cx="9230374" cy="2233312"/>
          </a:xfrm>
        </p:spPr>
        <p:txBody>
          <a:bodyPr/>
          <a:lstStyle/>
          <a:p>
            <a:pPr algn="just" eaLnBrk="1" hangingPunct="1"/>
            <a:r>
              <a:rPr lang="en-US" altLang="en-US" sz="2400" b="1" dirty="0" smtClean="0"/>
              <a:t>Right Outer join includes those rows of second (right) table that are unmatched with rows from first (left) table. </a:t>
            </a:r>
          </a:p>
          <a:p>
            <a:pPr algn="just" eaLnBrk="1" hangingPunct="1"/>
            <a:r>
              <a:rPr lang="en-US" altLang="en-US" sz="2400" b="1" dirty="0" smtClean="0"/>
              <a:t>Columns from first table are filled with NULLs.</a:t>
            </a:r>
          </a:p>
        </p:txBody>
      </p:sp>
      <p:pic>
        <p:nvPicPr>
          <p:cNvPr id="12698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5369" y="3459585"/>
            <a:ext cx="6843133" cy="236649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012914" y="428705"/>
            <a:ext cx="9797918" cy="61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Example 6.29  Right Outer Join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095179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1253" y="461363"/>
            <a:ext cx="9797918" cy="610980"/>
          </a:xfrm>
        </p:spPr>
        <p:txBody>
          <a:bodyPr/>
          <a:lstStyle/>
          <a:p>
            <a:pPr eaLnBrk="1" hangingPunct="1">
              <a:defRPr/>
            </a:pPr>
            <a:r>
              <a:rPr sz="4000">
                <a:solidFill>
                  <a:schemeClr val="tx1"/>
                </a:solidFill>
              </a:rPr>
              <a:t>Example 6.30  Full Outer Join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idx="1"/>
          </p:nvPr>
        </p:nvSpPr>
        <p:spPr>
          <a:xfrm>
            <a:off x="998690" y="1747156"/>
            <a:ext cx="9450908" cy="2739032"/>
          </a:xfrm>
        </p:spPr>
        <p:txBody>
          <a:bodyPr/>
          <a:lstStyle/>
          <a:p>
            <a:pPr algn="just" eaLnBrk="1" hangingPunct="1">
              <a:buFont typeface="Monotype Sorts" pitchFamily="2" charset="2"/>
              <a:buNone/>
            </a:pPr>
            <a:r>
              <a:rPr lang="en-US" altLang="en-US" sz="2400" b="1" dirty="0" smtClean="0"/>
              <a:t>	List branches and properties in same city and any unmatched branches or properties.</a:t>
            </a:r>
          </a:p>
          <a:p>
            <a:pPr algn="just" eaLnBrk="1" hangingPunct="1">
              <a:lnSpc>
                <a:spcPct val="70000"/>
              </a:lnSpc>
              <a:buFont typeface="Monotype Sorts" pitchFamily="2" charset="2"/>
              <a:buNone/>
            </a:pPr>
            <a:endParaRPr lang="en-US" altLang="en-US" sz="2400" b="1" dirty="0" smtClean="0"/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sz="2400" b="1" dirty="0" smtClean="0"/>
              <a:t>	     SELECT b.*, p.*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	FROM Branch1 b FULL JOIN 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		PropertyForRent1 p ON </a:t>
            </a:r>
            <a:r>
              <a:rPr lang="en-US" altLang="en-US" sz="2400" b="1" dirty="0" err="1" smtClean="0"/>
              <a:t>b.bCity</a:t>
            </a:r>
            <a:r>
              <a:rPr lang="en-US" altLang="en-US" sz="2400" b="1" dirty="0" smtClean="0"/>
              <a:t> = </a:t>
            </a:r>
            <a:r>
              <a:rPr lang="en-US" altLang="en-US" sz="2400" b="1" dirty="0" err="1" smtClean="0"/>
              <a:t>p.pCity</a:t>
            </a:r>
            <a:r>
              <a:rPr lang="en-US" altLang="en-US" sz="2400" b="1" dirty="0" smtClean="0"/>
              <a:t>;</a:t>
            </a:r>
          </a:p>
        </p:txBody>
      </p:sp>
      <p:pic>
        <p:nvPicPr>
          <p:cNvPr id="33794" name="Picture 2" descr="http://www.pinaldave.com/bimg/March09UG/outer%20joi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199" y="4486188"/>
            <a:ext cx="2969532" cy="29695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258653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9" name="Rectangle 3"/>
          <p:cNvSpPr>
            <a:spLocks noGrp="1" noChangeArrowheads="1"/>
          </p:cNvSpPr>
          <p:nvPr>
            <p:ph idx="1"/>
          </p:nvPr>
        </p:nvSpPr>
        <p:spPr>
          <a:xfrm>
            <a:off x="1411760" y="1714503"/>
            <a:ext cx="9619774" cy="1378001"/>
          </a:xfrm>
        </p:spPr>
        <p:txBody>
          <a:bodyPr/>
          <a:lstStyle/>
          <a:p>
            <a:pPr algn="just" eaLnBrk="1" hangingPunct="1"/>
            <a:r>
              <a:rPr lang="en-US" altLang="en-US" sz="2400" b="1" dirty="0" smtClean="0"/>
              <a:t>Includes rows that are unmatched in both tables. </a:t>
            </a:r>
          </a:p>
          <a:p>
            <a:pPr algn="just" eaLnBrk="1" hangingPunct="1"/>
            <a:r>
              <a:rPr lang="en-US" altLang="en-US" sz="2400" b="1" dirty="0" smtClean="0"/>
              <a:t>Unmatched columns are filled with NULLs. </a:t>
            </a:r>
          </a:p>
        </p:txBody>
      </p:sp>
      <p:pic>
        <p:nvPicPr>
          <p:cNvPr id="129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1503" y="3174149"/>
            <a:ext cx="6537512" cy="2654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31253" y="461363"/>
            <a:ext cx="9797918" cy="61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Example 6.30  Full Outer Join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7644027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4"/>
          <p:cNvSpPr>
            <a:spLocks noGrp="1"/>
          </p:cNvSpPr>
          <p:nvPr>
            <p:ph type="title"/>
          </p:nvPr>
        </p:nvSpPr>
        <p:spPr>
          <a:xfrm>
            <a:off x="1814513" y="3152775"/>
            <a:ext cx="7372350" cy="1260475"/>
          </a:xfrm>
        </p:spPr>
        <p:txBody>
          <a:bodyPr/>
          <a:lstStyle/>
          <a:p>
            <a:r>
              <a:rPr lang="en-US" altLang="en-US" sz="4000" dirty="0" smtClean="0">
                <a:latin typeface="Open Sans" pitchFamily="-84" charset="0"/>
              </a:rPr>
              <a:t>Subqueries</a:t>
            </a:r>
          </a:p>
        </p:txBody>
      </p:sp>
    </p:spTree>
    <p:extLst>
      <p:ext uri="{BB962C8B-B14F-4D97-AF65-F5344CB8AC3E}">
        <p14:creationId xmlns:p14="http://schemas.microsoft.com/office/powerpoint/2010/main" val="3460435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25174" y="253847"/>
            <a:ext cx="9797918" cy="610980"/>
          </a:xfrm>
        </p:spPr>
        <p:txBody>
          <a:bodyPr/>
          <a:lstStyle/>
          <a:p>
            <a:pPr eaLnBrk="1" hangingPunct="1">
              <a:defRPr/>
            </a:pPr>
            <a:r>
              <a:rPr sz="4600">
                <a:solidFill>
                  <a:schemeClr val="tx1"/>
                </a:solidFill>
              </a:rPr>
              <a:t>Subqueries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idx="1"/>
          </p:nvPr>
        </p:nvSpPr>
        <p:spPr>
          <a:xfrm>
            <a:off x="1321234" y="1763486"/>
            <a:ext cx="8867795" cy="3468761"/>
          </a:xfrm>
        </p:spPr>
        <p:txBody>
          <a:bodyPr/>
          <a:lstStyle/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sz="2800" b="1" dirty="0" smtClean="0"/>
              <a:t>Some SQL statements can have a SELECT embedded within them.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sz="2800" b="1" dirty="0" smtClean="0"/>
              <a:t>A </a:t>
            </a:r>
            <a:r>
              <a:rPr lang="en-US" altLang="en-US" sz="2800" b="1" dirty="0" err="1" smtClean="0"/>
              <a:t>subselect</a:t>
            </a:r>
            <a:r>
              <a:rPr lang="en-US" altLang="en-US" sz="2800" b="1" dirty="0" smtClean="0"/>
              <a:t> can be used in WHERE and HAVING clauses of an outer SELECT, where it is called a </a:t>
            </a:r>
            <a:r>
              <a:rPr lang="en-US" altLang="en-US" sz="2800" b="1" i="1" dirty="0" err="1" smtClean="0"/>
              <a:t>subquery</a:t>
            </a:r>
            <a:r>
              <a:rPr lang="en-US" altLang="en-US" sz="2800" b="1" dirty="0" smtClean="0"/>
              <a:t> or </a:t>
            </a:r>
            <a:r>
              <a:rPr lang="en-US" altLang="en-US" sz="2800" b="1" i="1" dirty="0" smtClean="0"/>
              <a:t>nested query</a:t>
            </a:r>
            <a:r>
              <a:rPr lang="en-US" altLang="en-US" sz="2800" b="1" dirty="0" smtClean="0"/>
              <a:t>. 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sz="2800" b="1" dirty="0" err="1" smtClean="0"/>
              <a:t>Subselects</a:t>
            </a:r>
            <a:r>
              <a:rPr lang="en-US" altLang="en-US" sz="2800" b="1" dirty="0" smtClean="0"/>
              <a:t> may also appear in INSERT, UPDATE, and DELETE statements.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29231" y="496109"/>
            <a:ext cx="9797918" cy="549843"/>
          </a:xfrm>
        </p:spPr>
        <p:txBody>
          <a:bodyPr/>
          <a:lstStyle/>
          <a:p>
            <a:pPr eaLnBrk="1" hangingPunct="1">
              <a:defRPr/>
            </a:pPr>
            <a:r>
              <a:rPr sz="3200">
                <a:solidFill>
                  <a:schemeClr val="tx1"/>
                </a:solidFill>
              </a:rPr>
              <a:t>Example 6.19  Subquery with Equality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idx="1"/>
          </p:nvPr>
        </p:nvSpPr>
        <p:spPr>
          <a:xfrm>
            <a:off x="1517165" y="1975757"/>
            <a:ext cx="9530702" cy="3662225"/>
          </a:xfrm>
        </p:spPr>
        <p:txBody>
          <a:bodyPr/>
          <a:lstStyle/>
          <a:p>
            <a:pPr algn="just" eaLnBrk="1" hangingPunct="1">
              <a:buFont typeface="Monotype Sorts" pitchFamily="2" charset="2"/>
              <a:buNone/>
            </a:pPr>
            <a:r>
              <a:rPr lang="en-US" altLang="en-US" sz="2400" b="1" dirty="0" smtClean="0"/>
              <a:t>List staff who work in branch at ‘163 Main St’.</a:t>
            </a:r>
          </a:p>
          <a:p>
            <a:pPr algn="just" eaLnBrk="1" hangingPunct="1">
              <a:lnSpc>
                <a:spcPct val="40000"/>
              </a:lnSpc>
              <a:buFont typeface="Monotype Sorts" pitchFamily="2" charset="2"/>
              <a:buNone/>
            </a:pPr>
            <a:endParaRPr lang="en-US" altLang="en-US" sz="2400" b="1" dirty="0" smtClean="0"/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sz="2400" b="1" dirty="0" smtClean="0"/>
              <a:t>		SELECT </a:t>
            </a:r>
            <a:r>
              <a:rPr lang="en-US" altLang="en-US" sz="2400" b="1" dirty="0" err="1" smtClean="0"/>
              <a:t>staffNo</a:t>
            </a:r>
            <a:r>
              <a:rPr lang="en-US" altLang="en-US" sz="2400" b="1" dirty="0" smtClean="0"/>
              <a:t>, </a:t>
            </a:r>
            <a:r>
              <a:rPr lang="en-US" altLang="en-US" sz="2400" b="1" dirty="0" err="1" smtClean="0"/>
              <a:t>fName</a:t>
            </a:r>
            <a:r>
              <a:rPr lang="en-US" altLang="en-US" sz="2400" b="1" dirty="0" smtClean="0"/>
              <a:t>, </a:t>
            </a:r>
            <a:r>
              <a:rPr lang="en-US" altLang="en-US" sz="2400" b="1" dirty="0" err="1" smtClean="0"/>
              <a:t>lName</a:t>
            </a:r>
            <a:r>
              <a:rPr lang="en-US" altLang="en-US" sz="2400" b="1" dirty="0" smtClean="0"/>
              <a:t>, position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	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	WHERE </a:t>
            </a:r>
            <a:r>
              <a:rPr lang="en-US" altLang="en-US" sz="2400" b="1" dirty="0" err="1" smtClean="0"/>
              <a:t>branchNo</a:t>
            </a:r>
            <a:r>
              <a:rPr lang="en-US" altLang="en-US" sz="2400" b="1" dirty="0" smtClean="0"/>
              <a:t> =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			(SELECT </a:t>
            </a:r>
            <a:r>
              <a:rPr lang="en-US" altLang="en-US" sz="2400" b="1" dirty="0" err="1" smtClean="0"/>
              <a:t>branchNo</a:t>
            </a:r>
            <a:endParaRPr lang="en-US" altLang="en-US" sz="2400" b="1" dirty="0" smtClean="0"/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			 FROM Branch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			 WHERE street = ‘163 Main St’);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3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20474" y="496109"/>
            <a:ext cx="9797918" cy="549843"/>
          </a:xfrm>
        </p:spPr>
        <p:txBody>
          <a:bodyPr/>
          <a:lstStyle/>
          <a:p>
            <a:pPr eaLnBrk="1" hangingPunct="1">
              <a:defRPr/>
            </a:pPr>
            <a:r>
              <a:rPr sz="3200">
                <a:solidFill>
                  <a:schemeClr val="tx1"/>
                </a:solidFill>
              </a:rPr>
              <a:t>Example 6.19  Subquery with Equality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>
          <a:xfrm>
            <a:off x="1451852" y="1567540"/>
            <a:ext cx="8816271" cy="4181520"/>
          </a:xfrm>
        </p:spPr>
        <p:txBody>
          <a:bodyPr/>
          <a:lstStyle/>
          <a:p>
            <a:pPr algn="just" eaLnBrk="1" hangingPunct="1"/>
            <a:r>
              <a:rPr lang="en-US" altLang="en-US" sz="2400" b="1" dirty="0" smtClean="0"/>
              <a:t>Inner SELECT finds branch number for branch at ‘163 Main St’ (‘B003’). </a:t>
            </a:r>
          </a:p>
          <a:p>
            <a:pPr algn="just" eaLnBrk="1" hangingPunct="1"/>
            <a:r>
              <a:rPr lang="en-US" altLang="en-US" sz="2400" b="1" dirty="0" smtClean="0"/>
              <a:t>Outer SELECT then retrieves details of all staff who work at this branch. </a:t>
            </a:r>
          </a:p>
          <a:p>
            <a:pPr algn="just" eaLnBrk="1" hangingPunct="1"/>
            <a:r>
              <a:rPr lang="en-US" altLang="en-US" sz="2400" b="1" dirty="0" smtClean="0"/>
              <a:t>Outer SELECT then becomes:</a:t>
            </a:r>
          </a:p>
          <a:p>
            <a:pPr lvl="1" algn="just" eaLnBrk="1" hangingPunct="1">
              <a:lnSpc>
                <a:spcPct val="40000"/>
              </a:lnSpc>
              <a:buFontTx/>
              <a:buNone/>
            </a:pPr>
            <a:endParaRPr lang="en-US" altLang="en-US" sz="2400" b="1" dirty="0" smtClean="0"/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	SELECT </a:t>
            </a:r>
            <a:r>
              <a:rPr lang="en-US" altLang="en-US" sz="2400" b="1" dirty="0" err="1" smtClean="0"/>
              <a:t>staffNo</a:t>
            </a:r>
            <a:r>
              <a:rPr lang="en-US" altLang="en-US" sz="2400" b="1" dirty="0" smtClean="0"/>
              <a:t>, </a:t>
            </a:r>
            <a:r>
              <a:rPr lang="en-US" altLang="en-US" sz="2400" b="1" dirty="0" err="1" smtClean="0"/>
              <a:t>fName</a:t>
            </a:r>
            <a:r>
              <a:rPr lang="en-US" altLang="en-US" sz="2400" b="1" dirty="0" smtClean="0"/>
              <a:t>, </a:t>
            </a:r>
            <a:r>
              <a:rPr lang="en-US" altLang="en-US" sz="2400" b="1" dirty="0" err="1" smtClean="0"/>
              <a:t>lName</a:t>
            </a:r>
            <a:r>
              <a:rPr lang="en-US" altLang="en-US" sz="2400" b="1" dirty="0" smtClean="0"/>
              <a:t>, position</a:t>
            </a:r>
          </a:p>
          <a:p>
            <a:pPr lvl="2" algn="just" eaLnBrk="1" hangingPunct="1">
              <a:buFontTx/>
              <a:buNone/>
            </a:pPr>
            <a:r>
              <a:rPr lang="en-US" altLang="en-US" sz="2400" b="1" dirty="0" smtClean="0"/>
              <a:t>FROM Staff</a:t>
            </a:r>
          </a:p>
          <a:p>
            <a:pPr lvl="2" algn="just" eaLnBrk="1" hangingPunct="1">
              <a:buFontTx/>
              <a:buNone/>
            </a:pPr>
            <a:r>
              <a:rPr lang="en-US" altLang="en-US" sz="2400" b="1" dirty="0" smtClean="0"/>
              <a:t>WHERE </a:t>
            </a:r>
            <a:r>
              <a:rPr lang="en-US" altLang="en-US" sz="2400" b="1" dirty="0" err="1" smtClean="0"/>
              <a:t>branchNo</a:t>
            </a:r>
            <a:r>
              <a:rPr lang="en-US" altLang="en-US" sz="2400" b="1" dirty="0" smtClean="0"/>
              <a:t> = ‘B003’;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8185" y="5263315"/>
            <a:ext cx="5173609" cy="21057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2012897" y="414464"/>
            <a:ext cx="9797918" cy="549843"/>
          </a:xfrm>
        </p:spPr>
        <p:txBody>
          <a:bodyPr/>
          <a:lstStyle/>
          <a:p>
            <a:pPr eaLnBrk="1" hangingPunct="1">
              <a:defRPr/>
            </a:pPr>
            <a:r>
              <a:rPr sz="3000">
                <a:solidFill>
                  <a:schemeClr val="tx1"/>
                </a:solidFill>
              </a:rPr>
              <a:t>Example 6.20  Subquery with Aggregate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idx="1"/>
          </p:nvPr>
        </p:nvSpPr>
        <p:spPr>
          <a:xfrm>
            <a:off x="988306" y="1894379"/>
            <a:ext cx="9593795" cy="4449654"/>
          </a:xfrm>
        </p:spPr>
        <p:txBody>
          <a:bodyPr/>
          <a:lstStyle/>
          <a:p>
            <a:pPr algn="just" eaLnBrk="1" hangingPunct="1">
              <a:buFont typeface="Monotype Sorts" pitchFamily="2" charset="2"/>
              <a:buNone/>
            </a:pPr>
            <a:r>
              <a:rPr lang="en-US" altLang="en-US" sz="2400" b="1" dirty="0" smtClean="0"/>
              <a:t>	List all staff whose salary is greater than the average salary, and show by how much.</a:t>
            </a:r>
          </a:p>
          <a:p>
            <a:pPr algn="just" eaLnBrk="1" hangingPunct="1">
              <a:lnSpc>
                <a:spcPct val="40000"/>
              </a:lnSpc>
              <a:buFont typeface="Monotype Sorts" pitchFamily="2" charset="2"/>
              <a:buNone/>
            </a:pPr>
            <a:endParaRPr lang="en-US" altLang="en-US" sz="2400" b="1" dirty="0" smtClean="0"/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SELECT </a:t>
            </a:r>
            <a:r>
              <a:rPr lang="en-US" altLang="en-US" sz="2400" b="1" dirty="0" err="1" smtClean="0"/>
              <a:t>staffNo</a:t>
            </a:r>
            <a:r>
              <a:rPr lang="en-US" altLang="en-US" sz="2400" b="1" dirty="0" smtClean="0"/>
              <a:t>, </a:t>
            </a:r>
            <a:r>
              <a:rPr lang="en-US" altLang="en-US" sz="2400" b="1" dirty="0" err="1" smtClean="0"/>
              <a:t>fName</a:t>
            </a:r>
            <a:r>
              <a:rPr lang="en-US" altLang="en-US" sz="2400" b="1" dirty="0" smtClean="0"/>
              <a:t>, </a:t>
            </a:r>
            <a:r>
              <a:rPr lang="en-US" altLang="en-US" sz="2400" b="1" dirty="0" err="1" smtClean="0"/>
              <a:t>lName</a:t>
            </a:r>
            <a:r>
              <a:rPr lang="en-US" altLang="en-US" sz="2400" b="1" dirty="0" smtClean="0"/>
              <a:t>, position, 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  salary – (SELECT AVG(salary) FROM Staff) As </a:t>
            </a:r>
            <a:r>
              <a:rPr lang="en-US" altLang="en-US" sz="2400" b="1" dirty="0" err="1" smtClean="0"/>
              <a:t>SalDiff</a:t>
            </a:r>
            <a:endParaRPr lang="en-US" altLang="en-US" sz="2400" b="1" dirty="0" smtClean="0"/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WHERE salary &gt;</a:t>
            </a:r>
          </a:p>
          <a:p>
            <a:pPr lvl="2" algn="just" eaLnBrk="1" hangingPunct="1">
              <a:buFontTx/>
              <a:buNone/>
            </a:pPr>
            <a:r>
              <a:rPr lang="en-US" altLang="en-US" sz="2400" b="1" dirty="0" smtClean="0"/>
              <a:t>		(SELECT AVG(salary)</a:t>
            </a:r>
          </a:p>
          <a:p>
            <a:pPr lvl="2" algn="just" eaLnBrk="1" hangingPunct="1">
              <a:buFontTx/>
              <a:buNone/>
            </a:pPr>
            <a:r>
              <a:rPr lang="en-US" altLang="en-US" sz="2400" b="1" dirty="0" smtClean="0"/>
              <a:t>		 FROM Staff);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2362264" y="551458"/>
            <a:ext cx="7992354" cy="873579"/>
          </a:xfrm>
        </p:spPr>
        <p:txBody>
          <a:bodyPr/>
          <a:lstStyle/>
          <a:p>
            <a:pPr algn="r" eaLnBrk="1" hangingPunct="1"/>
            <a:r>
              <a:rPr lang="en-US" sz="3600" dirty="0" smtClean="0">
                <a:latin typeface="Open Sans" pitchFamily="-84" charset="0"/>
              </a:rPr>
              <a:t>ACKNOWLEDGEMENT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1419585" y="2205832"/>
            <a:ext cx="4258754" cy="335251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smtClean="0">
                <a:latin typeface="Open Sans" pitchFamily="-84" charset="0"/>
              </a:rPr>
              <a:t>These slides have been adapted from Thomas Connolly and Carolyn </a:t>
            </a:r>
            <a:r>
              <a:rPr lang="en-US" dirty="0" err="1" smtClean="0">
                <a:latin typeface="Open Sans" pitchFamily="-84" charset="0"/>
              </a:rPr>
              <a:t>Begg</a:t>
            </a:r>
            <a:r>
              <a:rPr lang="en-US" dirty="0" smtClean="0">
                <a:latin typeface="Open Sans" pitchFamily="-84" charset="0"/>
              </a:rPr>
              <a:t>. 2015. Database Systems: A Practical Approach To Design, Implementation, and Management. Pearson Education. USA. ISBN:978-1-292-06118-4 </a:t>
            </a:r>
          </a:p>
        </p:txBody>
      </p:sp>
      <p:pic>
        <p:nvPicPr>
          <p:cNvPr id="35844" name="Picture 2" descr="D:\SCC\!Ganjil-1415\Course Review\PSBD_Edisi 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9370" y="1811934"/>
            <a:ext cx="4175249" cy="5052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5" name="Rectangle 3"/>
          <p:cNvSpPr>
            <a:spLocks noGrp="1" noChangeArrowheads="1"/>
          </p:cNvSpPr>
          <p:nvPr>
            <p:ph idx="1"/>
          </p:nvPr>
        </p:nvSpPr>
        <p:spPr>
          <a:xfrm>
            <a:off x="1268899" y="1551215"/>
            <a:ext cx="9050761" cy="4181520"/>
          </a:xfrm>
        </p:spPr>
        <p:txBody>
          <a:bodyPr/>
          <a:lstStyle/>
          <a:p>
            <a:pPr algn="just" eaLnBrk="1" hangingPunct="1"/>
            <a:r>
              <a:rPr lang="en-US" altLang="en-US" sz="2400" b="1" dirty="0" smtClean="0"/>
              <a:t>Cannot write ‘WHERE salary &gt; AVG(salary)’</a:t>
            </a:r>
          </a:p>
          <a:p>
            <a:pPr algn="just" eaLnBrk="1" hangingPunct="1"/>
            <a:r>
              <a:rPr lang="en-US" altLang="en-US" sz="2400" b="1" dirty="0" smtClean="0"/>
              <a:t>Instead, use </a:t>
            </a:r>
            <a:r>
              <a:rPr lang="en-US" altLang="en-US" sz="2400" b="1" dirty="0" err="1" smtClean="0"/>
              <a:t>subquery</a:t>
            </a:r>
            <a:r>
              <a:rPr lang="en-US" altLang="en-US" sz="2400" b="1" dirty="0" smtClean="0"/>
              <a:t> to find average salary (17000), and then use outer SELECT to find those staff with salary greater than this:</a:t>
            </a:r>
          </a:p>
          <a:p>
            <a:pPr algn="just" eaLnBrk="1" hangingPunct="1">
              <a:lnSpc>
                <a:spcPct val="40000"/>
              </a:lnSpc>
              <a:buFont typeface="Monotype Sorts" pitchFamily="2" charset="2"/>
              <a:buNone/>
            </a:pPr>
            <a:endParaRPr lang="en-US" altLang="en-US" sz="2400" b="1" dirty="0" smtClean="0"/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SELECT </a:t>
            </a:r>
            <a:r>
              <a:rPr lang="en-US" altLang="en-US" sz="2400" b="1" dirty="0" err="1" smtClean="0"/>
              <a:t>staffNo</a:t>
            </a:r>
            <a:r>
              <a:rPr lang="en-US" altLang="en-US" sz="2400" b="1" dirty="0" smtClean="0"/>
              <a:t>, </a:t>
            </a:r>
            <a:r>
              <a:rPr lang="en-US" altLang="en-US" sz="2400" b="1" dirty="0" err="1" smtClean="0"/>
              <a:t>fName</a:t>
            </a:r>
            <a:r>
              <a:rPr lang="en-US" altLang="en-US" sz="2400" b="1" dirty="0" smtClean="0"/>
              <a:t>, </a:t>
            </a:r>
            <a:r>
              <a:rPr lang="en-US" altLang="en-US" sz="2400" b="1" dirty="0" err="1" smtClean="0"/>
              <a:t>lName</a:t>
            </a:r>
            <a:r>
              <a:rPr lang="en-US" altLang="en-US" sz="2400" b="1" dirty="0" smtClean="0"/>
              <a:t>, position, 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     salary – 17000 As </a:t>
            </a:r>
            <a:r>
              <a:rPr lang="en-US" altLang="en-US" sz="2400" b="1" dirty="0" err="1" smtClean="0"/>
              <a:t>salDiff</a:t>
            </a:r>
            <a:endParaRPr lang="en-US" altLang="en-US" sz="2400" b="1" dirty="0" smtClean="0"/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WHERE salary &gt; 17000;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012897" y="414464"/>
            <a:ext cx="9797918" cy="549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Example 6.20  Subquery with Aggregate</a:t>
            </a:r>
            <a:endParaRPr kumimoji="0" lang="en-US" sz="3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82143" y="5307768"/>
            <a:ext cx="6403463" cy="207595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722953" y="400808"/>
            <a:ext cx="9797918" cy="610980"/>
          </a:xfrm>
        </p:spPr>
        <p:txBody>
          <a:bodyPr/>
          <a:lstStyle/>
          <a:p>
            <a:pPr eaLnBrk="1" hangingPunct="1">
              <a:defRPr/>
            </a:pPr>
            <a:r>
              <a:rPr sz="4600">
                <a:solidFill>
                  <a:schemeClr val="tx1"/>
                </a:solidFill>
              </a:rPr>
              <a:t>Subquery Rules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idx="1"/>
          </p:nvPr>
        </p:nvSpPr>
        <p:spPr>
          <a:xfrm>
            <a:off x="1218771" y="1780076"/>
            <a:ext cx="8953929" cy="4419107"/>
          </a:xfrm>
        </p:spPr>
        <p:txBody>
          <a:bodyPr/>
          <a:lstStyle/>
          <a:p>
            <a:pPr algn="just" eaLnBrk="1" hangingPunct="1"/>
            <a:r>
              <a:rPr lang="en-US" altLang="en-US" sz="2400" b="1" dirty="0" smtClean="0"/>
              <a:t>ORDER BY clause may not be used in a </a:t>
            </a:r>
            <a:r>
              <a:rPr lang="en-US" altLang="en-US" sz="2400" b="1" dirty="0" err="1" smtClean="0"/>
              <a:t>subquery</a:t>
            </a:r>
            <a:r>
              <a:rPr lang="en-US" altLang="en-US" sz="2400" b="1" dirty="0" smtClean="0"/>
              <a:t> (although it may be used in outermost SELECT).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sz="2400" b="1" dirty="0" smtClean="0"/>
          </a:p>
          <a:p>
            <a:pPr algn="just" eaLnBrk="1" hangingPunct="1"/>
            <a:r>
              <a:rPr lang="en-US" altLang="en-US" sz="2400" b="1" dirty="0" err="1" smtClean="0"/>
              <a:t>Subquery</a:t>
            </a:r>
            <a:r>
              <a:rPr lang="en-US" altLang="en-US" sz="2400" b="1" dirty="0" smtClean="0"/>
              <a:t> SELECT list must consist of a single column name or expression, except for </a:t>
            </a:r>
            <a:r>
              <a:rPr lang="en-US" altLang="en-US" sz="2400" b="1" dirty="0" err="1" smtClean="0"/>
              <a:t>subqueries</a:t>
            </a:r>
            <a:r>
              <a:rPr lang="en-US" altLang="en-US" sz="2400" b="1" dirty="0" smtClean="0"/>
              <a:t> that use EXISTS.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sz="2400" b="1" dirty="0" smtClean="0"/>
          </a:p>
          <a:p>
            <a:pPr algn="just" eaLnBrk="1" hangingPunct="1"/>
            <a:r>
              <a:rPr lang="en-US" altLang="en-US" sz="2400" b="1" dirty="0" smtClean="0"/>
              <a:t>By default, column names refer to table name in FROM clause of </a:t>
            </a:r>
            <a:r>
              <a:rPr lang="en-US" altLang="en-US" sz="2400" b="1" dirty="0" err="1" smtClean="0"/>
              <a:t>subquery</a:t>
            </a:r>
            <a:r>
              <a:rPr lang="en-US" altLang="en-US" sz="2400" b="1" dirty="0" smtClean="0"/>
              <a:t>. Can refer to a table in FROM using an </a:t>
            </a:r>
            <a:r>
              <a:rPr lang="en-US" altLang="en-US" sz="2400" b="1" i="1" dirty="0" smtClean="0"/>
              <a:t>alias</a:t>
            </a:r>
            <a:r>
              <a:rPr lang="en-US" altLang="en-US" sz="2400" b="1" dirty="0" smtClean="0"/>
              <a:t>.</a:t>
            </a:r>
          </a:p>
          <a:p>
            <a:pPr algn="just" eaLnBrk="1" hangingPunct="1"/>
            <a:r>
              <a:rPr lang="en-US" altLang="en-US" sz="2400" b="1" dirty="0" smtClean="0"/>
              <a:t>When </a:t>
            </a:r>
            <a:r>
              <a:rPr lang="en-US" altLang="en-US" sz="2400" b="1" dirty="0" err="1" smtClean="0"/>
              <a:t>subquery</a:t>
            </a:r>
            <a:r>
              <a:rPr lang="en-US" altLang="en-US" sz="2400" b="1" dirty="0" smtClean="0"/>
              <a:t> is an operand in a comparison, </a:t>
            </a:r>
            <a:r>
              <a:rPr lang="en-US" altLang="en-US" sz="2400" b="1" dirty="0" err="1" smtClean="0"/>
              <a:t>subquery</a:t>
            </a:r>
            <a:r>
              <a:rPr lang="en-US" altLang="en-US" sz="2400" b="1" dirty="0" smtClean="0"/>
              <a:t> must appear on right-hand side.</a:t>
            </a:r>
          </a:p>
          <a:p>
            <a:pPr algn="just" eaLnBrk="1" hangingPunct="1">
              <a:lnSpc>
                <a:spcPct val="40000"/>
              </a:lnSpc>
            </a:pPr>
            <a:endParaRPr lang="en-US" altLang="en-US" sz="2400" b="1" dirty="0" smtClean="0"/>
          </a:p>
          <a:p>
            <a:pPr algn="just" eaLnBrk="1" hangingPunct="1"/>
            <a:r>
              <a:rPr lang="en-US" altLang="en-US" sz="2400" b="1" dirty="0" smtClean="0"/>
              <a:t>A </a:t>
            </a:r>
            <a:r>
              <a:rPr lang="en-US" altLang="en-US" sz="2400" b="1" dirty="0" err="1" smtClean="0"/>
              <a:t>subquery</a:t>
            </a:r>
            <a:r>
              <a:rPr lang="en-US" altLang="en-US" sz="2400" b="1" dirty="0" smtClean="0"/>
              <a:t> may not be used as an operand in an expression.</a:t>
            </a:r>
          </a:p>
          <a:p>
            <a:pPr algn="just" eaLnBrk="1" hangingPunct="1"/>
            <a:endParaRPr lang="en-US" altLang="en-US" sz="2400" b="1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149399" y="447122"/>
            <a:ext cx="5775822" cy="549843"/>
          </a:xfrm>
        </p:spPr>
        <p:txBody>
          <a:bodyPr/>
          <a:lstStyle/>
          <a:p>
            <a:pPr eaLnBrk="1" hangingPunct="1">
              <a:defRPr/>
            </a:pPr>
            <a:r>
              <a:rPr sz="3200">
                <a:solidFill>
                  <a:schemeClr val="tx1"/>
                </a:solidFill>
              </a:rPr>
              <a:t>Example 6.21  Nested subquery: use of IN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idx="1"/>
          </p:nvPr>
        </p:nvSpPr>
        <p:spPr>
          <a:xfrm>
            <a:off x="967403" y="1737354"/>
            <a:ext cx="9237954" cy="5041900"/>
          </a:xfrm>
        </p:spPr>
        <p:txBody>
          <a:bodyPr/>
          <a:lstStyle/>
          <a:p>
            <a:pPr algn="just" eaLnBrk="1" hangingPunct="1">
              <a:buFont typeface="Monotype Sorts" pitchFamily="2" charset="2"/>
              <a:buNone/>
            </a:pPr>
            <a:r>
              <a:rPr lang="en-US" altLang="en-US" sz="2000" b="1" dirty="0" smtClean="0"/>
              <a:t>   List properties handled by staff at ‘163 Main St’.</a:t>
            </a:r>
          </a:p>
          <a:p>
            <a:pPr algn="just" eaLnBrk="1" hangingPunct="1">
              <a:lnSpc>
                <a:spcPct val="30000"/>
              </a:lnSpc>
              <a:buFont typeface="Monotype Sorts" pitchFamily="2" charset="2"/>
              <a:buNone/>
            </a:pPr>
            <a:endParaRPr lang="en-US" altLang="en-US" sz="2000" b="1" dirty="0" smtClean="0"/>
          </a:p>
          <a:p>
            <a:pPr lvl="1" algn="just" eaLnBrk="1" hangingPunct="1">
              <a:buFontTx/>
              <a:buNone/>
            </a:pPr>
            <a:r>
              <a:rPr lang="en-US" altLang="en-US" sz="2000" b="1" dirty="0" smtClean="0"/>
              <a:t>SELECT </a:t>
            </a:r>
            <a:r>
              <a:rPr lang="en-US" altLang="en-US" sz="2000" b="1" dirty="0" err="1" smtClean="0"/>
              <a:t>propertyNo</a:t>
            </a:r>
            <a:r>
              <a:rPr lang="en-US" altLang="en-US" sz="2000" b="1" dirty="0" smtClean="0"/>
              <a:t>, street, city, postcode, type, rooms, rent</a:t>
            </a:r>
          </a:p>
          <a:p>
            <a:pPr lvl="1" algn="just" eaLnBrk="1" hangingPunct="1">
              <a:buFontTx/>
              <a:buNone/>
            </a:pPr>
            <a:r>
              <a:rPr lang="en-US" altLang="en-US" sz="2000" b="1" dirty="0" smtClean="0"/>
              <a:t>FROM </a:t>
            </a:r>
            <a:r>
              <a:rPr lang="en-US" altLang="en-US" sz="2000" b="1" dirty="0" err="1" smtClean="0"/>
              <a:t>PropertyForRent</a:t>
            </a:r>
            <a:endParaRPr lang="en-US" altLang="en-US" sz="2000" b="1" dirty="0" smtClean="0"/>
          </a:p>
          <a:p>
            <a:pPr lvl="1" algn="just" eaLnBrk="1" hangingPunct="1">
              <a:buFontTx/>
              <a:buNone/>
            </a:pPr>
            <a:r>
              <a:rPr lang="en-US" altLang="en-US" sz="2000" b="1" dirty="0" smtClean="0"/>
              <a:t>WHERE </a:t>
            </a:r>
            <a:r>
              <a:rPr lang="en-US" altLang="en-US" sz="2000" b="1" dirty="0" err="1" smtClean="0"/>
              <a:t>staffNo</a:t>
            </a:r>
            <a:r>
              <a:rPr lang="en-US" altLang="en-US" sz="2000" b="1" dirty="0" smtClean="0"/>
              <a:t> IN</a:t>
            </a:r>
          </a:p>
          <a:p>
            <a:pPr lvl="2" algn="just" eaLnBrk="1" hangingPunct="1">
              <a:buFontTx/>
              <a:buNone/>
            </a:pPr>
            <a:r>
              <a:rPr lang="en-US" altLang="en-US" sz="2000" b="1" dirty="0" smtClean="0"/>
              <a:t>(SELECT </a:t>
            </a:r>
            <a:r>
              <a:rPr lang="en-US" altLang="en-US" sz="2000" b="1" dirty="0" err="1" smtClean="0"/>
              <a:t>staffNo</a:t>
            </a:r>
            <a:endParaRPr lang="en-US" altLang="en-US" sz="2000" b="1" dirty="0" smtClean="0"/>
          </a:p>
          <a:p>
            <a:pPr lvl="2" algn="just" eaLnBrk="1" hangingPunct="1">
              <a:buFontTx/>
              <a:buNone/>
            </a:pPr>
            <a:r>
              <a:rPr lang="en-US" altLang="en-US" sz="2000" b="1" dirty="0" smtClean="0"/>
              <a:t> FROM Staff</a:t>
            </a:r>
          </a:p>
          <a:p>
            <a:pPr lvl="2" algn="just" eaLnBrk="1" hangingPunct="1">
              <a:buFontTx/>
              <a:buNone/>
            </a:pPr>
            <a:r>
              <a:rPr lang="en-US" altLang="en-US" sz="2000" b="1" dirty="0" smtClean="0"/>
              <a:t> WHERE </a:t>
            </a:r>
            <a:r>
              <a:rPr lang="en-US" altLang="en-US" sz="2000" b="1" dirty="0" err="1" smtClean="0"/>
              <a:t>branchNo</a:t>
            </a:r>
            <a:r>
              <a:rPr lang="en-US" altLang="en-US" sz="2000" b="1" dirty="0" smtClean="0"/>
              <a:t> =</a:t>
            </a:r>
          </a:p>
          <a:p>
            <a:pPr lvl="2" algn="just" eaLnBrk="1" hangingPunct="1">
              <a:buFontTx/>
              <a:buNone/>
            </a:pPr>
            <a:r>
              <a:rPr lang="en-US" altLang="en-US" sz="2000" b="1" dirty="0" smtClean="0"/>
              <a:t>		(SELECT </a:t>
            </a:r>
            <a:r>
              <a:rPr lang="en-US" altLang="en-US" sz="2000" b="1" dirty="0" err="1" smtClean="0"/>
              <a:t>branchNo</a:t>
            </a:r>
            <a:endParaRPr lang="en-US" altLang="en-US" sz="2000" b="1" dirty="0" smtClean="0"/>
          </a:p>
          <a:p>
            <a:pPr lvl="2" algn="just" eaLnBrk="1" hangingPunct="1">
              <a:buFontTx/>
              <a:buNone/>
            </a:pPr>
            <a:r>
              <a:rPr lang="en-US" altLang="en-US" sz="2000" b="1" dirty="0" smtClean="0"/>
              <a:t>		 FROM Branch</a:t>
            </a:r>
          </a:p>
          <a:p>
            <a:pPr lvl="2" algn="just" eaLnBrk="1" hangingPunct="1">
              <a:buFontTx/>
              <a:buNone/>
            </a:pPr>
            <a:r>
              <a:rPr lang="en-US" altLang="en-US" sz="2000" b="1" dirty="0" smtClean="0"/>
              <a:t>		 WHERE street = ‘163 Main St’));</a:t>
            </a:r>
          </a:p>
          <a:p>
            <a:pPr eaLnBrk="1" hangingPunct="1"/>
            <a:endParaRPr lang="en-US" altLang="en-US" sz="2000" dirty="0" smtClean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2117" y="5657408"/>
            <a:ext cx="6377248" cy="171233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99686861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63816" y="319163"/>
            <a:ext cx="9797918" cy="610980"/>
          </a:xfrm>
        </p:spPr>
        <p:txBody>
          <a:bodyPr/>
          <a:lstStyle/>
          <a:p>
            <a:pPr eaLnBrk="1" hangingPunct="1">
              <a:defRPr/>
            </a:pPr>
            <a:r>
              <a:rPr sz="4400">
                <a:solidFill>
                  <a:schemeClr val="tx1"/>
                </a:solidFill>
              </a:rPr>
              <a:t>ANY and ALL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idx="1"/>
          </p:nvPr>
        </p:nvSpPr>
        <p:spPr>
          <a:xfrm>
            <a:off x="1163816" y="1959429"/>
            <a:ext cx="8931731" cy="3926964"/>
          </a:xfrm>
        </p:spPr>
        <p:txBody>
          <a:bodyPr/>
          <a:lstStyle/>
          <a:p>
            <a:pPr algn="just" eaLnBrk="1" hangingPunct="1"/>
            <a:r>
              <a:rPr lang="en-US" altLang="en-US" sz="2400" b="1" dirty="0" smtClean="0"/>
              <a:t>ANY and ALL may be used with </a:t>
            </a:r>
            <a:r>
              <a:rPr lang="en-US" altLang="en-US" sz="2400" b="1" dirty="0" err="1" smtClean="0"/>
              <a:t>subqueries</a:t>
            </a:r>
            <a:r>
              <a:rPr lang="en-US" altLang="en-US" sz="2400" b="1" dirty="0" smtClean="0"/>
              <a:t> that produce a single column of numbers. </a:t>
            </a:r>
          </a:p>
          <a:p>
            <a:pPr algn="just" eaLnBrk="1" hangingPunct="1"/>
            <a:r>
              <a:rPr lang="en-US" altLang="en-US" sz="2400" b="1" dirty="0" smtClean="0"/>
              <a:t>With ALL, condition will only be true if it is satisfied by </a:t>
            </a:r>
            <a:r>
              <a:rPr lang="en-US" altLang="en-US" sz="2400" b="1" i="1" dirty="0" smtClean="0"/>
              <a:t>all</a:t>
            </a:r>
            <a:r>
              <a:rPr lang="en-US" altLang="en-US" sz="2400" b="1" dirty="0" smtClean="0"/>
              <a:t> values produced by </a:t>
            </a:r>
            <a:r>
              <a:rPr lang="en-US" altLang="en-US" sz="2400" b="1" dirty="0" err="1" smtClean="0"/>
              <a:t>subquery</a:t>
            </a:r>
            <a:r>
              <a:rPr lang="en-US" altLang="en-US" sz="2400" b="1" dirty="0" smtClean="0"/>
              <a:t>. </a:t>
            </a:r>
          </a:p>
          <a:p>
            <a:pPr algn="just" eaLnBrk="1" hangingPunct="1"/>
            <a:r>
              <a:rPr lang="en-US" altLang="en-US" sz="2400" b="1" dirty="0" smtClean="0"/>
              <a:t>With ANY, condition will be true if it is satisfied by </a:t>
            </a:r>
            <a:r>
              <a:rPr lang="en-US" altLang="en-US" sz="2400" b="1" i="1" dirty="0" smtClean="0"/>
              <a:t>any</a:t>
            </a:r>
            <a:r>
              <a:rPr lang="en-US" altLang="en-US" sz="2400" b="1" dirty="0" smtClean="0"/>
              <a:t> values produced by </a:t>
            </a:r>
            <a:r>
              <a:rPr lang="en-US" altLang="en-US" sz="2400" b="1" dirty="0" err="1" smtClean="0"/>
              <a:t>subquery</a:t>
            </a:r>
            <a:r>
              <a:rPr lang="en-US" altLang="en-US" sz="2400" b="1" dirty="0" smtClean="0"/>
              <a:t>. </a:t>
            </a:r>
          </a:p>
          <a:p>
            <a:pPr algn="just" eaLnBrk="1" hangingPunct="1"/>
            <a:r>
              <a:rPr lang="en-US" altLang="en-US" sz="2400" b="1" dirty="0" smtClean="0"/>
              <a:t>If </a:t>
            </a:r>
            <a:r>
              <a:rPr lang="en-US" altLang="en-US" sz="2400" b="1" dirty="0" err="1" smtClean="0"/>
              <a:t>subquery</a:t>
            </a:r>
            <a:r>
              <a:rPr lang="en-US" altLang="en-US" sz="2400" b="1" dirty="0" smtClean="0"/>
              <a:t> is empty, ALL returns true, ANY returns false. </a:t>
            </a:r>
          </a:p>
          <a:p>
            <a:pPr algn="just" eaLnBrk="1" hangingPunct="1"/>
            <a:r>
              <a:rPr lang="en-US" altLang="en-US" sz="2400" b="1" dirty="0" smtClean="0"/>
              <a:t>SOME may be used in place of ANY.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7842" y="466124"/>
            <a:ext cx="9797918" cy="610980"/>
          </a:xfrm>
        </p:spPr>
        <p:txBody>
          <a:bodyPr/>
          <a:lstStyle/>
          <a:p>
            <a:pPr eaLnBrk="1" hangingPunct="1">
              <a:defRPr/>
            </a:pPr>
            <a:r>
              <a:rPr sz="3600">
                <a:solidFill>
                  <a:schemeClr val="tx1"/>
                </a:solidFill>
              </a:rPr>
              <a:t>Example 6.22  Use of ANY/SOME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idx="1"/>
          </p:nvPr>
        </p:nvSpPr>
        <p:spPr>
          <a:xfrm>
            <a:off x="1134180" y="1502222"/>
            <a:ext cx="9234465" cy="4296920"/>
          </a:xfrm>
        </p:spPr>
        <p:txBody>
          <a:bodyPr/>
          <a:lstStyle/>
          <a:p>
            <a:pPr algn="just" eaLnBrk="1" hangingPunct="1">
              <a:buFont typeface="Monotype Sorts" pitchFamily="2" charset="2"/>
              <a:buNone/>
            </a:pPr>
            <a:r>
              <a:rPr lang="en-US" altLang="en-US" b="1" dirty="0" smtClean="0"/>
              <a:t>	Find staff whose salary is larger than salary of at least one member of staff at branch B003.</a:t>
            </a:r>
          </a:p>
          <a:p>
            <a:pPr algn="just" eaLnBrk="1" hangingPunct="1">
              <a:lnSpc>
                <a:spcPct val="40000"/>
              </a:lnSpc>
              <a:buFont typeface="Monotype Sorts" pitchFamily="2" charset="2"/>
              <a:buNone/>
            </a:pPr>
            <a:endParaRPr lang="en-US" altLang="en-US" b="1" dirty="0" smtClean="0"/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b="1" dirty="0" smtClean="0"/>
              <a:t>	     SELECT </a:t>
            </a:r>
            <a:r>
              <a:rPr lang="en-US" altLang="en-US" b="1" dirty="0" err="1" smtClean="0"/>
              <a:t>staffNo</a:t>
            </a:r>
            <a:r>
              <a:rPr lang="en-US" altLang="en-US" b="1" dirty="0" smtClean="0"/>
              <a:t>, </a:t>
            </a:r>
            <a:r>
              <a:rPr lang="en-US" altLang="en-US" b="1" dirty="0" err="1" smtClean="0"/>
              <a:t>fName</a:t>
            </a:r>
            <a:r>
              <a:rPr lang="en-US" altLang="en-US" b="1" dirty="0" smtClean="0"/>
              <a:t>, </a:t>
            </a:r>
            <a:r>
              <a:rPr lang="en-US" altLang="en-US" b="1" dirty="0" err="1" smtClean="0"/>
              <a:t>lName</a:t>
            </a:r>
            <a:r>
              <a:rPr lang="en-US" altLang="en-US" b="1" dirty="0" smtClean="0"/>
              <a:t>, position, salary</a:t>
            </a:r>
          </a:p>
          <a:p>
            <a:pPr lvl="1" algn="just" eaLnBrk="1" hangingPunct="1">
              <a:buFontTx/>
              <a:buNone/>
            </a:pPr>
            <a:r>
              <a:rPr lang="en-US" altLang="en-US" b="1" dirty="0" smtClean="0"/>
              <a:t>	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b="1" dirty="0" smtClean="0"/>
              <a:t>	WHERE salary &gt; SOME</a:t>
            </a:r>
          </a:p>
          <a:p>
            <a:pPr lvl="1" algn="just" eaLnBrk="1" hangingPunct="1">
              <a:buFontTx/>
              <a:buNone/>
            </a:pPr>
            <a:r>
              <a:rPr lang="en-US" altLang="en-US" b="1" dirty="0" smtClean="0"/>
              <a:t>				(SELECT salary</a:t>
            </a:r>
          </a:p>
          <a:p>
            <a:pPr lvl="1" algn="just" eaLnBrk="1" hangingPunct="1">
              <a:buFontTx/>
              <a:buNone/>
            </a:pPr>
            <a:r>
              <a:rPr lang="en-US" altLang="en-US" b="1" dirty="0" smtClean="0"/>
              <a:t>				 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b="1" dirty="0" smtClean="0"/>
              <a:t>				 WHERE </a:t>
            </a:r>
            <a:r>
              <a:rPr lang="en-US" altLang="en-US" b="1" dirty="0" err="1" smtClean="0"/>
              <a:t>branchNo</a:t>
            </a:r>
            <a:r>
              <a:rPr lang="en-US" altLang="en-US" b="1" dirty="0" smtClean="0"/>
              <a:t> = ‘B003’);</a:t>
            </a:r>
            <a:endParaRPr lang="en-US" altLang="en-US" dirty="0" smtClean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8003" y="5181935"/>
            <a:ext cx="6303932" cy="2031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117851" y="5146172"/>
            <a:ext cx="2866322" cy="203132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en-US" altLang="en-US" sz="1800" b="1" dirty="0" smtClean="0">
                <a:latin typeface="Open Sans"/>
              </a:rPr>
              <a:t>Inner query produces set {12000, 18000, 24000} and outer query selects those staff whose salaries are greater than any of the values in this set.</a:t>
            </a:r>
          </a:p>
        </p:txBody>
      </p:sp>
    </p:spTree>
    <p:extLst>
      <p:ext uri="{BB962C8B-B14F-4D97-AF65-F5344CB8AC3E}">
        <p14:creationId xmlns:p14="http://schemas.microsoft.com/office/powerpoint/2010/main" val="322233269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35307" y="368150"/>
            <a:ext cx="9797918" cy="610980"/>
          </a:xfrm>
        </p:spPr>
        <p:txBody>
          <a:bodyPr/>
          <a:lstStyle/>
          <a:p>
            <a:pPr eaLnBrk="1" hangingPunct="1">
              <a:defRPr/>
            </a:pPr>
            <a:r>
              <a:rPr sz="4000">
                <a:solidFill>
                  <a:schemeClr val="tx1"/>
                </a:solidFill>
              </a:rPr>
              <a:t>Example 6.23  Use of ALL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idx="1"/>
          </p:nvPr>
        </p:nvSpPr>
        <p:spPr>
          <a:xfrm>
            <a:off x="889172" y="1676494"/>
            <a:ext cx="9372971" cy="3998240"/>
          </a:xfrm>
        </p:spPr>
        <p:txBody>
          <a:bodyPr/>
          <a:lstStyle/>
          <a:p>
            <a:pPr algn="just" eaLnBrk="1" hangingPunct="1">
              <a:buFont typeface="Monotype Sorts" pitchFamily="2" charset="2"/>
              <a:buNone/>
            </a:pPr>
            <a:r>
              <a:rPr lang="en-US" altLang="en-US" sz="2400" b="1" dirty="0" smtClean="0"/>
              <a:t>	Find staff whose salary is larger than salary of every member of staff at branch B003.</a:t>
            </a:r>
          </a:p>
          <a:p>
            <a:pPr algn="just" eaLnBrk="1" hangingPunct="1">
              <a:lnSpc>
                <a:spcPct val="60000"/>
              </a:lnSpc>
              <a:buFont typeface="Monotype Sorts" pitchFamily="2" charset="2"/>
              <a:buNone/>
            </a:pPr>
            <a:endParaRPr lang="en-US" altLang="en-US" sz="2400" b="1" dirty="0" smtClean="0"/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sz="2400" b="1" dirty="0" smtClean="0"/>
              <a:t>	     	SELECT </a:t>
            </a:r>
            <a:r>
              <a:rPr lang="en-US" altLang="en-US" sz="2400" b="1" dirty="0" err="1" smtClean="0"/>
              <a:t>staffNo</a:t>
            </a:r>
            <a:r>
              <a:rPr lang="en-US" altLang="en-US" sz="2400" b="1" dirty="0" smtClean="0"/>
              <a:t>, </a:t>
            </a:r>
            <a:r>
              <a:rPr lang="en-US" altLang="en-US" sz="2400" b="1" dirty="0" err="1" smtClean="0"/>
              <a:t>fName</a:t>
            </a:r>
            <a:r>
              <a:rPr lang="en-US" altLang="en-US" sz="2400" b="1" dirty="0" smtClean="0"/>
              <a:t>, </a:t>
            </a:r>
            <a:r>
              <a:rPr lang="en-US" altLang="en-US" sz="2400" b="1" dirty="0" err="1" smtClean="0"/>
              <a:t>lName</a:t>
            </a:r>
            <a:r>
              <a:rPr lang="en-US" altLang="en-US" sz="2400" b="1" dirty="0" smtClean="0"/>
              <a:t>, position, salary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	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	WHERE salary &gt; ALL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				(SELECT salary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				 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				 WHERE </a:t>
            </a:r>
            <a:r>
              <a:rPr lang="en-US" altLang="en-US" sz="2400" b="1" dirty="0" err="1" smtClean="0"/>
              <a:t>branchNo</a:t>
            </a:r>
            <a:r>
              <a:rPr lang="en-US" altLang="en-US" sz="2400" b="1" dirty="0" smtClean="0"/>
              <a:t> = ‘B003’);</a:t>
            </a:r>
            <a:endParaRPr lang="en-US" altLang="en-US" sz="2400" dirty="0" smtClean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24696" y="5674734"/>
            <a:ext cx="6466126" cy="15027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098723" y="5410452"/>
            <a:ext cx="2866322" cy="203132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en-US" altLang="en-US" sz="1800" b="1" dirty="0" smtClean="0">
                <a:latin typeface="Open Sans"/>
              </a:rPr>
              <a:t>Inner query produces set {12000, 18000, 24000} and outer query selects those staff whose salaries are greater than all of the values in this set.</a:t>
            </a:r>
          </a:p>
        </p:txBody>
      </p:sp>
    </p:spTree>
    <p:extLst>
      <p:ext uri="{BB962C8B-B14F-4D97-AF65-F5344CB8AC3E}">
        <p14:creationId xmlns:p14="http://schemas.microsoft.com/office/powerpoint/2010/main" val="223992042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43204" y="368150"/>
            <a:ext cx="9797918" cy="610980"/>
          </a:xfrm>
        </p:spPr>
        <p:txBody>
          <a:bodyPr/>
          <a:lstStyle/>
          <a:p>
            <a:pPr algn="just" eaLnBrk="1" hangingPunct="1">
              <a:defRPr/>
            </a:pPr>
            <a:r>
              <a:rPr sz="4400">
                <a:solidFill>
                  <a:schemeClr val="tx1"/>
                </a:solidFill>
              </a:rPr>
              <a:t>EXISTS and NOT EXISTS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idx="1"/>
          </p:nvPr>
        </p:nvSpPr>
        <p:spPr>
          <a:xfrm>
            <a:off x="1337935" y="1665516"/>
            <a:ext cx="8998051" cy="4799246"/>
          </a:xfrm>
        </p:spPr>
        <p:txBody>
          <a:bodyPr/>
          <a:lstStyle/>
          <a:p>
            <a:pPr algn="just" eaLnBrk="1" hangingPunct="1"/>
            <a:r>
              <a:rPr lang="en-US" altLang="en-US" b="1" dirty="0" smtClean="0"/>
              <a:t>EXISTS and NOT EXISTS are for use only with </a:t>
            </a:r>
            <a:r>
              <a:rPr lang="en-US" altLang="en-US" b="1" dirty="0" err="1" smtClean="0"/>
              <a:t>subqueries</a:t>
            </a:r>
            <a:r>
              <a:rPr lang="en-US" altLang="en-US" b="1" dirty="0" smtClean="0"/>
              <a:t>. </a:t>
            </a:r>
          </a:p>
          <a:p>
            <a:pPr lvl="1" algn="just" eaLnBrk="1" hangingPunct="1">
              <a:lnSpc>
                <a:spcPct val="30000"/>
              </a:lnSpc>
            </a:pPr>
            <a:endParaRPr lang="en-US" altLang="en-US" b="1" dirty="0" smtClean="0"/>
          </a:p>
          <a:p>
            <a:pPr algn="just" eaLnBrk="1" hangingPunct="1"/>
            <a:r>
              <a:rPr lang="en-US" altLang="en-US" b="1" dirty="0" smtClean="0"/>
              <a:t>Produce a simple true/false result. </a:t>
            </a:r>
          </a:p>
          <a:p>
            <a:pPr lvl="1" algn="just" eaLnBrk="1" hangingPunct="1">
              <a:lnSpc>
                <a:spcPct val="30000"/>
              </a:lnSpc>
            </a:pPr>
            <a:endParaRPr lang="en-US" altLang="en-US" b="1" dirty="0" smtClean="0"/>
          </a:p>
          <a:p>
            <a:pPr algn="just" eaLnBrk="1" hangingPunct="1"/>
            <a:r>
              <a:rPr lang="en-US" altLang="en-US" b="1" dirty="0" smtClean="0"/>
              <a:t>True if and only if there exists at least one row in result table returned by </a:t>
            </a:r>
            <a:r>
              <a:rPr lang="en-US" altLang="en-US" b="1" dirty="0" err="1" smtClean="0"/>
              <a:t>subquery</a:t>
            </a:r>
            <a:r>
              <a:rPr lang="en-US" altLang="en-US" b="1" dirty="0" smtClean="0"/>
              <a:t>.</a:t>
            </a:r>
          </a:p>
          <a:p>
            <a:pPr lvl="1" algn="just" eaLnBrk="1" hangingPunct="1">
              <a:lnSpc>
                <a:spcPct val="30000"/>
              </a:lnSpc>
            </a:pPr>
            <a:endParaRPr lang="en-US" altLang="en-US" b="1" dirty="0" smtClean="0"/>
          </a:p>
          <a:p>
            <a:pPr algn="just" eaLnBrk="1" hangingPunct="1"/>
            <a:r>
              <a:rPr lang="en-US" altLang="en-US" b="1" dirty="0" smtClean="0"/>
              <a:t>False if </a:t>
            </a:r>
            <a:r>
              <a:rPr lang="en-US" altLang="en-US" b="1" dirty="0" err="1" smtClean="0"/>
              <a:t>subquery</a:t>
            </a:r>
            <a:r>
              <a:rPr lang="en-US" altLang="en-US" b="1" dirty="0" smtClean="0"/>
              <a:t> returns an empty result table. </a:t>
            </a:r>
          </a:p>
          <a:p>
            <a:pPr lvl="1" algn="just" eaLnBrk="1" hangingPunct="1">
              <a:lnSpc>
                <a:spcPct val="40000"/>
              </a:lnSpc>
            </a:pPr>
            <a:endParaRPr lang="en-US" altLang="en-US" b="1" dirty="0" smtClean="0"/>
          </a:p>
          <a:p>
            <a:pPr algn="just" eaLnBrk="1" hangingPunct="1"/>
            <a:r>
              <a:rPr lang="en-US" altLang="en-US" b="1" dirty="0" smtClean="0"/>
              <a:t>NOT EXISTS is the opposite of EXISTS.</a:t>
            </a:r>
          </a:p>
          <a:p>
            <a:pPr algn="just" eaLnBrk="1" hangingPunct="1">
              <a:buNone/>
            </a:pPr>
            <a:endParaRPr lang="en-US" altLang="en-US" b="1" dirty="0" smtClean="0"/>
          </a:p>
          <a:p>
            <a:pPr algn="just" eaLnBrk="1" hangingPunct="1"/>
            <a:r>
              <a:rPr lang="en-US" altLang="en-US" b="1" dirty="0" smtClean="0"/>
              <a:t>As (NOT) EXISTS check only for existence or non-existence of rows in </a:t>
            </a:r>
            <a:r>
              <a:rPr lang="en-US" altLang="en-US" b="1" dirty="0" err="1" smtClean="0"/>
              <a:t>subquery</a:t>
            </a:r>
            <a:r>
              <a:rPr lang="en-US" altLang="en-US" b="1" dirty="0" smtClean="0"/>
              <a:t> result table, </a:t>
            </a:r>
            <a:r>
              <a:rPr lang="en-US" altLang="en-US" b="1" dirty="0" err="1" smtClean="0"/>
              <a:t>subquery</a:t>
            </a:r>
            <a:r>
              <a:rPr lang="en-US" altLang="en-US" b="1" dirty="0" smtClean="0"/>
              <a:t> can contain any number of columns. </a:t>
            </a:r>
          </a:p>
          <a:p>
            <a:pPr lvl="1" algn="just" eaLnBrk="1" hangingPunct="1">
              <a:lnSpc>
                <a:spcPct val="40000"/>
              </a:lnSpc>
            </a:pPr>
            <a:endParaRPr lang="en-US" altLang="en-US" b="1" dirty="0" smtClean="0"/>
          </a:p>
          <a:p>
            <a:pPr algn="just" eaLnBrk="1" hangingPunct="1"/>
            <a:r>
              <a:rPr lang="en-US" altLang="en-US" b="1" dirty="0" smtClean="0"/>
              <a:t>Common for </a:t>
            </a:r>
            <a:r>
              <a:rPr lang="en-US" altLang="en-US" b="1" dirty="0" err="1" smtClean="0"/>
              <a:t>subqueries</a:t>
            </a:r>
            <a:r>
              <a:rPr lang="en-US" altLang="en-US" b="1" dirty="0" smtClean="0"/>
              <a:t> following (NOT) EXISTS to be of form:</a:t>
            </a:r>
          </a:p>
          <a:p>
            <a:pPr lvl="1" algn="just" eaLnBrk="1" hangingPunct="1">
              <a:lnSpc>
                <a:spcPct val="0"/>
              </a:lnSpc>
            </a:pPr>
            <a:endParaRPr lang="en-US" altLang="en-US" b="1" dirty="0" smtClean="0"/>
          </a:p>
          <a:p>
            <a:pPr lvl="1" algn="just" eaLnBrk="1" hangingPunct="1">
              <a:buFontTx/>
              <a:buNone/>
            </a:pPr>
            <a:r>
              <a:rPr lang="en-US" altLang="en-US" b="1" dirty="0" smtClean="0"/>
              <a:t>		(SELECT * ...)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245149" y="428705"/>
            <a:ext cx="9797918" cy="610980"/>
          </a:xfrm>
        </p:spPr>
        <p:txBody>
          <a:bodyPr/>
          <a:lstStyle/>
          <a:p>
            <a:pPr algn="just" eaLnBrk="1" hangingPunct="1">
              <a:defRPr/>
            </a:pPr>
            <a:r>
              <a:rPr sz="3200">
                <a:solidFill>
                  <a:schemeClr val="tx1"/>
                </a:solidFill>
              </a:rPr>
              <a:t>Example 6.31  Query using EXISTS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idx="1"/>
          </p:nvPr>
        </p:nvSpPr>
        <p:spPr>
          <a:xfrm>
            <a:off x="1537912" y="1485895"/>
            <a:ext cx="9855444" cy="4178126"/>
          </a:xfrm>
        </p:spPr>
        <p:txBody>
          <a:bodyPr/>
          <a:lstStyle/>
          <a:p>
            <a:pPr algn="just" eaLnBrk="1" hangingPunct="1">
              <a:buFont typeface="Monotype Sorts" pitchFamily="2" charset="2"/>
              <a:buNone/>
            </a:pPr>
            <a:r>
              <a:rPr lang="en-US" altLang="en-US" b="1" dirty="0" smtClean="0"/>
              <a:t>Find all staff who work in a London branch.</a:t>
            </a:r>
          </a:p>
          <a:p>
            <a:pPr algn="just" eaLnBrk="1" hangingPunct="1">
              <a:lnSpc>
                <a:spcPct val="70000"/>
              </a:lnSpc>
              <a:buFontTx/>
              <a:buChar char="•"/>
            </a:pPr>
            <a:endParaRPr lang="en-US" altLang="en-US" b="1" dirty="0" smtClean="0"/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b="1" dirty="0" smtClean="0"/>
              <a:t>	    SELECT </a:t>
            </a:r>
            <a:r>
              <a:rPr lang="en-US" altLang="en-US" b="1" dirty="0" err="1" smtClean="0"/>
              <a:t>staffNo</a:t>
            </a:r>
            <a:r>
              <a:rPr lang="en-US" altLang="en-US" b="1" dirty="0" smtClean="0"/>
              <a:t>, </a:t>
            </a:r>
            <a:r>
              <a:rPr lang="en-US" altLang="en-US" b="1" dirty="0" err="1" smtClean="0"/>
              <a:t>fName</a:t>
            </a:r>
            <a:r>
              <a:rPr lang="en-US" altLang="en-US" b="1" dirty="0" smtClean="0"/>
              <a:t>, </a:t>
            </a:r>
            <a:r>
              <a:rPr lang="en-US" altLang="en-US" b="1" dirty="0" err="1" smtClean="0"/>
              <a:t>lName</a:t>
            </a:r>
            <a:r>
              <a:rPr lang="en-US" altLang="en-US" b="1" dirty="0" smtClean="0"/>
              <a:t>, position</a:t>
            </a:r>
          </a:p>
          <a:p>
            <a:pPr lvl="1" algn="just" eaLnBrk="1" hangingPunct="1">
              <a:buFontTx/>
              <a:buNone/>
            </a:pPr>
            <a:r>
              <a:rPr lang="en-US" altLang="en-US" b="1" dirty="0" smtClean="0"/>
              <a:t>  FROM Staff s</a:t>
            </a:r>
          </a:p>
          <a:p>
            <a:pPr lvl="1" algn="just" eaLnBrk="1" hangingPunct="1">
              <a:buFontTx/>
              <a:buNone/>
            </a:pPr>
            <a:r>
              <a:rPr lang="en-US" altLang="en-US" b="1" dirty="0" smtClean="0"/>
              <a:t>  WHERE EXISTS</a:t>
            </a:r>
          </a:p>
          <a:p>
            <a:pPr lvl="1" algn="just" eaLnBrk="1" hangingPunct="1">
              <a:buFontTx/>
              <a:buNone/>
            </a:pPr>
            <a:r>
              <a:rPr lang="en-US" altLang="en-US" b="1" dirty="0" smtClean="0"/>
              <a:t>		(SELECT *</a:t>
            </a:r>
          </a:p>
          <a:p>
            <a:pPr lvl="1" algn="just" eaLnBrk="1" hangingPunct="1">
              <a:buFontTx/>
              <a:buNone/>
            </a:pPr>
            <a:r>
              <a:rPr lang="en-US" altLang="en-US" b="1" dirty="0" smtClean="0"/>
              <a:t>		 FROM Branch b</a:t>
            </a:r>
          </a:p>
          <a:p>
            <a:pPr lvl="1" algn="just" eaLnBrk="1" hangingPunct="1">
              <a:buFontTx/>
              <a:buNone/>
            </a:pPr>
            <a:r>
              <a:rPr lang="en-US" altLang="en-US" b="1" dirty="0" smtClean="0"/>
              <a:t>		 WHERE </a:t>
            </a:r>
            <a:r>
              <a:rPr lang="en-US" altLang="en-US" b="1" dirty="0" err="1" smtClean="0"/>
              <a:t>s.branchNo</a:t>
            </a:r>
            <a:r>
              <a:rPr lang="en-US" altLang="en-US" b="1" dirty="0" smtClean="0"/>
              <a:t> = </a:t>
            </a:r>
            <a:r>
              <a:rPr lang="en-US" altLang="en-US" b="1" dirty="0" err="1" smtClean="0"/>
              <a:t>b.branchNo</a:t>
            </a:r>
            <a:r>
              <a:rPr lang="en-US" altLang="en-US" b="1" dirty="0" smtClean="0"/>
              <a:t> AND </a:t>
            </a:r>
          </a:p>
          <a:p>
            <a:pPr lvl="1" algn="just" eaLnBrk="1" hangingPunct="1">
              <a:buFontTx/>
              <a:buNone/>
            </a:pPr>
            <a:r>
              <a:rPr lang="en-US" altLang="en-US" b="1" dirty="0" smtClean="0"/>
              <a:t>	  		     city = ‘London’);</a:t>
            </a:r>
            <a:endParaRPr lang="en-US" altLang="en-US" dirty="0" smtClean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36622" y="5209361"/>
            <a:ext cx="5970567" cy="20775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7" name="Rectangle 3"/>
          <p:cNvSpPr>
            <a:spLocks noGrp="1" noChangeArrowheads="1"/>
          </p:cNvSpPr>
          <p:nvPr>
            <p:ph idx="1"/>
          </p:nvPr>
        </p:nvSpPr>
        <p:spPr>
          <a:xfrm>
            <a:off x="1178690" y="1613920"/>
            <a:ext cx="9206284" cy="5123381"/>
          </a:xfrm>
        </p:spPr>
        <p:txBody>
          <a:bodyPr/>
          <a:lstStyle/>
          <a:p>
            <a:pPr algn="just" eaLnBrk="1" hangingPunct="1"/>
            <a:r>
              <a:rPr lang="en-US" altLang="en-US" b="1" dirty="0" smtClean="0"/>
              <a:t>Note, search condition </a:t>
            </a:r>
            <a:r>
              <a:rPr lang="en-US" altLang="en-US" b="1" dirty="0" err="1" smtClean="0"/>
              <a:t>s.branchNo</a:t>
            </a:r>
            <a:r>
              <a:rPr lang="en-US" altLang="en-US" b="1" dirty="0" smtClean="0"/>
              <a:t> = </a:t>
            </a:r>
            <a:r>
              <a:rPr lang="en-US" altLang="en-US" b="1" dirty="0" err="1" smtClean="0"/>
              <a:t>b.branchNo</a:t>
            </a:r>
            <a:r>
              <a:rPr lang="en-US" altLang="en-US" b="1" dirty="0" smtClean="0"/>
              <a:t> is necessary to consider correct branch record for each member of staff. </a:t>
            </a:r>
          </a:p>
          <a:p>
            <a:pPr algn="just" eaLnBrk="1" hangingPunct="1"/>
            <a:r>
              <a:rPr lang="en-US" altLang="en-US" b="1" dirty="0" smtClean="0"/>
              <a:t>If omitted, would get all staff records listed out because </a:t>
            </a:r>
            <a:r>
              <a:rPr lang="en-US" altLang="en-US" b="1" dirty="0" err="1" smtClean="0"/>
              <a:t>subquery</a:t>
            </a:r>
            <a:r>
              <a:rPr lang="en-US" altLang="en-US" b="1" dirty="0" smtClean="0"/>
              <a:t>:</a:t>
            </a:r>
          </a:p>
          <a:p>
            <a:pPr algn="just" eaLnBrk="1" hangingPunct="1">
              <a:lnSpc>
                <a:spcPct val="10000"/>
              </a:lnSpc>
            </a:pPr>
            <a:endParaRPr lang="en-US" altLang="en-US" b="1" dirty="0" smtClean="0"/>
          </a:p>
          <a:p>
            <a:pPr lvl="1" algn="just" eaLnBrk="1" hangingPunct="1">
              <a:buFontTx/>
              <a:buNone/>
            </a:pPr>
            <a:r>
              <a:rPr lang="en-US" altLang="en-US" b="1" dirty="0" smtClean="0">
                <a:solidFill>
                  <a:srgbClr val="7030A0"/>
                </a:solidFill>
              </a:rPr>
              <a:t>SELECT * FROM Branch WHERE city=‘London’</a:t>
            </a:r>
          </a:p>
          <a:p>
            <a:pPr algn="just" eaLnBrk="1" hangingPunct="1">
              <a:lnSpc>
                <a:spcPct val="10000"/>
              </a:lnSpc>
            </a:pPr>
            <a:endParaRPr lang="en-US" altLang="en-US" b="1" dirty="0" smtClean="0"/>
          </a:p>
          <a:p>
            <a:pPr algn="just" eaLnBrk="1" hangingPunct="1"/>
            <a:r>
              <a:rPr lang="en-US" altLang="en-US" b="1" dirty="0" smtClean="0"/>
              <a:t>would always be true and query would be:</a:t>
            </a:r>
          </a:p>
          <a:p>
            <a:pPr algn="just" eaLnBrk="1" hangingPunct="1">
              <a:lnSpc>
                <a:spcPct val="10000"/>
              </a:lnSpc>
            </a:pPr>
            <a:endParaRPr lang="en-US" altLang="en-US" b="1" dirty="0" smtClean="0"/>
          </a:p>
          <a:p>
            <a:pPr lvl="1" algn="just" eaLnBrk="1" hangingPunct="1">
              <a:buFontTx/>
              <a:buNone/>
            </a:pPr>
            <a:r>
              <a:rPr lang="en-US" altLang="en-US" b="1" dirty="0" smtClean="0">
                <a:solidFill>
                  <a:srgbClr val="7030A0"/>
                </a:solidFill>
              </a:rPr>
              <a:t>SELECT </a:t>
            </a:r>
            <a:r>
              <a:rPr lang="en-US" altLang="en-US" b="1" dirty="0" err="1" smtClean="0">
                <a:solidFill>
                  <a:srgbClr val="7030A0"/>
                </a:solidFill>
              </a:rPr>
              <a:t>staffNo</a:t>
            </a:r>
            <a:r>
              <a:rPr lang="en-US" altLang="en-US" b="1" dirty="0" smtClean="0">
                <a:solidFill>
                  <a:srgbClr val="7030A0"/>
                </a:solidFill>
              </a:rPr>
              <a:t>, </a:t>
            </a:r>
            <a:r>
              <a:rPr lang="en-US" altLang="en-US" b="1" dirty="0" err="1" smtClean="0">
                <a:solidFill>
                  <a:srgbClr val="7030A0"/>
                </a:solidFill>
              </a:rPr>
              <a:t>fName</a:t>
            </a:r>
            <a:r>
              <a:rPr lang="en-US" altLang="en-US" b="1" dirty="0" smtClean="0">
                <a:solidFill>
                  <a:srgbClr val="7030A0"/>
                </a:solidFill>
              </a:rPr>
              <a:t>, </a:t>
            </a:r>
            <a:r>
              <a:rPr lang="en-US" altLang="en-US" b="1" dirty="0" err="1" smtClean="0">
                <a:solidFill>
                  <a:srgbClr val="7030A0"/>
                </a:solidFill>
              </a:rPr>
              <a:t>lName</a:t>
            </a:r>
            <a:r>
              <a:rPr lang="en-US" altLang="en-US" b="1" dirty="0" smtClean="0">
                <a:solidFill>
                  <a:srgbClr val="7030A0"/>
                </a:solidFill>
              </a:rPr>
              <a:t>, position 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b="1" dirty="0" smtClean="0">
                <a:solidFill>
                  <a:srgbClr val="7030A0"/>
                </a:solidFill>
              </a:rPr>
              <a:t>WHERE true;</a:t>
            </a:r>
          </a:p>
          <a:p>
            <a:pPr algn="just" eaLnBrk="1" hangingPunct="1"/>
            <a:r>
              <a:rPr lang="en-US" altLang="en-US" b="1" dirty="0" smtClean="0"/>
              <a:t>Could also write this query using join construct:</a:t>
            </a:r>
          </a:p>
          <a:p>
            <a:pPr lvl="1" algn="just" eaLnBrk="1" hangingPunct="1">
              <a:lnSpc>
                <a:spcPct val="20000"/>
              </a:lnSpc>
            </a:pPr>
            <a:endParaRPr lang="en-US" altLang="en-US" b="1" dirty="0" smtClean="0"/>
          </a:p>
          <a:p>
            <a:pPr lvl="1" algn="just" eaLnBrk="1" hangingPunct="1">
              <a:buFontTx/>
              <a:buNone/>
            </a:pPr>
            <a:r>
              <a:rPr lang="en-US" altLang="en-US" b="1" dirty="0" smtClean="0">
                <a:solidFill>
                  <a:srgbClr val="7030A0"/>
                </a:solidFill>
              </a:rPr>
              <a:t>SELECT </a:t>
            </a:r>
            <a:r>
              <a:rPr lang="en-US" altLang="en-US" b="1" dirty="0" err="1" smtClean="0">
                <a:solidFill>
                  <a:srgbClr val="7030A0"/>
                </a:solidFill>
              </a:rPr>
              <a:t>staffNo</a:t>
            </a:r>
            <a:r>
              <a:rPr lang="en-US" altLang="en-US" b="1" dirty="0" smtClean="0">
                <a:solidFill>
                  <a:srgbClr val="7030A0"/>
                </a:solidFill>
              </a:rPr>
              <a:t>, </a:t>
            </a:r>
            <a:r>
              <a:rPr lang="en-US" altLang="en-US" b="1" dirty="0" err="1" smtClean="0">
                <a:solidFill>
                  <a:srgbClr val="7030A0"/>
                </a:solidFill>
              </a:rPr>
              <a:t>fName</a:t>
            </a:r>
            <a:r>
              <a:rPr lang="en-US" altLang="en-US" b="1" dirty="0" smtClean="0">
                <a:solidFill>
                  <a:srgbClr val="7030A0"/>
                </a:solidFill>
              </a:rPr>
              <a:t>, </a:t>
            </a:r>
            <a:r>
              <a:rPr lang="en-US" altLang="en-US" b="1" dirty="0" err="1" smtClean="0">
                <a:solidFill>
                  <a:srgbClr val="7030A0"/>
                </a:solidFill>
              </a:rPr>
              <a:t>lName</a:t>
            </a:r>
            <a:r>
              <a:rPr lang="en-US" altLang="en-US" b="1" dirty="0" smtClean="0">
                <a:solidFill>
                  <a:srgbClr val="7030A0"/>
                </a:solidFill>
              </a:rPr>
              <a:t>, position</a:t>
            </a:r>
          </a:p>
          <a:p>
            <a:pPr lvl="1" algn="just" eaLnBrk="1" hangingPunct="1">
              <a:buFontTx/>
              <a:buNone/>
            </a:pPr>
            <a:r>
              <a:rPr lang="en-US" altLang="en-US" b="1" dirty="0" smtClean="0">
                <a:solidFill>
                  <a:srgbClr val="7030A0"/>
                </a:solidFill>
              </a:rPr>
              <a:t>FROM Staff s, Branch b</a:t>
            </a:r>
          </a:p>
          <a:p>
            <a:pPr lvl="1" algn="just" eaLnBrk="1" hangingPunct="1">
              <a:buFontTx/>
              <a:buNone/>
            </a:pPr>
            <a:r>
              <a:rPr lang="en-US" altLang="en-US" b="1" dirty="0" smtClean="0">
                <a:solidFill>
                  <a:srgbClr val="7030A0"/>
                </a:solidFill>
              </a:rPr>
              <a:t>WHERE </a:t>
            </a:r>
            <a:r>
              <a:rPr lang="en-US" altLang="en-US" b="1" dirty="0" err="1" smtClean="0">
                <a:solidFill>
                  <a:srgbClr val="7030A0"/>
                </a:solidFill>
              </a:rPr>
              <a:t>s.branchNo</a:t>
            </a:r>
            <a:r>
              <a:rPr lang="en-US" altLang="en-US" b="1" dirty="0" smtClean="0">
                <a:solidFill>
                  <a:srgbClr val="7030A0"/>
                </a:solidFill>
              </a:rPr>
              <a:t> = </a:t>
            </a:r>
            <a:r>
              <a:rPr lang="en-US" altLang="en-US" b="1" dirty="0" err="1" smtClean="0">
                <a:solidFill>
                  <a:srgbClr val="7030A0"/>
                </a:solidFill>
              </a:rPr>
              <a:t>b.branchNo</a:t>
            </a:r>
            <a:r>
              <a:rPr lang="en-US" altLang="en-US" b="1" dirty="0" smtClean="0">
                <a:solidFill>
                  <a:srgbClr val="7030A0"/>
                </a:solidFill>
              </a:rPr>
              <a:t> AND </a:t>
            </a:r>
          </a:p>
          <a:p>
            <a:pPr lvl="1" algn="just" eaLnBrk="1" hangingPunct="1">
              <a:buFontTx/>
              <a:buNone/>
            </a:pPr>
            <a:r>
              <a:rPr lang="en-US" altLang="en-US" b="1" dirty="0" smtClean="0">
                <a:solidFill>
                  <a:srgbClr val="7030A0"/>
                </a:solidFill>
              </a:rPr>
              <a:t>                city = ‘London’;</a:t>
            </a:r>
          </a:p>
          <a:p>
            <a:pPr lvl="1" algn="just" eaLnBrk="1" hangingPunct="1">
              <a:buFontTx/>
              <a:buNone/>
            </a:pPr>
            <a:endParaRPr lang="en-US" altLang="en-US" b="1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245149" y="428705"/>
            <a:ext cx="9797918" cy="61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Example 6.31  Query using EXISTS</a:t>
            </a: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4"/>
          <p:cNvSpPr>
            <a:spLocks noGrp="1"/>
          </p:cNvSpPr>
          <p:nvPr>
            <p:ph type="title"/>
          </p:nvPr>
        </p:nvSpPr>
        <p:spPr>
          <a:xfrm>
            <a:off x="1814513" y="3152775"/>
            <a:ext cx="7372350" cy="1260475"/>
          </a:xfrm>
        </p:spPr>
        <p:txBody>
          <a:bodyPr/>
          <a:lstStyle/>
          <a:p>
            <a:r>
              <a:rPr lang="en-US" altLang="en-US" sz="4000" dirty="0" smtClean="0">
                <a:latin typeface="Open Sans" pitchFamily="-84" charset="0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206326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4432" y="2773045"/>
            <a:ext cx="10489629" cy="1260475"/>
          </a:xfrm>
        </p:spPr>
        <p:txBody>
          <a:bodyPr>
            <a:noAutofit/>
          </a:bodyPr>
          <a:lstStyle/>
          <a:p>
            <a:r>
              <a:rPr lang="en-US" sz="4600" dirty="0" smtClean="0"/>
              <a:t>CHAPTER 6</a:t>
            </a:r>
            <a:br>
              <a:rPr lang="en-US" sz="4600" dirty="0" smtClean="0"/>
            </a:br>
            <a:r>
              <a:rPr lang="en-US" sz="4600" dirty="0" smtClean="0"/>
              <a:t>SQL : DATA MANIPULATION</a:t>
            </a:r>
            <a:endParaRPr lang="id-ID" sz="4600" dirty="0"/>
          </a:p>
        </p:txBody>
      </p:sp>
      <p:sp>
        <p:nvSpPr>
          <p:cNvPr id="6146" name="AutoShape 2" descr="https://www.csiac.org/sites/default/files/images/group_rotating_banner/banner_195.jpg"/>
          <p:cNvSpPr>
            <a:spLocks noChangeAspect="1" noChangeArrowheads="1"/>
          </p:cNvSpPr>
          <p:nvPr/>
        </p:nvSpPr>
        <p:spPr bwMode="auto">
          <a:xfrm>
            <a:off x="181855" y="-1638617"/>
            <a:ext cx="7237099" cy="3413786"/>
          </a:xfrm>
          <a:prstGeom prst="rect">
            <a:avLst/>
          </a:prstGeom>
          <a:noFill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2191790" y="224852"/>
            <a:ext cx="8261350" cy="1260475"/>
          </a:xfrm>
        </p:spPr>
        <p:txBody>
          <a:bodyPr/>
          <a:lstStyle/>
          <a:p>
            <a:pPr>
              <a:defRPr/>
            </a:pPr>
            <a:r>
              <a:rPr lang="en-US" altLang="en-US" sz="3600" dirty="0">
                <a:solidFill>
                  <a:schemeClr val="tx1"/>
                </a:solidFill>
                <a:latin typeface="Open Sans" pitchFamily="-84" charset="0"/>
              </a:rPr>
              <a:t>Character/ </a:t>
            </a:r>
            <a:r>
              <a:rPr sz="3600" b="1" dirty="0" smtClean="0">
                <a:solidFill>
                  <a:schemeClr val="tx1"/>
                </a:solidFill>
              </a:rPr>
              <a:t>String Functions 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>
          <a:xfrm>
            <a:off x="1490388" y="1877788"/>
            <a:ext cx="8752890" cy="4114797"/>
          </a:xfrm>
        </p:spPr>
        <p:txBody>
          <a:bodyPr/>
          <a:lstStyle/>
          <a:p>
            <a:r>
              <a:rPr lang="en-US" sz="2400" b="1" dirty="0" smtClean="0"/>
              <a:t>SQL string function is a built-in string function.</a:t>
            </a:r>
            <a:br>
              <a:rPr lang="en-US" sz="2400" b="1" dirty="0" smtClean="0"/>
            </a:br>
            <a:endParaRPr lang="en-US" sz="2400" b="1" dirty="0" smtClean="0"/>
          </a:p>
          <a:p>
            <a:r>
              <a:rPr lang="en-US" sz="2400" b="1" dirty="0" smtClean="0"/>
              <a:t>It perform an operation on a string input value and return a string or numeric value.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Below is All built-in </a:t>
            </a:r>
            <a:r>
              <a:rPr lang="en-US" sz="2400" b="1" dirty="0" err="1" smtClean="0"/>
              <a:t>Sql</a:t>
            </a:r>
            <a:r>
              <a:rPr lang="en-US" sz="2400" b="1" dirty="0" smtClean="0"/>
              <a:t> string function :</a:t>
            </a:r>
          </a:p>
          <a:p>
            <a:pPr>
              <a:buFont typeface="Monotype Sorts"/>
              <a:buNone/>
            </a:pPr>
            <a:r>
              <a:rPr lang="en-US" sz="2400" b="1" dirty="0" smtClean="0"/>
              <a:t>   	RIGHT, LEFT, SUBSTRING, CHARINDEX, STUFF, REPLACE,CAST,CONVERT, LTRIM, RTRIM,LOWER,UPPER,LEN, REVERSE</a:t>
            </a:r>
          </a:p>
        </p:txBody>
      </p:sp>
    </p:spTree>
    <p:extLst>
      <p:ext uri="{BB962C8B-B14F-4D97-AF65-F5344CB8AC3E}">
        <p14:creationId xmlns:p14="http://schemas.microsoft.com/office/powerpoint/2010/main" val="42296275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2427288" y="131303"/>
            <a:ext cx="8261350" cy="1260475"/>
          </a:xfrm>
        </p:spPr>
        <p:txBody>
          <a:bodyPr/>
          <a:lstStyle/>
          <a:p>
            <a:pPr>
              <a:defRPr/>
            </a:pPr>
            <a:r>
              <a:rPr sz="4400" b="1" smtClean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>
          <a:xfrm>
            <a:off x="1441402" y="1747149"/>
            <a:ext cx="8801876" cy="5563606"/>
          </a:xfrm>
        </p:spPr>
        <p:txBody>
          <a:bodyPr/>
          <a:lstStyle/>
          <a:p>
            <a:pPr algn="just"/>
            <a:r>
              <a:rPr lang="en-US" sz="2400" b="1" dirty="0" smtClean="0"/>
              <a:t>Returns right part of a string with the specified number of characters.</a:t>
            </a:r>
          </a:p>
          <a:p>
            <a:pPr algn="just">
              <a:buFont typeface="Monotype Sorts"/>
              <a:buNone/>
            </a:pPr>
            <a:r>
              <a:rPr lang="en-US" sz="2400" b="1" dirty="0" smtClean="0"/>
              <a:t>	Format:</a:t>
            </a:r>
          </a:p>
          <a:p>
            <a:pPr algn="just">
              <a:buFont typeface="Monotype Sorts"/>
              <a:buNone/>
            </a:pPr>
            <a:r>
              <a:rPr lang="en-US" sz="2400" b="1" dirty="0" smtClean="0"/>
              <a:t>	RIGHT( </a:t>
            </a:r>
            <a:r>
              <a:rPr lang="en-US" sz="2400" b="1" dirty="0" err="1" smtClean="0"/>
              <a:t>field_name</a:t>
            </a:r>
            <a:r>
              <a:rPr lang="en-US" sz="2400" b="1" dirty="0" smtClean="0"/>
              <a:t>, length)</a:t>
            </a:r>
          </a:p>
          <a:p>
            <a:pPr algn="just"/>
            <a:endParaRPr lang="en-US" sz="2400" b="1" dirty="0" smtClean="0"/>
          </a:p>
          <a:p>
            <a:pPr algn="just"/>
            <a:r>
              <a:rPr lang="en-US" b="1" dirty="0" smtClean="0"/>
              <a:t>Example: how to returns three last digits of postcode in Branch table</a:t>
            </a:r>
          </a:p>
          <a:p>
            <a:pPr marL="0" indent="0" algn="just">
              <a:buNone/>
            </a:pPr>
            <a:r>
              <a:rPr lang="en-US" b="1" dirty="0"/>
              <a:t>	</a:t>
            </a:r>
            <a:r>
              <a:rPr lang="en-US" b="1" dirty="0" smtClean="0"/>
              <a:t>SELECT RIGHT(postcode,3) FROM Branch</a:t>
            </a:r>
          </a:p>
          <a:p>
            <a:pPr algn="just"/>
            <a:r>
              <a:rPr lang="en-US" b="1" dirty="0" smtClean="0"/>
              <a:t>Result:</a:t>
            </a:r>
          </a:p>
          <a:p>
            <a:pPr marL="0" indent="0" algn="just">
              <a:buNone/>
            </a:pPr>
            <a:r>
              <a:rPr lang="en-US" b="1" dirty="0"/>
              <a:t>	</a:t>
            </a:r>
            <a:r>
              <a:rPr lang="en-US" b="1" dirty="0" smtClean="0"/>
              <a:t>4EH</a:t>
            </a:r>
          </a:p>
          <a:p>
            <a:pPr marL="0" indent="0" algn="just">
              <a:buNone/>
            </a:pPr>
            <a:r>
              <a:rPr lang="en-US" b="1" dirty="0"/>
              <a:t>	</a:t>
            </a:r>
            <a:r>
              <a:rPr lang="en-US" b="1" dirty="0" smtClean="0"/>
              <a:t>3SU</a:t>
            </a:r>
          </a:p>
          <a:p>
            <a:pPr marL="0" indent="0" algn="just">
              <a:buNone/>
            </a:pPr>
            <a:r>
              <a:rPr lang="en-US" b="1" dirty="0"/>
              <a:t>	</a:t>
            </a:r>
            <a:r>
              <a:rPr lang="en-US" b="1" dirty="0" smtClean="0"/>
              <a:t>9QX</a:t>
            </a:r>
          </a:p>
          <a:p>
            <a:pPr marL="0" indent="0" algn="just">
              <a:buNone/>
            </a:pPr>
            <a:r>
              <a:rPr lang="en-US" b="1" dirty="0"/>
              <a:t>	</a:t>
            </a:r>
            <a:r>
              <a:rPr lang="en-US" b="1" dirty="0" smtClean="0"/>
              <a:t>1NZ</a:t>
            </a:r>
          </a:p>
          <a:p>
            <a:pPr marL="0" indent="0" algn="just">
              <a:buNone/>
            </a:pPr>
            <a:r>
              <a:rPr lang="en-US" b="1" dirty="0"/>
              <a:t>	</a:t>
            </a:r>
            <a:r>
              <a:rPr lang="en-US" b="1" dirty="0" smtClean="0"/>
              <a:t>6EU</a:t>
            </a:r>
          </a:p>
          <a:p>
            <a:pPr algn="just">
              <a:buNone/>
            </a:pPr>
            <a:r>
              <a:rPr lang="en-US" sz="2400" b="1" dirty="0" smtClean="0"/>
              <a:t>	</a:t>
            </a: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16478" y="6806565"/>
            <a:ext cx="2226800" cy="50419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958B0CE5-02E4-48AD-AAAD-0E02321E9312}" type="slidenum">
              <a:rPr lang="en-GB"/>
              <a:pPr/>
              <a:t>41</a:t>
            </a:fld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468" y="5338805"/>
            <a:ext cx="4401164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427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1981928" y="212948"/>
            <a:ext cx="8261350" cy="1260475"/>
          </a:xfrm>
        </p:spPr>
        <p:txBody>
          <a:bodyPr/>
          <a:lstStyle/>
          <a:p>
            <a:pPr>
              <a:defRPr/>
            </a:pPr>
            <a:r>
              <a:rPr sz="4400" smtClean="0">
                <a:solidFill>
                  <a:schemeClr val="tx1"/>
                </a:solidFill>
              </a:rPr>
              <a:t> </a:t>
            </a:r>
            <a:r>
              <a:rPr sz="4400" b="1" smtClean="0">
                <a:solidFill>
                  <a:schemeClr val="tx1"/>
                </a:solidFill>
              </a:rPr>
              <a:t>LEFT</a:t>
            </a:r>
            <a:endParaRPr sz="4400" smtClean="0">
              <a:solidFill>
                <a:schemeClr val="tx1"/>
              </a:solidFill>
            </a:endParaRP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>
          <a:xfrm>
            <a:off x="1425074" y="1745550"/>
            <a:ext cx="7425012" cy="5689571"/>
          </a:xfrm>
        </p:spPr>
        <p:txBody>
          <a:bodyPr/>
          <a:lstStyle/>
          <a:p>
            <a:pPr algn="just"/>
            <a:r>
              <a:rPr lang="en-US" sz="2400" b="1" dirty="0" smtClean="0"/>
              <a:t>Returns left part of a string with the specified number of characters.</a:t>
            </a:r>
          </a:p>
          <a:p>
            <a:pPr algn="just">
              <a:buFont typeface="Monotype Sorts"/>
              <a:buNone/>
            </a:pPr>
            <a:r>
              <a:rPr lang="en-US" sz="2400" b="1" dirty="0" smtClean="0"/>
              <a:t>	Format :</a:t>
            </a:r>
          </a:p>
          <a:p>
            <a:pPr algn="just">
              <a:buFont typeface="Monotype Sorts"/>
              <a:buNone/>
            </a:pPr>
            <a:r>
              <a:rPr lang="en-US" sz="2400" b="1" dirty="0" smtClean="0"/>
              <a:t>	LEFT ( </a:t>
            </a:r>
            <a:r>
              <a:rPr lang="en-US" sz="2400" b="1" dirty="0" err="1" smtClean="0"/>
              <a:t>field_name</a:t>
            </a:r>
            <a:r>
              <a:rPr lang="en-US" sz="2400" b="1" dirty="0" smtClean="0"/>
              <a:t>, length) </a:t>
            </a:r>
          </a:p>
          <a:p>
            <a:pPr algn="just">
              <a:buFont typeface="Monotype Sorts"/>
              <a:buNone/>
            </a:pPr>
            <a:endParaRPr lang="en-US" sz="2400" b="1" dirty="0" smtClean="0"/>
          </a:p>
          <a:p>
            <a:pPr algn="just"/>
            <a:r>
              <a:rPr lang="en-US" b="1" dirty="0"/>
              <a:t>Example: how to returns three </a:t>
            </a:r>
            <a:r>
              <a:rPr lang="en-US" b="1" dirty="0" smtClean="0"/>
              <a:t>first digits </a:t>
            </a:r>
            <a:r>
              <a:rPr lang="en-US" b="1" dirty="0"/>
              <a:t>of postcode in Branch table</a:t>
            </a:r>
          </a:p>
          <a:p>
            <a:pPr marL="0" indent="0" algn="just">
              <a:buNone/>
            </a:pPr>
            <a:r>
              <a:rPr lang="en-US" b="1" dirty="0"/>
              <a:t>	SELECT </a:t>
            </a:r>
            <a:r>
              <a:rPr lang="en-US" b="1" dirty="0" smtClean="0"/>
              <a:t>LEFT(postcode,3</a:t>
            </a:r>
            <a:r>
              <a:rPr lang="en-US" b="1" dirty="0"/>
              <a:t>) FROM Branch</a:t>
            </a:r>
          </a:p>
          <a:p>
            <a:pPr algn="just"/>
            <a:r>
              <a:rPr lang="en-US" b="1" dirty="0"/>
              <a:t>Result:</a:t>
            </a:r>
          </a:p>
          <a:p>
            <a:pPr marL="0" indent="0" algn="just">
              <a:buNone/>
            </a:pPr>
            <a:r>
              <a:rPr lang="en-US" b="1" dirty="0"/>
              <a:t>	</a:t>
            </a:r>
            <a:r>
              <a:rPr lang="en-US" b="1" dirty="0" smtClean="0"/>
              <a:t>SW1</a:t>
            </a: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	</a:t>
            </a:r>
            <a:r>
              <a:rPr lang="en-US" b="1" dirty="0" smtClean="0"/>
              <a:t>AB2</a:t>
            </a: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	</a:t>
            </a:r>
            <a:r>
              <a:rPr lang="en-US" b="1" dirty="0" smtClean="0"/>
              <a:t>G11</a:t>
            </a: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	</a:t>
            </a:r>
            <a:r>
              <a:rPr lang="en-US" b="1" dirty="0" smtClean="0"/>
              <a:t>BS9</a:t>
            </a: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	</a:t>
            </a:r>
            <a:r>
              <a:rPr lang="en-US" b="1" dirty="0" smtClean="0"/>
              <a:t>NW1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468" y="5338805"/>
            <a:ext cx="4401164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95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1981928" y="376238"/>
            <a:ext cx="8261350" cy="1260475"/>
          </a:xfrm>
        </p:spPr>
        <p:txBody>
          <a:bodyPr/>
          <a:lstStyle/>
          <a:p>
            <a:pPr>
              <a:defRPr/>
            </a:pPr>
            <a:r>
              <a:rPr sz="4400" b="1" smtClean="0">
                <a:solidFill>
                  <a:schemeClr val="tx1"/>
                </a:solidFill>
              </a:rPr>
              <a:t>SUBSTRING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>
          <a:xfrm>
            <a:off x="1294445" y="1894113"/>
            <a:ext cx="9078748" cy="3331029"/>
          </a:xfrm>
        </p:spPr>
        <p:txBody>
          <a:bodyPr/>
          <a:lstStyle/>
          <a:p>
            <a:r>
              <a:rPr lang="en-US" sz="2400" b="1" dirty="0" smtClean="0"/>
              <a:t>Returns part of a string.</a:t>
            </a:r>
          </a:p>
          <a:p>
            <a:pPr>
              <a:buFont typeface="Monotype Sorts"/>
              <a:buNone/>
            </a:pPr>
            <a:r>
              <a:rPr lang="en-US" sz="2400" b="1" dirty="0" smtClean="0"/>
              <a:t>	Format :</a:t>
            </a:r>
          </a:p>
          <a:p>
            <a:pPr>
              <a:buFont typeface="Monotype Sorts"/>
              <a:buNone/>
            </a:pPr>
            <a:r>
              <a:rPr lang="en-US" sz="2400" b="1" dirty="0" smtClean="0"/>
              <a:t>	SUBSTRING ( </a:t>
            </a:r>
            <a:r>
              <a:rPr lang="en-US" sz="2400" b="1" dirty="0" err="1" smtClean="0"/>
              <a:t>Field_name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startindex</a:t>
            </a:r>
            <a:r>
              <a:rPr lang="en-US" sz="2400" b="1" dirty="0" smtClean="0"/>
              <a:t> , length )</a:t>
            </a:r>
          </a:p>
          <a:p>
            <a:pPr>
              <a:buFont typeface="Monotype Sorts"/>
              <a:buNone/>
            </a:pPr>
            <a:endParaRPr lang="en-US" sz="2400" b="1" dirty="0" smtClean="0"/>
          </a:p>
          <a:p>
            <a:pPr algn="just"/>
            <a:r>
              <a:rPr lang="en-US" sz="2400" b="1" dirty="0" smtClean="0"/>
              <a:t>Example: how </a:t>
            </a:r>
            <a:r>
              <a:rPr lang="en-US" sz="2400" b="1" dirty="0"/>
              <a:t>to returns </a:t>
            </a:r>
            <a:r>
              <a:rPr lang="en-US" sz="2400" b="1" dirty="0" smtClean="0"/>
              <a:t>postcode </a:t>
            </a:r>
            <a:r>
              <a:rPr lang="en-US" sz="2400" b="1" dirty="0"/>
              <a:t>in Branch </a:t>
            </a:r>
            <a:r>
              <a:rPr lang="en-US" sz="2400" b="1" dirty="0" smtClean="0"/>
              <a:t>table, started from second character and the length is 4</a:t>
            </a:r>
            <a:endParaRPr lang="en-US" sz="2400" b="1" dirty="0"/>
          </a:p>
          <a:p>
            <a:pPr marL="0" indent="0" algn="just">
              <a:buNone/>
            </a:pPr>
            <a:r>
              <a:rPr lang="en-US" sz="2400" b="1" dirty="0"/>
              <a:t>	SELECT </a:t>
            </a:r>
            <a:r>
              <a:rPr lang="en-US" sz="2400" b="1" dirty="0" smtClean="0"/>
              <a:t>SUBSTRING(postcode,2,4) </a:t>
            </a:r>
            <a:r>
              <a:rPr lang="en-US" sz="2400" b="1" dirty="0"/>
              <a:t>FROM Branch</a:t>
            </a:r>
          </a:p>
          <a:p>
            <a:pPr algn="just"/>
            <a:r>
              <a:rPr lang="en-US" sz="2400" b="1" dirty="0"/>
              <a:t>Result:</a:t>
            </a:r>
          </a:p>
          <a:p>
            <a:pPr marL="0" indent="0" algn="just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W1 4</a:t>
            </a:r>
            <a:endParaRPr lang="en-US" sz="2400" b="1" dirty="0"/>
          </a:p>
          <a:p>
            <a:pPr marL="0" indent="0" algn="just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B2 3</a:t>
            </a:r>
            <a:endParaRPr lang="en-US" sz="2400" b="1" dirty="0"/>
          </a:p>
          <a:p>
            <a:pPr marL="0" indent="0" algn="just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11 9</a:t>
            </a:r>
            <a:endParaRPr lang="en-US" sz="2400" b="1" dirty="0"/>
          </a:p>
          <a:p>
            <a:pPr marL="0" indent="0" algn="just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S99</a:t>
            </a:r>
            <a:endParaRPr lang="en-US" sz="2400" b="1" dirty="0"/>
          </a:p>
          <a:p>
            <a:pPr marL="0" indent="0" algn="just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W10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468" y="5338805"/>
            <a:ext cx="4401164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890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2186214" y="376238"/>
            <a:ext cx="8261350" cy="1260475"/>
          </a:xfrm>
        </p:spPr>
        <p:txBody>
          <a:bodyPr/>
          <a:lstStyle/>
          <a:p>
            <a:pPr>
              <a:defRPr/>
            </a:pPr>
            <a:r>
              <a:rPr sz="4400" b="1" smtClean="0">
                <a:solidFill>
                  <a:schemeClr val="tx1"/>
                </a:solidFill>
              </a:rPr>
              <a:t>CHARINDEX</a:t>
            </a:r>
            <a:endParaRPr sz="4400" smtClean="0">
              <a:solidFill>
                <a:schemeClr val="tx1"/>
              </a:solidFill>
            </a:endParaRP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>
          <a:xfrm>
            <a:off x="1199213" y="1636712"/>
            <a:ext cx="9129010" cy="5674043"/>
          </a:xfrm>
        </p:spPr>
        <p:txBody>
          <a:bodyPr/>
          <a:lstStyle/>
          <a:p>
            <a:r>
              <a:rPr lang="en-US" sz="2400" b="1" dirty="0" smtClean="0"/>
              <a:t>Returns the starting position of a character string.</a:t>
            </a:r>
          </a:p>
          <a:p>
            <a:pPr lvl="1">
              <a:buFontTx/>
              <a:buNone/>
            </a:pPr>
            <a:r>
              <a:rPr lang="en-US" sz="2400" b="1" dirty="0" smtClean="0"/>
              <a:t>Format : </a:t>
            </a:r>
          </a:p>
          <a:p>
            <a:pPr lvl="1">
              <a:buFontTx/>
              <a:buNone/>
            </a:pPr>
            <a:r>
              <a:rPr lang="en-US" sz="2400" b="1" dirty="0" smtClean="0"/>
              <a:t>CHARINDEX ( </a:t>
            </a:r>
            <a:r>
              <a:rPr lang="en-US" sz="2400" b="1" dirty="0" err="1" smtClean="0"/>
              <a:t>searched_string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field_name</a:t>
            </a:r>
            <a:r>
              <a:rPr lang="en-US" sz="2400" b="1" dirty="0" smtClean="0"/>
              <a:t> [ , </a:t>
            </a:r>
            <a:r>
              <a:rPr lang="en-US" sz="2400" b="1" dirty="0" err="1" smtClean="0"/>
              <a:t>start_location</a:t>
            </a:r>
            <a:r>
              <a:rPr lang="en-US" sz="2400" b="1" dirty="0" smtClean="0"/>
              <a:t> ] )</a:t>
            </a:r>
          </a:p>
          <a:p>
            <a:pPr lvl="1">
              <a:buFontTx/>
              <a:buNone/>
            </a:pPr>
            <a:endParaRPr lang="en-US" sz="2400" b="1" dirty="0" smtClean="0"/>
          </a:p>
          <a:p>
            <a:pPr algn="just"/>
            <a:r>
              <a:rPr lang="en-US" b="1" dirty="0" smtClean="0"/>
              <a:t>Example</a:t>
            </a:r>
            <a:r>
              <a:rPr lang="en-US" b="1" dirty="0"/>
              <a:t>: how to </a:t>
            </a:r>
            <a:r>
              <a:rPr lang="en-US" b="1" dirty="0" smtClean="0"/>
              <a:t>show ‘1’ character position of postcode </a:t>
            </a:r>
            <a:r>
              <a:rPr lang="en-US" b="1" dirty="0"/>
              <a:t>in Branch </a:t>
            </a:r>
            <a:r>
              <a:rPr lang="en-US" b="1" dirty="0" smtClean="0"/>
              <a:t>table</a:t>
            </a: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	SELECT </a:t>
            </a:r>
            <a:r>
              <a:rPr lang="en-US" b="1" dirty="0" smtClean="0"/>
              <a:t>CHARINDEX(‘1’,postcode,0) </a:t>
            </a:r>
            <a:r>
              <a:rPr lang="en-US" b="1" dirty="0"/>
              <a:t>FROM Branch</a:t>
            </a:r>
          </a:p>
          <a:p>
            <a:pPr algn="just"/>
            <a:r>
              <a:rPr lang="en-US" b="1" dirty="0"/>
              <a:t>Result:</a:t>
            </a:r>
          </a:p>
          <a:p>
            <a:pPr marL="0" indent="0" algn="just">
              <a:buNone/>
            </a:pPr>
            <a:r>
              <a:rPr lang="en-US" b="1" dirty="0" smtClean="0"/>
              <a:t>	3</a:t>
            </a: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	</a:t>
            </a:r>
            <a:r>
              <a:rPr lang="en-US" b="1" dirty="0" smtClean="0"/>
              <a:t>0</a:t>
            </a: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	</a:t>
            </a:r>
            <a:r>
              <a:rPr lang="en-US" b="1" dirty="0" smtClean="0"/>
              <a:t>2</a:t>
            </a: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	</a:t>
            </a:r>
            <a:r>
              <a:rPr lang="en-US" b="1" dirty="0" smtClean="0"/>
              <a:t>6</a:t>
            </a: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	</a:t>
            </a:r>
            <a:r>
              <a:rPr lang="en-US" b="1" dirty="0" smtClean="0"/>
              <a:t>3</a:t>
            </a:r>
            <a:endParaRPr lang="en-US" b="1" dirty="0"/>
          </a:p>
          <a:p>
            <a:pPr lvl="1">
              <a:buFontTx/>
              <a:buNone/>
            </a:pPr>
            <a:endParaRPr lang="en-US" sz="24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468" y="5338805"/>
            <a:ext cx="4401164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881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1981928" y="376238"/>
            <a:ext cx="8261350" cy="1260475"/>
          </a:xfrm>
        </p:spPr>
        <p:txBody>
          <a:bodyPr/>
          <a:lstStyle/>
          <a:p>
            <a:pPr>
              <a:defRPr/>
            </a:pPr>
            <a:r>
              <a:rPr sz="4400" b="1" smtClean="0">
                <a:solidFill>
                  <a:schemeClr val="tx1"/>
                </a:solidFill>
              </a:rPr>
              <a:t>STUFF</a:t>
            </a:r>
            <a:endParaRPr sz="4400" smtClean="0">
              <a:solidFill>
                <a:schemeClr val="tx1"/>
              </a:solidFill>
            </a:endParaRP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>
          <a:xfrm>
            <a:off x="1171877" y="1636713"/>
            <a:ext cx="8306755" cy="4147457"/>
          </a:xfrm>
        </p:spPr>
        <p:txBody>
          <a:bodyPr/>
          <a:lstStyle/>
          <a:p>
            <a:r>
              <a:rPr lang="en-US" sz="2400" b="1" dirty="0" smtClean="0"/>
              <a:t>Deletes a specified length of characters and inserts string at a specified starting index.</a:t>
            </a:r>
          </a:p>
          <a:p>
            <a:pPr>
              <a:buFont typeface="Monotype Sorts"/>
              <a:buNone/>
            </a:pPr>
            <a:r>
              <a:rPr lang="en-US" sz="2400" b="1" dirty="0" smtClean="0"/>
              <a:t>	Format :</a:t>
            </a:r>
          </a:p>
          <a:p>
            <a:pPr>
              <a:buFont typeface="Monotype Sorts"/>
              <a:buNone/>
            </a:pPr>
            <a:r>
              <a:rPr lang="en-US" sz="2400" b="1" dirty="0" smtClean="0"/>
              <a:t>	STUFF ( </a:t>
            </a:r>
            <a:r>
              <a:rPr lang="en-US" sz="2400" b="1" dirty="0" err="1" smtClean="0"/>
              <a:t>character_expression</a:t>
            </a:r>
            <a:r>
              <a:rPr lang="en-US" sz="2400" b="1" dirty="0" smtClean="0"/>
              <a:t> , </a:t>
            </a:r>
            <a:r>
              <a:rPr lang="en-US" sz="2400" b="1" dirty="0" err="1" smtClean="0"/>
              <a:t>startindex</a:t>
            </a:r>
            <a:r>
              <a:rPr lang="en-US" sz="2400" b="1" dirty="0" smtClean="0"/>
              <a:t> , length , </a:t>
            </a:r>
            <a:r>
              <a:rPr lang="en-US" sz="2400" b="1" dirty="0" err="1" smtClean="0"/>
              <a:t>replaceWith_expression</a:t>
            </a:r>
            <a:r>
              <a:rPr lang="en-US" sz="2400" b="1" dirty="0" smtClean="0"/>
              <a:t> )</a:t>
            </a:r>
          </a:p>
          <a:p>
            <a:pPr>
              <a:buFont typeface="Monotype Sorts"/>
              <a:buNone/>
            </a:pPr>
            <a:endParaRPr lang="en-US" sz="2400" b="1" dirty="0" smtClean="0"/>
          </a:p>
          <a:p>
            <a:pPr algn="just"/>
            <a:r>
              <a:rPr lang="en-US" sz="2000" b="1" dirty="0"/>
              <a:t>Example: how to </a:t>
            </a:r>
            <a:r>
              <a:rPr lang="en-US" sz="2000" b="1" dirty="0" smtClean="0"/>
              <a:t>modify ‘B’ </a:t>
            </a:r>
            <a:r>
              <a:rPr lang="en-US" sz="2000" b="1" dirty="0"/>
              <a:t>character </a:t>
            </a:r>
            <a:r>
              <a:rPr lang="en-US" sz="2000" b="1" dirty="0" smtClean="0"/>
              <a:t>of </a:t>
            </a:r>
            <a:r>
              <a:rPr lang="en-US" sz="2000" b="1" dirty="0" err="1" smtClean="0"/>
              <a:t>branchNo</a:t>
            </a:r>
            <a:r>
              <a:rPr lang="en-US" sz="2000" b="1" dirty="0" smtClean="0"/>
              <a:t> </a:t>
            </a:r>
            <a:r>
              <a:rPr lang="en-US" sz="2000" b="1" dirty="0"/>
              <a:t>in Branch </a:t>
            </a:r>
            <a:r>
              <a:rPr lang="en-US" sz="2000" b="1" dirty="0" smtClean="0"/>
              <a:t>table become ‘BR’</a:t>
            </a:r>
            <a:endParaRPr lang="en-US" sz="2000" b="1" dirty="0"/>
          </a:p>
          <a:p>
            <a:pPr marL="0" indent="0" algn="just">
              <a:buNone/>
            </a:pPr>
            <a:r>
              <a:rPr lang="en-US" sz="2000" b="1" dirty="0"/>
              <a:t>	SELECT </a:t>
            </a:r>
            <a:r>
              <a:rPr lang="en-US" sz="2000" b="1" dirty="0" smtClean="0"/>
              <a:t>STUFF(branchNo,1,1,’BR’) </a:t>
            </a:r>
            <a:r>
              <a:rPr lang="en-US" sz="2000" b="1" dirty="0"/>
              <a:t>FROM Branch</a:t>
            </a:r>
          </a:p>
          <a:p>
            <a:pPr algn="just"/>
            <a:r>
              <a:rPr lang="en-US" sz="2000" b="1" dirty="0"/>
              <a:t>Result:</a:t>
            </a:r>
          </a:p>
          <a:p>
            <a:pPr marL="0" indent="0" algn="just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BR005</a:t>
            </a:r>
            <a:endParaRPr lang="en-US" sz="2000" b="1" dirty="0"/>
          </a:p>
          <a:p>
            <a:pPr marL="0" indent="0" algn="just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BR007</a:t>
            </a:r>
            <a:endParaRPr lang="en-US" sz="2000" b="1" dirty="0"/>
          </a:p>
          <a:p>
            <a:pPr marL="0" indent="0" algn="just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BR003</a:t>
            </a:r>
            <a:endParaRPr lang="en-US" sz="2000" b="1" dirty="0"/>
          </a:p>
          <a:p>
            <a:pPr marL="0" indent="0" algn="just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BR004</a:t>
            </a:r>
            <a:endParaRPr lang="en-US" sz="2000" b="1" dirty="0"/>
          </a:p>
          <a:p>
            <a:pPr marL="0" indent="0" algn="just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BR002</a:t>
            </a:r>
            <a:endParaRPr lang="en-US" sz="2000" b="1" dirty="0"/>
          </a:p>
          <a:p>
            <a:pPr>
              <a:buFont typeface="Monotype Sorts"/>
              <a:buNone/>
            </a:pPr>
            <a:endParaRPr lang="en-US" sz="20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254" y="5321782"/>
            <a:ext cx="4401164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936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2378301" y="278264"/>
            <a:ext cx="8261350" cy="1260475"/>
          </a:xfrm>
        </p:spPr>
        <p:txBody>
          <a:bodyPr/>
          <a:lstStyle/>
          <a:p>
            <a:pPr>
              <a:defRPr/>
            </a:pPr>
            <a:r>
              <a:rPr sz="4400" b="1" smtClean="0">
                <a:solidFill>
                  <a:schemeClr val="tx1"/>
                </a:solidFill>
              </a:rPr>
              <a:t>REPLACE</a:t>
            </a:r>
            <a:endParaRPr sz="4400" smtClean="0">
              <a:solidFill>
                <a:schemeClr val="tx1"/>
              </a:solidFill>
            </a:endParaRP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>
          <a:xfrm>
            <a:off x="1327102" y="1796143"/>
            <a:ext cx="8029169" cy="5010422"/>
          </a:xfrm>
        </p:spPr>
        <p:txBody>
          <a:bodyPr/>
          <a:lstStyle/>
          <a:p>
            <a:pPr algn="just"/>
            <a:r>
              <a:rPr lang="en-US" sz="2400" b="1" dirty="0" smtClean="0"/>
              <a:t>Replaces all occurrences of the string2 in the string1 with string3</a:t>
            </a:r>
          </a:p>
          <a:p>
            <a:pPr algn="just">
              <a:buFont typeface="Monotype Sorts"/>
              <a:buNone/>
            </a:pPr>
            <a:r>
              <a:rPr lang="en-US" sz="2400" b="1" dirty="0" smtClean="0"/>
              <a:t>	Format :</a:t>
            </a:r>
          </a:p>
          <a:p>
            <a:pPr algn="just">
              <a:buFont typeface="Monotype Sorts"/>
              <a:buNone/>
            </a:pPr>
            <a:r>
              <a:rPr lang="en-US" sz="2400" b="1" dirty="0" smtClean="0"/>
              <a:t>	REPLACE ( 'string1' , 'string2' , 'string3' )</a:t>
            </a:r>
          </a:p>
          <a:p>
            <a:pPr algn="just">
              <a:buFont typeface="Monotype Sorts"/>
              <a:buNone/>
            </a:pPr>
            <a:endParaRPr lang="en-US" sz="2400" b="1" dirty="0" smtClean="0"/>
          </a:p>
          <a:p>
            <a:pPr algn="just"/>
            <a:r>
              <a:rPr lang="en-US" sz="2000" b="1" dirty="0"/>
              <a:t>Example: how to </a:t>
            </a:r>
            <a:r>
              <a:rPr lang="en-US" sz="2000" b="1" dirty="0" smtClean="0"/>
              <a:t>replace ‘St’ </a:t>
            </a:r>
            <a:r>
              <a:rPr lang="en-US" sz="2000" b="1" dirty="0"/>
              <a:t>character of </a:t>
            </a:r>
            <a:r>
              <a:rPr lang="en-US" sz="2000" b="1" dirty="0" smtClean="0"/>
              <a:t>street </a:t>
            </a:r>
            <a:r>
              <a:rPr lang="en-US" sz="2000" b="1" dirty="0"/>
              <a:t>in Branch table become </a:t>
            </a:r>
            <a:r>
              <a:rPr lang="en-US" sz="2000" b="1" dirty="0" smtClean="0"/>
              <a:t>‘Street’</a:t>
            </a:r>
            <a:endParaRPr lang="en-US" sz="2000" b="1" dirty="0"/>
          </a:p>
          <a:p>
            <a:pPr marL="0" indent="0" algn="just">
              <a:buNone/>
            </a:pPr>
            <a:r>
              <a:rPr lang="en-US" sz="2000" b="1" dirty="0"/>
              <a:t>	SELECT </a:t>
            </a:r>
            <a:r>
              <a:rPr lang="en-US" sz="2000" b="1" dirty="0" smtClean="0"/>
              <a:t>REPLACE(</a:t>
            </a:r>
            <a:r>
              <a:rPr lang="en-US" sz="2000" b="1" dirty="0" err="1" smtClean="0"/>
              <a:t>street,’St’,’Street</a:t>
            </a:r>
            <a:r>
              <a:rPr lang="en-US" sz="2000" b="1" dirty="0" smtClean="0"/>
              <a:t>’) </a:t>
            </a:r>
            <a:r>
              <a:rPr lang="en-US" sz="2000" b="1" dirty="0"/>
              <a:t>FROM Branch</a:t>
            </a:r>
          </a:p>
          <a:p>
            <a:pPr algn="just"/>
            <a:r>
              <a:rPr lang="en-US" sz="2000" b="1" dirty="0"/>
              <a:t>Result:</a:t>
            </a:r>
          </a:p>
          <a:p>
            <a:pPr marL="0" indent="0" algn="just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22 Deer Rd</a:t>
            </a:r>
            <a:endParaRPr lang="en-US" sz="2000" b="1" dirty="0"/>
          </a:p>
          <a:p>
            <a:pPr marL="0" indent="0" algn="just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16 Argyll Street</a:t>
            </a:r>
            <a:endParaRPr lang="en-US" sz="2000" b="1" dirty="0"/>
          </a:p>
          <a:p>
            <a:pPr marL="0" indent="0" algn="just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163 Main Street</a:t>
            </a:r>
            <a:endParaRPr lang="en-US" sz="2000" b="1" dirty="0"/>
          </a:p>
          <a:p>
            <a:pPr marL="0" indent="0" algn="just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32 Manse Rd</a:t>
            </a:r>
            <a:endParaRPr lang="en-US" sz="2000" b="1" dirty="0"/>
          </a:p>
          <a:p>
            <a:pPr marL="0" indent="0" algn="just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56 Clover </a:t>
            </a:r>
            <a:r>
              <a:rPr lang="en-US" sz="2000" b="1" dirty="0" err="1" smtClean="0"/>
              <a:t>Dr</a:t>
            </a:r>
            <a:endParaRPr lang="en-US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254" y="5321782"/>
            <a:ext cx="4401164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25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2733042" y="278264"/>
            <a:ext cx="8261350" cy="1260475"/>
          </a:xfrm>
        </p:spPr>
        <p:txBody>
          <a:bodyPr/>
          <a:lstStyle/>
          <a:p>
            <a:pPr>
              <a:defRPr/>
            </a:pPr>
            <a:r>
              <a:rPr sz="4400" b="1" smtClean="0">
                <a:solidFill>
                  <a:schemeClr val="tx1"/>
                </a:solidFill>
              </a:rPr>
              <a:t>CAST &amp; CONVERT</a:t>
            </a:r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>
          <a:xfrm>
            <a:off x="1031311" y="1570058"/>
            <a:ext cx="9181922" cy="4961436"/>
          </a:xfrm>
        </p:spPr>
        <p:txBody>
          <a:bodyPr/>
          <a:lstStyle/>
          <a:p>
            <a:r>
              <a:rPr lang="en-US" b="1" dirty="0" smtClean="0"/>
              <a:t>It converts an expression from one data type to another.</a:t>
            </a:r>
          </a:p>
          <a:p>
            <a:pPr>
              <a:buFont typeface="Monotype Sorts"/>
              <a:buNone/>
            </a:pPr>
            <a:r>
              <a:rPr lang="en-US" b="1" dirty="0" smtClean="0"/>
              <a:t>	Format :</a:t>
            </a:r>
          </a:p>
          <a:p>
            <a:pPr>
              <a:buFont typeface="Monotype Sorts"/>
              <a:buNone/>
            </a:pPr>
            <a:r>
              <a:rPr lang="en-US" b="1" dirty="0" smtClean="0"/>
              <a:t>	CAST ( expression AS </a:t>
            </a:r>
            <a:r>
              <a:rPr lang="en-US" b="1" dirty="0" err="1" smtClean="0"/>
              <a:t>data_type</a:t>
            </a:r>
            <a:r>
              <a:rPr lang="en-US" b="1" dirty="0" smtClean="0"/>
              <a:t> ) </a:t>
            </a:r>
          </a:p>
          <a:p>
            <a:pPr>
              <a:buFont typeface="Monotype Sorts"/>
              <a:buNone/>
            </a:pPr>
            <a:r>
              <a:rPr lang="en-US" b="1" dirty="0" smtClean="0"/>
              <a:t>	CONVERT ( </a:t>
            </a:r>
            <a:r>
              <a:rPr lang="en-US" b="1" dirty="0" err="1" smtClean="0"/>
              <a:t>data_type</a:t>
            </a:r>
            <a:r>
              <a:rPr lang="en-US" b="1" dirty="0" smtClean="0"/>
              <a:t> [ ( length ) ] , expression [ , style ] 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031311" y="4567594"/>
            <a:ext cx="9181922" cy="286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77825" marR="0" lvl="0" indent="-3778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</a:rPr>
              <a:t>Example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</a:rPr>
              <a:t> :</a:t>
            </a:r>
          </a:p>
          <a:p>
            <a:pPr marL="898525" lvl="1" indent="-377825" defTabSz="9144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800" b="1" baseline="0" dirty="0" smtClean="0">
                <a:latin typeface="Open Sans"/>
                <a:ea typeface="+mn-ea"/>
              </a:rPr>
              <a:t>CAST</a:t>
            </a:r>
            <a:r>
              <a:rPr lang="en-US" sz="1800" b="1" dirty="0" smtClean="0">
                <a:latin typeface="Open Sans"/>
                <a:ea typeface="+mn-ea"/>
              </a:rPr>
              <a:t> </a:t>
            </a:r>
          </a:p>
          <a:p>
            <a:pPr marL="898525" lvl="1" indent="-377825" defTabSz="914400">
              <a:spcBef>
                <a:spcPct val="20000"/>
              </a:spcBef>
            </a:pPr>
            <a:r>
              <a:rPr lang="en-US" sz="1800" b="1" dirty="0" smtClean="0">
                <a:latin typeface="Open Sans"/>
                <a:ea typeface="+mn-ea"/>
              </a:rPr>
              <a:t>	SELECT ‘$’ + CAST (salary as varchar) </a:t>
            </a:r>
          </a:p>
          <a:p>
            <a:pPr marL="898525" lvl="1" indent="-377825" defTabSz="914400">
              <a:spcBef>
                <a:spcPct val="20000"/>
              </a:spcBef>
            </a:pPr>
            <a:r>
              <a:rPr lang="en-US" sz="1800" b="1" dirty="0">
                <a:latin typeface="Open Sans"/>
                <a:ea typeface="+mn-ea"/>
              </a:rPr>
              <a:t>	</a:t>
            </a:r>
            <a:r>
              <a:rPr lang="en-US" sz="1800" b="1" dirty="0" smtClean="0">
                <a:latin typeface="Open Sans"/>
                <a:ea typeface="+mn-ea"/>
              </a:rPr>
              <a:t>FROM Staff Where </a:t>
            </a:r>
            <a:r>
              <a:rPr lang="en-US" sz="1800" b="1" dirty="0" err="1" smtClean="0">
                <a:latin typeface="Open Sans"/>
                <a:ea typeface="+mn-ea"/>
              </a:rPr>
              <a:t>staffNo</a:t>
            </a:r>
            <a:r>
              <a:rPr lang="en-US" sz="1800" b="1" dirty="0" smtClean="0">
                <a:latin typeface="Open Sans"/>
                <a:ea typeface="+mn-ea"/>
              </a:rPr>
              <a:t>=SA9</a:t>
            </a:r>
          </a:p>
          <a:p>
            <a:pPr marL="898525" lvl="1" indent="-377825" defTabSz="914400">
              <a:spcBef>
                <a:spcPct val="20000"/>
              </a:spcBef>
            </a:pPr>
            <a:r>
              <a:rPr lang="en-US" sz="1800" b="1" dirty="0" smtClean="0">
                <a:latin typeface="Open Sans"/>
                <a:ea typeface="+mn-ea"/>
              </a:rPr>
              <a:t>	Result : $ 9000</a:t>
            </a:r>
          </a:p>
          <a:p>
            <a:pPr marL="898525" lvl="1" indent="-377825" defTabSz="9144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800" b="1" dirty="0" smtClean="0">
                <a:latin typeface="Open Sans"/>
                <a:ea typeface="+mn-ea"/>
              </a:rPr>
              <a:t>Change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</a:rPr>
              <a:t> Transaction</a:t>
            </a:r>
            <a:r>
              <a:rPr lang="en-US" sz="1800" b="1" baseline="0" dirty="0" smtClean="0">
                <a:latin typeface="Open Sans"/>
                <a:ea typeface="+mn-ea"/>
              </a:rPr>
              <a:t>Date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</a:endParaRPr>
          </a:p>
          <a:p>
            <a:pPr marL="898525" lvl="1" indent="-377825" defTabSz="914400">
              <a:spcBef>
                <a:spcPct val="20000"/>
              </a:spcBef>
            </a:pPr>
            <a:r>
              <a:rPr lang="en-US" sz="1800" b="1" dirty="0" smtClean="0">
                <a:latin typeface="Open Sans"/>
                <a:ea typeface="+mn-ea"/>
              </a:rPr>
              <a:t>	</a:t>
            </a:r>
            <a:r>
              <a:rPr lang="en-US" sz="1800" b="1" dirty="0">
                <a:latin typeface="Open Sans"/>
              </a:rPr>
              <a:t>SELECT CONVERT (</a:t>
            </a:r>
            <a:r>
              <a:rPr lang="en-US" sz="1800" b="1" dirty="0" smtClean="0">
                <a:latin typeface="Open Sans"/>
              </a:rPr>
              <a:t>varchar,DOB,106</a:t>
            </a:r>
            <a:r>
              <a:rPr lang="en-US" sz="1800" b="1" dirty="0">
                <a:latin typeface="Open Sans"/>
              </a:rPr>
              <a:t>)</a:t>
            </a:r>
            <a:r>
              <a:rPr lang="en-US" sz="1800" b="1" dirty="0" smtClean="0">
                <a:latin typeface="Open Sans"/>
              </a:rPr>
              <a:t> </a:t>
            </a:r>
            <a:endParaRPr lang="en-US" sz="1800" b="1" dirty="0">
              <a:latin typeface="Open Sans"/>
            </a:endParaRPr>
          </a:p>
          <a:p>
            <a:pPr marL="898525" lvl="1" indent="-377825" defTabSz="914400">
              <a:spcBef>
                <a:spcPct val="20000"/>
              </a:spcBef>
            </a:pPr>
            <a:r>
              <a:rPr lang="en-US" sz="1800" b="1" dirty="0">
                <a:latin typeface="Open Sans"/>
              </a:rPr>
              <a:t>	FROM Staff Where </a:t>
            </a:r>
            <a:r>
              <a:rPr lang="en-US" sz="1800" b="1" dirty="0" err="1" smtClean="0">
                <a:latin typeface="Open Sans"/>
              </a:rPr>
              <a:t>staffNo</a:t>
            </a:r>
            <a:r>
              <a:rPr lang="en-US" sz="1800" b="1" dirty="0" smtClean="0">
                <a:latin typeface="Open Sans"/>
              </a:rPr>
              <a:t>=SL21</a:t>
            </a:r>
            <a:endParaRPr lang="en-US" sz="1800" b="1" dirty="0">
              <a:latin typeface="Open Sans"/>
            </a:endParaRPr>
          </a:p>
          <a:p>
            <a:pPr marL="898525" lvl="1" indent="-377825" defTabSz="914400">
              <a:spcBef>
                <a:spcPct val="20000"/>
              </a:spcBef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</a:rPr>
              <a:t>	</a:t>
            </a:r>
            <a:r>
              <a:rPr lang="en-US" sz="1800" b="1" dirty="0" smtClean="0">
                <a:latin typeface="Open Sans"/>
                <a:ea typeface="+mn-ea"/>
              </a:rPr>
              <a:t>Result : 1 October 1945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</a:endParaRPr>
          </a:p>
          <a:p>
            <a:pPr marL="898525" lvl="1" indent="-377825" defTabSz="914400">
              <a:spcBef>
                <a:spcPct val="20000"/>
              </a:spcBef>
              <a:buFont typeface="Arial" pitchFamily="34" charset="0"/>
              <a:buChar char="•"/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10" y="3289046"/>
            <a:ext cx="5765028" cy="197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476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2427288" y="278264"/>
            <a:ext cx="8261350" cy="1260475"/>
          </a:xfrm>
        </p:spPr>
        <p:txBody>
          <a:bodyPr/>
          <a:lstStyle/>
          <a:p>
            <a:pPr>
              <a:defRPr/>
            </a:pPr>
            <a:r>
              <a:rPr sz="4400" b="1" smtClean="0">
                <a:solidFill>
                  <a:schemeClr val="tx1"/>
                </a:solidFill>
              </a:rPr>
              <a:t>LTRIM / RTRIM</a:t>
            </a:r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>
          <a:xfrm>
            <a:off x="1565729" y="1828799"/>
            <a:ext cx="7986485" cy="4977765"/>
          </a:xfrm>
        </p:spPr>
        <p:txBody>
          <a:bodyPr/>
          <a:lstStyle/>
          <a:p>
            <a:pPr algn="just"/>
            <a:r>
              <a:rPr lang="en-US" sz="2400" b="1" dirty="0" smtClean="0"/>
              <a:t>Returns a string after removing leading blanks on Left side  (LTRIM) and Right side (RTRIM).</a:t>
            </a:r>
          </a:p>
          <a:p>
            <a:pPr algn="just">
              <a:buFont typeface="Monotype Sorts"/>
              <a:buNone/>
            </a:pPr>
            <a:r>
              <a:rPr lang="en-US" sz="2400" b="1" dirty="0" smtClean="0"/>
              <a:t>	Format :</a:t>
            </a:r>
          </a:p>
          <a:p>
            <a:pPr algn="just">
              <a:buFont typeface="Monotype Sorts"/>
              <a:buNone/>
            </a:pPr>
            <a:r>
              <a:rPr lang="en-US" sz="2400" b="1" dirty="0" smtClean="0"/>
              <a:t>	LTRIM( string )</a:t>
            </a:r>
          </a:p>
          <a:p>
            <a:pPr algn="just">
              <a:buFont typeface="Monotype Sorts"/>
              <a:buNone/>
            </a:pPr>
            <a:r>
              <a:rPr lang="en-US" sz="2400" b="1" dirty="0" smtClean="0"/>
              <a:t>	RTRIM( string )</a:t>
            </a:r>
          </a:p>
          <a:p>
            <a:pPr algn="just">
              <a:buFont typeface="Monotype Sorts"/>
              <a:buNone/>
            </a:pPr>
            <a:endParaRPr lang="en-US" sz="2400" b="1" dirty="0" smtClean="0"/>
          </a:p>
          <a:p>
            <a:pPr algn="just"/>
            <a:r>
              <a:rPr lang="en-US" sz="2400" b="1" dirty="0" smtClean="0"/>
              <a:t>Example</a:t>
            </a:r>
          </a:p>
          <a:p>
            <a:pPr lvl="1" algn="just"/>
            <a:r>
              <a:rPr lang="en-US" sz="2400" b="1" dirty="0" smtClean="0"/>
              <a:t>LTRIM </a:t>
            </a:r>
            <a:r>
              <a:rPr lang="en-US" sz="2400" b="1" dirty="0" smtClean="0">
                <a:solidFill>
                  <a:srgbClr val="FF0000"/>
                </a:solidFill>
              </a:rPr>
              <a:t>(‘ </a:t>
            </a:r>
            <a:r>
              <a:rPr lang="en-US" sz="2400" b="1" dirty="0" err="1" smtClean="0">
                <a:solidFill>
                  <a:srgbClr val="FF0000"/>
                </a:solidFill>
              </a:rPr>
              <a:t>Y</a:t>
            </a:r>
            <a:r>
              <a:rPr lang="en-US" sz="2400" b="1" dirty="0" err="1" smtClean="0"/>
              <a:t>unita</a:t>
            </a:r>
            <a:r>
              <a:rPr lang="en-US" sz="2400" b="1" dirty="0" smtClean="0"/>
              <a:t> Angelina’)</a:t>
            </a:r>
          </a:p>
          <a:p>
            <a:pPr lvl="2" algn="just"/>
            <a:r>
              <a:rPr lang="en-US" sz="2400" b="1" dirty="0" smtClean="0"/>
              <a:t>Result : ‘</a:t>
            </a:r>
            <a:r>
              <a:rPr lang="en-US" sz="2400" b="1" dirty="0" err="1" smtClean="0"/>
              <a:t>Yunita</a:t>
            </a:r>
            <a:r>
              <a:rPr lang="en-US" sz="2400" b="1" dirty="0" smtClean="0"/>
              <a:t> Angelina’</a:t>
            </a:r>
          </a:p>
          <a:p>
            <a:pPr lvl="1" algn="just"/>
            <a:r>
              <a:rPr lang="en-US" sz="2400" b="1" dirty="0" smtClean="0"/>
              <a:t>RTRIM (‘</a:t>
            </a:r>
            <a:r>
              <a:rPr lang="en-US" sz="2400" b="1" dirty="0" err="1" smtClean="0"/>
              <a:t>Yunita</a:t>
            </a:r>
            <a:r>
              <a:rPr lang="en-US" sz="2400" b="1" dirty="0" smtClean="0"/>
              <a:t> Angelin</a:t>
            </a:r>
            <a:r>
              <a:rPr lang="en-US" sz="2400" b="1" dirty="0" smtClean="0">
                <a:solidFill>
                  <a:srgbClr val="FF0000"/>
                </a:solidFill>
              </a:rPr>
              <a:t>a ’</a:t>
            </a:r>
            <a:r>
              <a:rPr lang="en-US" sz="2400" b="1" dirty="0" smtClean="0"/>
              <a:t>)</a:t>
            </a:r>
          </a:p>
          <a:p>
            <a:pPr lvl="2" algn="just"/>
            <a:r>
              <a:rPr lang="en-US" sz="2400" b="1" dirty="0" smtClean="0"/>
              <a:t>Result : ‘</a:t>
            </a:r>
            <a:r>
              <a:rPr lang="en-US" sz="2400" b="1" dirty="0" err="1" smtClean="0"/>
              <a:t>Yunita</a:t>
            </a:r>
            <a:r>
              <a:rPr lang="en-US" sz="2400" b="1" dirty="0" smtClean="0"/>
              <a:t> Angelina’</a:t>
            </a:r>
          </a:p>
          <a:p>
            <a:pPr lvl="2" algn="just">
              <a:buNone/>
            </a:pP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1837271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2127203" y="376238"/>
            <a:ext cx="8261350" cy="1260475"/>
          </a:xfrm>
        </p:spPr>
        <p:txBody>
          <a:bodyPr/>
          <a:lstStyle/>
          <a:p>
            <a:pPr>
              <a:defRPr/>
            </a:pPr>
            <a:r>
              <a:rPr sz="4400" b="1" smtClean="0">
                <a:solidFill>
                  <a:schemeClr val="tx1"/>
                </a:solidFill>
              </a:rPr>
              <a:t>LOWER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>
          <a:xfrm>
            <a:off x="1572032" y="1943100"/>
            <a:ext cx="8816521" cy="4506686"/>
          </a:xfrm>
        </p:spPr>
        <p:txBody>
          <a:bodyPr/>
          <a:lstStyle/>
          <a:p>
            <a:r>
              <a:rPr lang="en-US" sz="2400" b="1" dirty="0" smtClean="0"/>
              <a:t>Convert string to lowercase.</a:t>
            </a:r>
          </a:p>
          <a:p>
            <a:pPr>
              <a:buFont typeface="Monotype Sorts"/>
              <a:buNone/>
            </a:pPr>
            <a:r>
              <a:rPr lang="en-US" sz="2400" b="1" dirty="0" smtClean="0"/>
              <a:t>	Format :</a:t>
            </a:r>
          </a:p>
          <a:p>
            <a:pPr>
              <a:buFont typeface="Monotype Sorts"/>
              <a:buNone/>
            </a:pPr>
            <a:r>
              <a:rPr lang="en-US" sz="2400" b="1" dirty="0" smtClean="0"/>
              <a:t>	LOWER( string )</a:t>
            </a:r>
          </a:p>
          <a:p>
            <a:pPr>
              <a:buFont typeface="Monotype Sorts"/>
              <a:buNone/>
            </a:pPr>
            <a:endParaRPr lang="en-US" sz="2400" b="1" dirty="0" smtClean="0"/>
          </a:p>
          <a:p>
            <a:pPr algn="just"/>
            <a:r>
              <a:rPr lang="en-US" sz="2400" b="1" dirty="0" smtClean="0"/>
              <a:t>Example :</a:t>
            </a:r>
          </a:p>
          <a:p>
            <a:pPr algn="just">
              <a:buNone/>
            </a:pPr>
            <a:r>
              <a:rPr lang="en-US" sz="2400" b="1" dirty="0" smtClean="0"/>
              <a:t>	SELECT LOWER (</a:t>
            </a:r>
            <a:r>
              <a:rPr lang="en-US" sz="2400" b="1" dirty="0" err="1" smtClean="0"/>
              <a:t>fName</a:t>
            </a:r>
            <a:r>
              <a:rPr lang="en-US" sz="2400" b="1" dirty="0" smtClean="0"/>
              <a:t>)</a:t>
            </a:r>
          </a:p>
          <a:p>
            <a:pPr algn="just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FROM Staff WHERE </a:t>
            </a:r>
            <a:r>
              <a:rPr lang="en-US" sz="2400" b="1" dirty="0" err="1" smtClean="0"/>
              <a:t>staffNo</a:t>
            </a:r>
            <a:r>
              <a:rPr lang="en-US" sz="2400" b="1" dirty="0" smtClean="0"/>
              <a:t>=SG37</a:t>
            </a:r>
          </a:p>
          <a:p>
            <a:pPr algn="just">
              <a:buNone/>
            </a:pPr>
            <a:r>
              <a:rPr lang="en-US" sz="2400" b="1" dirty="0" smtClean="0"/>
              <a:t>	Result : </a:t>
            </a:r>
            <a:r>
              <a:rPr lang="en-US" sz="2400" b="1" dirty="0" err="1" smtClean="0"/>
              <a:t>ann</a:t>
            </a:r>
            <a:endParaRPr lang="en-US" sz="24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525" y="5346468"/>
            <a:ext cx="5765028" cy="197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8971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310517" y="240539"/>
            <a:ext cx="7392975" cy="673100"/>
          </a:xfrm>
          <a:prstGeom prst="rect">
            <a:avLst/>
          </a:prstGeom>
        </p:spPr>
        <p:txBody>
          <a:bodyPr lIns="104287" tIns="52144" rIns="104287" bIns="52144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kern="0" dirty="0" smtClean="0">
                <a:solidFill>
                  <a:srgbClr val="000000"/>
                </a:solidFill>
                <a:latin typeface="Open Sans"/>
                <a:cs typeface="Arial" pitchFamily="34" charset="0"/>
              </a:rPr>
              <a:t>LEARNING OBJECTIVES-CHAPTER 6</a:t>
            </a:r>
            <a:endParaRPr lang="en-US" sz="3600" b="1" dirty="0">
              <a:latin typeface="Open Sans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534432" y="7116596"/>
            <a:ext cx="2494016" cy="402652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  <p:pic>
        <p:nvPicPr>
          <p:cNvPr id="90114" name="Picture 2" descr="http://1.bp.blogspot.com/-Fw0M62Pfukg/Us5adyzy_mI/AAAAAAAAAFg/mIy9onF35uA/s1600/Learning-Objectives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03028" y="5339518"/>
            <a:ext cx="2340249" cy="17915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/>
          <p:cNvSpPr/>
          <p:nvPr/>
        </p:nvSpPr>
        <p:spPr>
          <a:xfrm>
            <a:off x="7903028" y="7103750"/>
            <a:ext cx="187743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latin typeface="Open Sans"/>
                <a:hlinkClick r:id="rId4"/>
              </a:rPr>
              <a:t>vtraining-msuhandi.blogspot.com</a:t>
            </a:r>
            <a:endParaRPr lang="en-US" sz="900" dirty="0">
              <a:latin typeface="Open San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284513" y="1763486"/>
            <a:ext cx="8958763" cy="4131128"/>
          </a:xfrm>
          <a:prstGeom prst="rect">
            <a:avLst/>
          </a:prstGeom>
        </p:spPr>
        <p:txBody>
          <a:bodyPr/>
          <a:lstStyle/>
          <a:p>
            <a:pPr marL="377825" marR="0" lvl="0" indent="-377825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</a:rPr>
              <a:t>How to retrieve data from database using SELECT and: </a:t>
            </a:r>
          </a:p>
          <a:p>
            <a:pPr marL="377825" marR="0" lvl="0" indent="-377825" algn="just" defTabSz="914400" rtl="0" eaLnBrk="1" fontAlgn="base" latinLnBrk="0" hangingPunct="1">
              <a:lnSpc>
                <a:spcPct val="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</a:endParaRPr>
          </a:p>
          <a:p>
            <a:pPr marL="819150" marR="0" lvl="1" indent="-314325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altLang="en-US" sz="2400" b="1" dirty="0" smtClean="0">
                <a:latin typeface="Open Sans"/>
              </a:rPr>
              <a:t>Join </a:t>
            </a:r>
            <a:r>
              <a:rPr lang="en-US" altLang="en-US" sz="2400" b="1" dirty="0" smtClean="0">
                <a:latin typeface="Open Sans"/>
              </a:rPr>
              <a:t>tables together.</a:t>
            </a:r>
          </a:p>
          <a:p>
            <a:pPr marL="819150" lvl="1" indent="-314325" algn="just" defTabSz="914400" eaLnBrk="1" hangingPunct="1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altLang="en-US" sz="2400" b="1" dirty="0">
                <a:latin typeface="Open Sans"/>
              </a:rPr>
              <a:t>Use subqueries.</a:t>
            </a:r>
          </a:p>
          <a:p>
            <a:pPr marL="819150" marR="0" lvl="1" indent="-314325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altLang="en-US" sz="2400" b="1" dirty="0" smtClean="0">
                <a:latin typeface="Open Sans"/>
              </a:rPr>
              <a:t>String </a:t>
            </a:r>
            <a:r>
              <a:rPr lang="en-US" altLang="en-US" sz="2400" b="1" dirty="0" smtClean="0">
                <a:latin typeface="Open Sans"/>
              </a:rPr>
              <a:t>and Date Functions</a:t>
            </a:r>
          </a:p>
          <a:p>
            <a:pPr marL="819150" marR="0" lvl="1" indent="-314325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altLang="en-US" sz="2400" b="1" dirty="0" smtClean="0">
                <a:latin typeface="Open Sans"/>
              </a:rPr>
              <a:t>Perform set operations (UNION, INTERSECT, EXCEPT).</a:t>
            </a:r>
          </a:p>
          <a:p>
            <a:pPr lvl="1" algn="just" eaLnBrk="1" hangingPunct="1">
              <a:lnSpc>
                <a:spcPct val="20000"/>
              </a:lnSpc>
            </a:pPr>
            <a:endParaRPr lang="en-US" altLang="en-US" sz="2400" b="1" dirty="0" smtClean="0">
              <a:latin typeface="Open Sans"/>
            </a:endParaRPr>
          </a:p>
          <a:p>
            <a:pPr marL="407988" indent="-407988" algn="just" eaLnBrk="1" hangingPunct="1">
              <a:buFont typeface="Arial" pitchFamily="34" charset="0"/>
              <a:buChar char="•"/>
            </a:pPr>
            <a:r>
              <a:rPr lang="en-US" altLang="en-US" sz="2400" b="1" dirty="0" smtClean="0">
                <a:latin typeface="Open Sans"/>
              </a:rPr>
              <a:t>How to update database using INSERT, UPDATE, and DELETE.</a:t>
            </a:r>
          </a:p>
          <a:p>
            <a:pPr marL="819150" marR="0" lvl="1" indent="-314325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30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1981928" y="376238"/>
            <a:ext cx="8261350" cy="1260475"/>
          </a:xfrm>
        </p:spPr>
        <p:txBody>
          <a:bodyPr/>
          <a:lstStyle/>
          <a:p>
            <a:pPr>
              <a:defRPr/>
            </a:pPr>
            <a:r>
              <a:rPr sz="4400" b="1" smtClean="0">
                <a:solidFill>
                  <a:schemeClr val="tx1"/>
                </a:solidFill>
              </a:rPr>
              <a:t>UPPER</a:t>
            </a:r>
            <a:endParaRPr sz="4400" smtClean="0">
              <a:solidFill>
                <a:schemeClr val="tx1"/>
              </a:solidFill>
            </a:endParaRP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>
          <a:xfrm>
            <a:off x="1474060" y="1929225"/>
            <a:ext cx="8769218" cy="3916404"/>
          </a:xfrm>
        </p:spPr>
        <p:txBody>
          <a:bodyPr/>
          <a:lstStyle/>
          <a:p>
            <a:r>
              <a:rPr lang="en-US" sz="2400" b="1" dirty="0" smtClean="0"/>
              <a:t>Convert string to Uppercase.</a:t>
            </a:r>
          </a:p>
          <a:p>
            <a:pPr>
              <a:buFont typeface="Monotype Sorts"/>
              <a:buNone/>
            </a:pPr>
            <a:r>
              <a:rPr lang="en-US" sz="2400" b="1" dirty="0" smtClean="0"/>
              <a:t>	Format :</a:t>
            </a:r>
          </a:p>
          <a:p>
            <a:pPr>
              <a:buFont typeface="Monotype Sorts"/>
              <a:buNone/>
            </a:pPr>
            <a:r>
              <a:rPr lang="en-US" sz="2400" b="1" dirty="0" smtClean="0"/>
              <a:t>	UPPER( string ) </a:t>
            </a:r>
          </a:p>
          <a:p>
            <a:pPr>
              <a:buFont typeface="Monotype Sorts"/>
              <a:buNone/>
            </a:pPr>
            <a:endParaRPr lang="en-US" sz="2400" b="1" dirty="0" smtClean="0"/>
          </a:p>
          <a:p>
            <a:pPr algn="just"/>
            <a:r>
              <a:rPr lang="en-US" sz="2400" b="1" dirty="0" smtClean="0"/>
              <a:t>Example :</a:t>
            </a:r>
          </a:p>
          <a:p>
            <a:pPr algn="just">
              <a:buNone/>
            </a:pPr>
            <a:r>
              <a:rPr lang="en-US" sz="2400" b="1" dirty="0" smtClean="0"/>
              <a:t>	</a:t>
            </a:r>
            <a:r>
              <a:rPr lang="en-US" sz="2400" b="1" dirty="0"/>
              <a:t>SELECT </a:t>
            </a:r>
            <a:r>
              <a:rPr lang="en-US" sz="2400" b="1" dirty="0" smtClean="0"/>
              <a:t>UPPER </a:t>
            </a:r>
            <a:r>
              <a:rPr lang="en-US" sz="2400" b="1" dirty="0"/>
              <a:t>(</a:t>
            </a:r>
            <a:r>
              <a:rPr lang="en-US" sz="2400" b="1" dirty="0" err="1"/>
              <a:t>fName</a:t>
            </a:r>
            <a:r>
              <a:rPr lang="en-US" sz="2400" b="1" dirty="0"/>
              <a:t>)</a:t>
            </a:r>
          </a:p>
          <a:p>
            <a:pPr algn="just">
              <a:buNone/>
            </a:pPr>
            <a:r>
              <a:rPr lang="en-US" sz="2400" b="1" dirty="0"/>
              <a:t>	FROM Staff WHERE </a:t>
            </a:r>
            <a:r>
              <a:rPr lang="en-US" sz="2400" b="1" dirty="0" err="1"/>
              <a:t>staffNo</a:t>
            </a:r>
            <a:r>
              <a:rPr lang="en-US" sz="2400" b="1" dirty="0"/>
              <a:t>=SG37</a:t>
            </a:r>
          </a:p>
          <a:p>
            <a:pPr algn="just">
              <a:buNone/>
            </a:pPr>
            <a:r>
              <a:rPr lang="en-US" sz="2400" b="1" dirty="0"/>
              <a:t>	Result : </a:t>
            </a:r>
            <a:r>
              <a:rPr lang="en-US" sz="2400" b="1" dirty="0" smtClean="0"/>
              <a:t>ANN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250" y="5260208"/>
            <a:ext cx="5765028" cy="197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46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2410959" y="147632"/>
            <a:ext cx="8261350" cy="1260475"/>
          </a:xfrm>
        </p:spPr>
        <p:txBody>
          <a:bodyPr/>
          <a:lstStyle/>
          <a:p>
            <a:pPr>
              <a:defRPr/>
            </a:pPr>
            <a:r>
              <a:rPr sz="4400" b="1" smtClean="0">
                <a:solidFill>
                  <a:schemeClr val="tx1"/>
                </a:solidFill>
              </a:rPr>
              <a:t>LEN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>
          <a:xfrm>
            <a:off x="1392417" y="1828800"/>
            <a:ext cx="9070717" cy="3543300"/>
          </a:xfrm>
        </p:spPr>
        <p:txBody>
          <a:bodyPr/>
          <a:lstStyle/>
          <a:p>
            <a:r>
              <a:rPr lang="en-US" sz="2400" b="1" dirty="0" smtClean="0"/>
              <a:t>Returns number of characters in a string.</a:t>
            </a:r>
          </a:p>
          <a:p>
            <a:pPr>
              <a:buFont typeface="Monotype Sorts"/>
              <a:buNone/>
            </a:pPr>
            <a:r>
              <a:rPr lang="en-US" sz="2400" b="1" dirty="0" smtClean="0"/>
              <a:t>	Format :</a:t>
            </a:r>
          </a:p>
          <a:p>
            <a:pPr>
              <a:buFont typeface="Monotype Sorts"/>
              <a:buNone/>
            </a:pPr>
            <a:r>
              <a:rPr lang="en-US" sz="2400" b="1" dirty="0" smtClean="0"/>
              <a:t>	LEN( string)</a:t>
            </a:r>
          </a:p>
          <a:p>
            <a:pPr>
              <a:buFont typeface="Monotype Sorts"/>
              <a:buNone/>
            </a:pPr>
            <a:endParaRPr lang="en-US" sz="2400" b="1" dirty="0" smtClean="0"/>
          </a:p>
          <a:p>
            <a:pPr algn="just"/>
            <a:r>
              <a:rPr lang="en-US" sz="2400" b="1" dirty="0" smtClean="0"/>
              <a:t>Example :</a:t>
            </a:r>
          </a:p>
          <a:p>
            <a:pPr algn="just">
              <a:buNone/>
            </a:pPr>
            <a:r>
              <a:rPr lang="en-US" sz="2400" b="1" dirty="0" smtClean="0"/>
              <a:t>	</a:t>
            </a:r>
            <a:r>
              <a:rPr lang="en-US" sz="2400" b="1" dirty="0"/>
              <a:t>SELECT </a:t>
            </a:r>
            <a:r>
              <a:rPr lang="en-US" sz="2400" b="1" dirty="0" smtClean="0"/>
              <a:t>LEN(</a:t>
            </a:r>
            <a:r>
              <a:rPr lang="en-US" sz="2400" b="1" dirty="0" err="1" smtClean="0"/>
              <a:t>fName</a:t>
            </a:r>
            <a:r>
              <a:rPr lang="en-US" sz="2400" b="1" dirty="0"/>
              <a:t>)</a:t>
            </a:r>
          </a:p>
          <a:p>
            <a:pPr algn="just">
              <a:buNone/>
            </a:pPr>
            <a:r>
              <a:rPr lang="en-US" sz="2400" b="1" dirty="0"/>
              <a:t>	FROM Staff WHERE </a:t>
            </a:r>
            <a:r>
              <a:rPr lang="en-US" sz="2400" b="1" dirty="0" err="1"/>
              <a:t>staffNo</a:t>
            </a:r>
            <a:r>
              <a:rPr lang="en-US" sz="2400" b="1" dirty="0"/>
              <a:t>=SG37</a:t>
            </a:r>
          </a:p>
          <a:p>
            <a:pPr algn="just">
              <a:buNone/>
            </a:pPr>
            <a:r>
              <a:rPr lang="en-US" sz="2400" b="1" dirty="0"/>
              <a:t>	Result : 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944" y="5372100"/>
            <a:ext cx="5765028" cy="197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712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2427288" y="261935"/>
            <a:ext cx="8261350" cy="1260475"/>
          </a:xfrm>
        </p:spPr>
        <p:txBody>
          <a:bodyPr/>
          <a:lstStyle/>
          <a:p>
            <a:pPr>
              <a:defRPr/>
            </a:pPr>
            <a:r>
              <a:rPr sz="4400" b="1" smtClean="0">
                <a:solidFill>
                  <a:schemeClr val="tx1"/>
                </a:solidFill>
              </a:rPr>
              <a:t>REVERSE</a:t>
            </a:r>
            <a:endParaRPr sz="4400" smtClean="0">
              <a:solidFill>
                <a:schemeClr val="tx1"/>
              </a:solidFill>
            </a:endParaRP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>
          <a:xfrm>
            <a:off x="1343432" y="2062707"/>
            <a:ext cx="9797918" cy="3978863"/>
          </a:xfrm>
        </p:spPr>
        <p:txBody>
          <a:bodyPr/>
          <a:lstStyle/>
          <a:p>
            <a:r>
              <a:rPr lang="en-US" sz="2400" b="1" dirty="0" smtClean="0"/>
              <a:t>Returns reverse a string.</a:t>
            </a:r>
          </a:p>
          <a:p>
            <a:pPr>
              <a:buFont typeface="Monotype Sorts"/>
              <a:buNone/>
            </a:pPr>
            <a:r>
              <a:rPr lang="en-US" sz="2400" b="1" dirty="0" smtClean="0"/>
              <a:t>	Format : </a:t>
            </a:r>
          </a:p>
          <a:p>
            <a:pPr>
              <a:buFont typeface="Monotype Sorts"/>
              <a:buNone/>
            </a:pPr>
            <a:r>
              <a:rPr lang="en-US" sz="2400" b="1" dirty="0" smtClean="0"/>
              <a:t>	REVERSE( string)</a:t>
            </a:r>
          </a:p>
          <a:p>
            <a:pPr>
              <a:buFont typeface="Monotype Sorts"/>
              <a:buNone/>
            </a:pPr>
            <a:endParaRPr lang="en-US" sz="2400" b="1" dirty="0" smtClean="0"/>
          </a:p>
          <a:p>
            <a:pPr algn="just"/>
            <a:r>
              <a:rPr lang="en-US" sz="2400" b="1" dirty="0" smtClean="0"/>
              <a:t>Example :</a:t>
            </a:r>
          </a:p>
          <a:p>
            <a:pPr algn="just">
              <a:buNone/>
            </a:pPr>
            <a:r>
              <a:rPr lang="en-US" sz="2400" b="1" dirty="0" smtClean="0"/>
              <a:t>	</a:t>
            </a:r>
            <a:r>
              <a:rPr lang="en-US" sz="2400" b="1" dirty="0"/>
              <a:t>SELECT </a:t>
            </a:r>
            <a:r>
              <a:rPr lang="en-US" sz="2400" b="1" dirty="0" smtClean="0"/>
              <a:t>REVERSE </a:t>
            </a:r>
            <a:r>
              <a:rPr lang="en-US" sz="2400" b="1" dirty="0"/>
              <a:t>(</a:t>
            </a:r>
            <a:r>
              <a:rPr lang="en-US" sz="2400" b="1" dirty="0" err="1"/>
              <a:t>fName</a:t>
            </a:r>
            <a:r>
              <a:rPr lang="en-US" sz="2400" b="1" dirty="0"/>
              <a:t>)</a:t>
            </a:r>
          </a:p>
          <a:p>
            <a:pPr algn="just">
              <a:buNone/>
            </a:pPr>
            <a:r>
              <a:rPr lang="en-US" sz="2400" b="1" dirty="0"/>
              <a:t>	FROM Staff WHERE </a:t>
            </a:r>
            <a:r>
              <a:rPr lang="en-US" sz="2400" b="1" dirty="0" err="1"/>
              <a:t>staffNo</a:t>
            </a:r>
            <a:r>
              <a:rPr lang="en-US" sz="2400" b="1" dirty="0"/>
              <a:t>=SG37</a:t>
            </a:r>
          </a:p>
          <a:p>
            <a:pPr algn="just">
              <a:buNone/>
            </a:pPr>
            <a:r>
              <a:rPr lang="en-US" sz="2400" b="1" dirty="0"/>
              <a:t>	Result : </a:t>
            </a:r>
            <a:r>
              <a:rPr lang="en-US" sz="2400" b="1" dirty="0" err="1" smtClean="0"/>
              <a:t>nnA</a:t>
            </a:r>
            <a:endParaRPr lang="en-US" sz="2400" b="1" dirty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16478" y="6806565"/>
            <a:ext cx="2226800" cy="50419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9499A0D8-455D-4652-9836-EB5A7CC5987D}" type="slidenum">
              <a:rPr lang="en-GB"/>
              <a:pPr/>
              <a:t>52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250" y="5260208"/>
            <a:ext cx="5765028" cy="197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15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1981928" y="212948"/>
            <a:ext cx="8261350" cy="1260475"/>
          </a:xfrm>
        </p:spPr>
        <p:txBody>
          <a:bodyPr/>
          <a:lstStyle/>
          <a:p>
            <a:pPr>
              <a:defRPr/>
            </a:pPr>
            <a:r>
              <a:rPr sz="4400" b="1" smtClean="0">
                <a:solidFill>
                  <a:schemeClr val="tx1"/>
                </a:solidFill>
              </a:rPr>
              <a:t>Date Functions</a:t>
            </a:r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>
          <a:xfrm>
            <a:off x="1688146" y="1828800"/>
            <a:ext cx="9797918" cy="4180114"/>
          </a:xfrm>
        </p:spPr>
        <p:txBody>
          <a:bodyPr/>
          <a:lstStyle/>
          <a:p>
            <a:r>
              <a:rPr lang="en-US" sz="2400" b="1" dirty="0" smtClean="0"/>
              <a:t>DAY(date)</a:t>
            </a:r>
          </a:p>
          <a:p>
            <a:r>
              <a:rPr lang="en-US" sz="2400" b="1" dirty="0" smtClean="0"/>
              <a:t>MONTH (date)</a:t>
            </a:r>
          </a:p>
          <a:p>
            <a:r>
              <a:rPr lang="en-US" sz="2400" b="1" dirty="0" smtClean="0"/>
              <a:t>DATENAME (&lt;</a:t>
            </a:r>
            <a:r>
              <a:rPr lang="en-US" sz="2400" b="1" dirty="0" err="1" smtClean="0"/>
              <a:t>datepart</a:t>
            </a:r>
            <a:r>
              <a:rPr lang="en-US" sz="2400" b="1" dirty="0" smtClean="0"/>
              <a:t>&gt;, date)</a:t>
            </a:r>
          </a:p>
          <a:p>
            <a:r>
              <a:rPr lang="en-US" sz="2400" b="1" dirty="0" smtClean="0"/>
              <a:t>YEAR (date)</a:t>
            </a:r>
          </a:p>
          <a:p>
            <a:r>
              <a:rPr lang="en-US" sz="2400" b="1" dirty="0" smtClean="0"/>
              <a:t>DATEPART (&lt;</a:t>
            </a:r>
            <a:r>
              <a:rPr lang="en-US" sz="2400" b="1" dirty="0" err="1" smtClean="0"/>
              <a:t>datepart</a:t>
            </a:r>
            <a:r>
              <a:rPr lang="en-US" sz="2400" b="1" dirty="0" smtClean="0"/>
              <a:t>&gt;, date)</a:t>
            </a:r>
          </a:p>
          <a:p>
            <a:r>
              <a:rPr lang="en-US" sz="2400" b="1" dirty="0" smtClean="0"/>
              <a:t>DATEDIFF( &lt;</a:t>
            </a:r>
            <a:r>
              <a:rPr lang="en-US" sz="2400" b="1" dirty="0" err="1" smtClean="0"/>
              <a:t>datepart</a:t>
            </a:r>
            <a:r>
              <a:rPr lang="en-US" sz="2400" b="1" dirty="0" smtClean="0"/>
              <a:t>&gt;, &lt;</a:t>
            </a:r>
            <a:r>
              <a:rPr lang="en-US" sz="2400" b="1" dirty="0" err="1" smtClean="0"/>
              <a:t>startdate</a:t>
            </a:r>
            <a:r>
              <a:rPr lang="en-US" sz="2400" b="1" dirty="0" smtClean="0"/>
              <a:t>&gt;, &lt;</a:t>
            </a:r>
            <a:r>
              <a:rPr lang="en-US" sz="2400" b="1" dirty="0" err="1" smtClean="0"/>
              <a:t>enddate</a:t>
            </a:r>
            <a:r>
              <a:rPr lang="en-US" sz="2400" b="1" dirty="0" smtClean="0"/>
              <a:t>&gt; )</a:t>
            </a:r>
          </a:p>
          <a:p>
            <a:r>
              <a:rPr lang="en-US" sz="2400" b="1" dirty="0" smtClean="0"/>
              <a:t>DATEADD (&lt;</a:t>
            </a:r>
            <a:r>
              <a:rPr lang="en-US" sz="2400" b="1" dirty="0" err="1" smtClean="0"/>
              <a:t>datepart</a:t>
            </a:r>
            <a:r>
              <a:rPr lang="en-US" sz="2400" b="1" dirty="0" smtClean="0"/>
              <a:t>&gt;,&lt;number&gt;,&lt;date.)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88146" y="5404752"/>
            <a:ext cx="82559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latin typeface="Open Sans"/>
              </a:rPr>
              <a:t>To start the used of DATE functions, we can use statement Select GETDATE (), then systems will display the date and time when we execute the query as follows :</a:t>
            </a:r>
          </a:p>
          <a:p>
            <a:pPr algn="ctr"/>
            <a:r>
              <a:rPr lang="en-US" sz="2000" b="1" i="1" dirty="0" smtClean="0">
                <a:latin typeface="Open Sans"/>
              </a:rPr>
              <a:t>2016-11-21 09:59:12.967</a:t>
            </a:r>
            <a:endParaRPr lang="en-US" sz="2000" b="1" i="1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62051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2427288" y="261935"/>
            <a:ext cx="8261350" cy="1260475"/>
          </a:xfrm>
        </p:spPr>
        <p:txBody>
          <a:bodyPr/>
          <a:lstStyle/>
          <a:p>
            <a:pPr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DAY and DATENAME</a:t>
            </a:r>
            <a:endParaRPr sz="4400" smtClean="0">
              <a:solidFill>
                <a:schemeClr val="tx1"/>
              </a:solidFill>
            </a:endParaRP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>
          <a:xfrm>
            <a:off x="1131155" y="1932075"/>
            <a:ext cx="9394193" cy="4743858"/>
          </a:xfrm>
        </p:spPr>
        <p:txBody>
          <a:bodyPr/>
          <a:lstStyle/>
          <a:p>
            <a:r>
              <a:rPr lang="en-US" sz="2000" b="1" dirty="0" smtClean="0"/>
              <a:t>DAY function is used to take out only the Date data from one set of Date. Commonly in database systems, the Date format are YYYY-MM-DD, MM-DD-YYYY, DD-MM-YYYY</a:t>
            </a:r>
          </a:p>
          <a:p>
            <a:r>
              <a:rPr lang="en-US" sz="2000" b="1" dirty="0" smtClean="0"/>
              <a:t>Example :</a:t>
            </a:r>
          </a:p>
          <a:p>
            <a:pPr lvl="1"/>
            <a:r>
              <a:rPr lang="en-US" sz="2000" b="1" dirty="0" smtClean="0"/>
              <a:t>Display only the Date from </a:t>
            </a:r>
            <a:r>
              <a:rPr lang="en-US" sz="2000" b="1" dirty="0" err="1" smtClean="0"/>
              <a:t>TransactionDate</a:t>
            </a:r>
            <a:r>
              <a:rPr lang="en-US" sz="2000" b="1" dirty="0" smtClean="0"/>
              <a:t> 21 Nov 2016</a:t>
            </a:r>
          </a:p>
          <a:p>
            <a:pPr lvl="2"/>
            <a:r>
              <a:rPr lang="en-US" sz="2000" b="1" dirty="0" smtClean="0"/>
              <a:t>Select DAY (’11/21/2016’)</a:t>
            </a:r>
          </a:p>
          <a:p>
            <a:pPr lvl="2"/>
            <a:r>
              <a:rPr lang="en-US" sz="2000" b="1" dirty="0" smtClean="0"/>
              <a:t>Result : 21</a:t>
            </a:r>
          </a:p>
          <a:p>
            <a:pPr lvl="2"/>
            <a:r>
              <a:rPr lang="en-US" sz="2000" b="1" dirty="0" smtClean="0"/>
              <a:t>All Data from table : DAY (</a:t>
            </a:r>
            <a:r>
              <a:rPr lang="en-US" sz="2000" b="1" dirty="0" err="1" smtClean="0"/>
              <a:t>TransactionDate</a:t>
            </a:r>
            <a:r>
              <a:rPr lang="en-US" sz="2000" b="1" dirty="0" smtClean="0"/>
              <a:t>)</a:t>
            </a:r>
          </a:p>
          <a:p>
            <a:pPr lvl="1"/>
            <a:r>
              <a:rPr lang="en-US" sz="2000" b="1" dirty="0" smtClean="0"/>
              <a:t>If you want to display the name of the day, you can use DATENAME function as follows :</a:t>
            </a:r>
          </a:p>
          <a:p>
            <a:pPr lvl="2"/>
            <a:r>
              <a:rPr lang="en-US" sz="2000" b="1" dirty="0" smtClean="0"/>
              <a:t>DATENAME (WEEKDAY, </a:t>
            </a:r>
            <a:r>
              <a:rPr lang="en-US" sz="2000" b="1" dirty="0" err="1" smtClean="0"/>
              <a:t>TransactionDate</a:t>
            </a:r>
            <a:r>
              <a:rPr lang="en-US" sz="2000" b="1" dirty="0" smtClean="0"/>
              <a:t>)</a:t>
            </a:r>
          </a:p>
          <a:p>
            <a:pPr lvl="2"/>
            <a:r>
              <a:rPr lang="en-US" sz="2000" b="1" dirty="0" smtClean="0"/>
              <a:t>Select  DATENAME (WEEKDAY, ’11/21/2016')</a:t>
            </a:r>
          </a:p>
          <a:p>
            <a:pPr lvl="2"/>
            <a:r>
              <a:rPr lang="en-US" sz="2000" b="1" dirty="0" smtClean="0"/>
              <a:t>Result : Monday</a:t>
            </a:r>
          </a:p>
          <a:p>
            <a:pPr lvl="2"/>
            <a:endParaRPr lang="en-US" sz="2000" b="1" dirty="0" smtClean="0"/>
          </a:p>
          <a:p>
            <a:pPr lvl="2"/>
            <a:endParaRPr lang="en-US" sz="2000" b="1" dirty="0" smtClean="0"/>
          </a:p>
          <a:p>
            <a:pPr lvl="2">
              <a:buNone/>
            </a:pPr>
            <a:endParaRPr lang="en-US" sz="2000" b="1" dirty="0" smtClean="0"/>
          </a:p>
          <a:p>
            <a:pPr>
              <a:buFont typeface="Monotype Sorts"/>
              <a:buNone/>
            </a:pPr>
            <a:endParaRPr lang="en-US" sz="2000" b="1" dirty="0" smtClean="0"/>
          </a:p>
        </p:txBody>
      </p:sp>
      <p:pic>
        <p:nvPicPr>
          <p:cNvPr id="1026" name="Picture 2" descr="Hasil gamba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4042" y="5454236"/>
            <a:ext cx="2671305" cy="20034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/>
          <p:cNvSpPr/>
          <p:nvPr/>
        </p:nvSpPr>
        <p:spPr>
          <a:xfrm>
            <a:off x="8765758" y="7147352"/>
            <a:ext cx="116570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latin typeface="Open Sans"/>
                <a:hlinkClick r:id="rId4"/>
              </a:rPr>
              <a:t>OntarioColleges.ca</a:t>
            </a:r>
            <a:endParaRPr lang="en-US" sz="900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748329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2648012" y="198871"/>
            <a:ext cx="8261350" cy="1260475"/>
          </a:xfrm>
        </p:spPr>
        <p:txBody>
          <a:bodyPr/>
          <a:lstStyle/>
          <a:p>
            <a:pPr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MONTH and DATENAME</a:t>
            </a:r>
            <a:endParaRPr sz="4400" smtClean="0">
              <a:solidFill>
                <a:schemeClr val="tx1"/>
              </a:solidFill>
            </a:endParaRP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>
          <a:xfrm>
            <a:off x="1163813" y="1850429"/>
            <a:ext cx="9123187" cy="5219841"/>
          </a:xfrm>
        </p:spPr>
        <p:txBody>
          <a:bodyPr/>
          <a:lstStyle/>
          <a:p>
            <a:r>
              <a:rPr lang="en-US" b="1" dirty="0" smtClean="0"/>
              <a:t>MONTH function is used to take out only the Month data from one set of Date. Commonly in database systems, the Date format are YYYY-MM-DD, MM-DD-YYYY, DD-MM-YYYY</a:t>
            </a:r>
          </a:p>
          <a:p>
            <a:r>
              <a:rPr lang="en-US" b="1" dirty="0" smtClean="0"/>
              <a:t>Example :</a:t>
            </a:r>
          </a:p>
          <a:p>
            <a:pPr lvl="1"/>
            <a:r>
              <a:rPr lang="en-US" b="1" dirty="0" smtClean="0"/>
              <a:t>Display only the Month from </a:t>
            </a:r>
            <a:r>
              <a:rPr lang="en-US" b="1" dirty="0" err="1" smtClean="0"/>
              <a:t>TransactionDate</a:t>
            </a:r>
            <a:r>
              <a:rPr lang="en-US" b="1" dirty="0" smtClean="0"/>
              <a:t> 22 Nov 2016</a:t>
            </a:r>
          </a:p>
          <a:p>
            <a:pPr lvl="2"/>
            <a:r>
              <a:rPr lang="en-US" b="1" dirty="0" smtClean="0"/>
              <a:t>Select MONTH (’11/22/2016’)</a:t>
            </a:r>
          </a:p>
          <a:p>
            <a:pPr lvl="2"/>
            <a:r>
              <a:rPr lang="en-US" b="1" dirty="0" smtClean="0"/>
              <a:t>Result : 11</a:t>
            </a:r>
          </a:p>
          <a:p>
            <a:pPr lvl="2"/>
            <a:r>
              <a:rPr lang="en-US" sz="2000" b="1" dirty="0" smtClean="0"/>
              <a:t>All Data from table : MONTH (</a:t>
            </a:r>
            <a:r>
              <a:rPr lang="en-US" sz="2000" b="1" dirty="0" err="1" smtClean="0"/>
              <a:t>TransactionDate</a:t>
            </a:r>
            <a:r>
              <a:rPr lang="en-US" sz="2000" b="1" dirty="0" smtClean="0"/>
              <a:t>)</a:t>
            </a:r>
          </a:p>
          <a:p>
            <a:pPr lvl="1"/>
            <a:r>
              <a:rPr lang="en-US" b="1" dirty="0" smtClean="0"/>
              <a:t>If you want to display the name of the month, you can use DATENAME function as follows :</a:t>
            </a:r>
          </a:p>
          <a:p>
            <a:pPr lvl="2"/>
            <a:r>
              <a:rPr lang="en-US" b="1" dirty="0" smtClean="0"/>
              <a:t>DATENAME (MONTH, </a:t>
            </a:r>
            <a:r>
              <a:rPr lang="en-US" b="1" dirty="0" err="1" smtClean="0"/>
              <a:t>TransactionDate</a:t>
            </a:r>
            <a:r>
              <a:rPr lang="en-US" b="1" dirty="0" smtClean="0"/>
              <a:t>)</a:t>
            </a:r>
          </a:p>
          <a:p>
            <a:pPr lvl="2"/>
            <a:r>
              <a:rPr lang="en-US" b="1" dirty="0" smtClean="0"/>
              <a:t>Select  DATENAME (MONTH,‘11/22/2016')</a:t>
            </a:r>
          </a:p>
          <a:p>
            <a:pPr lvl="2"/>
            <a:r>
              <a:rPr lang="en-US" b="1" dirty="0" smtClean="0"/>
              <a:t>Result : November</a:t>
            </a:r>
          </a:p>
          <a:p>
            <a:pPr lvl="2"/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>
              <a:buFont typeface="Monotype Sorts"/>
              <a:buNone/>
            </a:pPr>
            <a:endParaRPr lang="en-US" b="1" dirty="0" smtClean="0"/>
          </a:p>
        </p:txBody>
      </p:sp>
      <p:sp>
        <p:nvSpPr>
          <p:cNvPr id="23554" name="AutoShape 2" descr="Hasil gamb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556" name="Picture 4" descr="Hasil gamba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60719" y="5658980"/>
            <a:ext cx="1626281" cy="16262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/>
          <p:cNvSpPr/>
          <p:nvPr/>
        </p:nvSpPr>
        <p:spPr>
          <a:xfrm>
            <a:off x="5345113" y="7251490"/>
            <a:ext cx="5343525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200" dirty="0" smtClean="0">
                <a:latin typeface="Open Sans"/>
              </a:rPr>
              <a:t>https://blog.threattrack.com/end-of-month-security-recap-for-july-2013/</a:t>
            </a:r>
            <a:endParaRPr lang="en-US" sz="1200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253220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2427288" y="163961"/>
            <a:ext cx="8261350" cy="1260475"/>
          </a:xfrm>
        </p:spPr>
        <p:txBody>
          <a:bodyPr/>
          <a:lstStyle/>
          <a:p>
            <a:pPr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YEAR</a:t>
            </a:r>
            <a:endParaRPr sz="4400" smtClean="0">
              <a:solidFill>
                <a:schemeClr val="tx1"/>
              </a:solidFill>
            </a:endParaRP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>
          <a:xfrm>
            <a:off x="1180141" y="1763487"/>
            <a:ext cx="9394193" cy="4743858"/>
          </a:xfrm>
        </p:spPr>
        <p:txBody>
          <a:bodyPr/>
          <a:lstStyle/>
          <a:p>
            <a:r>
              <a:rPr lang="en-US" sz="2400" b="1" dirty="0" smtClean="0"/>
              <a:t>YEAR function is used to take out only the Year data from one set of Date. Commonly in database systems, the Date format are YYYY-MM-DD, MM-DD-YYYY, DD-MM-YYYY</a:t>
            </a:r>
          </a:p>
          <a:p>
            <a:r>
              <a:rPr lang="en-US" sz="2400" b="1" dirty="0" smtClean="0"/>
              <a:t>Example :</a:t>
            </a:r>
          </a:p>
          <a:p>
            <a:pPr lvl="1"/>
            <a:r>
              <a:rPr lang="en-US" sz="2400" b="1" dirty="0" smtClean="0"/>
              <a:t>Display only the Year from </a:t>
            </a:r>
            <a:r>
              <a:rPr lang="en-US" sz="2400" b="1" dirty="0" err="1" smtClean="0"/>
              <a:t>TransactionDate</a:t>
            </a:r>
            <a:r>
              <a:rPr lang="en-US" sz="2400" b="1" dirty="0" smtClean="0"/>
              <a:t> 22 July 2016</a:t>
            </a:r>
          </a:p>
          <a:p>
            <a:pPr lvl="2"/>
            <a:r>
              <a:rPr lang="en-US" sz="2400" b="1" dirty="0" smtClean="0"/>
              <a:t>Select YEAR (’11/21/2016’)</a:t>
            </a:r>
          </a:p>
          <a:p>
            <a:pPr lvl="2"/>
            <a:r>
              <a:rPr lang="en-US" sz="2400" b="1" dirty="0" smtClean="0"/>
              <a:t>Result : 2016</a:t>
            </a:r>
          </a:p>
          <a:p>
            <a:pPr lvl="2"/>
            <a:r>
              <a:rPr lang="en-US" sz="2400" b="1" dirty="0" smtClean="0"/>
              <a:t>All Data from table (one column)  : YEAR (‘</a:t>
            </a:r>
            <a:r>
              <a:rPr lang="en-US" sz="2400" b="1" dirty="0" err="1" smtClean="0"/>
              <a:t>TransactionDate</a:t>
            </a:r>
            <a:r>
              <a:rPr lang="en-US" sz="2400" b="1" dirty="0" smtClean="0"/>
              <a:t>’)</a:t>
            </a:r>
          </a:p>
          <a:p>
            <a:pPr>
              <a:buFont typeface="Monotype Sorts"/>
              <a:buNone/>
            </a:pPr>
            <a:endParaRPr lang="en-US" sz="2400" b="1" dirty="0" smtClean="0"/>
          </a:p>
        </p:txBody>
      </p:sp>
      <p:pic>
        <p:nvPicPr>
          <p:cNvPr id="20482" name="Picture 2" descr="Year 2016 Is Coming Stock Photo | Thinkstock&#10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07609" y="5737793"/>
            <a:ext cx="2112047" cy="1408471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994342" y="7265069"/>
            <a:ext cx="5343525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>
                <a:latin typeface="Open Sans"/>
              </a:rPr>
              <a:t>http://combiboilersleeds.com/keywords/year-1.html</a:t>
            </a:r>
            <a:endParaRPr lang="en-US" sz="1200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040581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2465370" y="114283"/>
            <a:ext cx="826135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j-ea"/>
                <a:cs typeface="+mj-cs"/>
                <a:hlinkClick r:id="rId3"/>
              </a:rPr>
              <a:t>DATEPART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79720" y="1894113"/>
            <a:ext cx="9688107" cy="4310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77825" marR="0" lvl="0" indent="-3778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DATEPART function returns a specified part of a give date, as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an integer value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377825" marR="0" lvl="0" indent="-3778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Example :</a:t>
            </a:r>
          </a:p>
          <a:p>
            <a:pPr marL="736600" lvl="2" indent="-239713" defTabSz="91440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</a:rPr>
              <a:t>Select  DATEPART (DAY, ‘</a:t>
            </a:r>
            <a:r>
              <a:rPr lang="en-US" sz="2400" b="1" dirty="0" smtClean="0">
                <a:latin typeface="Open Sans"/>
              </a:rPr>
              <a:t>11/25/2016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</a:rPr>
              <a:t>’)</a:t>
            </a:r>
          </a:p>
          <a:p>
            <a:pPr marL="736600" marR="0" lvl="2" indent="-2397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</a:rPr>
              <a:t>   Result : 25</a:t>
            </a:r>
            <a:endParaRPr lang="en-US" sz="2400" b="1" baseline="0" dirty="0" smtClean="0">
              <a:latin typeface="Open Sans"/>
              <a:ea typeface="+mn-ea"/>
              <a:sym typeface="Wingdings" pitchFamily="2" charset="2"/>
            </a:endParaRPr>
          </a:p>
          <a:p>
            <a:pPr marL="736600" lvl="2" indent="-239713" defTabSz="91440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Wingdings" pitchFamily="2" charset="2"/>
              </a:rPr>
              <a:t>Select  DATEPART (Second, </a:t>
            </a:r>
            <a:r>
              <a:rPr lang="en-US" sz="2400" b="1" dirty="0" smtClean="0">
                <a:latin typeface="Open Sans"/>
              </a:rPr>
              <a:t>‘11/25/2016 09:50:32’) or</a:t>
            </a:r>
          </a:p>
          <a:p>
            <a:pPr marL="736600" lvl="2" indent="-239713" defTabSz="914400">
              <a:spcBef>
                <a:spcPct val="20000"/>
              </a:spcBef>
              <a:defRPr/>
            </a:pPr>
            <a:r>
              <a:rPr lang="en-US" sz="2400" b="1" dirty="0" smtClean="0">
                <a:latin typeface="Open Sans"/>
                <a:sym typeface="Wingdings" pitchFamily="2" charset="2"/>
              </a:rPr>
              <a:t>   Select  DATEPART (Second, </a:t>
            </a:r>
            <a:r>
              <a:rPr lang="en-US" sz="2400" b="1" dirty="0" smtClean="0">
                <a:latin typeface="Open Sans"/>
              </a:rPr>
              <a:t>‘09:50:32’)</a:t>
            </a:r>
          </a:p>
          <a:p>
            <a:pPr marL="736600" lvl="2" indent="-239713" defTabSz="914400">
              <a:spcBef>
                <a:spcPct val="20000"/>
              </a:spcBef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  Result : 32</a:t>
            </a:r>
          </a:p>
          <a:p>
            <a:pPr marL="736600" lvl="2" indent="-239713" defTabSz="91440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 b="1" dirty="0" smtClean="0">
                <a:latin typeface="Open Sans"/>
                <a:sym typeface="Wingdings" pitchFamily="2" charset="2"/>
              </a:rPr>
              <a:t>Select  DATEPART (Minute, </a:t>
            </a:r>
            <a:r>
              <a:rPr lang="en-US" sz="2400" b="1" dirty="0" smtClean="0">
                <a:latin typeface="Open Sans"/>
              </a:rPr>
              <a:t>‘11/25/2016 09:50:32’)</a:t>
            </a:r>
          </a:p>
          <a:p>
            <a:pPr marL="736600" lvl="2" indent="-239713" defTabSz="914400">
              <a:spcBef>
                <a:spcPct val="20000"/>
              </a:spcBef>
              <a:defRPr/>
            </a:pPr>
            <a:r>
              <a:rPr lang="en-US" sz="2400" b="1" dirty="0" smtClean="0">
                <a:latin typeface="Open Sans"/>
              </a:rPr>
              <a:t>   Result : 50</a:t>
            </a:r>
          </a:p>
          <a:p>
            <a:pPr marL="736600" lvl="2" indent="-239713" defTabSz="914400">
              <a:spcBef>
                <a:spcPct val="20000"/>
              </a:spcBef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736600" lvl="2" indent="-239713" defTabSz="914400">
              <a:spcBef>
                <a:spcPct val="20000"/>
              </a:spcBef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377825" marR="0" lvl="0" indent="-3778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35141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2465370" y="114283"/>
            <a:ext cx="826135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DATEDIFF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12814" y="1894114"/>
            <a:ext cx="9688107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77825" marR="0" lvl="0" indent="-3778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DATEDIFF function returns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the count of the specified </a:t>
            </a:r>
            <a:r>
              <a:rPr kumimoji="0" lang="en-US" sz="2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datepart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boundaries crossed between the specified </a:t>
            </a:r>
            <a:r>
              <a:rPr kumimoji="0" lang="en-US" sz="2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startdate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and </a:t>
            </a:r>
            <a:r>
              <a:rPr kumimoji="0" lang="en-US" sz="2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enddate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377825" marR="0" lvl="0" indent="-3778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Example :</a:t>
            </a:r>
          </a:p>
          <a:p>
            <a:pPr marL="819150" lvl="1" indent="-314325" defTabSz="914400">
              <a:spcBef>
                <a:spcPct val="20000"/>
              </a:spcBef>
              <a:buFont typeface="Arial" pitchFamily="34" charset="0"/>
              <a:buChar char="–"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Display the range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</a:t>
            </a:r>
            <a:r>
              <a:rPr lang="en-US" sz="2400" b="1" dirty="0" err="1" smtClean="0">
                <a:latin typeface="Open Sans"/>
              </a:rPr>
              <a:t>TransactionDate</a:t>
            </a:r>
            <a:r>
              <a:rPr lang="en-US" sz="2400" b="1" dirty="0" smtClean="0">
                <a:latin typeface="Open Sans"/>
              </a:rPr>
              <a:t> 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between </a:t>
            </a:r>
            <a:r>
              <a:rPr lang="en-US" sz="2400" b="1" dirty="0" smtClean="0">
                <a:latin typeface="Open Sans"/>
              </a:rPr>
              <a:t>11/21/2016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and </a:t>
            </a:r>
            <a:r>
              <a:rPr lang="en-US" sz="2400" b="1" dirty="0" smtClean="0">
                <a:latin typeface="Open Sans"/>
              </a:rPr>
              <a:t>11/25/2016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1260475" lvl="2" indent="-250825" defTabSz="9144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Select DATEDIFF (DAY,</a:t>
            </a:r>
            <a:r>
              <a:rPr lang="en-US" sz="2400" b="1" dirty="0" smtClean="0">
                <a:latin typeface="Open Sans"/>
              </a:rPr>
              <a:t> ’ 11/21/2016’,’ 11/25/2016’)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1260475" marR="0" lvl="2" indent="-2508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Result : 4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(means 4 days 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Wingdings" pitchFamily="2" charset="2"/>
              </a:rPr>
              <a:t> 21 to 25)</a:t>
            </a:r>
          </a:p>
          <a:p>
            <a:pPr marL="1260475" lvl="2" indent="-250825" defTabSz="9144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b="1" baseline="0" dirty="0" smtClean="0">
                <a:latin typeface="Open Sans"/>
                <a:ea typeface="+mn-ea"/>
                <a:sym typeface="Wingdings" pitchFamily="2" charset="2"/>
              </a:rPr>
              <a:t>All data</a:t>
            </a:r>
            <a:r>
              <a:rPr lang="en-US" sz="2400" b="1" dirty="0" smtClean="0">
                <a:latin typeface="Open Sans"/>
                <a:ea typeface="+mn-ea"/>
                <a:sym typeface="Wingdings" pitchFamily="2" charset="2"/>
              </a:rPr>
              <a:t> from table : </a:t>
            </a:r>
            <a:r>
              <a:rPr lang="en-US" sz="2400" b="1" dirty="0" smtClean="0">
                <a:latin typeface="Open Sans"/>
              </a:rPr>
              <a:t>DATEDIFF (DAY,’ </a:t>
            </a:r>
            <a:r>
              <a:rPr lang="en-US" sz="2400" b="1" dirty="0" err="1" smtClean="0">
                <a:latin typeface="Open Sans"/>
              </a:rPr>
              <a:t>TransactionDate</a:t>
            </a:r>
            <a:r>
              <a:rPr lang="en-US" sz="2400" b="1" dirty="0" smtClean="0">
                <a:latin typeface="Open Sans"/>
              </a:rPr>
              <a:t>’,    ’11/25/2016’)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1260475" marR="0" lvl="2" indent="-2508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377825" marR="0" lvl="0" indent="-3778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63114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2465370" y="114283"/>
            <a:ext cx="826135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DATEADD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79720" y="1894113"/>
            <a:ext cx="9688107" cy="497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77825" marR="0" lvl="0" indent="-3778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DATEADD function returns  the </a:t>
            </a:r>
            <a:r>
              <a:rPr lang="en-US" sz="2400" b="1" dirty="0" smtClean="0">
                <a:latin typeface="Open Sans"/>
                <a:ea typeface="+mn-ea"/>
              </a:rPr>
              <a:t>D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ateTime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,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after adding specified number </a:t>
            </a:r>
            <a:r>
              <a:rPr lang="en-US" sz="2400" b="1" dirty="0" smtClean="0">
                <a:latin typeface="Open Sans"/>
                <a:ea typeface="+mn-ea"/>
              </a:rPr>
              <a:t>to the </a:t>
            </a:r>
            <a:r>
              <a:rPr lang="en-US" sz="2400" b="1" dirty="0" err="1" smtClean="0">
                <a:latin typeface="Open Sans"/>
                <a:ea typeface="+mn-ea"/>
              </a:rPr>
              <a:t>datepart</a:t>
            </a:r>
            <a:r>
              <a:rPr lang="en-US" sz="2400" b="1" dirty="0" smtClean="0">
                <a:latin typeface="Open Sans"/>
                <a:ea typeface="+mn-ea"/>
              </a:rPr>
              <a:t> specified of the given date)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377825" marR="0" lvl="0" indent="-3778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Example :</a:t>
            </a:r>
          </a:p>
          <a:p>
            <a:pPr marL="736600" lvl="2" indent="-239713" defTabSz="91440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</a:rPr>
              <a:t>Select  DATEADD (DAY,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</a:rPr>
              <a:t> 5, ‘</a:t>
            </a:r>
            <a:r>
              <a:rPr lang="en-US" sz="2400" b="1" dirty="0" smtClean="0">
                <a:latin typeface="Open Sans"/>
              </a:rPr>
              <a:t>11/25/2016  09:50:32’)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</a:endParaRPr>
          </a:p>
          <a:p>
            <a:pPr marL="736600" lvl="2" indent="-239713" defTabSz="914400">
              <a:spcBef>
                <a:spcPct val="20000"/>
              </a:spcBef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</a:rPr>
              <a:t>   Result :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</a:rPr>
              <a:t> </a:t>
            </a:r>
            <a:r>
              <a:rPr lang="en-US" sz="2400" b="1" dirty="0" smtClean="0">
                <a:latin typeface="Open Sans"/>
              </a:rPr>
              <a:t>2016-11-30 09:50:32.000</a:t>
            </a:r>
            <a:endParaRPr lang="en-US" sz="2400" b="1" baseline="0" dirty="0" smtClean="0">
              <a:latin typeface="Open Sans"/>
              <a:ea typeface="+mn-ea"/>
              <a:sym typeface="Wingdings" pitchFamily="2" charset="2"/>
            </a:endParaRPr>
          </a:p>
          <a:p>
            <a:pPr marL="736600" lvl="2" indent="-239713" defTabSz="91440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 b="1" dirty="0" smtClean="0">
                <a:latin typeface="Open Sans"/>
              </a:rPr>
              <a:t>Select  DATEADD (DAY, -5, ‘11/25/2016  09:50:32’)</a:t>
            </a:r>
          </a:p>
          <a:p>
            <a:pPr marL="736600" lvl="2" indent="-239713" defTabSz="914400">
              <a:spcBef>
                <a:spcPct val="20000"/>
              </a:spcBef>
              <a:defRPr/>
            </a:pPr>
            <a:r>
              <a:rPr lang="en-US" sz="2400" b="1" dirty="0" smtClean="0">
                <a:latin typeface="Open Sans"/>
              </a:rPr>
              <a:t>   Result : 2016-11-20 09:50:32.000</a:t>
            </a:r>
            <a:endParaRPr lang="en-US" sz="2400" b="1" dirty="0" smtClean="0">
              <a:latin typeface="Open Sans"/>
              <a:sym typeface="Wingdings" pitchFamily="2" charset="2"/>
            </a:endParaRPr>
          </a:p>
          <a:p>
            <a:pPr marL="736600" lvl="2" indent="-239713" defTabSz="914400">
              <a:spcBef>
                <a:spcPct val="20000"/>
              </a:spcBef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  </a:t>
            </a:r>
          </a:p>
          <a:p>
            <a:pPr marL="736600" lvl="2" indent="-239713" defTabSz="914400">
              <a:spcBef>
                <a:spcPct val="20000"/>
              </a:spcBef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736600" lvl="2" indent="-239713" defTabSz="914400">
              <a:spcBef>
                <a:spcPct val="20000"/>
              </a:spcBef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377825" marR="0" lvl="0" indent="-3778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649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1575" y="220663"/>
            <a:ext cx="9223375" cy="702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89568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4"/>
          <p:cNvSpPr>
            <a:spLocks noGrp="1"/>
          </p:cNvSpPr>
          <p:nvPr>
            <p:ph type="title"/>
          </p:nvPr>
        </p:nvSpPr>
        <p:spPr>
          <a:xfrm>
            <a:off x="1814513" y="3152775"/>
            <a:ext cx="7372350" cy="1260475"/>
          </a:xfrm>
        </p:spPr>
        <p:txBody>
          <a:bodyPr>
            <a:normAutofit fontScale="90000"/>
          </a:bodyPr>
          <a:lstStyle/>
          <a:p>
            <a:r>
              <a:rPr lang="en-US" altLang="en-US" sz="4000" dirty="0" smtClean="0">
                <a:latin typeface="Open Sans" pitchFamily="-84" charset="0"/>
              </a:rPr>
              <a:t>Set Operations</a:t>
            </a:r>
            <a:br>
              <a:rPr lang="en-US" altLang="en-US" sz="4000" dirty="0" smtClean="0">
                <a:latin typeface="Open Sans" pitchFamily="-84" charset="0"/>
              </a:rPr>
            </a:br>
            <a:r>
              <a:rPr lang="en-US" altLang="en-US" sz="4000" dirty="0" smtClean="0">
                <a:latin typeface="Open Sans" pitchFamily="-84" charset="0"/>
              </a:rPr>
              <a:t>(UNION, INTERSECT, EXCEPT)</a:t>
            </a:r>
          </a:p>
        </p:txBody>
      </p:sp>
    </p:spTree>
    <p:extLst>
      <p:ext uri="{BB962C8B-B14F-4D97-AF65-F5344CB8AC3E}">
        <p14:creationId xmlns:p14="http://schemas.microsoft.com/office/powerpoint/2010/main" val="29157836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335518" y="477692"/>
            <a:ext cx="7049454" cy="610980"/>
          </a:xfrm>
        </p:spPr>
        <p:txBody>
          <a:bodyPr/>
          <a:lstStyle/>
          <a:p>
            <a:pPr eaLnBrk="1" hangingPunct="1">
              <a:defRPr/>
            </a:pPr>
            <a:r>
              <a:rPr sz="3600">
                <a:solidFill>
                  <a:schemeClr val="tx1"/>
                </a:solidFill>
              </a:rPr>
              <a:t>Union, Intersect, and Difference (Except)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idx="1"/>
          </p:nvPr>
        </p:nvSpPr>
        <p:spPr>
          <a:xfrm>
            <a:off x="1194648" y="1918735"/>
            <a:ext cx="9125025" cy="4324072"/>
          </a:xfrm>
        </p:spPr>
        <p:txBody>
          <a:bodyPr/>
          <a:lstStyle/>
          <a:p>
            <a:pPr algn="just" eaLnBrk="1" hangingPunct="1"/>
            <a:r>
              <a:rPr lang="en-US" altLang="en-US" sz="2400" b="1" dirty="0" smtClean="0"/>
              <a:t>Can use normal set operations of Union, Intersection, and Difference to combine results of two or more queries into a single result table.</a:t>
            </a:r>
          </a:p>
          <a:p>
            <a:pPr algn="just" eaLnBrk="1" hangingPunct="1"/>
            <a:r>
              <a:rPr lang="en-US" altLang="en-US" sz="2400" b="1" dirty="0" smtClean="0"/>
              <a:t>Union of two tables, A and B, is table containing all rows in either A or B or both. </a:t>
            </a:r>
          </a:p>
          <a:p>
            <a:pPr algn="just" eaLnBrk="1" hangingPunct="1"/>
            <a:r>
              <a:rPr lang="en-US" altLang="en-US" sz="2400" b="1" dirty="0" smtClean="0"/>
              <a:t>Intersection is table containing all rows common to both A and B. </a:t>
            </a:r>
          </a:p>
          <a:p>
            <a:pPr algn="just" eaLnBrk="1" hangingPunct="1"/>
            <a:r>
              <a:rPr lang="en-US" altLang="en-US" sz="2400" b="1" dirty="0" smtClean="0"/>
              <a:t>Difference is table containing all rows in A but not in B. </a:t>
            </a:r>
          </a:p>
          <a:p>
            <a:pPr algn="just" eaLnBrk="1" hangingPunct="1"/>
            <a:r>
              <a:rPr lang="en-US" altLang="en-US" sz="2400" b="1" dirty="0" smtClean="0"/>
              <a:t>Two tables must be </a:t>
            </a:r>
            <a:r>
              <a:rPr lang="en-US" altLang="en-US" sz="2400" b="1" i="1" dirty="0" smtClean="0"/>
              <a:t>union compatible</a:t>
            </a:r>
            <a:r>
              <a:rPr lang="en-US" altLang="en-US" sz="2400" b="1" dirty="0" smtClean="0"/>
              <a:t>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1" name="Rectangle 3"/>
          <p:cNvSpPr>
            <a:spLocks noGrp="1" noChangeArrowheads="1"/>
          </p:cNvSpPr>
          <p:nvPr>
            <p:ph idx="1"/>
          </p:nvPr>
        </p:nvSpPr>
        <p:spPr>
          <a:xfrm>
            <a:off x="1303366" y="1612842"/>
            <a:ext cx="8719829" cy="4279949"/>
          </a:xfrm>
        </p:spPr>
        <p:txBody>
          <a:bodyPr/>
          <a:lstStyle/>
          <a:p>
            <a:pPr algn="just" eaLnBrk="1" hangingPunct="1"/>
            <a:r>
              <a:rPr lang="en-US" altLang="en-US" sz="2000" b="1" dirty="0" smtClean="0"/>
              <a:t>Format of set operator clause in each case is:</a:t>
            </a:r>
          </a:p>
          <a:p>
            <a:pPr lvl="1" algn="just" eaLnBrk="1" hangingPunct="1">
              <a:lnSpc>
                <a:spcPct val="20000"/>
              </a:lnSpc>
            </a:pPr>
            <a:endParaRPr lang="en-US" altLang="en-US" sz="2000" b="1" dirty="0" smtClean="0"/>
          </a:p>
          <a:p>
            <a:pPr lvl="1" algn="just" eaLnBrk="1" hangingPunct="1">
              <a:buFontTx/>
              <a:buNone/>
            </a:pPr>
            <a:r>
              <a:rPr lang="en-US" altLang="en-US" sz="2000" b="1" i="1" dirty="0" smtClean="0"/>
              <a:t>op</a:t>
            </a:r>
            <a:r>
              <a:rPr lang="en-US" altLang="en-US" sz="2000" b="1" dirty="0" smtClean="0"/>
              <a:t> [ALL] [CORRESPONDING [BY {column1 [, ...]}]]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sz="2000" b="1" dirty="0" smtClean="0"/>
          </a:p>
          <a:p>
            <a:pPr algn="just" eaLnBrk="1" hangingPunct="1"/>
            <a:r>
              <a:rPr lang="en-US" altLang="en-US" sz="2000" b="1" dirty="0" smtClean="0"/>
              <a:t>If CORRESPONDING BY specified, set operation performed on the named column(s).</a:t>
            </a:r>
          </a:p>
          <a:p>
            <a:pPr algn="just" eaLnBrk="1" hangingPunct="1"/>
            <a:r>
              <a:rPr lang="en-US" altLang="en-US" sz="2000" b="1" dirty="0" smtClean="0"/>
              <a:t>If CORRESPONDING specified but not BY clause, operation performed on common columns. </a:t>
            </a:r>
          </a:p>
          <a:p>
            <a:pPr algn="just" eaLnBrk="1" hangingPunct="1"/>
            <a:r>
              <a:rPr lang="en-US" altLang="en-US" sz="2000" b="1" dirty="0" smtClean="0"/>
              <a:t>If ALL specified, result can include duplicate rows.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335518" y="477692"/>
            <a:ext cx="7049454" cy="61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Union, Intersect, and Difference (Except)</a:t>
            </a: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pic>
        <p:nvPicPr>
          <p:cNvPr id="8" name="Picture 5" descr="DS3-Figure 05-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3455" y="4355802"/>
            <a:ext cx="6869635" cy="3157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334140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417166" y="445034"/>
            <a:ext cx="9797918" cy="610980"/>
          </a:xfrm>
        </p:spPr>
        <p:txBody>
          <a:bodyPr/>
          <a:lstStyle/>
          <a:p>
            <a:pPr algn="just" eaLnBrk="1" hangingPunct="1">
              <a:defRPr/>
            </a:pPr>
            <a:r>
              <a:rPr sz="3600">
                <a:solidFill>
                  <a:schemeClr val="tx1"/>
                </a:solidFill>
              </a:rPr>
              <a:t>Example 6.32  Use of UNION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idx="1"/>
          </p:nvPr>
        </p:nvSpPr>
        <p:spPr>
          <a:xfrm>
            <a:off x="1319693" y="1763488"/>
            <a:ext cx="8885664" cy="4137397"/>
          </a:xfrm>
        </p:spPr>
        <p:txBody>
          <a:bodyPr/>
          <a:lstStyle/>
          <a:p>
            <a:pPr algn="just" eaLnBrk="1" hangingPunct="1">
              <a:buFont typeface="Monotype Sorts" pitchFamily="2" charset="2"/>
              <a:buNone/>
            </a:pPr>
            <a:r>
              <a:rPr lang="en-US" altLang="en-US" sz="2400" b="1" dirty="0" smtClean="0"/>
              <a:t>	List all cities where there is either a branch office or  a property.</a:t>
            </a:r>
          </a:p>
          <a:p>
            <a:pPr algn="just" eaLnBrk="1" hangingPunct="1">
              <a:lnSpc>
                <a:spcPct val="50000"/>
              </a:lnSpc>
              <a:buFontTx/>
              <a:buChar char="•"/>
            </a:pPr>
            <a:endParaRPr lang="en-US" altLang="en-US" sz="2400" b="1" dirty="0" smtClean="0"/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sz="2400" b="1" dirty="0" smtClean="0"/>
              <a:t>		(SELECT city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		FROM Branch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		WHERE city IS NOT NULL) 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/>
              <a:t>	</a:t>
            </a:r>
            <a:r>
              <a:rPr lang="en-US" altLang="en-US" sz="2400" b="1" dirty="0" smtClean="0"/>
              <a:t>	</a:t>
            </a:r>
            <a:r>
              <a:rPr lang="en-US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UNION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		(SELECT city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		FROM </a:t>
            </a:r>
            <a:r>
              <a:rPr lang="en-US" altLang="en-US" sz="2400" b="1" dirty="0" err="1" smtClean="0"/>
              <a:t>PropertyForRent</a:t>
            </a:r>
            <a:endParaRPr lang="en-US" altLang="en-US" sz="2400" b="1" dirty="0" smtClean="0"/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		WHERE city IS NOT NULL);</a:t>
            </a:r>
          </a:p>
        </p:txBody>
      </p:sp>
    </p:spTree>
    <p:extLst>
      <p:ext uri="{BB962C8B-B14F-4D97-AF65-F5344CB8AC3E}">
        <p14:creationId xmlns:p14="http://schemas.microsoft.com/office/powerpoint/2010/main" val="36180895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3" name="Rectangle 3"/>
          <p:cNvSpPr>
            <a:spLocks noGrp="1" noChangeArrowheads="1"/>
          </p:cNvSpPr>
          <p:nvPr>
            <p:ph idx="1"/>
          </p:nvPr>
        </p:nvSpPr>
        <p:spPr>
          <a:xfrm>
            <a:off x="1136367" y="1698171"/>
            <a:ext cx="9207816" cy="3618101"/>
          </a:xfrm>
        </p:spPr>
        <p:txBody>
          <a:bodyPr/>
          <a:lstStyle/>
          <a:p>
            <a:pPr eaLnBrk="1" hangingPunct="1"/>
            <a:r>
              <a:rPr lang="en-US" altLang="en-US" sz="2400" b="1" dirty="0" smtClean="0"/>
              <a:t>Or</a:t>
            </a:r>
          </a:p>
          <a:p>
            <a:pPr lvl="1" eaLnBrk="1" hangingPunct="1">
              <a:lnSpc>
                <a:spcPct val="40000"/>
              </a:lnSpc>
            </a:pPr>
            <a:endParaRPr lang="en-US" altLang="en-US" sz="2400" b="1" dirty="0" smtClean="0"/>
          </a:p>
          <a:p>
            <a:pPr lvl="1" eaLnBrk="1" hangingPunct="1">
              <a:buFontTx/>
              <a:buNone/>
            </a:pPr>
            <a:r>
              <a:rPr lang="en-US" altLang="en-US" sz="2400" b="1" dirty="0" smtClean="0"/>
              <a:t>  		(SELECT *</a:t>
            </a:r>
            <a:br>
              <a:rPr lang="en-US" altLang="en-US" sz="2400" b="1" dirty="0" smtClean="0"/>
            </a:br>
            <a:r>
              <a:rPr lang="en-US" altLang="en-US" sz="2400" b="1" dirty="0" smtClean="0"/>
              <a:t>	FROM Branch</a:t>
            </a:r>
            <a:br>
              <a:rPr lang="en-US" altLang="en-US" sz="2400" b="1" dirty="0" smtClean="0"/>
            </a:br>
            <a:r>
              <a:rPr lang="en-US" altLang="en-US" sz="2400" b="1" dirty="0" smtClean="0"/>
              <a:t>	WHERE city IS NOT NULL)</a:t>
            </a:r>
            <a:br>
              <a:rPr lang="en-US" altLang="en-US" sz="2400" b="1" dirty="0" smtClean="0"/>
            </a:br>
            <a:r>
              <a:rPr lang="en-US" altLang="en-US" sz="2400" b="1" dirty="0" smtClean="0"/>
              <a:t>	UNION CORRESPONDING BY city</a:t>
            </a:r>
            <a:br>
              <a:rPr lang="en-US" altLang="en-US" sz="2400" b="1" dirty="0" smtClean="0"/>
            </a:br>
            <a:r>
              <a:rPr lang="en-US" altLang="en-US" sz="2400" b="1" dirty="0" smtClean="0"/>
              <a:t>	(SELECT *</a:t>
            </a:r>
            <a:br>
              <a:rPr lang="en-US" altLang="en-US" sz="2400" b="1" dirty="0" smtClean="0"/>
            </a:br>
            <a:r>
              <a:rPr lang="en-US" altLang="en-US" sz="2400" b="1" dirty="0" smtClean="0"/>
              <a:t>	FROM </a:t>
            </a:r>
            <a:r>
              <a:rPr lang="en-US" altLang="en-US" sz="2400" b="1" dirty="0" err="1" smtClean="0"/>
              <a:t>PropertyForRent</a:t>
            </a:r>
            <a:r>
              <a:rPr lang="en-US" altLang="en-US" sz="2400" b="1" dirty="0" smtClean="0"/>
              <a:t/>
            </a:r>
            <a:br>
              <a:rPr lang="en-US" altLang="en-US" sz="2400" b="1" dirty="0" smtClean="0"/>
            </a:br>
            <a:r>
              <a:rPr lang="en-US" altLang="en-US" sz="2400" b="1" dirty="0" smtClean="0"/>
              <a:t>	WHERE city IS NOT NULL);</a:t>
            </a:r>
          </a:p>
          <a:p>
            <a:pPr lvl="1" eaLnBrk="1" hangingPunct="1">
              <a:buFontTx/>
              <a:buNone/>
            </a:pPr>
            <a:endParaRPr lang="en-US" altLang="en-US" sz="2400" b="1" dirty="0" smtClean="0"/>
          </a:p>
          <a:p>
            <a:pPr marL="346075" lvl="1" eaLnBrk="1" hangingPunct="1">
              <a:buFont typeface="Arial" pitchFamily="34" charset="0"/>
              <a:buChar char="•"/>
            </a:pPr>
            <a:r>
              <a:rPr lang="en-US" altLang="en-US" sz="2400" b="1" dirty="0" smtClean="0"/>
              <a:t>Produces result tables from both queries and merges both tables together.</a:t>
            </a:r>
          </a:p>
          <a:p>
            <a:pPr lvl="1" eaLnBrk="1" hangingPunct="1">
              <a:buFontTx/>
              <a:buNone/>
            </a:pPr>
            <a:endParaRPr lang="en-US" altLang="en-US" sz="2400" b="1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417166" y="445034"/>
            <a:ext cx="9797918" cy="61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Example 6.32  Use of UNION</a:t>
            </a: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2974" y="2188028"/>
            <a:ext cx="2457699" cy="280167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08" y="461363"/>
            <a:ext cx="9797918" cy="610980"/>
          </a:xfrm>
        </p:spPr>
        <p:txBody>
          <a:bodyPr/>
          <a:lstStyle/>
          <a:p>
            <a:pPr algn="just" eaLnBrk="1" hangingPunct="1">
              <a:defRPr/>
            </a:pPr>
            <a:r>
              <a:rPr sz="3600">
                <a:solidFill>
                  <a:schemeClr val="tx1"/>
                </a:solidFill>
              </a:rPr>
              <a:t>Example 6.33  Use of INTERSECT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idx="1"/>
          </p:nvPr>
        </p:nvSpPr>
        <p:spPr>
          <a:xfrm>
            <a:off x="938232" y="1910446"/>
            <a:ext cx="9619774" cy="2803519"/>
          </a:xfrm>
        </p:spPr>
        <p:txBody>
          <a:bodyPr/>
          <a:lstStyle/>
          <a:p>
            <a:pPr algn="just" eaLnBrk="1" hangingPunct="1">
              <a:buFont typeface="Monotype Sorts" pitchFamily="2" charset="2"/>
              <a:buNone/>
            </a:pPr>
            <a:r>
              <a:rPr lang="en-US" altLang="en-US" sz="2400" b="1" dirty="0" smtClean="0"/>
              <a:t>	List all cities where there is both a branch office and a property.</a:t>
            </a:r>
          </a:p>
          <a:p>
            <a:pPr algn="just" eaLnBrk="1" hangingPunct="1">
              <a:lnSpc>
                <a:spcPct val="60000"/>
              </a:lnSpc>
              <a:buFontTx/>
              <a:buChar char="•"/>
            </a:pPr>
            <a:endParaRPr lang="en-US" altLang="en-US" sz="2400" b="1" dirty="0" smtClean="0"/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sz="2400" b="1" dirty="0" smtClean="0"/>
              <a:t>	     (SELECT city FROM Branch)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	</a:t>
            </a:r>
            <a:r>
              <a:rPr lang="en-US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INTERSECT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	(SELECT city FROM </a:t>
            </a:r>
            <a:r>
              <a:rPr lang="en-US" altLang="en-US" sz="2400" b="1" dirty="0" err="1" smtClean="0"/>
              <a:t>PropertyForRent</a:t>
            </a:r>
            <a:r>
              <a:rPr lang="en-US" altLang="en-US" sz="2400" b="1" dirty="0" smtClean="0"/>
              <a:t>);</a:t>
            </a:r>
          </a:p>
          <a:p>
            <a:pPr lvl="1" algn="just" eaLnBrk="1" hangingPunct="1">
              <a:buFontTx/>
              <a:buNone/>
            </a:pPr>
            <a:endParaRPr lang="en-US" altLang="en-US" sz="2400" b="1" dirty="0" smtClean="0"/>
          </a:p>
          <a:p>
            <a:pPr lvl="1" algn="just" eaLnBrk="1" hangingPunct="1">
              <a:buFontTx/>
              <a:buNone/>
            </a:pPr>
            <a:endParaRPr lang="en-US" altLang="en-US" sz="2400" b="1" dirty="0" smtClean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20555" y="2470097"/>
            <a:ext cx="2427212" cy="240715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  <p:extLst>
      <p:ext uri="{BB962C8B-B14F-4D97-AF65-F5344CB8AC3E}">
        <p14:creationId xmlns:p14="http://schemas.microsoft.com/office/powerpoint/2010/main" val="256462983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9" name="Rectangle 3"/>
          <p:cNvSpPr>
            <a:spLocks noGrp="1" noChangeArrowheads="1"/>
          </p:cNvSpPr>
          <p:nvPr>
            <p:ph idx="1"/>
          </p:nvPr>
        </p:nvSpPr>
        <p:spPr>
          <a:xfrm>
            <a:off x="1181316" y="1721349"/>
            <a:ext cx="9539981" cy="5435285"/>
          </a:xfrm>
        </p:spPr>
        <p:txBody>
          <a:bodyPr/>
          <a:lstStyle/>
          <a:p>
            <a:pPr algn="just" eaLnBrk="1" hangingPunct="1"/>
            <a:r>
              <a:rPr lang="en-US" altLang="en-US" sz="2400" b="1" dirty="0" smtClean="0"/>
              <a:t>Could rewrite this query without INTERSECT operator:</a:t>
            </a:r>
          </a:p>
          <a:p>
            <a:pPr lvl="1" algn="just" eaLnBrk="1" hangingPunct="1">
              <a:lnSpc>
                <a:spcPct val="0"/>
              </a:lnSpc>
            </a:pPr>
            <a:endParaRPr lang="en-US" altLang="en-US" sz="2400" b="1" dirty="0" smtClean="0"/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	SELECT </a:t>
            </a:r>
            <a:r>
              <a:rPr lang="en-US" altLang="en-US" sz="2400" b="1" dirty="0" err="1" smtClean="0"/>
              <a:t>b.city</a:t>
            </a:r>
            <a:endParaRPr lang="en-US" altLang="en-US" sz="2400" b="1" dirty="0" smtClean="0"/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	FROM Branch b </a:t>
            </a:r>
            <a:r>
              <a:rPr lang="en-US" altLang="en-US" sz="2400" b="1" dirty="0" err="1" smtClean="0"/>
              <a:t>PropertyForRent</a:t>
            </a:r>
            <a:r>
              <a:rPr lang="en-US" altLang="en-US" sz="2400" b="1" dirty="0" smtClean="0"/>
              <a:t> p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	WHERE </a:t>
            </a:r>
            <a:r>
              <a:rPr lang="en-US" altLang="en-US" sz="2400" b="1" dirty="0" err="1" smtClean="0"/>
              <a:t>b.city</a:t>
            </a:r>
            <a:r>
              <a:rPr lang="en-US" altLang="en-US" sz="2400" b="1" dirty="0" smtClean="0"/>
              <a:t> = </a:t>
            </a:r>
            <a:r>
              <a:rPr lang="en-US" altLang="en-US" sz="2400" b="1" dirty="0" err="1" smtClean="0"/>
              <a:t>p.city</a:t>
            </a:r>
            <a:r>
              <a:rPr lang="en-US" altLang="en-US" sz="2400" b="1" dirty="0" smtClean="0"/>
              <a:t>;</a:t>
            </a:r>
          </a:p>
          <a:p>
            <a:pPr algn="just" eaLnBrk="1" hangingPunct="1"/>
            <a:endParaRPr lang="en-US" altLang="en-US" sz="2400" b="1" dirty="0" smtClean="0"/>
          </a:p>
          <a:p>
            <a:pPr algn="just" eaLnBrk="1" hangingPunct="1"/>
            <a:r>
              <a:rPr lang="en-US" altLang="en-US" sz="2400" b="1" dirty="0" smtClean="0"/>
              <a:t>Or: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   SELECT DISTINCT city FROM Branch b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	WHERE EXISTS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		(SELECT * FROM </a:t>
            </a:r>
            <a:r>
              <a:rPr lang="en-US" altLang="en-US" sz="2400" b="1" dirty="0" err="1" smtClean="0"/>
              <a:t>PropertyForRent</a:t>
            </a:r>
            <a:r>
              <a:rPr lang="en-US" altLang="en-US" sz="2400" b="1" dirty="0" smtClean="0"/>
              <a:t> p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		WHERE </a:t>
            </a:r>
            <a:r>
              <a:rPr lang="en-US" altLang="en-US" sz="2400" b="1" dirty="0" err="1" smtClean="0"/>
              <a:t>p.city</a:t>
            </a:r>
            <a:r>
              <a:rPr lang="en-US" altLang="en-US" sz="2400" b="1" dirty="0" smtClean="0"/>
              <a:t> = </a:t>
            </a:r>
            <a:r>
              <a:rPr lang="en-US" altLang="en-US" sz="2400" b="1" dirty="0" err="1" smtClean="0"/>
              <a:t>b.city</a:t>
            </a:r>
            <a:r>
              <a:rPr lang="en-US" altLang="en-US" sz="2400" b="1" dirty="0" smtClean="0"/>
              <a:t>);</a:t>
            </a:r>
          </a:p>
          <a:p>
            <a:pPr lvl="1" algn="just" eaLnBrk="1" hangingPunct="1">
              <a:buFontTx/>
              <a:buNone/>
            </a:pPr>
            <a:endParaRPr lang="en-US" altLang="en-US" sz="2400" b="1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270208" y="461363"/>
            <a:ext cx="9797918" cy="61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Example 6.33  Use of INTERSECT</a:t>
            </a: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7555" y="428705"/>
            <a:ext cx="9797918" cy="610980"/>
          </a:xfrm>
        </p:spPr>
        <p:txBody>
          <a:bodyPr/>
          <a:lstStyle/>
          <a:p>
            <a:pPr algn="just" eaLnBrk="1" hangingPunct="1">
              <a:defRPr/>
            </a:pPr>
            <a:r>
              <a:rPr sz="3600">
                <a:solidFill>
                  <a:schemeClr val="tx1"/>
                </a:solidFill>
              </a:rPr>
              <a:t>Example 6.34  Use of EXCEPT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idx="1"/>
          </p:nvPr>
        </p:nvSpPr>
        <p:spPr>
          <a:xfrm>
            <a:off x="1068864" y="1618452"/>
            <a:ext cx="9118778" cy="5944398"/>
          </a:xfrm>
        </p:spPr>
        <p:txBody>
          <a:bodyPr/>
          <a:lstStyle/>
          <a:p>
            <a:pPr algn="just" eaLnBrk="1" hangingPunct="1">
              <a:buFont typeface="Monotype Sorts" pitchFamily="2" charset="2"/>
              <a:buNone/>
            </a:pPr>
            <a:r>
              <a:rPr lang="en-US" altLang="en-US" sz="2400" b="1" dirty="0" smtClean="0"/>
              <a:t>	List of all cities where there is a branch office but no  properties.</a:t>
            </a:r>
          </a:p>
          <a:p>
            <a:pPr lvl="1" algn="just" eaLnBrk="1" hangingPunct="1">
              <a:lnSpc>
                <a:spcPct val="40000"/>
              </a:lnSpc>
            </a:pPr>
            <a:endParaRPr lang="en-US" altLang="en-US" sz="2400" b="1" dirty="0" smtClean="0"/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sz="2400" b="1" dirty="0" smtClean="0"/>
              <a:t>	 (SELECT city FROM Branch)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EXCEPT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(SELECT city FROM </a:t>
            </a:r>
            <a:r>
              <a:rPr lang="en-US" altLang="en-US" sz="2400" b="1" dirty="0" err="1" smtClean="0"/>
              <a:t>PropertyForRent</a:t>
            </a:r>
            <a:r>
              <a:rPr lang="en-US" altLang="en-US" sz="2400" b="1" dirty="0" smtClean="0"/>
              <a:t>);</a:t>
            </a:r>
          </a:p>
          <a:p>
            <a:pPr lvl="1" algn="just" eaLnBrk="1" hangingPunct="1">
              <a:buFontTx/>
              <a:buNone/>
            </a:pPr>
            <a:endParaRPr lang="en-US" altLang="en-US" sz="2400" b="1" dirty="0" smtClean="0"/>
          </a:p>
          <a:p>
            <a:pPr algn="just" eaLnBrk="1" hangingPunct="1"/>
            <a:r>
              <a:rPr lang="en-US" altLang="en-US" sz="2400" b="1" dirty="0" smtClean="0"/>
              <a:t>Or</a:t>
            </a:r>
          </a:p>
          <a:p>
            <a:pPr lvl="1" algn="just" eaLnBrk="1" hangingPunct="1">
              <a:lnSpc>
                <a:spcPct val="0"/>
              </a:lnSpc>
            </a:pPr>
            <a:endParaRPr lang="en-US" altLang="en-US" sz="2400" b="1" dirty="0" smtClean="0"/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(SELECT * FROM Branch)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EXCEPT CORRESPONDING BY city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(SELECT * FROM </a:t>
            </a:r>
            <a:r>
              <a:rPr lang="en-US" altLang="en-US" sz="2400" b="1" dirty="0" err="1" smtClean="0"/>
              <a:t>PropertyForRent</a:t>
            </a:r>
            <a:r>
              <a:rPr lang="en-US" altLang="en-US" sz="2400" b="1" dirty="0" smtClean="0"/>
              <a:t>);</a:t>
            </a:r>
          </a:p>
          <a:p>
            <a:pPr lvl="1" algn="just" eaLnBrk="1" hangingPunct="1">
              <a:buFontTx/>
              <a:buNone/>
            </a:pPr>
            <a:endParaRPr lang="en-US" altLang="en-US" sz="2400" b="1" dirty="0" smtClean="0"/>
          </a:p>
        </p:txBody>
      </p:sp>
      <p:pic>
        <p:nvPicPr>
          <p:cNvPr id="14541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03063" y="3069412"/>
            <a:ext cx="2384579" cy="206402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  <p:extLst>
      <p:ext uri="{BB962C8B-B14F-4D97-AF65-F5344CB8AC3E}">
        <p14:creationId xmlns:p14="http://schemas.microsoft.com/office/powerpoint/2010/main" val="209517988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9" name="Rectangle 3"/>
          <p:cNvSpPr>
            <a:spLocks noGrp="1" noChangeArrowheads="1"/>
          </p:cNvSpPr>
          <p:nvPr>
            <p:ph idx="1"/>
          </p:nvPr>
        </p:nvSpPr>
        <p:spPr>
          <a:xfrm>
            <a:off x="1306373" y="1720714"/>
            <a:ext cx="9708846" cy="5435920"/>
          </a:xfrm>
        </p:spPr>
        <p:txBody>
          <a:bodyPr/>
          <a:lstStyle/>
          <a:p>
            <a:pPr algn="just" eaLnBrk="1" hangingPunct="1"/>
            <a:r>
              <a:rPr lang="en-US" altLang="en-US" sz="2400" b="1" dirty="0" smtClean="0"/>
              <a:t>Could rewrite this query without EXCEPT:</a:t>
            </a:r>
          </a:p>
          <a:p>
            <a:pPr lvl="1" algn="just" eaLnBrk="1" hangingPunct="1">
              <a:lnSpc>
                <a:spcPct val="0"/>
              </a:lnSpc>
            </a:pPr>
            <a:endParaRPr lang="en-US" altLang="en-US" sz="2400" b="1" dirty="0" smtClean="0"/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	SELECT DISTINCT city FROM Branch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	WHERE city NOT IN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		(SELECT city FROM </a:t>
            </a:r>
            <a:r>
              <a:rPr lang="en-US" altLang="en-US" sz="2400" b="1" dirty="0" err="1" smtClean="0"/>
              <a:t>PropertyForRent</a:t>
            </a:r>
            <a:r>
              <a:rPr lang="en-US" altLang="en-US" sz="2400" b="1" dirty="0" smtClean="0"/>
              <a:t>);</a:t>
            </a:r>
          </a:p>
          <a:p>
            <a:pPr lvl="1" algn="just" eaLnBrk="1" hangingPunct="1">
              <a:buFontTx/>
              <a:buNone/>
            </a:pPr>
            <a:endParaRPr lang="en-US" altLang="en-US" sz="2400" b="1" dirty="0" smtClean="0"/>
          </a:p>
          <a:p>
            <a:pPr algn="just" eaLnBrk="1" hangingPunct="1"/>
            <a:r>
              <a:rPr lang="en-US" altLang="en-US" sz="2400" b="1" dirty="0" smtClean="0"/>
              <a:t>Or</a:t>
            </a:r>
          </a:p>
          <a:p>
            <a:pPr lvl="1" algn="just" eaLnBrk="1" hangingPunct="1">
              <a:lnSpc>
                <a:spcPct val="0"/>
              </a:lnSpc>
            </a:pPr>
            <a:endParaRPr lang="en-US" altLang="en-US" sz="2400" b="1" dirty="0" smtClean="0"/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	SELECT DISTINCT city FROM Branch b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	WHERE NOT EXISTS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		(SELECT * FROM </a:t>
            </a:r>
            <a:r>
              <a:rPr lang="en-US" altLang="en-US" sz="2400" b="1" dirty="0" err="1" smtClean="0"/>
              <a:t>PropertyForRent</a:t>
            </a:r>
            <a:r>
              <a:rPr lang="en-US" altLang="en-US" sz="2400" b="1" dirty="0" smtClean="0"/>
              <a:t> p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		WHERE </a:t>
            </a:r>
            <a:r>
              <a:rPr lang="en-US" altLang="en-US" sz="2400" b="1" dirty="0" err="1" smtClean="0"/>
              <a:t>p.city</a:t>
            </a:r>
            <a:r>
              <a:rPr lang="en-US" altLang="en-US" sz="2400" b="1" dirty="0" smtClean="0"/>
              <a:t> = </a:t>
            </a:r>
            <a:r>
              <a:rPr lang="en-US" altLang="en-US" sz="2400" b="1" dirty="0" err="1" smtClean="0"/>
              <a:t>b.city</a:t>
            </a:r>
            <a:r>
              <a:rPr lang="en-US" altLang="en-US" sz="2400" b="1" dirty="0" smtClean="0"/>
              <a:t>);</a:t>
            </a:r>
          </a:p>
          <a:p>
            <a:pPr lvl="1" algn="just" eaLnBrk="1" hangingPunct="1">
              <a:buFontTx/>
              <a:buNone/>
            </a:pPr>
            <a:endParaRPr lang="en-US" altLang="en-US" sz="2400" b="1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237555" y="428705"/>
            <a:ext cx="9797918" cy="61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Example 6.34  Use of EXCEPT</a:t>
            </a: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9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4"/>
          <p:cNvSpPr>
            <a:spLocks noGrp="1"/>
          </p:cNvSpPr>
          <p:nvPr>
            <p:ph type="title"/>
          </p:nvPr>
        </p:nvSpPr>
        <p:spPr>
          <a:xfrm>
            <a:off x="1814513" y="3152775"/>
            <a:ext cx="7372350" cy="12604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smtClean="0">
                <a:latin typeface="Open Sans" pitchFamily="-84" charset="0"/>
              </a:rPr>
              <a:t>Simple SQL command (INSERT, UPDATE, DELETE, SELECT)</a:t>
            </a:r>
          </a:p>
        </p:txBody>
      </p:sp>
    </p:spTree>
    <p:extLst>
      <p:ext uri="{BB962C8B-B14F-4D97-AF65-F5344CB8AC3E}">
        <p14:creationId xmlns:p14="http://schemas.microsoft.com/office/powerpoint/2010/main" val="2155507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100138" y="227013"/>
            <a:ext cx="9166225" cy="6767512"/>
            <a:chOff x="1099459" y="226819"/>
            <a:chExt cx="9167488" cy="6767539"/>
          </a:xfrm>
        </p:grpSpPr>
        <p:pic>
          <p:nvPicPr>
            <p:cNvPr id="14339" name="Picture 6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99459" y="226819"/>
              <a:ext cx="9167488" cy="67675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40" name="TextBox 2"/>
            <p:cNvSpPr txBox="1">
              <a:spLocks noChangeArrowheads="1"/>
            </p:cNvSpPr>
            <p:nvPr/>
          </p:nvSpPr>
          <p:spPr bwMode="auto">
            <a:xfrm>
              <a:off x="3965492" y="4989894"/>
              <a:ext cx="1379621" cy="415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b="1"/>
                <a:t>comment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03360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140880" y="445034"/>
            <a:ext cx="6118726" cy="610980"/>
          </a:xfrm>
        </p:spPr>
        <p:txBody>
          <a:bodyPr/>
          <a:lstStyle/>
          <a:p>
            <a:pPr algn="just" eaLnBrk="1" hangingPunct="1">
              <a:defRPr/>
            </a:pPr>
            <a:r>
              <a:rPr sz="4400">
                <a:solidFill>
                  <a:schemeClr val="tx1"/>
                </a:solidFill>
              </a:rPr>
              <a:t>INSERT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idx="1"/>
          </p:nvPr>
        </p:nvSpPr>
        <p:spPr>
          <a:xfrm>
            <a:off x="1224635" y="1744551"/>
            <a:ext cx="9034971" cy="4656693"/>
          </a:xfrm>
        </p:spPr>
        <p:txBody>
          <a:bodyPr/>
          <a:lstStyle/>
          <a:p>
            <a:pPr algn="just" eaLnBrk="1" hangingPunct="1">
              <a:buFont typeface="Monotype Sorts" pitchFamily="2" charset="2"/>
              <a:buNone/>
            </a:pPr>
            <a:r>
              <a:rPr lang="en-US" altLang="en-US" sz="2400" b="1" dirty="0" smtClean="0"/>
              <a:t>	 INSERT INTO </a:t>
            </a:r>
            <a:r>
              <a:rPr lang="en-US" altLang="en-US" sz="2400" b="1" dirty="0" err="1" smtClean="0"/>
              <a:t>TableName</a:t>
            </a:r>
            <a:r>
              <a:rPr lang="en-US" altLang="en-US" sz="2400" b="1" dirty="0" smtClean="0"/>
              <a:t> [ (</a:t>
            </a:r>
            <a:r>
              <a:rPr lang="en-US" altLang="en-US" sz="2400" b="1" dirty="0" err="1" smtClean="0"/>
              <a:t>columnList</a:t>
            </a:r>
            <a:r>
              <a:rPr lang="en-US" altLang="en-US" sz="2400" b="1" dirty="0" smtClean="0"/>
              <a:t>) ]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VALUES (</a:t>
            </a:r>
            <a:r>
              <a:rPr lang="en-US" altLang="en-US" sz="2400" b="1" dirty="0" err="1" smtClean="0"/>
              <a:t>dataValueList</a:t>
            </a:r>
            <a:r>
              <a:rPr lang="en-US" altLang="en-US" sz="2400" b="1" dirty="0" smtClean="0"/>
              <a:t>)</a:t>
            </a:r>
          </a:p>
          <a:p>
            <a:pPr algn="just" eaLnBrk="1" hangingPunct="1">
              <a:buFont typeface="Monotype Sorts" pitchFamily="2" charset="2"/>
              <a:buNone/>
            </a:pPr>
            <a:endParaRPr lang="en-US" altLang="en-US" sz="2400" b="1" dirty="0" smtClean="0"/>
          </a:p>
          <a:p>
            <a:pPr algn="just" eaLnBrk="1" hangingPunct="1">
              <a:buFontTx/>
              <a:buChar char="•"/>
            </a:pPr>
            <a:r>
              <a:rPr lang="en-US" altLang="en-US" b="1" i="1" dirty="0" err="1" smtClean="0"/>
              <a:t>columnList</a:t>
            </a:r>
            <a:r>
              <a:rPr lang="en-US" altLang="en-US" b="1" dirty="0" smtClean="0"/>
              <a:t> is optional; if omitted, SQL assumes a list of all columns in their original CREATE TABLE order. </a:t>
            </a:r>
          </a:p>
          <a:p>
            <a:pPr algn="just" eaLnBrk="1" hangingPunct="1">
              <a:buFontTx/>
              <a:buChar char="•"/>
            </a:pPr>
            <a:r>
              <a:rPr lang="en-US" altLang="en-US" b="1" dirty="0" smtClean="0"/>
              <a:t>Any columns omitted must have been declared as NULL when table was created, unless DEFAULT was specified when creating column.</a:t>
            </a:r>
          </a:p>
          <a:p>
            <a:pPr algn="just" eaLnBrk="1" hangingPunct="1"/>
            <a:r>
              <a:rPr lang="en-US" altLang="en-US" b="1" i="1" dirty="0" err="1" smtClean="0"/>
              <a:t>dataValueList</a:t>
            </a:r>
            <a:r>
              <a:rPr lang="en-US" altLang="en-US" b="1" dirty="0" smtClean="0"/>
              <a:t> must match </a:t>
            </a:r>
            <a:r>
              <a:rPr lang="en-US" altLang="en-US" b="1" i="1" dirty="0" err="1" smtClean="0"/>
              <a:t>columnList</a:t>
            </a:r>
            <a:r>
              <a:rPr lang="en-US" altLang="en-US" b="1" dirty="0" smtClean="0"/>
              <a:t> as follows:</a:t>
            </a:r>
          </a:p>
          <a:p>
            <a:pPr lvl="1" algn="just" eaLnBrk="1" hangingPunct="1"/>
            <a:r>
              <a:rPr lang="en-US" altLang="en-US" b="1" dirty="0" smtClean="0"/>
              <a:t>number of items in each list must be same;</a:t>
            </a:r>
          </a:p>
          <a:p>
            <a:pPr lvl="1" algn="just" eaLnBrk="1" hangingPunct="1"/>
            <a:r>
              <a:rPr lang="en-US" altLang="en-US" b="1" dirty="0" smtClean="0"/>
              <a:t>must be direct correspondence in position of items in two lists;</a:t>
            </a:r>
          </a:p>
          <a:p>
            <a:pPr lvl="1" algn="just" eaLnBrk="1" hangingPunct="1"/>
            <a:r>
              <a:rPr lang="en-US" altLang="en-US" b="1" dirty="0" smtClean="0"/>
              <a:t>data type of each item in </a:t>
            </a:r>
            <a:r>
              <a:rPr lang="en-US" altLang="en-US" b="1" i="1" dirty="0" err="1" smtClean="0"/>
              <a:t>dataValueList</a:t>
            </a:r>
            <a:r>
              <a:rPr lang="en-US" altLang="en-US" b="1" dirty="0" smtClean="0"/>
              <a:t> must be compatible with data type of corresponding column.</a:t>
            </a:r>
            <a:endParaRPr lang="en-US" altLang="en-US" dirty="0" smtClean="0"/>
          </a:p>
          <a:p>
            <a:pPr algn="just" eaLnBrk="1" hangingPunct="1">
              <a:buFontTx/>
              <a:buChar char="•"/>
            </a:pPr>
            <a:endParaRPr lang="en-US" altLang="en-US" sz="2400" b="1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145219" y="428705"/>
            <a:ext cx="9797918" cy="610980"/>
          </a:xfrm>
        </p:spPr>
        <p:txBody>
          <a:bodyPr/>
          <a:lstStyle/>
          <a:p>
            <a:pPr algn="just" eaLnBrk="1" hangingPunct="1">
              <a:defRPr/>
            </a:pPr>
            <a:r>
              <a:rPr sz="3600">
                <a:solidFill>
                  <a:schemeClr val="tx1"/>
                </a:solidFill>
              </a:rPr>
              <a:t>Example 6.35  INSERT … VALUES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idx="1"/>
          </p:nvPr>
        </p:nvSpPr>
        <p:spPr>
          <a:xfrm>
            <a:off x="1148658" y="1763486"/>
            <a:ext cx="9056699" cy="2851037"/>
          </a:xfrm>
        </p:spPr>
        <p:txBody>
          <a:bodyPr/>
          <a:lstStyle/>
          <a:p>
            <a:pPr algn="just" eaLnBrk="1" hangingPunct="1">
              <a:buFont typeface="Monotype Sorts" pitchFamily="2" charset="2"/>
              <a:buNone/>
            </a:pPr>
            <a:r>
              <a:rPr lang="en-US" altLang="en-US" sz="2400" b="1" dirty="0" smtClean="0"/>
              <a:t>	Insert a new row into Staff table supplying data for all columns.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	</a:t>
            </a:r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sz="2400" b="1" dirty="0" smtClean="0"/>
              <a:t>	 INSERT INTO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VALUES (‘SG16’, ‘Alan’, ‘Brown’, ‘Assistant’, ‘M’, Date‘1957-05-25’, 8300, ‘B003’);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5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21217" y="461363"/>
            <a:ext cx="9797918" cy="610980"/>
          </a:xfrm>
        </p:spPr>
        <p:txBody>
          <a:bodyPr/>
          <a:lstStyle/>
          <a:p>
            <a:pPr algn="just" eaLnBrk="1" hangingPunct="1">
              <a:defRPr/>
            </a:pPr>
            <a:r>
              <a:rPr sz="3200">
                <a:solidFill>
                  <a:schemeClr val="tx1"/>
                </a:solidFill>
              </a:rPr>
              <a:t>Example 6.36  INSERT using Defaults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idx="1"/>
          </p:nvPr>
        </p:nvSpPr>
        <p:spPr>
          <a:xfrm>
            <a:off x="1108957" y="1698173"/>
            <a:ext cx="9367404" cy="5114896"/>
          </a:xfrm>
        </p:spPr>
        <p:txBody>
          <a:bodyPr/>
          <a:lstStyle/>
          <a:p>
            <a:pPr algn="just" eaLnBrk="1" hangingPunct="1">
              <a:buFont typeface="Monotype Sorts" pitchFamily="2" charset="2"/>
              <a:buNone/>
            </a:pPr>
            <a:r>
              <a:rPr lang="en-US" altLang="en-US" sz="2400" b="1" dirty="0" smtClean="0"/>
              <a:t>	Insert a new row into Staff table supplying data for all mandatory columns.</a:t>
            </a:r>
          </a:p>
          <a:p>
            <a:pPr algn="just" eaLnBrk="1" hangingPunct="1">
              <a:lnSpc>
                <a:spcPct val="20000"/>
              </a:lnSpc>
              <a:buFont typeface="Monotype Sorts" pitchFamily="2" charset="2"/>
              <a:buNone/>
            </a:pPr>
            <a:endParaRPr lang="en-US" altLang="en-US" sz="2400" b="1" dirty="0" smtClean="0"/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sz="2400" b="1" dirty="0" smtClean="0"/>
              <a:t>	  INSERT INTO Staff (</a:t>
            </a:r>
            <a:r>
              <a:rPr lang="en-US" altLang="en-US" sz="2400" b="1" dirty="0" err="1" smtClean="0"/>
              <a:t>staffNo</a:t>
            </a:r>
            <a:r>
              <a:rPr lang="en-US" altLang="en-US" sz="2400" b="1" dirty="0" smtClean="0"/>
              <a:t>, </a:t>
            </a:r>
            <a:r>
              <a:rPr lang="en-US" altLang="en-US" sz="2400" b="1" dirty="0" err="1" smtClean="0"/>
              <a:t>fName</a:t>
            </a:r>
            <a:r>
              <a:rPr lang="en-US" altLang="en-US" sz="2400" b="1" dirty="0" smtClean="0"/>
              <a:t>, </a:t>
            </a:r>
            <a:r>
              <a:rPr lang="en-US" altLang="en-US" sz="2400" b="1" dirty="0" err="1" smtClean="0"/>
              <a:t>lName</a:t>
            </a:r>
            <a:r>
              <a:rPr lang="en-US" altLang="en-US" sz="2400" b="1" dirty="0" smtClean="0"/>
              <a:t>, 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                                    position, salary, </a:t>
            </a:r>
            <a:r>
              <a:rPr lang="en-US" altLang="en-US" sz="2400" b="1" dirty="0" err="1" smtClean="0"/>
              <a:t>branchNo</a:t>
            </a:r>
            <a:r>
              <a:rPr lang="en-US" altLang="en-US" sz="2400" b="1" dirty="0" smtClean="0"/>
              <a:t>)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VALUES (‘SG44’, ‘Anne’, ‘Jones’, 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                   ‘Assistant’, 8100, ‘B003’);</a:t>
            </a:r>
          </a:p>
          <a:p>
            <a:pPr algn="just" eaLnBrk="1" hangingPunct="1"/>
            <a:r>
              <a:rPr lang="en-US" altLang="en-US" sz="2400" b="1" dirty="0" smtClean="0"/>
              <a:t>Or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INSERT INTO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VALUES (‘SG44’, ‘Anne’, ‘Jones’, ‘Assistant’, NULL,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                    NULL, 8100, ‘B003’);</a:t>
            </a:r>
          </a:p>
          <a:p>
            <a:pPr lvl="1" algn="just" eaLnBrk="1" hangingPunct="1">
              <a:buFontTx/>
              <a:buNone/>
            </a:pPr>
            <a:endParaRPr lang="en-US" altLang="en-US" sz="2400" b="1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7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423345" y="412376"/>
            <a:ext cx="9797918" cy="610980"/>
          </a:xfrm>
        </p:spPr>
        <p:txBody>
          <a:bodyPr/>
          <a:lstStyle/>
          <a:p>
            <a:pPr algn="just" eaLnBrk="1" hangingPunct="1">
              <a:defRPr/>
            </a:pPr>
            <a:r>
              <a:rPr sz="4400">
                <a:solidFill>
                  <a:schemeClr val="tx1"/>
                </a:solidFill>
              </a:rPr>
              <a:t>INSERT … SELECT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idx="1"/>
          </p:nvPr>
        </p:nvSpPr>
        <p:spPr>
          <a:xfrm>
            <a:off x="1194689" y="1861459"/>
            <a:ext cx="9265343" cy="2851037"/>
          </a:xfrm>
        </p:spPr>
        <p:txBody>
          <a:bodyPr/>
          <a:lstStyle/>
          <a:p>
            <a:pPr algn="just" eaLnBrk="1" hangingPunct="1"/>
            <a:r>
              <a:rPr lang="en-US" altLang="en-US" sz="2400" b="1" dirty="0" smtClean="0"/>
              <a:t>Second form of INSERT allows multiple rows to be copied from one or more tables to another:</a:t>
            </a:r>
          </a:p>
          <a:p>
            <a:pPr algn="just" eaLnBrk="1" hangingPunct="1"/>
            <a:endParaRPr lang="en-US" altLang="en-US" sz="2400" b="1" dirty="0" smtClean="0"/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sz="2400" b="1" dirty="0" smtClean="0"/>
              <a:t>	INSERT INTO </a:t>
            </a:r>
            <a:r>
              <a:rPr lang="en-US" altLang="en-US" sz="2400" b="1" dirty="0" err="1" smtClean="0"/>
              <a:t>TableName</a:t>
            </a:r>
            <a:r>
              <a:rPr lang="en-US" altLang="en-US" sz="2400" b="1" dirty="0" smtClean="0"/>
              <a:t> [ (</a:t>
            </a:r>
            <a:r>
              <a:rPr lang="en-US" altLang="en-US" sz="2400" b="1" dirty="0" err="1" smtClean="0"/>
              <a:t>columnList</a:t>
            </a:r>
            <a:r>
              <a:rPr lang="en-US" altLang="en-US" sz="2400" b="1" dirty="0" smtClean="0"/>
              <a:t>) ]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	SELECT ...</a:t>
            </a:r>
            <a:endParaRPr lang="en-US" altLang="en-US" sz="2400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145221" y="445034"/>
            <a:ext cx="9797918" cy="610980"/>
          </a:xfrm>
        </p:spPr>
        <p:txBody>
          <a:bodyPr/>
          <a:lstStyle/>
          <a:p>
            <a:pPr algn="just" eaLnBrk="1" hangingPunct="1">
              <a:defRPr/>
            </a:pPr>
            <a:r>
              <a:rPr sz="3600">
                <a:solidFill>
                  <a:schemeClr val="tx1"/>
                </a:solidFill>
              </a:rPr>
              <a:t>Example 6.37  INSERT … SELECT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idx="1"/>
          </p:nvPr>
        </p:nvSpPr>
        <p:spPr>
          <a:xfrm>
            <a:off x="1105154" y="1861457"/>
            <a:ext cx="9350703" cy="3991451"/>
          </a:xfrm>
        </p:spPr>
        <p:txBody>
          <a:bodyPr/>
          <a:lstStyle/>
          <a:p>
            <a:pPr algn="just" eaLnBrk="1" hangingPunct="1">
              <a:buFont typeface="Monotype Sorts" pitchFamily="2" charset="2"/>
              <a:buNone/>
            </a:pPr>
            <a:r>
              <a:rPr lang="en-US" altLang="en-US" sz="3200" b="1" dirty="0" smtClean="0"/>
              <a:t>	</a:t>
            </a:r>
            <a:r>
              <a:rPr lang="en-US" altLang="en-US" sz="2400" b="1" dirty="0" smtClean="0"/>
              <a:t>Assume there is a table </a:t>
            </a:r>
            <a:r>
              <a:rPr lang="en-US" altLang="en-US" sz="2400" b="1" dirty="0" err="1" smtClean="0"/>
              <a:t>StaffPropCount</a:t>
            </a:r>
            <a:r>
              <a:rPr lang="en-US" altLang="en-US" sz="2400" b="1" dirty="0" smtClean="0"/>
              <a:t> that contains names of staff and number of properties they manage:</a:t>
            </a:r>
          </a:p>
          <a:p>
            <a:pPr lvl="1" algn="just" eaLnBrk="1" hangingPunct="1">
              <a:lnSpc>
                <a:spcPct val="40000"/>
              </a:lnSpc>
            </a:pPr>
            <a:endParaRPr lang="en-US" altLang="en-US" b="1" dirty="0" smtClean="0"/>
          </a:p>
          <a:p>
            <a:pPr lvl="1" algn="just" eaLnBrk="1" hangingPunct="1">
              <a:buFontTx/>
              <a:buNone/>
            </a:pPr>
            <a:r>
              <a:rPr lang="en-US" altLang="en-US" b="1" dirty="0" err="1" smtClean="0"/>
              <a:t>StaffPropCount</a:t>
            </a:r>
            <a:r>
              <a:rPr lang="en-US" altLang="en-US" b="1" dirty="0" smtClean="0"/>
              <a:t>(</a:t>
            </a:r>
            <a:r>
              <a:rPr lang="en-US" altLang="en-US" b="1" u="sng" dirty="0" err="1" smtClean="0"/>
              <a:t>staffNo</a:t>
            </a:r>
            <a:r>
              <a:rPr lang="en-US" altLang="en-US" b="1" dirty="0" smtClean="0"/>
              <a:t>, </a:t>
            </a:r>
            <a:r>
              <a:rPr lang="en-US" altLang="en-US" b="1" dirty="0" err="1" smtClean="0"/>
              <a:t>fName</a:t>
            </a:r>
            <a:r>
              <a:rPr lang="en-US" altLang="en-US" b="1" dirty="0" smtClean="0"/>
              <a:t>, </a:t>
            </a:r>
            <a:r>
              <a:rPr lang="en-US" altLang="en-US" b="1" dirty="0" err="1" smtClean="0"/>
              <a:t>lName</a:t>
            </a:r>
            <a:r>
              <a:rPr lang="en-US" altLang="en-US" b="1" dirty="0" smtClean="0"/>
              <a:t>, </a:t>
            </a:r>
            <a:r>
              <a:rPr lang="en-US" altLang="en-US" b="1" dirty="0" err="1" smtClean="0"/>
              <a:t>propCnt</a:t>
            </a:r>
            <a:r>
              <a:rPr lang="en-US" altLang="en-US" b="1" dirty="0" smtClean="0"/>
              <a:t>)</a:t>
            </a:r>
          </a:p>
          <a:p>
            <a:pPr algn="just" eaLnBrk="1" hangingPunct="1"/>
            <a:endParaRPr lang="en-US" altLang="en-US" sz="3200" b="1" dirty="0" smtClean="0"/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sz="2400" b="1" dirty="0" smtClean="0"/>
              <a:t>	Populate </a:t>
            </a:r>
            <a:r>
              <a:rPr lang="en-US" altLang="en-US" sz="2400" b="1" dirty="0" err="1" smtClean="0"/>
              <a:t>StaffPropCount</a:t>
            </a:r>
            <a:r>
              <a:rPr lang="en-US" altLang="en-US" sz="2400" b="1" dirty="0" smtClean="0"/>
              <a:t> using Staff and </a:t>
            </a:r>
            <a:r>
              <a:rPr lang="en-US" altLang="en-US" sz="2400" b="1" dirty="0" err="1" smtClean="0"/>
              <a:t>PropertyForRent</a:t>
            </a:r>
            <a:r>
              <a:rPr lang="en-US" altLang="en-US" sz="2400" b="1" dirty="0" smtClean="0"/>
              <a:t> tables.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1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>
          <a:xfrm>
            <a:off x="1202429" y="1763487"/>
            <a:ext cx="9174414" cy="4846762"/>
          </a:xfrm>
        </p:spPr>
        <p:txBody>
          <a:bodyPr/>
          <a:lstStyle/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INSERT INTO </a:t>
            </a:r>
            <a:r>
              <a:rPr lang="en-US" altLang="en-US" sz="2400" b="1" dirty="0" err="1" smtClean="0"/>
              <a:t>StaffPropCount</a:t>
            </a:r>
            <a:endParaRPr lang="en-US" altLang="en-US" sz="2400" b="1" dirty="0" smtClean="0"/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	(SELECT </a:t>
            </a:r>
            <a:r>
              <a:rPr lang="en-US" altLang="en-US" sz="2400" b="1" dirty="0" err="1" smtClean="0"/>
              <a:t>s.staffNo</a:t>
            </a:r>
            <a:r>
              <a:rPr lang="en-US" altLang="en-US" sz="2400" b="1" dirty="0" smtClean="0"/>
              <a:t>, </a:t>
            </a:r>
            <a:r>
              <a:rPr lang="en-US" altLang="en-US" sz="2400" b="1" dirty="0" err="1" smtClean="0"/>
              <a:t>fName</a:t>
            </a:r>
            <a:r>
              <a:rPr lang="en-US" altLang="en-US" sz="2400" b="1" dirty="0" smtClean="0"/>
              <a:t>, </a:t>
            </a:r>
            <a:r>
              <a:rPr lang="en-US" altLang="en-US" sz="2400" b="1" dirty="0" err="1" smtClean="0"/>
              <a:t>lName</a:t>
            </a:r>
            <a:r>
              <a:rPr lang="en-US" altLang="en-US" sz="2400" b="1" dirty="0" smtClean="0"/>
              <a:t>, COUNT(*)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	FROM Staff s, </a:t>
            </a:r>
            <a:r>
              <a:rPr lang="en-US" altLang="en-US" sz="2400" b="1" dirty="0" err="1" smtClean="0"/>
              <a:t>PropertyForRent</a:t>
            </a:r>
            <a:r>
              <a:rPr lang="en-US" altLang="en-US" sz="2400" b="1" dirty="0" smtClean="0"/>
              <a:t> p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	WHERE </a:t>
            </a:r>
            <a:r>
              <a:rPr lang="en-US" altLang="en-US" sz="2400" b="1" dirty="0" err="1" smtClean="0"/>
              <a:t>s.staffNo</a:t>
            </a:r>
            <a:r>
              <a:rPr lang="en-US" altLang="en-US" sz="2400" b="1" dirty="0" smtClean="0"/>
              <a:t> = </a:t>
            </a:r>
            <a:r>
              <a:rPr lang="en-US" altLang="en-US" sz="2400" b="1" dirty="0" err="1" smtClean="0"/>
              <a:t>p.staffNo</a:t>
            </a:r>
            <a:endParaRPr lang="en-US" altLang="en-US" sz="2400" b="1" dirty="0" smtClean="0"/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	GROUP BY </a:t>
            </a:r>
            <a:r>
              <a:rPr lang="en-US" altLang="en-US" sz="2400" b="1" dirty="0" err="1" smtClean="0"/>
              <a:t>s.staffNo</a:t>
            </a:r>
            <a:r>
              <a:rPr lang="en-US" altLang="en-US" sz="2400" b="1" dirty="0" smtClean="0"/>
              <a:t>, </a:t>
            </a:r>
            <a:r>
              <a:rPr lang="en-US" altLang="en-US" sz="2400" b="1" dirty="0" err="1" smtClean="0"/>
              <a:t>fName</a:t>
            </a:r>
            <a:r>
              <a:rPr lang="en-US" altLang="en-US" sz="2400" b="1" dirty="0" smtClean="0"/>
              <a:t>, </a:t>
            </a:r>
            <a:r>
              <a:rPr lang="en-US" altLang="en-US" sz="2400" b="1" dirty="0" err="1" smtClean="0"/>
              <a:t>lName</a:t>
            </a:r>
            <a:r>
              <a:rPr lang="en-US" altLang="en-US" sz="2400" b="1" dirty="0" smtClean="0"/>
              <a:t>)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	UNION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	(SELECT </a:t>
            </a:r>
            <a:r>
              <a:rPr lang="en-US" altLang="en-US" sz="2400" b="1" dirty="0" err="1" smtClean="0"/>
              <a:t>staffNo</a:t>
            </a:r>
            <a:r>
              <a:rPr lang="en-US" altLang="en-US" sz="2400" b="1" dirty="0" smtClean="0"/>
              <a:t>, </a:t>
            </a:r>
            <a:r>
              <a:rPr lang="en-US" altLang="en-US" sz="2400" b="1" dirty="0" err="1" smtClean="0"/>
              <a:t>fName</a:t>
            </a:r>
            <a:r>
              <a:rPr lang="en-US" altLang="en-US" sz="2400" b="1" dirty="0" smtClean="0"/>
              <a:t>, </a:t>
            </a:r>
            <a:r>
              <a:rPr lang="en-US" altLang="en-US" sz="2400" b="1" dirty="0" err="1" smtClean="0"/>
              <a:t>lName</a:t>
            </a:r>
            <a:r>
              <a:rPr lang="en-US" altLang="en-US" sz="2400" b="1" dirty="0" smtClean="0"/>
              <a:t>, 0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	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	WHERE </a:t>
            </a:r>
            <a:r>
              <a:rPr lang="en-US" altLang="en-US" sz="2400" b="1" dirty="0" err="1" smtClean="0"/>
              <a:t>staffNo</a:t>
            </a:r>
            <a:r>
              <a:rPr lang="en-US" altLang="en-US" sz="2400" b="1" dirty="0" smtClean="0"/>
              <a:t> NOT IN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		(SELECT DISTINCT </a:t>
            </a:r>
            <a:r>
              <a:rPr lang="en-US" altLang="en-US" sz="2400" b="1" dirty="0" err="1" smtClean="0"/>
              <a:t>staffNo</a:t>
            </a:r>
            <a:endParaRPr lang="en-US" altLang="en-US" sz="2400" b="1" dirty="0" smtClean="0"/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	 	FROM </a:t>
            </a:r>
            <a:r>
              <a:rPr lang="en-US" altLang="en-US" sz="2400" b="1" dirty="0" err="1" smtClean="0"/>
              <a:t>PropertyForRent</a:t>
            </a:r>
            <a:r>
              <a:rPr lang="en-US" altLang="en-US" sz="2400" b="1" dirty="0" smtClean="0"/>
              <a:t>));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145221" y="445034"/>
            <a:ext cx="9797918" cy="61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Example 6.37  INSERT … SELECT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1" name="Rectangle 3"/>
          <p:cNvSpPr>
            <a:spLocks noGrp="1" noChangeArrowheads="1"/>
          </p:cNvSpPr>
          <p:nvPr>
            <p:ph idx="1"/>
          </p:nvPr>
        </p:nvSpPr>
        <p:spPr>
          <a:xfrm>
            <a:off x="1306286" y="1680634"/>
            <a:ext cx="8936992" cy="4880704"/>
          </a:xfrm>
        </p:spPr>
        <p:txBody>
          <a:bodyPr/>
          <a:lstStyle/>
          <a:p>
            <a:pPr eaLnBrk="1" hangingPunct="1"/>
            <a:endParaRPr lang="en-US" altLang="en-US" sz="2700" b="1" dirty="0" smtClean="0"/>
          </a:p>
          <a:p>
            <a:pPr eaLnBrk="1" hangingPunct="1"/>
            <a:endParaRPr lang="en-US" altLang="en-US" sz="2700" b="1" dirty="0" smtClean="0"/>
          </a:p>
          <a:p>
            <a:pPr eaLnBrk="1" hangingPunct="1"/>
            <a:endParaRPr lang="en-US" altLang="en-US" sz="2700" b="1" dirty="0" smtClean="0"/>
          </a:p>
          <a:p>
            <a:pPr eaLnBrk="1" hangingPunct="1"/>
            <a:endParaRPr lang="en-US" altLang="en-US" sz="2700" b="1" dirty="0" smtClean="0"/>
          </a:p>
          <a:p>
            <a:pPr eaLnBrk="1" hangingPunct="1"/>
            <a:endParaRPr lang="en-US" altLang="en-US" sz="2700" b="1" dirty="0" smtClean="0"/>
          </a:p>
          <a:p>
            <a:pPr eaLnBrk="1" hangingPunct="1"/>
            <a:endParaRPr lang="en-US" altLang="en-US" sz="2700" b="1" dirty="0" smtClean="0"/>
          </a:p>
          <a:p>
            <a:pPr eaLnBrk="1" hangingPunct="1"/>
            <a:endParaRPr lang="en-US" altLang="en-US" sz="2700" b="1" dirty="0" smtClean="0"/>
          </a:p>
          <a:p>
            <a:pPr eaLnBrk="1" hangingPunct="1"/>
            <a:endParaRPr lang="en-US" altLang="en-US" sz="2700" b="1" dirty="0" smtClean="0"/>
          </a:p>
          <a:p>
            <a:pPr eaLnBrk="1" hangingPunct="1"/>
            <a:r>
              <a:rPr lang="en-US" altLang="en-US" sz="2400" b="1" dirty="0" smtClean="0"/>
              <a:t>If second part of UNION is omitted, excludes those staff who currently do not manage any properties. </a:t>
            </a:r>
          </a:p>
        </p:txBody>
      </p:sp>
      <p:pic>
        <p:nvPicPr>
          <p:cNvPr id="1546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9214" y="1778608"/>
            <a:ext cx="5724731" cy="33157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177879" y="445034"/>
            <a:ext cx="9797918" cy="61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Example 6.37  INSERT … SELECT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1" grpId="0" build="p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23348" y="417137"/>
            <a:ext cx="9797918" cy="610980"/>
          </a:xfrm>
        </p:spPr>
        <p:txBody>
          <a:bodyPr/>
          <a:lstStyle/>
          <a:p>
            <a:pPr algn="just" eaLnBrk="1" hangingPunct="1">
              <a:defRPr/>
            </a:pPr>
            <a:r>
              <a:rPr sz="440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idx="1"/>
          </p:nvPr>
        </p:nvSpPr>
        <p:spPr>
          <a:xfrm>
            <a:off x="1129693" y="1763486"/>
            <a:ext cx="9222621" cy="4134004"/>
          </a:xfrm>
        </p:spPr>
        <p:txBody>
          <a:bodyPr/>
          <a:lstStyle/>
          <a:p>
            <a:pPr lvl="1" algn="just" eaLnBrk="1" hangingPunct="1">
              <a:buFontTx/>
              <a:buNone/>
            </a:pPr>
            <a:r>
              <a:rPr lang="en-US" altLang="en-US" b="1" dirty="0" smtClean="0"/>
              <a:t>UPDATE </a:t>
            </a:r>
            <a:r>
              <a:rPr lang="en-US" altLang="en-US" b="1" dirty="0" err="1" smtClean="0"/>
              <a:t>TableName</a:t>
            </a:r>
            <a:r>
              <a:rPr lang="en-US" altLang="en-US" b="1" dirty="0" smtClean="0"/>
              <a:t> </a:t>
            </a:r>
          </a:p>
          <a:p>
            <a:pPr lvl="1" algn="just" eaLnBrk="1" hangingPunct="1">
              <a:buFontTx/>
              <a:buNone/>
            </a:pPr>
            <a:r>
              <a:rPr lang="en-US" altLang="en-US" b="1" dirty="0" smtClean="0"/>
              <a:t>SET columnName1 = dataValue1 </a:t>
            </a:r>
          </a:p>
          <a:p>
            <a:pPr lvl="1" algn="just" eaLnBrk="1" hangingPunct="1">
              <a:buFontTx/>
              <a:buNone/>
            </a:pPr>
            <a:r>
              <a:rPr lang="en-US" altLang="en-US" b="1" dirty="0" smtClean="0"/>
              <a:t>		[, columnName2 = dataValue2...]</a:t>
            </a:r>
          </a:p>
          <a:p>
            <a:pPr lvl="1" algn="just" eaLnBrk="1" hangingPunct="1">
              <a:buFontTx/>
              <a:buNone/>
            </a:pPr>
            <a:r>
              <a:rPr lang="en-US" altLang="en-US" b="1" dirty="0" smtClean="0"/>
              <a:t>[WHERE </a:t>
            </a:r>
            <a:r>
              <a:rPr lang="en-US" altLang="en-US" b="1" dirty="0" err="1" smtClean="0"/>
              <a:t>searchCondition</a:t>
            </a:r>
            <a:r>
              <a:rPr lang="en-US" altLang="en-US" b="1" dirty="0" smtClean="0"/>
              <a:t>]</a:t>
            </a:r>
          </a:p>
          <a:p>
            <a:pPr algn="just" eaLnBrk="1" hangingPunct="1">
              <a:lnSpc>
                <a:spcPct val="30000"/>
              </a:lnSpc>
              <a:buFont typeface="Monotype Sorts" pitchFamily="2" charset="2"/>
              <a:buNone/>
            </a:pPr>
            <a:endParaRPr lang="en-US" altLang="en-US" b="1" dirty="0" smtClean="0"/>
          </a:p>
          <a:p>
            <a:pPr algn="just" eaLnBrk="1" hangingPunct="1">
              <a:buFontTx/>
              <a:buChar char="•"/>
            </a:pPr>
            <a:r>
              <a:rPr lang="en-US" altLang="en-US" b="1" i="1" dirty="0" err="1" smtClean="0"/>
              <a:t>TableName</a:t>
            </a:r>
            <a:r>
              <a:rPr lang="en-US" altLang="en-US" b="1" dirty="0" smtClean="0"/>
              <a:t> can be name of a base table or an updatable view.</a:t>
            </a:r>
          </a:p>
          <a:p>
            <a:pPr algn="just" eaLnBrk="1" hangingPunct="1">
              <a:buFontTx/>
              <a:buChar char="•"/>
            </a:pPr>
            <a:r>
              <a:rPr lang="en-US" altLang="en-US" b="1" dirty="0" smtClean="0"/>
              <a:t>SET clause specifies names of one or more columns that are to be updated. </a:t>
            </a:r>
          </a:p>
          <a:p>
            <a:pPr algn="just" eaLnBrk="1" hangingPunct="1"/>
            <a:r>
              <a:rPr lang="en-US" altLang="en-US" b="1" dirty="0" smtClean="0"/>
              <a:t>WHERE clause is optional:</a:t>
            </a:r>
          </a:p>
          <a:p>
            <a:pPr lvl="1" algn="just" eaLnBrk="1" hangingPunct="1"/>
            <a:r>
              <a:rPr lang="en-US" altLang="en-US" b="1" dirty="0" smtClean="0"/>
              <a:t>if omitted, named columns are updated for all rows in table;</a:t>
            </a:r>
          </a:p>
          <a:p>
            <a:pPr lvl="1" algn="just" eaLnBrk="1" hangingPunct="1"/>
            <a:r>
              <a:rPr lang="en-US" altLang="en-US" b="1" dirty="0" smtClean="0"/>
              <a:t>if specified, only those rows that satisfy </a:t>
            </a:r>
            <a:r>
              <a:rPr lang="en-US" altLang="en-US" b="1" i="1" dirty="0" err="1" smtClean="0"/>
              <a:t>searchCondition</a:t>
            </a:r>
            <a:r>
              <a:rPr lang="en-US" altLang="en-US" b="1" dirty="0" smtClean="0"/>
              <a:t> are updated. </a:t>
            </a:r>
          </a:p>
          <a:p>
            <a:pPr algn="just" eaLnBrk="1" hangingPunct="1"/>
            <a:r>
              <a:rPr lang="en-US" altLang="en-US" b="1" dirty="0" smtClean="0"/>
              <a:t>New </a:t>
            </a:r>
            <a:r>
              <a:rPr lang="en-US" altLang="en-US" b="1" i="1" dirty="0" err="1" smtClean="0"/>
              <a:t>dataValue</a:t>
            </a:r>
            <a:r>
              <a:rPr lang="en-US" altLang="en-US" b="1" i="1" dirty="0" smtClean="0"/>
              <a:t>(s)</a:t>
            </a:r>
            <a:r>
              <a:rPr lang="en-US" altLang="en-US" b="1" dirty="0" smtClean="0"/>
              <a:t> must be compatible with data type for corresponding column.</a:t>
            </a:r>
          </a:p>
          <a:p>
            <a:pPr algn="just" eaLnBrk="1" hangingPunct="1">
              <a:buFontTx/>
              <a:buChar char="•"/>
            </a:pPr>
            <a:endParaRPr lang="en-US" altLang="en-US" b="1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9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19188" y="412376"/>
            <a:ext cx="9797918" cy="610980"/>
          </a:xfrm>
        </p:spPr>
        <p:txBody>
          <a:bodyPr/>
          <a:lstStyle/>
          <a:p>
            <a:pPr algn="just" eaLnBrk="1" hangingPunct="1">
              <a:defRPr/>
            </a:pPr>
            <a:r>
              <a:rPr sz="3400">
                <a:solidFill>
                  <a:schemeClr val="tx1"/>
                </a:solidFill>
              </a:rPr>
              <a:t>Example 6.38/39  UPDATE All Rows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idx="1"/>
          </p:nvPr>
        </p:nvSpPr>
        <p:spPr>
          <a:xfrm>
            <a:off x="1430718" y="1796145"/>
            <a:ext cx="9257920" cy="4894280"/>
          </a:xfrm>
        </p:spPr>
        <p:txBody>
          <a:bodyPr/>
          <a:lstStyle/>
          <a:p>
            <a:pPr algn="just" eaLnBrk="1" hangingPunct="1">
              <a:buFont typeface="Monotype Sorts" pitchFamily="2" charset="2"/>
              <a:buNone/>
            </a:pPr>
            <a:r>
              <a:rPr lang="en-US" altLang="en-US" sz="2800" b="1" dirty="0" smtClean="0"/>
              <a:t>Give all staff a 3% pay increase.</a:t>
            </a:r>
          </a:p>
          <a:p>
            <a:pPr algn="just" eaLnBrk="1" hangingPunct="1">
              <a:lnSpc>
                <a:spcPct val="20000"/>
              </a:lnSpc>
              <a:buFont typeface="Monotype Sorts" pitchFamily="2" charset="2"/>
              <a:buNone/>
            </a:pPr>
            <a:endParaRPr lang="en-US" altLang="en-US" sz="2800" b="1" dirty="0" smtClean="0"/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sz="2800" b="1" dirty="0" smtClean="0"/>
              <a:t>	     UPDATE Staff</a:t>
            </a:r>
          </a:p>
          <a:p>
            <a:pPr lvl="1" algn="just" eaLnBrk="1" hangingPunct="1">
              <a:buFontTx/>
              <a:buNone/>
            </a:pPr>
            <a:r>
              <a:rPr lang="en-US" altLang="en-US" b="1" dirty="0" smtClean="0"/>
              <a:t>   SET salary = salary*1.03;</a:t>
            </a:r>
          </a:p>
          <a:p>
            <a:pPr lvl="1" algn="just" eaLnBrk="1" hangingPunct="1">
              <a:lnSpc>
                <a:spcPct val="40000"/>
              </a:lnSpc>
              <a:buFontTx/>
              <a:buNone/>
            </a:pPr>
            <a:endParaRPr lang="en-US" altLang="en-US" b="1" dirty="0" smtClean="0"/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sz="2800" b="1" dirty="0" smtClean="0"/>
              <a:t>Give all Managers a 5% pay increase.</a:t>
            </a:r>
          </a:p>
          <a:p>
            <a:pPr algn="just" eaLnBrk="1" hangingPunct="1">
              <a:lnSpc>
                <a:spcPct val="50000"/>
              </a:lnSpc>
              <a:buFont typeface="Monotype Sorts" pitchFamily="2" charset="2"/>
              <a:buNone/>
            </a:pPr>
            <a:endParaRPr lang="en-US" altLang="en-US" sz="2800" b="1" dirty="0" smtClean="0"/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sz="2800" b="1" dirty="0" smtClean="0"/>
              <a:t>		UPDATE Staff</a:t>
            </a:r>
          </a:p>
          <a:p>
            <a:pPr lvl="1" algn="just" eaLnBrk="1" hangingPunct="1">
              <a:buFontTx/>
              <a:buNone/>
            </a:pPr>
            <a:r>
              <a:rPr lang="en-US" altLang="en-US" b="1" dirty="0" smtClean="0"/>
              <a:t>	SET salary = salary*1.05</a:t>
            </a:r>
          </a:p>
          <a:p>
            <a:pPr lvl="1" algn="just" eaLnBrk="1" hangingPunct="1">
              <a:buFontTx/>
              <a:buNone/>
            </a:pPr>
            <a:r>
              <a:rPr lang="en-US" altLang="en-US" b="1" dirty="0" smtClean="0"/>
              <a:t>	WHERE position = ‘Manager’;</a:t>
            </a:r>
          </a:p>
          <a:p>
            <a:pPr lvl="1" algn="just" eaLnBrk="1" hangingPunct="1">
              <a:buFontTx/>
              <a:buNone/>
            </a:pPr>
            <a:endParaRPr lang="en-US" altLang="en-US" b="1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5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86532" y="528767"/>
            <a:ext cx="6687676" cy="549843"/>
          </a:xfrm>
        </p:spPr>
        <p:txBody>
          <a:bodyPr/>
          <a:lstStyle/>
          <a:p>
            <a:pPr eaLnBrk="1" hangingPunct="1">
              <a:defRPr/>
            </a:pPr>
            <a:r>
              <a:rPr sz="3600">
                <a:solidFill>
                  <a:schemeClr val="tx1"/>
                </a:solidFill>
              </a:rPr>
              <a:t>Example 6.40  UPDATE Multiple Columns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idx="1"/>
          </p:nvPr>
        </p:nvSpPr>
        <p:spPr>
          <a:xfrm>
            <a:off x="1337935" y="2020275"/>
            <a:ext cx="8636273" cy="3885850"/>
          </a:xfrm>
        </p:spPr>
        <p:txBody>
          <a:bodyPr/>
          <a:lstStyle/>
          <a:p>
            <a:pPr algn="just" eaLnBrk="1" hangingPunct="1">
              <a:buFont typeface="Monotype Sorts" pitchFamily="2" charset="2"/>
              <a:buNone/>
            </a:pPr>
            <a:r>
              <a:rPr lang="en-US" altLang="en-US" sz="2400" b="1" dirty="0" smtClean="0"/>
              <a:t>	Promote David Ford (</a:t>
            </a:r>
            <a:r>
              <a:rPr lang="en-US" altLang="en-US" sz="2400" b="1" dirty="0" err="1" smtClean="0"/>
              <a:t>staffNo</a:t>
            </a:r>
            <a:r>
              <a:rPr lang="en-US" altLang="en-US" sz="2400" b="1" dirty="0" smtClean="0"/>
              <a:t>=‘SG14’) to Manager and change his salary to £18,000.</a:t>
            </a:r>
          </a:p>
          <a:p>
            <a:pPr algn="just" eaLnBrk="1" hangingPunct="1">
              <a:buFont typeface="Monotype Sorts" pitchFamily="2" charset="2"/>
              <a:buNone/>
            </a:pPr>
            <a:endParaRPr lang="en-US" altLang="en-US" sz="2400" b="1" dirty="0" smtClean="0"/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sz="2400" b="1" dirty="0" smtClean="0"/>
              <a:t>	     UPDATE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	SET position = ‘Manager’, salary = 18000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	WHERE </a:t>
            </a:r>
            <a:r>
              <a:rPr lang="en-US" altLang="en-US" sz="2400" b="1" dirty="0" err="1" smtClean="0"/>
              <a:t>staffNo</a:t>
            </a:r>
            <a:r>
              <a:rPr lang="en-US" altLang="en-US" sz="2400" b="1" dirty="0" smtClean="0"/>
              <a:t> = ‘SG14’;</a:t>
            </a:r>
          </a:p>
          <a:p>
            <a:pPr lvl="1" algn="just" eaLnBrk="1" hangingPunct="1">
              <a:buFontTx/>
              <a:buNone/>
            </a:pPr>
            <a:endParaRPr lang="en-US" altLang="en-US" sz="2400" b="1" dirty="0"/>
          </a:p>
          <a:p>
            <a:pPr lvl="1" algn="just">
              <a:spcBef>
                <a:spcPts val="500"/>
              </a:spcBef>
              <a:buFontTx/>
              <a:buNone/>
              <a:defRPr/>
            </a:pPr>
            <a:r>
              <a:rPr lang="en-US" altLang="en-US" sz="2400" b="1" dirty="0">
                <a:latin typeface="Interstate" charset="0"/>
              </a:rPr>
              <a:t>SET: new values</a:t>
            </a:r>
          </a:p>
          <a:p>
            <a:pPr lvl="1" algn="just">
              <a:spcBef>
                <a:spcPts val="500"/>
              </a:spcBef>
              <a:buFontTx/>
              <a:buNone/>
              <a:defRPr/>
            </a:pPr>
            <a:r>
              <a:rPr lang="en-US" altLang="en-US" sz="2400" b="1" dirty="0">
                <a:latin typeface="Interstate" charset="0"/>
              </a:rPr>
              <a:t>WHERE: conditions or old values</a:t>
            </a:r>
          </a:p>
          <a:p>
            <a:pPr lvl="1" algn="just" eaLnBrk="1" hangingPunct="1">
              <a:buFontTx/>
              <a:buNone/>
            </a:pPr>
            <a:endParaRPr lang="en-US" altLang="en-US" sz="2400" b="1" dirty="0" smtClean="0"/>
          </a:p>
          <a:p>
            <a:pPr lvl="3" algn="just" eaLnBrk="1" hangingPunct="1"/>
            <a:endParaRPr lang="en-US" alt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15656181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4"/>
          <p:cNvSpPr>
            <a:spLocks noGrp="1"/>
          </p:cNvSpPr>
          <p:nvPr>
            <p:ph type="title"/>
          </p:nvPr>
        </p:nvSpPr>
        <p:spPr>
          <a:xfrm>
            <a:off x="1814513" y="3152775"/>
            <a:ext cx="7372350" cy="1260475"/>
          </a:xfrm>
        </p:spPr>
        <p:txBody>
          <a:bodyPr/>
          <a:lstStyle/>
          <a:p>
            <a:r>
              <a:rPr lang="en-US" altLang="en-US" sz="4000" dirty="0" smtClean="0">
                <a:latin typeface="Open Sans" pitchFamily="-84" charset="0"/>
              </a:rPr>
              <a:t>Join Tables</a:t>
            </a:r>
          </a:p>
        </p:txBody>
      </p:sp>
    </p:spTree>
    <p:extLst>
      <p:ext uri="{BB962C8B-B14F-4D97-AF65-F5344CB8AC3E}">
        <p14:creationId xmlns:p14="http://schemas.microsoft.com/office/powerpoint/2010/main" val="240381454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87823" y="253847"/>
            <a:ext cx="9797918" cy="610980"/>
          </a:xfrm>
        </p:spPr>
        <p:txBody>
          <a:bodyPr/>
          <a:lstStyle/>
          <a:p>
            <a:pPr eaLnBrk="1" hangingPunct="1">
              <a:defRPr/>
            </a:pPr>
            <a:r>
              <a:rPr sz="440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idx="1"/>
          </p:nvPr>
        </p:nvSpPr>
        <p:spPr>
          <a:xfrm>
            <a:off x="1332752" y="1828800"/>
            <a:ext cx="8886385" cy="4537710"/>
          </a:xfrm>
        </p:spPr>
        <p:txBody>
          <a:bodyPr/>
          <a:lstStyle/>
          <a:p>
            <a:pPr lvl="1" algn="just" eaLnBrk="1" hangingPunct="1">
              <a:buFontTx/>
              <a:buNone/>
            </a:pPr>
            <a:r>
              <a:rPr lang="en-US" altLang="en-US" b="1" dirty="0" smtClean="0"/>
              <a:t>DELETE FROM </a:t>
            </a:r>
            <a:r>
              <a:rPr lang="en-US" altLang="en-US" b="1" dirty="0" err="1" smtClean="0"/>
              <a:t>TableName</a:t>
            </a:r>
            <a:r>
              <a:rPr lang="en-US" altLang="en-US" b="1" dirty="0" smtClean="0"/>
              <a:t> </a:t>
            </a:r>
          </a:p>
          <a:p>
            <a:pPr lvl="1" algn="just" eaLnBrk="1" hangingPunct="1">
              <a:buFontTx/>
              <a:buNone/>
            </a:pPr>
            <a:r>
              <a:rPr lang="en-US" altLang="en-US" b="1" dirty="0" smtClean="0"/>
              <a:t>[WHERE </a:t>
            </a:r>
            <a:r>
              <a:rPr lang="en-US" altLang="en-US" b="1" dirty="0" err="1" smtClean="0"/>
              <a:t>searchCondition</a:t>
            </a:r>
            <a:r>
              <a:rPr lang="en-US" altLang="en-US" b="1" dirty="0" smtClean="0"/>
              <a:t>]</a:t>
            </a:r>
          </a:p>
          <a:p>
            <a:pPr algn="just" eaLnBrk="1" hangingPunct="1">
              <a:lnSpc>
                <a:spcPct val="30000"/>
              </a:lnSpc>
              <a:buFont typeface="Monotype Sorts" pitchFamily="2" charset="2"/>
              <a:buNone/>
            </a:pPr>
            <a:endParaRPr lang="en-US" altLang="en-US" sz="3200" b="1" dirty="0" smtClean="0"/>
          </a:p>
          <a:p>
            <a:pPr algn="just" eaLnBrk="1" hangingPunct="1">
              <a:buFontTx/>
              <a:buChar char="•"/>
            </a:pPr>
            <a:r>
              <a:rPr lang="en-US" altLang="en-US" sz="2400" b="1" i="1" dirty="0" err="1" smtClean="0"/>
              <a:t>TableName</a:t>
            </a:r>
            <a:r>
              <a:rPr lang="en-US" altLang="en-US" sz="2400" b="1" dirty="0" smtClean="0"/>
              <a:t> can be name of a base table or an updatable view. </a:t>
            </a:r>
          </a:p>
          <a:p>
            <a:pPr algn="just" eaLnBrk="1" hangingPunct="1">
              <a:buFontTx/>
              <a:buChar char="•"/>
            </a:pPr>
            <a:r>
              <a:rPr lang="en-US" altLang="en-US" sz="2400" b="1" i="1" dirty="0" err="1" smtClean="0"/>
              <a:t>searchCondition</a:t>
            </a:r>
            <a:r>
              <a:rPr lang="en-US" altLang="en-US" sz="2400" b="1" dirty="0" smtClean="0"/>
              <a:t> is optional; if omitted, all rows are deleted from table. This does not delete table. If </a:t>
            </a:r>
            <a:r>
              <a:rPr lang="en-US" altLang="en-US" sz="2400" b="1" i="1" dirty="0" err="1" smtClean="0"/>
              <a:t>search_condition</a:t>
            </a:r>
            <a:r>
              <a:rPr lang="en-US" altLang="en-US" sz="2400" b="1" dirty="0" smtClean="0"/>
              <a:t> is specified, only those rows that satisfy condition are deleted.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331028" y="528767"/>
            <a:ext cx="6912249" cy="549843"/>
          </a:xfrm>
        </p:spPr>
        <p:txBody>
          <a:bodyPr/>
          <a:lstStyle/>
          <a:p>
            <a:pPr eaLnBrk="1" hangingPunct="1">
              <a:defRPr/>
            </a:pPr>
            <a:r>
              <a:rPr sz="3600">
                <a:solidFill>
                  <a:schemeClr val="tx1"/>
                </a:solidFill>
              </a:rPr>
              <a:t>Example 6.41/42  DELETE Specific Rows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idx="1"/>
          </p:nvPr>
        </p:nvSpPr>
        <p:spPr>
          <a:xfrm>
            <a:off x="1337935" y="1812471"/>
            <a:ext cx="9350703" cy="4134004"/>
          </a:xfrm>
        </p:spPr>
        <p:txBody>
          <a:bodyPr/>
          <a:lstStyle/>
          <a:p>
            <a:pPr algn="just" eaLnBrk="1" hangingPunct="1">
              <a:buFont typeface="Monotype Sorts" pitchFamily="2" charset="2"/>
              <a:buNone/>
            </a:pPr>
            <a:r>
              <a:rPr lang="en-US" altLang="en-US" sz="3000" b="1" dirty="0" smtClean="0"/>
              <a:t>Delete all viewings that relate to property PG4.</a:t>
            </a:r>
          </a:p>
          <a:p>
            <a:pPr algn="just" eaLnBrk="1" hangingPunct="1">
              <a:lnSpc>
                <a:spcPct val="40000"/>
              </a:lnSpc>
              <a:buFontTx/>
              <a:buChar char="•"/>
            </a:pPr>
            <a:endParaRPr lang="en-US" altLang="en-US" sz="3000" b="1" dirty="0" smtClean="0"/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sz="3000" b="1" dirty="0" smtClean="0"/>
              <a:t>		DELETE FROM Viewing</a:t>
            </a:r>
          </a:p>
          <a:p>
            <a:pPr lvl="1" algn="just" eaLnBrk="1" hangingPunct="1">
              <a:buFontTx/>
              <a:buNone/>
            </a:pPr>
            <a:r>
              <a:rPr lang="en-US" altLang="en-US" b="1" dirty="0" smtClean="0"/>
              <a:t>	WHERE </a:t>
            </a:r>
            <a:r>
              <a:rPr lang="en-US" altLang="en-US" b="1" dirty="0" err="1" smtClean="0"/>
              <a:t>propertyNo</a:t>
            </a:r>
            <a:r>
              <a:rPr lang="en-US" altLang="en-US" b="1" dirty="0" smtClean="0"/>
              <a:t> = ‘PG4’;</a:t>
            </a:r>
          </a:p>
          <a:p>
            <a:pPr algn="just" eaLnBrk="1" hangingPunct="1">
              <a:buFont typeface="Monotype Sorts" pitchFamily="2" charset="2"/>
              <a:buNone/>
            </a:pPr>
            <a:endParaRPr lang="en-US" altLang="en-US" sz="3200" b="1" dirty="0" smtClean="0"/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sz="3000" b="1" dirty="0" smtClean="0"/>
              <a:t>Delete all records from the Viewing table.</a:t>
            </a:r>
          </a:p>
          <a:p>
            <a:pPr algn="just" eaLnBrk="1" hangingPunct="1">
              <a:lnSpc>
                <a:spcPct val="40000"/>
              </a:lnSpc>
              <a:buFont typeface="Monotype Sorts" pitchFamily="2" charset="2"/>
              <a:buNone/>
            </a:pPr>
            <a:endParaRPr lang="en-US" altLang="en-US" sz="3200" b="1" dirty="0" smtClean="0"/>
          </a:p>
          <a:p>
            <a:pPr lvl="1" algn="just" eaLnBrk="1" hangingPunct="1">
              <a:buFontTx/>
              <a:buNone/>
            </a:pPr>
            <a:r>
              <a:rPr lang="en-US" altLang="en-US" b="1" dirty="0" smtClean="0"/>
              <a:t>	DELETE FROM Viewing;</a:t>
            </a:r>
            <a:endParaRPr lang="en-US" altLang="en-US" dirty="0" smtClean="0"/>
          </a:p>
          <a:p>
            <a:pPr lvl="1" algn="just" eaLnBrk="1" hangingPunct="1">
              <a:buFontTx/>
              <a:buNone/>
            </a:pPr>
            <a:endParaRPr lang="en-US" altLang="en-US" b="1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5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254000"/>
            <a:ext cx="9244012" cy="611188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411" dirty="0" smtClean="0">
                <a:solidFill>
                  <a:schemeClr val="tx1"/>
                </a:solidFill>
              </a:rPr>
              <a:t>BEGIN TRANS</a:t>
            </a:r>
            <a:endParaRPr sz="4411" dirty="0">
              <a:solidFill>
                <a:schemeClr val="tx1"/>
              </a:solidFill>
            </a:endParaRPr>
          </a:p>
        </p:txBody>
      </p:sp>
      <p:sp>
        <p:nvSpPr>
          <p:cNvPr id="25603" name="Content Placeholder 3"/>
          <p:cNvSpPr>
            <a:spLocks noGrp="1"/>
          </p:cNvSpPr>
          <p:nvPr>
            <p:ph idx="1"/>
          </p:nvPr>
        </p:nvSpPr>
        <p:spPr>
          <a:xfrm>
            <a:off x="1892300" y="1828800"/>
            <a:ext cx="8261350" cy="3848100"/>
          </a:xfrm>
        </p:spPr>
        <p:txBody>
          <a:bodyPr/>
          <a:lstStyle/>
          <a:p>
            <a:r>
              <a:rPr lang="en-US" altLang="en-US" sz="2400" b="1" i="1" smtClean="0">
                <a:latin typeface="Open Sans" pitchFamily="-84" charset="0"/>
              </a:rPr>
              <a:t>Begin trans </a:t>
            </a:r>
            <a:r>
              <a:rPr lang="en-US" altLang="en-US" sz="2400" smtClean="0">
                <a:latin typeface="Open Sans" pitchFamily="-84" charset="0"/>
              </a:rPr>
              <a:t>use to begin new transaction in query language. Begin trans usually followed by </a:t>
            </a:r>
            <a:r>
              <a:rPr lang="en-US" altLang="en-US" sz="2400" b="1" i="1" smtClean="0">
                <a:latin typeface="Open Sans" pitchFamily="-84" charset="0"/>
              </a:rPr>
              <a:t>Rollback</a:t>
            </a:r>
            <a:r>
              <a:rPr lang="en-US" altLang="en-US" sz="2400" smtClean="0">
                <a:latin typeface="Open Sans" pitchFamily="-84" charset="0"/>
              </a:rPr>
              <a:t> to cancels any changes made during the current transaction and ends the transaction. It may also start a new transaction</a:t>
            </a:r>
          </a:p>
          <a:p>
            <a:r>
              <a:rPr lang="en-US" altLang="en-US" sz="2400" smtClean="0">
                <a:latin typeface="Open Sans" pitchFamily="-84" charset="0"/>
              </a:rPr>
              <a:t>This is the example of use Begin Trans :</a:t>
            </a:r>
          </a:p>
          <a:p>
            <a:endParaRPr lang="en-US" altLang="en-US" sz="2400" smtClean="0">
              <a:latin typeface="Open Sans" pitchFamily="-8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4738" y="4306888"/>
            <a:ext cx="7621587" cy="30480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93688">
              <a:defRPr/>
            </a:pPr>
            <a:r>
              <a:rPr lang="en-US" sz="2400" dirty="0">
                <a:latin typeface="Open Sans"/>
              </a:rPr>
              <a:t>begin trans</a:t>
            </a:r>
          </a:p>
          <a:p>
            <a:pPr algn="just" eaLnBrk="1" hangingPunct="1">
              <a:buFont typeface="Monotype Sorts" pitchFamily="2" charset="2"/>
              <a:buNone/>
              <a:defRPr/>
            </a:pPr>
            <a:r>
              <a:rPr lang="en-US" altLang="en-US" sz="2400" dirty="0">
                <a:latin typeface="Open Sans"/>
              </a:rPr>
              <a:t>	UPDATE Staff</a:t>
            </a:r>
          </a:p>
          <a:p>
            <a:pPr algn="just" eaLnBrk="1" hangingPunct="1">
              <a:buFont typeface="Monotype Sorts" pitchFamily="2" charset="2"/>
              <a:buNone/>
              <a:defRPr/>
            </a:pPr>
            <a:r>
              <a:rPr lang="en-US" altLang="en-US" sz="2400" dirty="0">
                <a:latin typeface="Open Sans"/>
              </a:rPr>
              <a:t>	SET salary = salary*1.05</a:t>
            </a:r>
          </a:p>
          <a:p>
            <a:pPr lvl="1" algn="just" eaLnBrk="1" hangingPunct="1">
              <a:defRPr/>
            </a:pPr>
            <a:r>
              <a:rPr lang="en-US" altLang="en-US" sz="2400" dirty="0">
                <a:latin typeface="Open Sans"/>
              </a:rPr>
              <a:t>	WHERE position = ‘Manager’</a:t>
            </a:r>
          </a:p>
          <a:p>
            <a:pPr lvl="1" algn="just" eaLnBrk="1" hangingPunct="1">
              <a:defRPr/>
            </a:pPr>
            <a:r>
              <a:rPr lang="en-US" sz="2400" dirty="0">
                <a:latin typeface="Open Sans"/>
              </a:rPr>
              <a:t> Select * from Staff</a:t>
            </a:r>
          </a:p>
          <a:p>
            <a:pPr marL="293688">
              <a:defRPr/>
            </a:pPr>
            <a:r>
              <a:rPr lang="en-US" sz="2400" dirty="0">
                <a:latin typeface="Open Sans"/>
              </a:rPr>
              <a:t>Rollback</a:t>
            </a:r>
          </a:p>
          <a:p>
            <a:pPr marL="293688">
              <a:defRPr/>
            </a:pPr>
            <a:endParaRPr lang="en-US" sz="2400" dirty="0">
              <a:latin typeface="Open Sans"/>
            </a:endParaRPr>
          </a:p>
          <a:p>
            <a:pPr algn="just" eaLnBrk="1" hangingPunct="1">
              <a:buFont typeface="Monotype Sorts" pitchFamily="2" charset="2"/>
              <a:buNone/>
              <a:defRPr/>
            </a:pPr>
            <a:r>
              <a:rPr lang="en-US" altLang="en-US" sz="2400" b="1" dirty="0"/>
              <a:t>	</a:t>
            </a:r>
            <a:endParaRPr lang="en-US" sz="2400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7462614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4432" y="2773045"/>
            <a:ext cx="10489629" cy="1260475"/>
          </a:xfrm>
        </p:spPr>
        <p:txBody>
          <a:bodyPr>
            <a:noAutofit/>
          </a:bodyPr>
          <a:lstStyle/>
          <a:p>
            <a:r>
              <a:rPr lang="en-US" sz="4600" dirty="0" smtClean="0"/>
              <a:t>CHAPTER 7</a:t>
            </a:r>
            <a:br>
              <a:rPr lang="en-US" sz="4600" dirty="0" smtClean="0"/>
            </a:br>
            <a:r>
              <a:rPr lang="en-US" sz="4600" dirty="0" smtClean="0"/>
              <a:t>SQL : DATA DEFINITION</a:t>
            </a:r>
            <a:endParaRPr lang="id-ID" sz="4600" dirty="0"/>
          </a:p>
        </p:txBody>
      </p:sp>
      <p:sp>
        <p:nvSpPr>
          <p:cNvPr id="6146" name="AutoShape 2" descr="https://www.csiac.org/sites/default/files/images/group_rotating_banner/banner_195.jpg"/>
          <p:cNvSpPr>
            <a:spLocks noChangeAspect="1" noChangeArrowheads="1"/>
          </p:cNvSpPr>
          <p:nvPr/>
        </p:nvSpPr>
        <p:spPr bwMode="auto">
          <a:xfrm>
            <a:off x="181855" y="-1638617"/>
            <a:ext cx="7237099" cy="3413786"/>
          </a:xfrm>
          <a:prstGeom prst="rect">
            <a:avLst/>
          </a:prstGeom>
          <a:noFill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310517" y="240539"/>
            <a:ext cx="7392975" cy="673100"/>
          </a:xfrm>
          <a:prstGeom prst="rect">
            <a:avLst/>
          </a:prstGeom>
        </p:spPr>
        <p:txBody>
          <a:bodyPr lIns="104287" tIns="52144" rIns="104287" bIns="52144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kern="0" dirty="0" smtClean="0">
                <a:solidFill>
                  <a:srgbClr val="000000"/>
                </a:solidFill>
                <a:latin typeface="Open Sans"/>
                <a:cs typeface="Arial" pitchFamily="34" charset="0"/>
              </a:rPr>
              <a:t>LEARNING OBJECTIVES-CHAPTER 7</a:t>
            </a:r>
            <a:endParaRPr lang="en-US" sz="3600" b="1" dirty="0">
              <a:latin typeface="Open Sans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676038" y="1796143"/>
            <a:ext cx="8550910" cy="3592361"/>
          </a:xfrm>
          <a:prstGeom prst="rect">
            <a:avLst/>
          </a:prstGeom>
        </p:spPr>
        <p:txBody>
          <a:bodyPr lIns="104287" tIns="52144" rIns="104287" bIns="5214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b="1" dirty="0" smtClean="0">
                <a:latin typeface="Open Sans"/>
              </a:rPr>
              <a:t>Purpose of views.</a:t>
            </a:r>
          </a:p>
          <a:p>
            <a:r>
              <a:rPr lang="en-US" altLang="en-US" sz="2800" b="1" dirty="0" smtClean="0">
                <a:latin typeface="Open Sans"/>
              </a:rPr>
              <a:t>How to create and delete views using SQL.</a:t>
            </a:r>
          </a:p>
          <a:p>
            <a:r>
              <a:rPr lang="en-US" altLang="en-US" sz="2800" b="1" dirty="0" smtClean="0">
                <a:latin typeface="Open Sans"/>
              </a:rPr>
              <a:t>How the DBMS performs operations on views.</a:t>
            </a:r>
          </a:p>
          <a:p>
            <a:r>
              <a:rPr lang="en-US" altLang="en-US" sz="2800" b="1" dirty="0" smtClean="0">
                <a:latin typeface="Open Sans"/>
              </a:rPr>
              <a:t>Under what conditions views are updatable.</a:t>
            </a:r>
          </a:p>
          <a:p>
            <a:r>
              <a:rPr lang="en-US" altLang="en-US" sz="2800" b="1" dirty="0" smtClean="0">
                <a:latin typeface="Open Sans"/>
              </a:rPr>
              <a:t>Advantages and disadvantages of views.</a:t>
            </a:r>
          </a:p>
          <a:p>
            <a:pPr lvl="1" algn="just"/>
            <a:endParaRPr lang="en-US" altLang="en-US" b="1" dirty="0" smtClean="0">
              <a:latin typeface="Open Sans"/>
            </a:endParaRPr>
          </a:p>
          <a:p>
            <a:pPr>
              <a:buNone/>
            </a:pPr>
            <a:endParaRPr lang="en-GB" altLang="en-US" sz="2400" b="1" dirty="0" smtClean="0">
              <a:latin typeface="Open Sans"/>
              <a:ea typeface="Times" pitchFamily="18" charset="0"/>
              <a:cs typeface="Times" pitchFamily="18" charset="0"/>
            </a:endParaRPr>
          </a:p>
          <a:p>
            <a:endParaRPr lang="en-US" sz="2400" b="1" dirty="0" smtClean="0">
              <a:latin typeface="Open San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534432" y="7116596"/>
            <a:ext cx="2494016" cy="402652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  <p:pic>
        <p:nvPicPr>
          <p:cNvPr id="90114" name="Picture 2" descr="http://1.bp.blogspot.com/-Fw0M62Pfukg/Us5adyzy_mI/AAAAAAAAAFg/mIy9onF35uA/s1600/Learning-Objectives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03028" y="5339518"/>
            <a:ext cx="2340249" cy="17915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/>
          <p:cNvSpPr/>
          <p:nvPr/>
        </p:nvSpPr>
        <p:spPr>
          <a:xfrm>
            <a:off x="7903028" y="7103750"/>
            <a:ext cx="187743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latin typeface="Open Sans"/>
                <a:hlinkClick r:id="rId4"/>
              </a:rPr>
              <a:t>vtraining-msuhandi.blogspot.com</a:t>
            </a:r>
            <a:endParaRPr lang="en-US" sz="900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32225" y="454819"/>
            <a:ext cx="6218238" cy="611187"/>
          </a:xfrm>
        </p:spPr>
        <p:txBody>
          <a:bodyPr/>
          <a:lstStyle/>
          <a:p>
            <a:pPr eaLnBrk="1" hangingPunct="1">
              <a:defRPr/>
            </a:pPr>
            <a:r>
              <a:rPr sz="4411" dirty="0">
                <a:solidFill>
                  <a:schemeClr val="tx1"/>
                </a:solidFill>
              </a:rPr>
              <a:t>Views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1333953" y="1793875"/>
            <a:ext cx="9075738" cy="4537075"/>
          </a:xfrm>
        </p:spPr>
        <p:txBody>
          <a:bodyPr/>
          <a:lstStyle/>
          <a:p>
            <a:pPr algn="just" eaLnBrk="1" hangingPunct="1">
              <a:buFont typeface="Monotype Sorts" pitchFamily="2" charset="2"/>
              <a:buNone/>
            </a:pPr>
            <a:r>
              <a:rPr lang="en-US" altLang="en-US" b="1" u="sng" dirty="0" smtClean="0">
                <a:latin typeface="Open Sans" pitchFamily="-84" charset="0"/>
              </a:rPr>
              <a:t>View</a:t>
            </a:r>
            <a:endParaRPr lang="en-US" altLang="en-US" b="1" dirty="0" smtClean="0">
              <a:latin typeface="Open Sans" pitchFamily="-84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b="1" dirty="0" smtClean="0">
                <a:latin typeface="Open Sans" pitchFamily="-84" charset="0"/>
              </a:rPr>
              <a:t>	Dynamic result of one or more relational operations operating on base relations to produce another relation. </a:t>
            </a:r>
          </a:p>
          <a:p>
            <a:pPr algn="just" eaLnBrk="1" hangingPunct="1">
              <a:buFont typeface="Monotype Sorts" pitchFamily="2" charset="2"/>
              <a:buNone/>
            </a:pPr>
            <a:endParaRPr lang="en-US" altLang="en-US" b="1" dirty="0" smtClean="0">
              <a:latin typeface="Open Sans" pitchFamily="-84" charset="0"/>
            </a:endParaRPr>
          </a:p>
          <a:p>
            <a:pPr algn="just" eaLnBrk="1" hangingPunct="1">
              <a:buFontTx/>
              <a:buChar char="•"/>
            </a:pPr>
            <a:r>
              <a:rPr lang="en-US" altLang="en-US" b="1" dirty="0" smtClean="0">
                <a:latin typeface="Open Sans" pitchFamily="-84" charset="0"/>
              </a:rPr>
              <a:t>Virtual relation that does not necessarily actually exist in the database but is produced upon request, at time of request.</a:t>
            </a:r>
          </a:p>
          <a:p>
            <a:pPr algn="just" eaLnBrk="1" hangingPunct="1"/>
            <a:r>
              <a:rPr lang="en-US" altLang="en-US" b="1" dirty="0" smtClean="0">
                <a:latin typeface="Open Sans" pitchFamily="-84" charset="0"/>
              </a:rPr>
              <a:t>Contents of a view are defined as a query on one or more base relations. </a:t>
            </a:r>
          </a:p>
          <a:p>
            <a:pPr algn="just" eaLnBrk="1" hangingPunct="1"/>
            <a:r>
              <a:rPr lang="en-US" altLang="en-US" b="1" dirty="0" smtClean="0">
                <a:latin typeface="Open Sans" pitchFamily="-84" charset="0"/>
              </a:rPr>
              <a:t>With </a:t>
            </a:r>
            <a:r>
              <a:rPr lang="en-US" altLang="en-US" b="1" u="sng" dirty="0" smtClean="0">
                <a:latin typeface="Open Sans" pitchFamily="-84" charset="0"/>
              </a:rPr>
              <a:t>view resolution</a:t>
            </a:r>
            <a:r>
              <a:rPr lang="en-US" altLang="en-US" b="1" dirty="0" smtClean="0">
                <a:latin typeface="Open Sans" pitchFamily="-84" charset="0"/>
              </a:rPr>
              <a:t>, any operations on view are automatically translated into operations on relations from which it is derived. </a:t>
            </a:r>
          </a:p>
          <a:p>
            <a:pPr algn="just" eaLnBrk="1" hangingPunct="1"/>
            <a:r>
              <a:rPr lang="en-US" altLang="en-US" b="1" dirty="0" smtClean="0">
                <a:latin typeface="Open Sans" pitchFamily="-84" charset="0"/>
              </a:rPr>
              <a:t>With </a:t>
            </a:r>
            <a:r>
              <a:rPr lang="en-US" altLang="en-US" b="1" u="sng" dirty="0" smtClean="0">
                <a:latin typeface="Open Sans" pitchFamily="-84" charset="0"/>
              </a:rPr>
              <a:t>view materialization</a:t>
            </a:r>
            <a:r>
              <a:rPr lang="en-US" altLang="en-US" b="1" dirty="0" smtClean="0">
                <a:latin typeface="Open Sans" pitchFamily="-84" charset="0"/>
              </a:rPr>
              <a:t>, the view is stored as a temporary table, which is maintained as the underlying base tables are updated. </a:t>
            </a:r>
          </a:p>
          <a:p>
            <a:pPr algn="just" eaLnBrk="1" hangingPunct="1">
              <a:buFontTx/>
              <a:buChar char="•"/>
            </a:pPr>
            <a:endParaRPr lang="en-US" altLang="en-US" b="1" dirty="0" smtClean="0">
              <a:latin typeface="Open Sans" pitchFamily="-8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08413" y="558800"/>
            <a:ext cx="6218237" cy="611188"/>
          </a:xfrm>
        </p:spPr>
        <p:txBody>
          <a:bodyPr/>
          <a:lstStyle/>
          <a:p>
            <a:pPr algn="just" eaLnBrk="1" hangingPunct="1">
              <a:defRPr/>
            </a:pPr>
            <a:r>
              <a:rPr sz="4411" dirty="0">
                <a:solidFill>
                  <a:schemeClr val="tx1"/>
                </a:solidFill>
              </a:rPr>
              <a:t>SQL - CREATE VIEW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1246188" y="1752600"/>
            <a:ext cx="9075737" cy="5083175"/>
          </a:xfrm>
        </p:spPr>
        <p:txBody>
          <a:bodyPr/>
          <a:lstStyle/>
          <a:p>
            <a:pPr marL="317500" indent="-317500" algn="just" eaLnBrk="1" hangingPunct="1">
              <a:buFont typeface="Arial" pitchFamily="34" charset="0"/>
              <a:buNone/>
            </a:pPr>
            <a:r>
              <a:rPr lang="en-US" altLang="en-US" sz="2400" b="1" dirty="0" smtClean="0">
                <a:latin typeface="Open Sans" pitchFamily="-84" charset="0"/>
              </a:rPr>
              <a:t>CREATE VIEW </a:t>
            </a:r>
            <a:r>
              <a:rPr lang="en-US" altLang="en-US" sz="2400" b="1" dirty="0" err="1" smtClean="0">
                <a:latin typeface="Open Sans" pitchFamily="-84" charset="0"/>
              </a:rPr>
              <a:t>ViewName</a:t>
            </a:r>
            <a:r>
              <a:rPr lang="en-US" altLang="en-US" sz="2400" b="1" dirty="0" smtClean="0">
                <a:latin typeface="Open Sans" pitchFamily="-84" charset="0"/>
              </a:rPr>
              <a:t> [ (</a:t>
            </a:r>
            <a:r>
              <a:rPr lang="en-US" altLang="en-US" sz="2400" b="1" dirty="0" err="1" smtClean="0">
                <a:latin typeface="Open Sans" pitchFamily="-84" charset="0"/>
              </a:rPr>
              <a:t>newColumnName</a:t>
            </a:r>
            <a:r>
              <a:rPr lang="en-US" altLang="en-US" sz="2400" b="1" dirty="0" smtClean="0">
                <a:latin typeface="Open Sans" pitchFamily="-84" charset="0"/>
              </a:rPr>
              <a:t> [,...]) ]</a:t>
            </a:r>
          </a:p>
          <a:p>
            <a:pPr marL="611188" lvl="1" indent="-82550" algn="just" eaLnBrk="1" hangingPunct="1">
              <a:buFont typeface="Arial" pitchFamily="34" charset="0"/>
              <a:buNone/>
            </a:pPr>
            <a:r>
              <a:rPr lang="en-US" altLang="en-US" sz="2400" b="1" dirty="0" smtClean="0">
                <a:latin typeface="Open Sans" pitchFamily="-84" charset="0"/>
              </a:rPr>
              <a:t>AS </a:t>
            </a:r>
            <a:r>
              <a:rPr lang="en-US" altLang="en-US" sz="2400" b="1" dirty="0" err="1" smtClean="0">
                <a:latin typeface="Open Sans" pitchFamily="-84" charset="0"/>
              </a:rPr>
              <a:t>subselect</a:t>
            </a:r>
            <a:r>
              <a:rPr lang="en-US" altLang="en-US" sz="2400" b="1" dirty="0" smtClean="0">
                <a:latin typeface="Open Sans" pitchFamily="-84" charset="0"/>
              </a:rPr>
              <a:t> </a:t>
            </a:r>
          </a:p>
          <a:p>
            <a:pPr marL="611188" lvl="1" indent="-82550" algn="just" eaLnBrk="1" hangingPunct="1">
              <a:buFont typeface="Arial" pitchFamily="34" charset="0"/>
              <a:buNone/>
            </a:pPr>
            <a:r>
              <a:rPr lang="en-US" altLang="en-US" sz="2400" b="1" dirty="0" smtClean="0">
                <a:latin typeface="Open Sans" pitchFamily="-84" charset="0"/>
              </a:rPr>
              <a:t>[WITH [CASCADED | LOCAL] CHECK OPTION]</a:t>
            </a:r>
          </a:p>
          <a:p>
            <a:pPr marL="317500" indent="-317500" algn="just" eaLnBrk="1" hangingPunct="1">
              <a:lnSpc>
                <a:spcPct val="30000"/>
              </a:lnSpc>
              <a:buFont typeface="Arial" pitchFamily="34" charset="0"/>
              <a:buNone/>
            </a:pPr>
            <a:endParaRPr lang="en-US" altLang="en-US" b="1" dirty="0" smtClean="0">
              <a:latin typeface="Open Sans" pitchFamily="-84" charset="0"/>
            </a:endParaRPr>
          </a:p>
          <a:p>
            <a:pPr marL="317500" indent="-317500" algn="just" eaLnBrk="1" hangingPunct="1">
              <a:buFontTx/>
              <a:buChar char="•"/>
            </a:pPr>
            <a:r>
              <a:rPr lang="en-US" altLang="en-US" b="1" dirty="0" smtClean="0">
                <a:latin typeface="Open Sans" pitchFamily="-84" charset="0"/>
              </a:rPr>
              <a:t>Can assign a name to each column in view. </a:t>
            </a:r>
          </a:p>
          <a:p>
            <a:pPr marL="317500" indent="-317500" algn="just" eaLnBrk="1" hangingPunct="1">
              <a:buFontTx/>
              <a:buChar char="•"/>
            </a:pPr>
            <a:r>
              <a:rPr lang="en-US" altLang="en-US" b="1" dirty="0" smtClean="0">
                <a:latin typeface="Open Sans" pitchFamily="-84" charset="0"/>
              </a:rPr>
              <a:t>If list of column names is specified, it must have same number of items as number of columns produced by </a:t>
            </a:r>
            <a:r>
              <a:rPr lang="en-US" altLang="en-US" b="1" i="1" dirty="0" err="1" smtClean="0">
                <a:latin typeface="Open Sans" pitchFamily="-84" charset="0"/>
              </a:rPr>
              <a:t>subselect</a:t>
            </a:r>
            <a:r>
              <a:rPr lang="en-US" altLang="en-US" b="1" dirty="0" smtClean="0">
                <a:latin typeface="Open Sans" pitchFamily="-84" charset="0"/>
              </a:rPr>
              <a:t>. </a:t>
            </a:r>
          </a:p>
          <a:p>
            <a:pPr marL="317500" indent="-317500" algn="just" eaLnBrk="1" hangingPunct="1">
              <a:buFontTx/>
              <a:buChar char="•"/>
            </a:pPr>
            <a:r>
              <a:rPr lang="en-US" altLang="en-US" b="1" dirty="0" smtClean="0">
                <a:latin typeface="Open Sans" pitchFamily="-84" charset="0"/>
              </a:rPr>
              <a:t>If omitted, each column takes name of corresponding column in </a:t>
            </a:r>
            <a:r>
              <a:rPr lang="en-US" altLang="en-US" b="1" i="1" dirty="0" err="1" smtClean="0">
                <a:latin typeface="Open Sans" pitchFamily="-84" charset="0"/>
              </a:rPr>
              <a:t>subselect</a:t>
            </a:r>
            <a:r>
              <a:rPr lang="en-US" altLang="en-US" b="1" dirty="0" smtClean="0">
                <a:latin typeface="Open Sans" pitchFamily="-84" charset="0"/>
              </a:rPr>
              <a:t>.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32226" y="559594"/>
            <a:ext cx="6218237" cy="611187"/>
          </a:xfrm>
        </p:spPr>
        <p:txBody>
          <a:bodyPr/>
          <a:lstStyle/>
          <a:p>
            <a:pPr algn="just" eaLnBrk="1" hangingPunct="1">
              <a:defRPr/>
            </a:pPr>
            <a:r>
              <a:rPr sz="4411" dirty="0">
                <a:solidFill>
                  <a:schemeClr val="tx1"/>
                </a:solidFill>
              </a:rPr>
              <a:t>SQL - CREATE VIEW</a:t>
            </a:r>
          </a:p>
        </p:txBody>
      </p:sp>
      <p:sp>
        <p:nvSpPr>
          <p:cNvPr id="104451" name="Rectangle 1027"/>
          <p:cNvSpPr>
            <a:spLocks noGrp="1" noChangeArrowheads="1"/>
          </p:cNvSpPr>
          <p:nvPr>
            <p:ph idx="1"/>
          </p:nvPr>
        </p:nvSpPr>
        <p:spPr>
          <a:xfrm>
            <a:off x="974725" y="1774825"/>
            <a:ext cx="9075738" cy="5319713"/>
          </a:xfrm>
        </p:spPr>
        <p:txBody>
          <a:bodyPr/>
          <a:lstStyle/>
          <a:p>
            <a:pPr algn="just" eaLnBrk="1" hangingPunct="1"/>
            <a:r>
              <a:rPr lang="en-US" altLang="en-US" b="1" smtClean="0">
                <a:latin typeface="Open Sans" pitchFamily="-84" charset="0"/>
              </a:rPr>
              <a:t>List must be specified if there is any ambiguity in a column name.</a:t>
            </a:r>
          </a:p>
          <a:p>
            <a:pPr algn="just" eaLnBrk="1" hangingPunct="1"/>
            <a:r>
              <a:rPr lang="en-US" altLang="en-US" b="1" smtClean="0">
                <a:latin typeface="Open Sans" pitchFamily="-84" charset="0"/>
              </a:rPr>
              <a:t>The </a:t>
            </a:r>
            <a:r>
              <a:rPr lang="en-US" altLang="en-US" b="1" i="1" smtClean="0">
                <a:latin typeface="Open Sans" pitchFamily="-84" charset="0"/>
              </a:rPr>
              <a:t>subselect</a:t>
            </a:r>
            <a:r>
              <a:rPr lang="en-US" altLang="en-US" b="1" smtClean="0">
                <a:latin typeface="Open Sans" pitchFamily="-84" charset="0"/>
              </a:rPr>
              <a:t> is known as the </a:t>
            </a:r>
            <a:r>
              <a:rPr lang="en-US" altLang="en-US" b="1" u="sng" smtClean="0">
                <a:latin typeface="Open Sans" pitchFamily="-84" charset="0"/>
              </a:rPr>
              <a:t>defining query</a:t>
            </a:r>
            <a:r>
              <a:rPr lang="en-US" altLang="en-US" b="1" smtClean="0">
                <a:latin typeface="Open Sans" pitchFamily="-84" charset="0"/>
              </a:rPr>
              <a:t>. </a:t>
            </a:r>
          </a:p>
          <a:p>
            <a:pPr algn="just" eaLnBrk="1" hangingPunct="1"/>
            <a:r>
              <a:rPr lang="en-US" altLang="en-US" b="1" smtClean="0">
                <a:latin typeface="Open Sans" pitchFamily="-84" charset="0"/>
              </a:rPr>
              <a:t>WITH CHECK OPTION ensures that if a row fails to satisfy WHERE clause of defining query, it is not added to underlying base table.</a:t>
            </a:r>
          </a:p>
          <a:p>
            <a:pPr algn="just" eaLnBrk="1" hangingPunct="1"/>
            <a:r>
              <a:rPr lang="en-US" altLang="en-US" b="1" smtClean="0">
                <a:latin typeface="Open Sans" pitchFamily="-84" charset="0"/>
              </a:rPr>
              <a:t>Need SELECT privilege on all tables referenced in subselect and USAGE privilege on any domains used in referenced columns.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748088" y="558800"/>
            <a:ext cx="6372225" cy="611188"/>
          </a:xfrm>
        </p:spPr>
        <p:txBody>
          <a:bodyPr/>
          <a:lstStyle/>
          <a:p>
            <a:pPr algn="just" eaLnBrk="1" hangingPunct="1"/>
            <a:r>
              <a:rPr lang="en-US" altLang="en-US" sz="3200" dirty="0" smtClean="0">
                <a:solidFill>
                  <a:schemeClr val="tx1"/>
                </a:solidFill>
                <a:latin typeface="Open Sans" pitchFamily="-84" charset="0"/>
              </a:rPr>
              <a:t>Example 7.3 - Create Horizontal View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1268413" y="1743075"/>
            <a:ext cx="8486775" cy="3155950"/>
          </a:xfrm>
        </p:spPr>
        <p:txBody>
          <a:bodyPr/>
          <a:lstStyle/>
          <a:p>
            <a:pPr marL="412750" lvl="1" indent="0" algn="just" eaLnBrk="1" hangingPunct="1">
              <a:buFont typeface="Arial" pitchFamily="34" charset="0"/>
              <a:buNone/>
            </a:pPr>
            <a:r>
              <a:rPr lang="en-US" altLang="en-US" b="1" smtClean="0">
                <a:latin typeface="Open Sans" pitchFamily="-84" charset="0"/>
              </a:rPr>
              <a:t>Create view so that manager at branch B003 can only see details for staff who work in his or her office.</a:t>
            </a:r>
          </a:p>
          <a:p>
            <a:pPr marL="412750" lvl="1" indent="0" algn="just" eaLnBrk="1" hangingPunct="1">
              <a:lnSpc>
                <a:spcPct val="0"/>
              </a:lnSpc>
              <a:buFont typeface="Arial" pitchFamily="34" charset="0"/>
              <a:buNone/>
            </a:pPr>
            <a:endParaRPr lang="en-US" altLang="en-US" b="1" smtClean="0">
              <a:latin typeface="Open Sans" pitchFamily="-84" charset="0"/>
            </a:endParaRPr>
          </a:p>
          <a:p>
            <a:pPr marL="0" indent="0" algn="just" eaLnBrk="1" hangingPunct="1">
              <a:lnSpc>
                <a:spcPct val="70000"/>
              </a:lnSpc>
              <a:buFont typeface="Arial" pitchFamily="34" charset="0"/>
              <a:buNone/>
            </a:pPr>
            <a:r>
              <a:rPr lang="en-US" altLang="en-US" b="1" smtClean="0">
                <a:latin typeface="Open Sans" pitchFamily="-84" charset="0"/>
              </a:rPr>
              <a:t>	</a:t>
            </a:r>
            <a:r>
              <a:rPr lang="en-US" altLang="en-US" sz="2400" b="1" smtClean="0">
                <a:latin typeface="Open Sans" pitchFamily="-84" charset="0"/>
              </a:rPr>
              <a:t>CREATE VIEW Manager3Staff</a:t>
            </a:r>
          </a:p>
          <a:p>
            <a:pPr marL="412750" lvl="1" indent="0" algn="just" eaLnBrk="1" hangingPunct="1">
              <a:lnSpc>
                <a:spcPct val="70000"/>
              </a:lnSpc>
              <a:buFont typeface="Arial" pitchFamily="34" charset="0"/>
              <a:buNone/>
            </a:pPr>
            <a:r>
              <a:rPr lang="en-US" altLang="en-US" sz="2400" b="1" smtClean="0">
                <a:latin typeface="Open Sans" pitchFamily="-84" charset="0"/>
              </a:rPr>
              <a:t>	AS	SELECT *</a:t>
            </a:r>
          </a:p>
          <a:p>
            <a:pPr marL="412750" lvl="1" indent="0" algn="just" eaLnBrk="1" hangingPunct="1">
              <a:lnSpc>
                <a:spcPct val="70000"/>
              </a:lnSpc>
              <a:buFont typeface="Arial" pitchFamily="34" charset="0"/>
              <a:buNone/>
            </a:pPr>
            <a:r>
              <a:rPr lang="en-US" altLang="en-US" sz="2400" b="1" smtClean="0">
                <a:latin typeface="Open Sans" pitchFamily="-84" charset="0"/>
              </a:rPr>
              <a:t>		FROM Staff</a:t>
            </a:r>
          </a:p>
          <a:p>
            <a:pPr marL="412750" lvl="1" indent="0" algn="just" eaLnBrk="1" hangingPunct="1">
              <a:lnSpc>
                <a:spcPct val="70000"/>
              </a:lnSpc>
              <a:buFont typeface="Arial" pitchFamily="34" charset="0"/>
              <a:buNone/>
            </a:pPr>
            <a:r>
              <a:rPr lang="en-US" altLang="en-US" sz="2400" b="1" smtClean="0">
                <a:latin typeface="Open Sans" pitchFamily="-84" charset="0"/>
              </a:rPr>
              <a:t>		WHERE branchNo = ‘B003’;</a:t>
            </a:r>
          </a:p>
        </p:txBody>
      </p:sp>
      <p:pic>
        <p:nvPicPr>
          <p:cNvPr id="10547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4151" y="4249172"/>
            <a:ext cx="8962266" cy="14792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40175" y="569456"/>
            <a:ext cx="6218238" cy="609600"/>
          </a:xfrm>
        </p:spPr>
        <p:txBody>
          <a:bodyPr/>
          <a:lstStyle/>
          <a:p>
            <a:pPr algn="just" eaLnBrk="1" hangingPunct="1"/>
            <a:r>
              <a:rPr lang="en-US" altLang="en-US" sz="3200" dirty="0" smtClean="0">
                <a:solidFill>
                  <a:schemeClr val="tx1"/>
                </a:solidFill>
                <a:latin typeface="Open Sans" pitchFamily="-84" charset="0"/>
              </a:rPr>
              <a:t>Example 7.4 - Create Vertical View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1012825" y="1803400"/>
            <a:ext cx="8999538" cy="3255963"/>
          </a:xfrm>
        </p:spPr>
        <p:txBody>
          <a:bodyPr/>
          <a:lstStyle/>
          <a:p>
            <a:pPr algn="just" eaLnBrk="1" hangingPunct="1">
              <a:buFont typeface="Monotype Sorts" pitchFamily="2" charset="2"/>
              <a:buNone/>
            </a:pPr>
            <a:r>
              <a:rPr lang="en-US" altLang="en-US" b="1" smtClean="0">
                <a:latin typeface="Open Sans" pitchFamily="-84" charset="0"/>
              </a:rPr>
              <a:t>	Create view of staff details at branch B003 excluding salaries.</a:t>
            </a:r>
          </a:p>
          <a:p>
            <a:pPr algn="just" eaLnBrk="1" hangingPunct="1">
              <a:lnSpc>
                <a:spcPct val="0"/>
              </a:lnSpc>
              <a:buFont typeface="Monotype Sorts" pitchFamily="2" charset="2"/>
              <a:buNone/>
            </a:pPr>
            <a:endParaRPr lang="en-US" altLang="en-US" b="1" smtClean="0">
              <a:latin typeface="Open Sans" pitchFamily="-84" charset="0"/>
            </a:endParaRPr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b="1" smtClean="0">
                <a:latin typeface="Open Sans" pitchFamily="-84" charset="0"/>
              </a:rPr>
              <a:t>	  </a:t>
            </a:r>
            <a:r>
              <a:rPr lang="en-US" altLang="en-US" sz="2400" b="1" smtClean="0">
                <a:latin typeface="Open Sans" pitchFamily="-84" charset="0"/>
              </a:rPr>
              <a:t>CREATE VIEW Staff3 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smtClean="0">
                <a:latin typeface="Open Sans" pitchFamily="-84" charset="0"/>
              </a:rPr>
              <a:t> AS SELECT staffNo, fName, lName, position, sex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smtClean="0">
                <a:latin typeface="Open Sans" pitchFamily="-84" charset="0"/>
              </a:rPr>
              <a:t>	  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smtClean="0">
                <a:latin typeface="Open Sans" pitchFamily="-84" charset="0"/>
              </a:rPr>
              <a:t>	  WHERE branchNo = ‘B003’;</a:t>
            </a:r>
          </a:p>
        </p:txBody>
      </p:sp>
      <p:pic>
        <p:nvPicPr>
          <p:cNvPr id="10752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8225" y="4733925"/>
            <a:ext cx="6918325" cy="1668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6086" y="330731"/>
            <a:ext cx="9797918" cy="610980"/>
          </a:xfrm>
        </p:spPr>
        <p:txBody>
          <a:bodyPr/>
          <a:lstStyle/>
          <a:p>
            <a:pPr eaLnBrk="1" hangingPunct="1">
              <a:defRPr/>
            </a:pPr>
            <a:r>
              <a:rPr sz="4400">
                <a:solidFill>
                  <a:schemeClr val="tx1"/>
                </a:solidFill>
              </a:rPr>
              <a:t>Multi-Table Queries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>
          <a:xfrm>
            <a:off x="1408744" y="1779812"/>
            <a:ext cx="8850492" cy="3971087"/>
          </a:xfrm>
        </p:spPr>
        <p:txBody>
          <a:bodyPr/>
          <a:lstStyle/>
          <a:p>
            <a:pPr algn="just" eaLnBrk="1" hangingPunct="1"/>
            <a:r>
              <a:rPr lang="en-US" altLang="en-US" b="1" dirty="0" smtClean="0"/>
              <a:t>Can use </a:t>
            </a:r>
            <a:r>
              <a:rPr lang="en-US" altLang="en-US" b="1" dirty="0" err="1" smtClean="0"/>
              <a:t>subqueries</a:t>
            </a:r>
            <a:r>
              <a:rPr lang="en-US" altLang="en-US" b="1" dirty="0" smtClean="0"/>
              <a:t> provided result columns come from same table.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b="1" dirty="0" smtClean="0"/>
          </a:p>
          <a:p>
            <a:pPr algn="just" eaLnBrk="1" hangingPunct="1"/>
            <a:r>
              <a:rPr lang="en-US" altLang="en-US" b="1" dirty="0" smtClean="0"/>
              <a:t>If result columns come from more than one table must use a join.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b="1" dirty="0" smtClean="0"/>
          </a:p>
          <a:p>
            <a:pPr algn="just" eaLnBrk="1" hangingPunct="1"/>
            <a:r>
              <a:rPr lang="en-US" altLang="en-US" b="1" dirty="0" smtClean="0"/>
              <a:t>To perform join, include more than one table in FROM clause.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b="1" dirty="0" smtClean="0"/>
          </a:p>
          <a:p>
            <a:pPr algn="just" eaLnBrk="1" hangingPunct="1"/>
            <a:r>
              <a:rPr lang="en-US" altLang="en-US" b="1" dirty="0" smtClean="0"/>
              <a:t>Use comma as separator and typically include WHERE clause to specify join column(s). </a:t>
            </a:r>
          </a:p>
          <a:p>
            <a:pPr algn="just" eaLnBrk="1" hangingPunct="1"/>
            <a:r>
              <a:rPr lang="en-US" altLang="en-US" b="1" dirty="0" smtClean="0"/>
              <a:t>Also possible to use an alias for a table named in FROM clause. </a:t>
            </a:r>
          </a:p>
          <a:p>
            <a:pPr algn="just" eaLnBrk="1" hangingPunct="1">
              <a:lnSpc>
                <a:spcPct val="40000"/>
              </a:lnSpc>
            </a:pPr>
            <a:endParaRPr lang="en-US" altLang="en-US" b="1" dirty="0" smtClean="0"/>
          </a:p>
          <a:p>
            <a:pPr algn="just" eaLnBrk="1" hangingPunct="1"/>
            <a:r>
              <a:rPr lang="en-US" altLang="en-US" b="1" dirty="0" smtClean="0"/>
              <a:t>Alias is separated from table name with a space. </a:t>
            </a:r>
          </a:p>
          <a:p>
            <a:pPr algn="just" eaLnBrk="1" hangingPunct="1">
              <a:lnSpc>
                <a:spcPct val="40000"/>
              </a:lnSpc>
            </a:pPr>
            <a:endParaRPr lang="en-US" altLang="en-US" b="1" dirty="0" smtClean="0"/>
          </a:p>
          <a:p>
            <a:pPr algn="just" eaLnBrk="1" hangingPunct="1"/>
            <a:r>
              <a:rPr lang="en-US" altLang="en-US" b="1" dirty="0" smtClean="0"/>
              <a:t>Alias can be used to qualify column names when there is ambiguity.</a:t>
            </a:r>
          </a:p>
        </p:txBody>
      </p:sp>
    </p:spTree>
    <p:extLst>
      <p:ext uri="{BB962C8B-B14F-4D97-AF65-F5344CB8AC3E}">
        <p14:creationId xmlns:p14="http://schemas.microsoft.com/office/powerpoint/2010/main" val="286849723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08413" y="709613"/>
            <a:ext cx="6218237" cy="609600"/>
          </a:xfrm>
        </p:spPr>
        <p:txBody>
          <a:bodyPr/>
          <a:lstStyle/>
          <a:p>
            <a:pPr algn="just" eaLnBrk="1" hangingPunct="1"/>
            <a:r>
              <a:rPr lang="en-US" altLang="en-US" sz="3200" dirty="0" smtClean="0">
                <a:solidFill>
                  <a:schemeClr val="tx1"/>
                </a:solidFill>
                <a:latin typeface="Open Sans" pitchFamily="-84" charset="0"/>
              </a:rPr>
              <a:t>Example 7.5 - Grouped and Joined Views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974725" y="2008414"/>
            <a:ext cx="9075738" cy="4730750"/>
          </a:xfrm>
        </p:spPr>
        <p:txBody>
          <a:bodyPr/>
          <a:lstStyle/>
          <a:p>
            <a:pPr algn="just" eaLnBrk="1" hangingPunct="1">
              <a:buFont typeface="Monotype Sorts" pitchFamily="2" charset="2"/>
              <a:buNone/>
              <a:defRPr/>
            </a:pPr>
            <a:r>
              <a:rPr lang="en-US" altLang="en-US" b="1" dirty="0" smtClean="0"/>
              <a:t>	Create view of staff who manage properties for rent, including branch number they work at, staff number, and number of properties they manage.</a:t>
            </a:r>
          </a:p>
          <a:p>
            <a:pPr algn="just" eaLnBrk="1" hangingPunct="1">
              <a:lnSpc>
                <a:spcPct val="10000"/>
              </a:lnSpc>
              <a:buFont typeface="Monotype Sorts" pitchFamily="2" charset="2"/>
              <a:buNone/>
              <a:defRPr/>
            </a:pPr>
            <a:endParaRPr lang="en-US" altLang="en-US" b="1" dirty="0" smtClean="0"/>
          </a:p>
          <a:p>
            <a:pPr algn="just" eaLnBrk="1" hangingPunct="1">
              <a:buFont typeface="Monotype Sorts" pitchFamily="2" charset="2"/>
              <a:buNone/>
              <a:defRPr/>
            </a:pPr>
            <a:r>
              <a:rPr lang="en-US" altLang="en-US" sz="2647" b="1" dirty="0"/>
              <a:t>      </a:t>
            </a:r>
            <a:r>
              <a:rPr lang="en-US" altLang="en-US" sz="2400" b="1" dirty="0"/>
              <a:t>CREATE VIEW </a:t>
            </a:r>
            <a:r>
              <a:rPr lang="en-US" altLang="en-US" sz="2400" b="1" dirty="0" err="1"/>
              <a:t>StaffPropCnt</a:t>
            </a:r>
            <a:r>
              <a:rPr lang="en-US" altLang="en-US" sz="2400" b="1" dirty="0"/>
              <a:t> (</a:t>
            </a:r>
            <a:r>
              <a:rPr lang="en-US" altLang="en-US" sz="2400" b="1" dirty="0" err="1"/>
              <a:t>branchNo</a:t>
            </a:r>
            <a:r>
              <a:rPr lang="en-US" altLang="en-US" sz="2400" b="1" dirty="0"/>
              <a:t>, </a:t>
            </a:r>
            <a:r>
              <a:rPr lang="en-US" altLang="en-US" sz="2400" b="1" dirty="0" err="1"/>
              <a:t>staffNo</a:t>
            </a:r>
            <a:r>
              <a:rPr lang="en-US" altLang="en-US" sz="2400" b="1" dirty="0"/>
              <a:t>, </a:t>
            </a:r>
            <a:r>
              <a:rPr lang="en-US" altLang="en-US" sz="2400" b="1" dirty="0" err="1"/>
              <a:t>cnt</a:t>
            </a:r>
            <a:r>
              <a:rPr lang="en-US" altLang="en-US" sz="2400" b="1" dirty="0"/>
              <a:t>)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2400" b="1" dirty="0" smtClean="0"/>
              <a:t>AS SELECT </a:t>
            </a:r>
            <a:r>
              <a:rPr lang="en-US" altLang="en-US" sz="2400" b="1" dirty="0" err="1" smtClean="0"/>
              <a:t>s.branchNo</a:t>
            </a:r>
            <a:r>
              <a:rPr lang="en-US" altLang="en-US" sz="2400" b="1" dirty="0" smtClean="0"/>
              <a:t>, </a:t>
            </a:r>
            <a:r>
              <a:rPr lang="en-US" altLang="en-US" sz="2400" b="1" dirty="0" err="1" smtClean="0"/>
              <a:t>s.staffNo</a:t>
            </a:r>
            <a:r>
              <a:rPr lang="en-US" altLang="en-US" sz="2400" b="1" dirty="0" smtClean="0"/>
              <a:t>, COUNT(*)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2400" b="1" dirty="0" smtClean="0"/>
              <a:t>	 FROM Staff s, </a:t>
            </a:r>
            <a:r>
              <a:rPr lang="en-US" altLang="en-US" sz="2400" b="1" dirty="0" err="1" smtClean="0"/>
              <a:t>PropertyForRent</a:t>
            </a:r>
            <a:r>
              <a:rPr lang="en-US" altLang="en-US" sz="2400" b="1" dirty="0" smtClean="0"/>
              <a:t> p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2400" b="1" dirty="0" smtClean="0"/>
              <a:t>	 WHERE </a:t>
            </a:r>
            <a:r>
              <a:rPr lang="en-US" altLang="en-US" sz="2400" b="1" dirty="0" err="1" smtClean="0"/>
              <a:t>s.staffNo</a:t>
            </a:r>
            <a:r>
              <a:rPr lang="en-US" altLang="en-US" sz="2400" b="1" dirty="0" smtClean="0"/>
              <a:t> = </a:t>
            </a:r>
            <a:r>
              <a:rPr lang="en-US" altLang="en-US" sz="2400" b="1" dirty="0" err="1" smtClean="0"/>
              <a:t>p.staffNo</a:t>
            </a:r>
            <a:endParaRPr lang="en-US" altLang="en-US" sz="2400" b="1" dirty="0" smtClean="0"/>
          </a:p>
          <a:p>
            <a:pPr lvl="1" algn="just" eaLnBrk="1" hangingPunct="1">
              <a:buFontTx/>
              <a:buNone/>
              <a:defRPr/>
            </a:pPr>
            <a:r>
              <a:rPr lang="en-US" altLang="en-US" sz="2400" b="1" dirty="0" smtClean="0"/>
              <a:t>	 GROUP BY </a:t>
            </a:r>
            <a:r>
              <a:rPr lang="en-US" altLang="en-US" sz="2400" b="1" dirty="0" err="1" smtClean="0"/>
              <a:t>s.branchNo</a:t>
            </a:r>
            <a:r>
              <a:rPr lang="en-US" altLang="en-US" sz="2400" b="1" dirty="0" smtClean="0"/>
              <a:t>, </a:t>
            </a:r>
            <a:r>
              <a:rPr lang="en-US" altLang="en-US" sz="2400" b="1" dirty="0" err="1" smtClean="0"/>
              <a:t>s.staffNo</a:t>
            </a:r>
            <a:r>
              <a:rPr lang="en-US" altLang="en-US" sz="2400" b="1" dirty="0" smtClean="0"/>
              <a:t>;</a:t>
            </a:r>
            <a:endParaRPr lang="en-US" altLang="en-US" sz="2400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76675" y="556419"/>
            <a:ext cx="6218238" cy="611187"/>
          </a:xfrm>
        </p:spPr>
        <p:txBody>
          <a:bodyPr/>
          <a:lstStyle/>
          <a:p>
            <a:pPr algn="just" eaLnBrk="1" hangingPunct="1"/>
            <a:r>
              <a:rPr lang="en-US" altLang="en-US" sz="3200" dirty="0" smtClean="0">
                <a:solidFill>
                  <a:schemeClr val="tx1"/>
                </a:solidFill>
                <a:latin typeface="Open Sans" pitchFamily="-84" charset="0"/>
              </a:rPr>
              <a:t>Example 7.5 - Grouped and Joined Views</a:t>
            </a:r>
          </a:p>
        </p:txBody>
      </p:sp>
      <p:pic>
        <p:nvPicPr>
          <p:cNvPr id="5120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11558" y="2525713"/>
            <a:ext cx="3209925" cy="20335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5120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0925" y="1774825"/>
            <a:ext cx="5834063" cy="43647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748088" y="540544"/>
            <a:ext cx="5572125" cy="611187"/>
          </a:xfrm>
        </p:spPr>
        <p:txBody>
          <a:bodyPr/>
          <a:lstStyle/>
          <a:p>
            <a:pPr algn="just" eaLnBrk="1" hangingPunct="1">
              <a:defRPr/>
            </a:pPr>
            <a:r>
              <a:rPr sz="4411" dirty="0">
                <a:solidFill>
                  <a:schemeClr val="tx1"/>
                </a:solidFill>
              </a:rPr>
              <a:t>SQL - DROP VIEW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1300163" y="1978025"/>
            <a:ext cx="9063037" cy="3040063"/>
          </a:xfrm>
        </p:spPr>
        <p:txBody>
          <a:bodyPr/>
          <a:lstStyle/>
          <a:p>
            <a:pPr marL="609242" lvl="1" indent="-105042" algn="just" eaLnBrk="1" hangingPunct="1">
              <a:buFont typeface="Arial" pitchFamily="34" charset="0"/>
              <a:buNone/>
              <a:defRPr/>
            </a:pPr>
            <a:r>
              <a:rPr lang="en-US" altLang="en-US" sz="2400" b="1" dirty="0" smtClean="0"/>
              <a:t>DROP VIEW </a:t>
            </a:r>
            <a:r>
              <a:rPr lang="en-US" altLang="en-US" sz="2400" b="1" dirty="0" err="1" smtClean="0"/>
              <a:t>ViewName</a:t>
            </a:r>
            <a:r>
              <a:rPr lang="en-US" altLang="en-US" sz="2400" b="1" dirty="0" smtClean="0"/>
              <a:t> [RESTRICT | CASCADE]</a:t>
            </a:r>
          </a:p>
          <a:p>
            <a:pPr algn="just" eaLnBrk="1" hangingPunct="1">
              <a:lnSpc>
                <a:spcPct val="40000"/>
              </a:lnSpc>
              <a:buFont typeface="Monotype Sorts" pitchFamily="2" charset="2"/>
              <a:buNone/>
              <a:defRPr/>
            </a:pPr>
            <a:endParaRPr lang="en-US" altLang="en-US" sz="2400" b="1" dirty="0"/>
          </a:p>
          <a:p>
            <a:pPr algn="just" eaLnBrk="1" hangingPunct="1">
              <a:defRPr/>
            </a:pPr>
            <a:r>
              <a:rPr lang="en-US" altLang="en-US" sz="2400" b="1" dirty="0" smtClean="0"/>
              <a:t>Causes definition of view to be deleted from  database. </a:t>
            </a:r>
          </a:p>
          <a:p>
            <a:pPr algn="just" eaLnBrk="1" hangingPunct="1">
              <a:defRPr/>
            </a:pPr>
            <a:r>
              <a:rPr lang="en-US" altLang="en-US" sz="2400" b="1" dirty="0" smtClean="0"/>
              <a:t>For example:</a:t>
            </a:r>
          </a:p>
          <a:p>
            <a:pPr marL="609242" lvl="1" indent="-105042" algn="just" eaLnBrk="1" hangingPunct="1">
              <a:lnSpc>
                <a:spcPct val="10000"/>
              </a:lnSpc>
              <a:defRPr/>
            </a:pPr>
            <a:endParaRPr lang="en-US" altLang="en-US" sz="2400" b="1" dirty="0" smtClean="0"/>
          </a:p>
          <a:p>
            <a:pPr marL="609242" lvl="1" indent="-105042" algn="just" eaLnBrk="1" hangingPunct="1">
              <a:buFont typeface="Arial" pitchFamily="34" charset="0"/>
              <a:buNone/>
              <a:defRPr/>
            </a:pPr>
            <a:r>
              <a:rPr lang="en-US" altLang="en-US" sz="2400" b="1" dirty="0" smtClean="0"/>
              <a:t>	DROP VIEW Manager3Staff;</a:t>
            </a:r>
          </a:p>
          <a:p>
            <a:pPr marL="609242" lvl="1" indent="-105042" algn="just" eaLnBrk="1" hangingPunct="1">
              <a:buFont typeface="Arial" pitchFamily="34" charset="0"/>
              <a:buNone/>
              <a:defRPr/>
            </a:pPr>
            <a:endParaRPr lang="en-US" altLang="en-US" sz="2400" b="1" dirty="0" smtClean="0"/>
          </a:p>
          <a:p>
            <a:pPr algn="just" eaLnBrk="1" hangingPunct="1">
              <a:defRPr/>
            </a:pPr>
            <a:r>
              <a:rPr lang="en-US" altLang="en-US" sz="2400" b="1" dirty="0" smtClean="0"/>
              <a:t>With CASCADE, all related dependent objects are deleted; i.e. any views defined on view being dropped. </a:t>
            </a:r>
          </a:p>
          <a:p>
            <a:pPr algn="just" eaLnBrk="1" hangingPunct="1">
              <a:defRPr/>
            </a:pPr>
            <a:r>
              <a:rPr lang="en-US" altLang="en-US" sz="2400" b="1" dirty="0" smtClean="0"/>
              <a:t>With RESTRICT (default), if any other objects depend for their existence on continued existence of view being dropped, command is rejected. </a:t>
            </a:r>
          </a:p>
          <a:p>
            <a:pPr marL="609242" lvl="1" indent="-105042" algn="just" eaLnBrk="1" hangingPunct="1">
              <a:buFont typeface="Arial" pitchFamily="34" charset="0"/>
              <a:buNone/>
              <a:defRPr/>
            </a:pPr>
            <a:endParaRPr lang="en-US" altLang="en-US" sz="2400" b="1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748088" y="596900"/>
            <a:ext cx="6218237" cy="611188"/>
          </a:xfrm>
        </p:spPr>
        <p:txBody>
          <a:bodyPr/>
          <a:lstStyle/>
          <a:p>
            <a:pPr eaLnBrk="1" hangingPunct="1">
              <a:defRPr/>
            </a:pPr>
            <a:r>
              <a:rPr sz="4400" dirty="0">
                <a:solidFill>
                  <a:schemeClr val="tx1"/>
                </a:solidFill>
              </a:rPr>
              <a:t>View Resolution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idx="1"/>
          </p:nvPr>
        </p:nvSpPr>
        <p:spPr>
          <a:xfrm>
            <a:off x="1287463" y="1816100"/>
            <a:ext cx="9075737" cy="4537075"/>
          </a:xfrm>
        </p:spPr>
        <p:txBody>
          <a:bodyPr/>
          <a:lstStyle/>
          <a:p>
            <a:pPr marL="111125" indent="-111125" algn="just" eaLnBrk="1" hangingPunct="1">
              <a:buFont typeface="Arial" pitchFamily="34" charset="0"/>
              <a:buNone/>
            </a:pPr>
            <a:r>
              <a:rPr lang="en-US" altLang="en-US" sz="2400" b="1" dirty="0" smtClean="0">
                <a:latin typeface="Open Sans" pitchFamily="-84" charset="0"/>
              </a:rPr>
              <a:t>	Count number of properties managed by each member at branch B003.</a:t>
            </a:r>
          </a:p>
          <a:p>
            <a:pPr marL="111125" indent="-111125" algn="just" eaLnBrk="1" hangingPunct="1">
              <a:buFont typeface="Arial" pitchFamily="34" charset="0"/>
              <a:buNone/>
            </a:pPr>
            <a:endParaRPr lang="en-US" altLang="en-US" sz="2400" b="1" dirty="0" smtClean="0">
              <a:latin typeface="Open Sans" pitchFamily="-84" charset="0"/>
            </a:endParaRPr>
          </a:p>
          <a:p>
            <a:pPr marL="523875" lvl="1" indent="0" algn="just" eaLnBrk="1" hangingPunct="1">
              <a:buFont typeface="Arial" pitchFamily="34" charset="0"/>
              <a:buNone/>
            </a:pPr>
            <a:r>
              <a:rPr lang="en-US" altLang="en-US" sz="2400" b="1" dirty="0" smtClean="0">
                <a:latin typeface="Open Sans" pitchFamily="-84" charset="0"/>
              </a:rPr>
              <a:t>SELECT </a:t>
            </a:r>
            <a:r>
              <a:rPr lang="en-US" altLang="en-US" sz="2400" b="1" dirty="0" err="1" smtClean="0">
                <a:latin typeface="Open Sans" pitchFamily="-84" charset="0"/>
              </a:rPr>
              <a:t>staffNo</a:t>
            </a:r>
            <a:r>
              <a:rPr lang="en-US" altLang="en-US" sz="2400" b="1" dirty="0" smtClean="0">
                <a:latin typeface="Open Sans" pitchFamily="-84" charset="0"/>
              </a:rPr>
              <a:t>, </a:t>
            </a:r>
            <a:r>
              <a:rPr lang="en-US" altLang="en-US" sz="2400" b="1" dirty="0" err="1" smtClean="0">
                <a:latin typeface="Open Sans" pitchFamily="-84" charset="0"/>
              </a:rPr>
              <a:t>cnt</a:t>
            </a:r>
            <a:endParaRPr lang="en-US" altLang="en-US" sz="2400" b="1" dirty="0" smtClean="0">
              <a:latin typeface="Open Sans" pitchFamily="-84" charset="0"/>
            </a:endParaRPr>
          </a:p>
          <a:p>
            <a:pPr marL="523875" lvl="1" indent="0" algn="just" eaLnBrk="1" hangingPunct="1">
              <a:buFont typeface="Arial" pitchFamily="34" charset="0"/>
              <a:buNone/>
            </a:pPr>
            <a:r>
              <a:rPr lang="en-US" altLang="en-US" sz="2400" b="1" dirty="0" smtClean="0">
                <a:latin typeface="Open Sans" pitchFamily="-84" charset="0"/>
              </a:rPr>
              <a:t>FROM </a:t>
            </a:r>
            <a:r>
              <a:rPr lang="en-US" altLang="en-US" sz="2400" b="1" dirty="0" err="1" smtClean="0">
                <a:latin typeface="Open Sans" pitchFamily="-84" charset="0"/>
              </a:rPr>
              <a:t>StaffPropCnt</a:t>
            </a:r>
            <a:endParaRPr lang="en-US" altLang="en-US" sz="2400" b="1" dirty="0" smtClean="0">
              <a:latin typeface="Open Sans" pitchFamily="-84" charset="0"/>
            </a:endParaRPr>
          </a:p>
          <a:p>
            <a:pPr marL="523875" lvl="1" indent="0" algn="just" eaLnBrk="1" hangingPunct="1">
              <a:buFont typeface="Arial" pitchFamily="34" charset="0"/>
              <a:buNone/>
            </a:pPr>
            <a:r>
              <a:rPr lang="en-US" altLang="en-US" sz="2400" b="1" dirty="0" smtClean="0">
                <a:latin typeface="Open Sans" pitchFamily="-84" charset="0"/>
              </a:rPr>
              <a:t>WHERE </a:t>
            </a:r>
            <a:r>
              <a:rPr lang="en-US" altLang="en-US" sz="2400" b="1" dirty="0" err="1" smtClean="0">
                <a:latin typeface="Open Sans" pitchFamily="-84" charset="0"/>
              </a:rPr>
              <a:t>branchNo</a:t>
            </a:r>
            <a:r>
              <a:rPr lang="en-US" altLang="en-US" sz="2400" b="1" dirty="0" smtClean="0">
                <a:latin typeface="Open Sans" pitchFamily="-84" charset="0"/>
              </a:rPr>
              <a:t> = ‘B003’</a:t>
            </a:r>
          </a:p>
          <a:p>
            <a:pPr marL="523875" lvl="1" indent="0" algn="just" eaLnBrk="1" hangingPunct="1">
              <a:buFont typeface="Arial" pitchFamily="34" charset="0"/>
              <a:buNone/>
            </a:pPr>
            <a:r>
              <a:rPr lang="en-US" altLang="en-US" sz="2400" b="1" dirty="0" smtClean="0">
                <a:latin typeface="Open Sans" pitchFamily="-84" charset="0"/>
              </a:rPr>
              <a:t>ORDER BY </a:t>
            </a:r>
            <a:r>
              <a:rPr lang="en-US" altLang="en-US" sz="2400" b="1" dirty="0" err="1" smtClean="0">
                <a:latin typeface="Open Sans" pitchFamily="-84" charset="0"/>
              </a:rPr>
              <a:t>staffNo</a:t>
            </a:r>
            <a:r>
              <a:rPr lang="en-US" altLang="en-US" sz="2400" b="1" dirty="0" smtClean="0">
                <a:latin typeface="Open Sans" pitchFamily="-84" charset="0"/>
              </a:rPr>
              <a:t>;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748088" y="373856"/>
            <a:ext cx="6454775" cy="611188"/>
          </a:xfrm>
        </p:spPr>
        <p:txBody>
          <a:bodyPr/>
          <a:lstStyle/>
          <a:p>
            <a:pPr algn="just" eaLnBrk="1" hangingPunct="1">
              <a:defRPr/>
            </a:pPr>
            <a:r>
              <a:rPr sz="4400" dirty="0">
                <a:solidFill>
                  <a:schemeClr val="tx1"/>
                </a:solidFill>
              </a:rPr>
              <a:t>View Resolution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idx="1"/>
          </p:nvPr>
        </p:nvSpPr>
        <p:spPr>
          <a:xfrm>
            <a:off x="1255944" y="1791605"/>
            <a:ext cx="8991600" cy="3976688"/>
          </a:xfrm>
        </p:spPr>
        <p:txBody>
          <a:bodyPr/>
          <a:lstStyle/>
          <a:p>
            <a:pPr marL="731791" indent="-731791" algn="just" eaLnBrk="1" hangingPunct="1">
              <a:buFont typeface="Arial" pitchFamily="34" charset="0"/>
              <a:buNone/>
              <a:defRPr/>
            </a:pPr>
            <a:r>
              <a:rPr lang="en-US" altLang="en-US" sz="2000" b="1" dirty="0" smtClean="0"/>
              <a:t>(a) View column names in SELECT list are translated into their corresponding column names in the defining query:</a:t>
            </a:r>
          </a:p>
          <a:p>
            <a:pPr marL="1256999" lvl="1" algn="just" eaLnBrk="1" hangingPunct="1">
              <a:lnSpc>
                <a:spcPct val="10000"/>
              </a:lnSpc>
              <a:buFont typeface="Arial" pitchFamily="34" charset="0"/>
              <a:buNone/>
              <a:defRPr/>
            </a:pPr>
            <a:endParaRPr lang="en-US" altLang="en-US" sz="2000" b="1" dirty="0" smtClean="0"/>
          </a:p>
          <a:p>
            <a:pPr marL="1256999" lvl="1" algn="just" eaLnBrk="1" hangingPunct="1">
              <a:buFont typeface="Arial" pitchFamily="34" charset="0"/>
              <a:buNone/>
              <a:defRPr/>
            </a:pPr>
            <a:r>
              <a:rPr lang="en-US" altLang="en-US" sz="2000" b="1" dirty="0" smtClean="0"/>
              <a:t>SELECT </a:t>
            </a:r>
            <a:r>
              <a:rPr lang="en-US" altLang="en-US" sz="2000" b="1" dirty="0" err="1" smtClean="0"/>
              <a:t>s.staffNo</a:t>
            </a:r>
            <a:r>
              <a:rPr lang="en-US" altLang="en-US" sz="2000" b="1" dirty="0" smtClean="0"/>
              <a:t> As </a:t>
            </a:r>
            <a:r>
              <a:rPr lang="en-US" altLang="en-US" sz="2000" b="1" dirty="0" err="1" smtClean="0"/>
              <a:t>staffNo</a:t>
            </a:r>
            <a:r>
              <a:rPr lang="en-US" altLang="en-US" sz="2000" b="1" dirty="0" smtClean="0"/>
              <a:t>, COUNT(*) As </a:t>
            </a:r>
            <a:r>
              <a:rPr lang="en-US" altLang="en-US" sz="2000" b="1" dirty="0" err="1" smtClean="0"/>
              <a:t>cnt</a:t>
            </a:r>
            <a:endParaRPr lang="en-US" altLang="en-US" sz="2000" b="1" dirty="0" smtClean="0"/>
          </a:p>
          <a:p>
            <a:pPr marL="731791" indent="-731791" algn="just" eaLnBrk="1" hangingPunct="1">
              <a:lnSpc>
                <a:spcPct val="10000"/>
              </a:lnSpc>
              <a:buFont typeface="Arial" pitchFamily="34" charset="0"/>
              <a:buNone/>
              <a:defRPr/>
            </a:pPr>
            <a:endParaRPr lang="en-US" altLang="en-US" sz="2000" b="1" dirty="0"/>
          </a:p>
          <a:p>
            <a:pPr marL="731791" indent="-731791" algn="just" eaLnBrk="1" hangingPunct="1">
              <a:buFont typeface="Arial" pitchFamily="34" charset="0"/>
              <a:buNone/>
              <a:defRPr/>
            </a:pPr>
            <a:r>
              <a:rPr lang="en-US" altLang="en-US" sz="2000" b="1" dirty="0" smtClean="0"/>
              <a:t>(b) View names in FROM are replaced with corresponding FROM lists of defining query:</a:t>
            </a:r>
          </a:p>
          <a:p>
            <a:pPr marL="1256999" lvl="1" algn="just" eaLnBrk="1" hangingPunct="1">
              <a:lnSpc>
                <a:spcPct val="10000"/>
              </a:lnSpc>
              <a:buFont typeface="Arial" pitchFamily="34" charset="0"/>
              <a:buNone/>
              <a:defRPr/>
            </a:pPr>
            <a:endParaRPr lang="en-US" altLang="en-US" sz="2000" b="1" dirty="0" smtClean="0"/>
          </a:p>
          <a:p>
            <a:pPr marL="1256999" lvl="1" algn="just" eaLnBrk="1" hangingPunct="1">
              <a:buFont typeface="Arial" pitchFamily="34" charset="0"/>
              <a:buNone/>
              <a:defRPr/>
            </a:pPr>
            <a:r>
              <a:rPr lang="en-US" altLang="en-US" sz="2000" b="1" dirty="0" smtClean="0"/>
              <a:t>FROM Staff s, </a:t>
            </a:r>
            <a:r>
              <a:rPr lang="en-US" altLang="en-US" sz="2000" b="1" dirty="0" err="1" smtClean="0"/>
              <a:t>PropertyForRent</a:t>
            </a:r>
            <a:r>
              <a:rPr lang="en-US" altLang="en-US" sz="2000" b="1" dirty="0" smtClean="0"/>
              <a:t> p</a:t>
            </a:r>
          </a:p>
          <a:p>
            <a:pPr marL="637253" indent="-637253" algn="just" eaLnBrk="1" hangingPunct="1">
              <a:buNone/>
              <a:defRPr/>
            </a:pPr>
            <a:r>
              <a:rPr lang="en-US" altLang="en-US" sz="2000" b="1" dirty="0" smtClean="0"/>
              <a:t>(c)  WHERE from user query is combined with WHERE of defining query using AND:</a:t>
            </a:r>
          </a:p>
          <a:p>
            <a:pPr marL="1162461" lvl="1" algn="just" eaLnBrk="1" hangingPunct="1">
              <a:lnSpc>
                <a:spcPct val="0"/>
              </a:lnSpc>
              <a:buNone/>
              <a:defRPr/>
            </a:pPr>
            <a:endParaRPr lang="en-US" altLang="en-US" sz="2000" b="1" dirty="0" smtClean="0"/>
          </a:p>
          <a:p>
            <a:pPr marL="1162461" lvl="1" algn="just" eaLnBrk="1" hangingPunct="1">
              <a:lnSpc>
                <a:spcPct val="80000"/>
              </a:lnSpc>
              <a:buNone/>
              <a:defRPr/>
            </a:pPr>
            <a:r>
              <a:rPr lang="en-US" altLang="en-US" sz="2000" b="1" dirty="0" smtClean="0"/>
              <a:t>WHERE </a:t>
            </a:r>
            <a:r>
              <a:rPr lang="en-US" altLang="en-US" sz="2000" b="1" dirty="0" err="1" smtClean="0"/>
              <a:t>s.staffNo</a:t>
            </a:r>
            <a:r>
              <a:rPr lang="en-US" altLang="en-US" sz="2000" b="1" dirty="0" smtClean="0"/>
              <a:t> = </a:t>
            </a:r>
            <a:r>
              <a:rPr lang="en-US" altLang="en-US" sz="2000" b="1" dirty="0" err="1" smtClean="0"/>
              <a:t>p.staffNo</a:t>
            </a:r>
            <a:r>
              <a:rPr lang="en-US" altLang="en-US" sz="2000" b="1" dirty="0" smtClean="0"/>
              <a:t> AND </a:t>
            </a:r>
            <a:r>
              <a:rPr lang="en-US" altLang="en-US" sz="2000" b="1" dirty="0" err="1" smtClean="0"/>
              <a:t>branchNo</a:t>
            </a:r>
            <a:r>
              <a:rPr lang="en-US" altLang="en-US" sz="2000" b="1" dirty="0" smtClean="0"/>
              <a:t> = ‘B003’</a:t>
            </a:r>
          </a:p>
          <a:p>
            <a:pPr marL="637253" indent="-637253" algn="just" eaLnBrk="1" hangingPunct="1">
              <a:lnSpc>
                <a:spcPct val="0"/>
              </a:lnSpc>
              <a:buNone/>
              <a:defRPr/>
            </a:pPr>
            <a:endParaRPr lang="en-US" altLang="en-US" sz="2000" b="1" dirty="0" smtClean="0"/>
          </a:p>
          <a:p>
            <a:pPr marL="637253" indent="-637253" algn="just" eaLnBrk="1" hangingPunct="1">
              <a:buNone/>
              <a:defRPr/>
            </a:pPr>
            <a:r>
              <a:rPr lang="en-US" altLang="en-US" sz="2000" b="1" dirty="0" smtClean="0"/>
              <a:t>(d) GROUP BY and HAVING clauses copied from defining query:</a:t>
            </a:r>
          </a:p>
          <a:p>
            <a:pPr marL="1162461" lvl="1" algn="just" eaLnBrk="1" hangingPunct="1">
              <a:lnSpc>
                <a:spcPct val="0"/>
              </a:lnSpc>
              <a:buNone/>
              <a:defRPr/>
            </a:pPr>
            <a:endParaRPr lang="en-US" altLang="en-US" sz="2000" b="1" dirty="0" smtClean="0"/>
          </a:p>
          <a:p>
            <a:pPr marL="1162461" lvl="1" algn="just" eaLnBrk="1" hangingPunct="1">
              <a:lnSpc>
                <a:spcPct val="80000"/>
              </a:lnSpc>
              <a:buNone/>
              <a:defRPr/>
            </a:pPr>
            <a:r>
              <a:rPr lang="en-US" altLang="en-US" sz="2000" b="1" dirty="0" smtClean="0"/>
              <a:t>	GROUP BY </a:t>
            </a:r>
            <a:r>
              <a:rPr lang="en-US" altLang="en-US" sz="2000" b="1" dirty="0" err="1" smtClean="0"/>
              <a:t>s.branchNo</a:t>
            </a:r>
            <a:r>
              <a:rPr lang="en-US" altLang="en-US" sz="2000" b="1" dirty="0" smtClean="0"/>
              <a:t>, </a:t>
            </a:r>
            <a:r>
              <a:rPr lang="en-US" altLang="en-US" sz="2000" b="1" dirty="0" err="1" smtClean="0"/>
              <a:t>s.staffNo</a:t>
            </a:r>
            <a:endParaRPr lang="en-US" altLang="en-US" sz="2000" b="1" dirty="0" smtClean="0"/>
          </a:p>
          <a:p>
            <a:pPr marL="637253" indent="-637253" algn="just" eaLnBrk="1" hangingPunct="1">
              <a:buNone/>
              <a:defRPr/>
            </a:pPr>
            <a:r>
              <a:rPr lang="en-US" altLang="en-US" sz="2000" b="1" dirty="0" smtClean="0"/>
              <a:t>(e)  ORDER BY copied from query with view column name translated into defining query column name</a:t>
            </a:r>
          </a:p>
          <a:p>
            <a:pPr marL="1162461" lvl="1" eaLnBrk="1" hangingPunct="1">
              <a:lnSpc>
                <a:spcPct val="10000"/>
              </a:lnSpc>
              <a:buNone/>
              <a:defRPr/>
            </a:pPr>
            <a:endParaRPr lang="en-US" altLang="en-US" sz="2000" b="1" dirty="0" smtClean="0"/>
          </a:p>
          <a:p>
            <a:pPr marL="1162461" lvl="1" eaLnBrk="1" hangingPunct="1">
              <a:buNone/>
              <a:defRPr/>
            </a:pPr>
            <a:r>
              <a:rPr lang="en-US" altLang="en-US" sz="2000" b="1" dirty="0" smtClean="0"/>
              <a:t>	ORDER BY </a:t>
            </a:r>
            <a:r>
              <a:rPr lang="en-US" altLang="en-US" sz="2000" b="1" dirty="0" err="1" smtClean="0"/>
              <a:t>s.staffNo</a:t>
            </a:r>
            <a:endParaRPr lang="en-US" altLang="en-US" sz="2000" b="1" dirty="0" smtClean="0"/>
          </a:p>
          <a:p>
            <a:pPr marL="1256999" lvl="1" algn="just" eaLnBrk="1" hangingPunct="1">
              <a:buFont typeface="Arial" pitchFamily="34" charset="0"/>
              <a:buNone/>
              <a:defRPr/>
            </a:pPr>
            <a:endParaRPr lang="en-US" altLang="en-US" sz="2000" b="1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idx="1"/>
          </p:nvPr>
        </p:nvSpPr>
        <p:spPr>
          <a:xfrm>
            <a:off x="1228503" y="1928813"/>
            <a:ext cx="9297987" cy="4591050"/>
          </a:xfrm>
        </p:spPr>
        <p:txBody>
          <a:bodyPr/>
          <a:lstStyle/>
          <a:p>
            <a:pPr marL="540965" indent="-540965" algn="just" eaLnBrk="1" hangingPunct="1">
              <a:buFont typeface="Arial" pitchFamily="34" charset="0"/>
              <a:buNone/>
              <a:defRPr/>
            </a:pPr>
            <a:r>
              <a:rPr lang="en-US" altLang="en-US" b="1" dirty="0" smtClean="0"/>
              <a:t>(f) Final merged query is now executed to produce the result:</a:t>
            </a:r>
          </a:p>
          <a:p>
            <a:pPr marL="540965" indent="-540965" algn="just" eaLnBrk="1" hangingPunct="1">
              <a:lnSpc>
                <a:spcPct val="0"/>
              </a:lnSpc>
              <a:buFont typeface="Arial" pitchFamily="34" charset="0"/>
              <a:buNone/>
              <a:defRPr/>
            </a:pPr>
            <a:endParaRPr lang="en-US" altLang="en-US" sz="2647" b="1" dirty="0"/>
          </a:p>
          <a:p>
            <a:pPr marL="751049" lvl="1" indent="0" algn="just" eaLnBrk="1" hangingPunct="1">
              <a:buFont typeface="Arial" pitchFamily="34" charset="0"/>
              <a:buNone/>
              <a:defRPr/>
            </a:pPr>
            <a:r>
              <a:rPr lang="en-US" altLang="en-US" b="1" dirty="0" smtClean="0"/>
              <a:t>SELECT </a:t>
            </a:r>
            <a:r>
              <a:rPr lang="en-US" altLang="en-US" b="1" dirty="0" err="1" smtClean="0"/>
              <a:t>s.staffNo</a:t>
            </a:r>
            <a:r>
              <a:rPr lang="en-US" altLang="en-US" b="1" dirty="0" smtClean="0"/>
              <a:t> AS </a:t>
            </a:r>
            <a:r>
              <a:rPr lang="en-US" altLang="en-US" b="1" dirty="0" err="1" smtClean="0"/>
              <a:t>staffNo</a:t>
            </a:r>
            <a:r>
              <a:rPr lang="en-US" altLang="en-US" b="1" dirty="0" smtClean="0"/>
              <a:t>, COUNT(*) AS </a:t>
            </a:r>
            <a:r>
              <a:rPr lang="en-US" altLang="en-US" b="1" dirty="0" err="1" smtClean="0"/>
              <a:t>cnt</a:t>
            </a:r>
            <a:endParaRPr lang="en-US" altLang="en-US" b="1" dirty="0" smtClean="0"/>
          </a:p>
          <a:p>
            <a:pPr marL="751049" lvl="1" indent="0" algn="just" eaLnBrk="1" hangingPunct="1">
              <a:buFont typeface="Arial" pitchFamily="34" charset="0"/>
              <a:buNone/>
              <a:defRPr/>
            </a:pPr>
            <a:r>
              <a:rPr lang="en-US" altLang="en-US" b="1" dirty="0" smtClean="0"/>
              <a:t>FROM Staff s, </a:t>
            </a:r>
            <a:r>
              <a:rPr lang="en-US" altLang="en-US" b="1" dirty="0" err="1" smtClean="0"/>
              <a:t>PropertyForRent</a:t>
            </a:r>
            <a:r>
              <a:rPr lang="en-US" altLang="en-US" b="1" dirty="0" smtClean="0"/>
              <a:t> p</a:t>
            </a:r>
          </a:p>
          <a:p>
            <a:pPr marL="751049" lvl="1" indent="0" algn="just" eaLnBrk="1" hangingPunct="1">
              <a:buFont typeface="Arial" pitchFamily="34" charset="0"/>
              <a:buNone/>
              <a:defRPr/>
            </a:pPr>
            <a:r>
              <a:rPr lang="en-US" altLang="en-US" b="1" dirty="0" smtClean="0"/>
              <a:t>WHERE </a:t>
            </a:r>
            <a:r>
              <a:rPr lang="en-US" altLang="en-US" b="1" dirty="0" err="1" smtClean="0"/>
              <a:t>s.staffNo</a:t>
            </a:r>
            <a:r>
              <a:rPr lang="en-US" altLang="en-US" b="1" dirty="0" smtClean="0"/>
              <a:t> = </a:t>
            </a:r>
            <a:r>
              <a:rPr lang="en-US" altLang="en-US" b="1" dirty="0" err="1" smtClean="0"/>
              <a:t>p.staffNo</a:t>
            </a:r>
            <a:r>
              <a:rPr lang="en-US" altLang="en-US" b="1" dirty="0" smtClean="0"/>
              <a:t> AND </a:t>
            </a:r>
          </a:p>
          <a:p>
            <a:pPr marL="751049" lvl="1" indent="0" algn="just" eaLnBrk="1" hangingPunct="1">
              <a:buFont typeface="Arial" pitchFamily="34" charset="0"/>
              <a:buNone/>
              <a:defRPr/>
            </a:pPr>
            <a:r>
              <a:rPr lang="en-US" altLang="en-US" b="1" dirty="0" smtClean="0"/>
              <a:t>                 </a:t>
            </a:r>
            <a:r>
              <a:rPr lang="en-US" altLang="en-US" b="1" dirty="0" err="1" smtClean="0"/>
              <a:t>branchNo</a:t>
            </a:r>
            <a:r>
              <a:rPr lang="en-US" altLang="en-US" b="1" dirty="0" smtClean="0"/>
              <a:t> = ‘B003’</a:t>
            </a:r>
          </a:p>
          <a:p>
            <a:pPr marL="751049" lvl="1" indent="0" algn="just" eaLnBrk="1" hangingPunct="1">
              <a:buFont typeface="Arial" pitchFamily="34" charset="0"/>
              <a:buNone/>
              <a:defRPr/>
            </a:pPr>
            <a:r>
              <a:rPr lang="en-US" altLang="en-US" b="1" dirty="0" smtClean="0"/>
              <a:t>GROUP BY </a:t>
            </a:r>
            <a:r>
              <a:rPr lang="en-US" altLang="en-US" b="1" dirty="0" err="1" smtClean="0"/>
              <a:t>s.branchNo</a:t>
            </a:r>
            <a:r>
              <a:rPr lang="en-US" altLang="en-US" b="1" dirty="0" smtClean="0"/>
              <a:t>, </a:t>
            </a:r>
            <a:r>
              <a:rPr lang="en-US" altLang="en-US" b="1" dirty="0" err="1" smtClean="0"/>
              <a:t>s.staffNo</a:t>
            </a:r>
            <a:endParaRPr lang="en-US" altLang="en-US" b="1" dirty="0" smtClean="0"/>
          </a:p>
          <a:p>
            <a:pPr marL="751049" lvl="1" indent="0" algn="just" eaLnBrk="1" hangingPunct="1">
              <a:buFont typeface="Arial" pitchFamily="34" charset="0"/>
              <a:buNone/>
              <a:defRPr/>
            </a:pPr>
            <a:r>
              <a:rPr lang="en-US" altLang="en-US" b="1" dirty="0" smtClean="0"/>
              <a:t>ORDER BY </a:t>
            </a:r>
            <a:r>
              <a:rPr lang="en-US" altLang="en-US" b="1" dirty="0" err="1" smtClean="0"/>
              <a:t>s.staffNo</a:t>
            </a:r>
            <a:r>
              <a:rPr lang="en-US" altLang="en-US" b="1" dirty="0" smtClean="0"/>
              <a:t>;</a:t>
            </a:r>
          </a:p>
          <a:p>
            <a:pPr marL="540965" indent="-540965" algn="just" eaLnBrk="1" hangingPunct="1">
              <a:buFont typeface="Arial" pitchFamily="34" charset="0"/>
              <a:buNone/>
              <a:defRPr/>
            </a:pPr>
            <a:endParaRPr lang="en-US" altLang="en-US" sz="2316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8088" y="453685"/>
            <a:ext cx="6218237" cy="611188"/>
          </a:xfrm>
        </p:spPr>
        <p:txBody>
          <a:bodyPr/>
          <a:lstStyle/>
          <a:p>
            <a:pPr eaLnBrk="1" hangingPunct="1">
              <a:defRPr/>
            </a:pPr>
            <a:r>
              <a:rPr lang="en-GB" sz="4400" dirty="0">
                <a:solidFill>
                  <a:schemeClr val="tx1"/>
                </a:solidFill>
              </a:rPr>
              <a:t>View Resolution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3748088" y="509813"/>
            <a:ext cx="6218237" cy="611188"/>
          </a:xfrm>
        </p:spPr>
        <p:txBody>
          <a:bodyPr/>
          <a:lstStyle/>
          <a:p>
            <a:pPr algn="just" eaLnBrk="1" hangingPunct="1">
              <a:defRPr/>
            </a:pPr>
            <a:r>
              <a:rPr sz="4400" dirty="0">
                <a:solidFill>
                  <a:schemeClr val="tx1"/>
                </a:solidFill>
              </a:rPr>
              <a:t>Restrictions on Views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1165225" y="1612900"/>
            <a:ext cx="9159875" cy="4538663"/>
          </a:xfrm>
        </p:spPr>
        <p:txBody>
          <a:bodyPr/>
          <a:lstStyle/>
          <a:p>
            <a:pPr marL="630250" indent="-630250" algn="just" eaLnBrk="1" hangingPunct="1">
              <a:buFont typeface="Arial" pitchFamily="34" charset="0"/>
              <a:buNone/>
              <a:defRPr/>
            </a:pPr>
            <a:r>
              <a:rPr lang="en-US" altLang="en-US" b="1" dirty="0" smtClean="0"/>
              <a:t>	SQL imposes several restrictions on creation and use of views.</a:t>
            </a:r>
          </a:p>
          <a:p>
            <a:pPr marL="630250" indent="-630250" algn="just" eaLnBrk="1" hangingPunct="1">
              <a:lnSpc>
                <a:spcPct val="40000"/>
              </a:lnSpc>
              <a:buFontTx/>
              <a:buChar char="•"/>
              <a:defRPr/>
            </a:pPr>
            <a:endParaRPr lang="en-US" altLang="en-US" b="1" dirty="0" smtClean="0"/>
          </a:p>
          <a:p>
            <a:pPr marL="630250" indent="-630250" algn="just" eaLnBrk="1" hangingPunct="1">
              <a:buFont typeface="Arial" pitchFamily="34" charset="0"/>
              <a:buNone/>
              <a:defRPr/>
            </a:pPr>
            <a:r>
              <a:rPr lang="en-US" altLang="en-US" b="1" dirty="0" smtClean="0"/>
              <a:t>(a) If column in view is based on an aggregate function:</a:t>
            </a:r>
            <a:endParaRPr lang="en-US" altLang="en-US" sz="2647" b="1" dirty="0"/>
          </a:p>
          <a:p>
            <a:pPr marL="1155459" lvl="1" algn="just" eaLnBrk="1" hangingPunct="1">
              <a:defRPr/>
            </a:pPr>
            <a:r>
              <a:rPr lang="en-US" altLang="en-US" sz="2867" b="1" dirty="0"/>
              <a:t>Column may appear only in SELECT and ORDER BY clauses of queries that access view.</a:t>
            </a:r>
          </a:p>
          <a:p>
            <a:pPr marL="1155459" lvl="1" algn="just" eaLnBrk="1" hangingPunct="1">
              <a:defRPr/>
            </a:pPr>
            <a:r>
              <a:rPr lang="en-US" altLang="en-US" sz="2867" b="1" dirty="0"/>
              <a:t>Column may not be used in WHERE nor be an argument to an aggregate function in any query based on view.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748088" y="601663"/>
            <a:ext cx="6218237" cy="611187"/>
          </a:xfrm>
        </p:spPr>
        <p:txBody>
          <a:bodyPr/>
          <a:lstStyle/>
          <a:p>
            <a:pPr algn="just" eaLnBrk="1" hangingPunct="1">
              <a:defRPr/>
            </a:pPr>
            <a:r>
              <a:rPr sz="4411" dirty="0">
                <a:solidFill>
                  <a:schemeClr val="tx1"/>
                </a:solidFill>
              </a:rPr>
              <a:t>Restrictions on Views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1287463" y="1833563"/>
            <a:ext cx="9075737" cy="4537075"/>
          </a:xfrm>
        </p:spPr>
        <p:txBody>
          <a:bodyPr/>
          <a:lstStyle/>
          <a:p>
            <a:pPr algn="just" eaLnBrk="1" hangingPunct="1"/>
            <a:r>
              <a:rPr lang="en-US" altLang="en-US" b="1" smtClean="0">
                <a:latin typeface="Open Sans" pitchFamily="-84" charset="0"/>
              </a:rPr>
              <a:t>For example, following query would fail:</a:t>
            </a:r>
          </a:p>
          <a:p>
            <a:pPr lvl="1" algn="just" eaLnBrk="1" hangingPunct="1">
              <a:lnSpc>
                <a:spcPct val="40000"/>
              </a:lnSpc>
            </a:pPr>
            <a:endParaRPr lang="en-US" altLang="en-US" b="1" smtClean="0">
              <a:latin typeface="Open Sans" pitchFamily="-84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b="1" smtClean="0">
                <a:latin typeface="Open Sans" pitchFamily="-84" charset="0"/>
              </a:rPr>
              <a:t>		SELECT COUNT(cnt)</a:t>
            </a:r>
          </a:p>
          <a:p>
            <a:pPr lvl="1" algn="just" eaLnBrk="1" hangingPunct="1">
              <a:buFontTx/>
              <a:buNone/>
            </a:pPr>
            <a:r>
              <a:rPr lang="en-US" altLang="en-US" b="1" smtClean="0">
                <a:latin typeface="Open Sans" pitchFamily="-84" charset="0"/>
              </a:rPr>
              <a:t>		FROM StaffPropCnt;</a:t>
            </a:r>
          </a:p>
          <a:p>
            <a:pPr lvl="1" algn="just" eaLnBrk="1" hangingPunct="1">
              <a:lnSpc>
                <a:spcPct val="40000"/>
              </a:lnSpc>
              <a:buFontTx/>
              <a:buNone/>
            </a:pPr>
            <a:endParaRPr lang="en-US" altLang="en-US" b="1" smtClean="0">
              <a:latin typeface="Open Sans" pitchFamily="-84" charset="0"/>
            </a:endParaRPr>
          </a:p>
          <a:p>
            <a:pPr algn="just" eaLnBrk="1" hangingPunct="1"/>
            <a:r>
              <a:rPr lang="en-US" altLang="en-US" b="1" smtClean="0">
                <a:latin typeface="Open Sans" pitchFamily="-84" charset="0"/>
              </a:rPr>
              <a:t>Similarly, following query would also fail:</a:t>
            </a:r>
          </a:p>
          <a:p>
            <a:pPr lvl="1" algn="just" eaLnBrk="1" hangingPunct="1">
              <a:lnSpc>
                <a:spcPct val="40000"/>
              </a:lnSpc>
            </a:pPr>
            <a:endParaRPr lang="en-US" altLang="en-US" b="1" smtClean="0">
              <a:latin typeface="Open Sans" pitchFamily="-84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b="1" smtClean="0">
                <a:latin typeface="Open Sans" pitchFamily="-84" charset="0"/>
              </a:rPr>
              <a:t>		SELECT *</a:t>
            </a:r>
          </a:p>
          <a:p>
            <a:pPr lvl="1" algn="just" eaLnBrk="1" hangingPunct="1">
              <a:buFontTx/>
              <a:buNone/>
            </a:pPr>
            <a:r>
              <a:rPr lang="en-US" altLang="en-US" b="1" smtClean="0">
                <a:latin typeface="Open Sans" pitchFamily="-84" charset="0"/>
              </a:rPr>
              <a:t>		FROM StaffPropCnt</a:t>
            </a:r>
          </a:p>
          <a:p>
            <a:pPr lvl="1" algn="just" eaLnBrk="1" hangingPunct="1">
              <a:buFontTx/>
              <a:buNone/>
            </a:pPr>
            <a:r>
              <a:rPr lang="en-US" altLang="en-US" b="1" smtClean="0">
                <a:latin typeface="Open Sans" pitchFamily="-84" charset="0"/>
              </a:rPr>
              <a:t>		WHERE cnt &gt; 2;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748088" y="531813"/>
            <a:ext cx="6218237" cy="611187"/>
          </a:xfrm>
        </p:spPr>
        <p:txBody>
          <a:bodyPr/>
          <a:lstStyle/>
          <a:p>
            <a:pPr algn="just" eaLnBrk="1" hangingPunct="1">
              <a:defRPr/>
            </a:pPr>
            <a:r>
              <a:rPr sz="4411" dirty="0">
                <a:solidFill>
                  <a:schemeClr val="tx1"/>
                </a:solidFill>
              </a:rPr>
              <a:t>Restrictions on Views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>
          <a:xfrm>
            <a:off x="1239838" y="1833563"/>
            <a:ext cx="8983662" cy="4537075"/>
          </a:xfrm>
        </p:spPr>
        <p:txBody>
          <a:bodyPr/>
          <a:lstStyle/>
          <a:p>
            <a:pPr marL="630250" indent="-630250" algn="just" eaLnBrk="1" hangingPunct="1">
              <a:buFont typeface="Arial" pitchFamily="34" charset="0"/>
              <a:buNone/>
              <a:defRPr/>
            </a:pPr>
            <a:r>
              <a:rPr lang="en-US" altLang="en-US" b="1" dirty="0" smtClean="0"/>
              <a:t>(b) Grouped view may never be joined with a base table or a view.</a:t>
            </a:r>
            <a:r>
              <a:rPr lang="en-US" altLang="en-US" sz="2647" b="1" dirty="0"/>
              <a:t> </a:t>
            </a:r>
          </a:p>
          <a:p>
            <a:pPr marL="630250" indent="-630250" algn="just" eaLnBrk="1" hangingPunct="1">
              <a:buFont typeface="Arial" pitchFamily="34" charset="0"/>
              <a:buNone/>
              <a:defRPr/>
            </a:pPr>
            <a:endParaRPr lang="en-US" altLang="en-US" sz="2647" b="1" dirty="0"/>
          </a:p>
          <a:p>
            <a:pPr marL="630250" indent="-630250" algn="just" eaLnBrk="1" hangingPunct="1">
              <a:buFontTx/>
              <a:buChar char="•"/>
              <a:defRPr/>
            </a:pPr>
            <a:r>
              <a:rPr lang="en-US" altLang="en-US" b="1" dirty="0" smtClean="0"/>
              <a:t>For example, </a:t>
            </a:r>
            <a:r>
              <a:rPr lang="en-US" altLang="en-US" b="1" dirty="0" err="1" smtClean="0"/>
              <a:t>StaffPropCnt</a:t>
            </a:r>
            <a:r>
              <a:rPr lang="en-US" altLang="en-US" b="1" dirty="0" smtClean="0"/>
              <a:t> view is a grouped view, so any attempt to join this view with another table or view fails.</a:t>
            </a:r>
            <a:endParaRPr lang="en-US" altLang="en-US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748088" y="379073"/>
            <a:ext cx="6218237" cy="611187"/>
          </a:xfrm>
        </p:spPr>
        <p:txBody>
          <a:bodyPr/>
          <a:lstStyle/>
          <a:p>
            <a:pPr eaLnBrk="1" hangingPunct="1">
              <a:defRPr/>
            </a:pPr>
            <a:r>
              <a:rPr sz="4411" dirty="0">
                <a:solidFill>
                  <a:schemeClr val="tx1"/>
                </a:solidFill>
              </a:rPr>
              <a:t>View Updatability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>
          <a:xfrm>
            <a:off x="1196296" y="1757591"/>
            <a:ext cx="8978900" cy="4538663"/>
          </a:xfrm>
        </p:spPr>
        <p:txBody>
          <a:bodyPr/>
          <a:lstStyle/>
          <a:p>
            <a:pPr algn="just" eaLnBrk="1" hangingPunct="1"/>
            <a:r>
              <a:rPr lang="en-US" altLang="en-US" b="1" dirty="0" smtClean="0">
                <a:latin typeface="Open Sans" pitchFamily="-84" charset="0"/>
              </a:rPr>
              <a:t>All updates to base table reflected in all views that encompass base table. </a:t>
            </a:r>
          </a:p>
          <a:p>
            <a:pPr algn="just" eaLnBrk="1" hangingPunct="1"/>
            <a:r>
              <a:rPr lang="en-US" altLang="en-US" b="1" dirty="0" smtClean="0">
                <a:latin typeface="Open Sans" pitchFamily="-84" charset="0"/>
              </a:rPr>
              <a:t>Similarly, may expect that if view is updated then base table(s) will reflect change.</a:t>
            </a:r>
          </a:p>
          <a:p>
            <a:pPr algn="just" eaLnBrk="1" hangingPunct="1"/>
            <a:r>
              <a:rPr lang="en-US" altLang="en-US" b="1" dirty="0" smtClean="0">
                <a:latin typeface="Open Sans" pitchFamily="-84" charset="0"/>
              </a:rPr>
              <a:t>However, consider again view </a:t>
            </a:r>
            <a:r>
              <a:rPr lang="en-US" altLang="en-US" b="1" dirty="0" err="1" smtClean="0">
                <a:latin typeface="Open Sans" pitchFamily="-84" charset="0"/>
              </a:rPr>
              <a:t>StaffPropCnt</a:t>
            </a:r>
            <a:r>
              <a:rPr lang="en-US" altLang="en-US" b="1" dirty="0" smtClean="0">
                <a:latin typeface="Open Sans" pitchFamily="-84" charset="0"/>
              </a:rPr>
              <a:t>.</a:t>
            </a:r>
          </a:p>
          <a:p>
            <a:pPr algn="just" eaLnBrk="1" hangingPunct="1"/>
            <a:r>
              <a:rPr lang="en-US" altLang="en-US" b="1" dirty="0" smtClean="0">
                <a:latin typeface="Open Sans" pitchFamily="-84" charset="0"/>
              </a:rPr>
              <a:t>If we tried to insert record showing that at branch B003, SG5 manages 2 properties:</a:t>
            </a:r>
          </a:p>
          <a:p>
            <a:pPr lvl="1" algn="just" eaLnBrk="1" hangingPunct="1">
              <a:lnSpc>
                <a:spcPct val="20000"/>
              </a:lnSpc>
            </a:pPr>
            <a:endParaRPr lang="en-US" altLang="en-US" b="1" dirty="0" smtClean="0">
              <a:latin typeface="Open Sans" pitchFamily="-84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b="1" dirty="0" smtClean="0">
                <a:latin typeface="Open Sans" pitchFamily="-84" charset="0"/>
              </a:rPr>
              <a:t>		INSERT INTO </a:t>
            </a:r>
            <a:r>
              <a:rPr lang="en-US" altLang="en-US" b="1" dirty="0" err="1" smtClean="0">
                <a:latin typeface="Open Sans" pitchFamily="-84" charset="0"/>
              </a:rPr>
              <a:t>StaffPropCnt</a:t>
            </a:r>
            <a:endParaRPr lang="en-US" altLang="en-US" b="1" dirty="0" smtClean="0">
              <a:latin typeface="Open Sans" pitchFamily="-84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b="1" dirty="0" smtClean="0">
                <a:latin typeface="Open Sans" pitchFamily="-84" charset="0"/>
              </a:rPr>
              <a:t>		VALUES (‘B003’, ‘SG5’, 2);</a:t>
            </a:r>
          </a:p>
          <a:p>
            <a:pPr algn="just" eaLnBrk="1" hangingPunct="1">
              <a:lnSpc>
                <a:spcPct val="20000"/>
              </a:lnSpc>
              <a:buFont typeface="Monotype Sorts" pitchFamily="2" charset="2"/>
              <a:buNone/>
            </a:pPr>
            <a:endParaRPr lang="en-US" altLang="en-US" b="1" dirty="0" smtClean="0">
              <a:latin typeface="Open Sans" pitchFamily="-84" charset="0"/>
            </a:endParaRPr>
          </a:p>
          <a:p>
            <a:pPr algn="just" eaLnBrk="1" hangingPunct="1">
              <a:buFontTx/>
              <a:buChar char="•"/>
            </a:pPr>
            <a:r>
              <a:rPr lang="en-US" altLang="en-US" b="1" dirty="0" smtClean="0">
                <a:latin typeface="Open Sans" pitchFamily="-84" charset="0"/>
              </a:rPr>
              <a:t>Have to insert 2 records into </a:t>
            </a:r>
            <a:r>
              <a:rPr lang="en-US" altLang="en-US" b="1" dirty="0" err="1" smtClean="0">
                <a:latin typeface="Open Sans" pitchFamily="-84" charset="0"/>
              </a:rPr>
              <a:t>PropertyForRent</a:t>
            </a:r>
            <a:r>
              <a:rPr lang="en-US" altLang="en-US" b="1" dirty="0" smtClean="0">
                <a:latin typeface="Open Sans" pitchFamily="-84" charset="0"/>
              </a:rPr>
              <a:t> showing which properties SG5 manages. However, do not know which properties they are; i.e. do not know primary keys!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build="p"/>
    </p:bldLst>
  </p:timing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TemplateBM_2</Template>
  <TotalTime>1310</TotalTime>
  <Words>3343</Words>
  <Application>Microsoft Office PowerPoint</Application>
  <PresentationFormat>Custom</PresentationFormat>
  <Paragraphs>945</Paragraphs>
  <Slides>115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115</vt:i4>
      </vt:variant>
    </vt:vector>
  </HeadingPairs>
  <TitlesOfParts>
    <vt:vector size="125" baseType="lpstr">
      <vt:lpstr>MS PGothic</vt:lpstr>
      <vt:lpstr>Arial</vt:lpstr>
      <vt:lpstr>Calibri</vt:lpstr>
      <vt:lpstr>Interstate</vt:lpstr>
      <vt:lpstr>Monotype Sorts</vt:lpstr>
      <vt:lpstr>Open Sans</vt:lpstr>
      <vt:lpstr>Symbol</vt:lpstr>
      <vt:lpstr>Times</vt:lpstr>
      <vt:lpstr>Wingdings</vt:lpstr>
      <vt:lpstr>TemplateBM</vt:lpstr>
      <vt:lpstr>SQL – DATA DEFINITION AND DATA MANIPULATION (2)</vt:lpstr>
      <vt:lpstr>LEARNING OUTCOME</vt:lpstr>
      <vt:lpstr>ACKNOWLEDGEMENT</vt:lpstr>
      <vt:lpstr>CHAPTER 6 SQL : DATA MANIPULATION</vt:lpstr>
      <vt:lpstr>PowerPoint Presentation</vt:lpstr>
      <vt:lpstr>PowerPoint Presentation</vt:lpstr>
      <vt:lpstr>PowerPoint Presentation</vt:lpstr>
      <vt:lpstr>Join Tables</vt:lpstr>
      <vt:lpstr>Multi-Table Queries</vt:lpstr>
      <vt:lpstr>Example 6.24  Simple Join</vt:lpstr>
      <vt:lpstr>PowerPoint Presentation</vt:lpstr>
      <vt:lpstr>Alternative JOIN Constructs</vt:lpstr>
      <vt:lpstr>Example 6.25  Sorting a join</vt:lpstr>
      <vt:lpstr>Example 6.26  Three Table Join</vt:lpstr>
      <vt:lpstr>Example 6.27  Multiple Grouping Columns</vt:lpstr>
      <vt:lpstr>Computing a Join</vt:lpstr>
      <vt:lpstr>Outer Joins</vt:lpstr>
      <vt:lpstr>PowerPoint Presentation</vt:lpstr>
      <vt:lpstr>Outer Joins</vt:lpstr>
      <vt:lpstr>Example 6.28  Left Outer Join</vt:lpstr>
      <vt:lpstr>Example 6.29  Right Outer Join</vt:lpstr>
      <vt:lpstr>PowerPoint Presentation</vt:lpstr>
      <vt:lpstr>Example 6.30  Full Outer Join</vt:lpstr>
      <vt:lpstr>PowerPoint Presentation</vt:lpstr>
      <vt:lpstr>Subqueries</vt:lpstr>
      <vt:lpstr>Subqueries</vt:lpstr>
      <vt:lpstr>Example 6.19  Subquery with Equality</vt:lpstr>
      <vt:lpstr>Example 6.19  Subquery with Equality</vt:lpstr>
      <vt:lpstr>Example 6.20  Subquery with Aggregate</vt:lpstr>
      <vt:lpstr>PowerPoint Presentation</vt:lpstr>
      <vt:lpstr>Subquery Rules</vt:lpstr>
      <vt:lpstr>Example 6.21  Nested subquery: use of IN</vt:lpstr>
      <vt:lpstr>ANY and ALL</vt:lpstr>
      <vt:lpstr>Example 6.22  Use of ANY/SOME</vt:lpstr>
      <vt:lpstr>Example 6.23  Use of ALL</vt:lpstr>
      <vt:lpstr>EXISTS and NOT EXISTS</vt:lpstr>
      <vt:lpstr>Example 6.31  Query using EXISTS</vt:lpstr>
      <vt:lpstr>PowerPoint Presentation</vt:lpstr>
      <vt:lpstr>Functions</vt:lpstr>
      <vt:lpstr>Character/ String Functions </vt:lpstr>
      <vt:lpstr>RIGHT</vt:lpstr>
      <vt:lpstr> LEFT</vt:lpstr>
      <vt:lpstr>SUBSTRING</vt:lpstr>
      <vt:lpstr>CHARINDEX</vt:lpstr>
      <vt:lpstr>STUFF</vt:lpstr>
      <vt:lpstr>REPLACE</vt:lpstr>
      <vt:lpstr>CAST &amp; CONVERT</vt:lpstr>
      <vt:lpstr>LTRIM / RTRIM</vt:lpstr>
      <vt:lpstr>LOWER</vt:lpstr>
      <vt:lpstr>UPPER</vt:lpstr>
      <vt:lpstr>LEN</vt:lpstr>
      <vt:lpstr>REVERSE</vt:lpstr>
      <vt:lpstr>Date Functions</vt:lpstr>
      <vt:lpstr>DAY and DATENAME</vt:lpstr>
      <vt:lpstr>MONTH and DATENAME</vt:lpstr>
      <vt:lpstr>YEAR</vt:lpstr>
      <vt:lpstr>PowerPoint Presentation</vt:lpstr>
      <vt:lpstr>PowerPoint Presentation</vt:lpstr>
      <vt:lpstr>PowerPoint Presentation</vt:lpstr>
      <vt:lpstr>Set Operations (UNION, INTERSECT, EXCEPT)</vt:lpstr>
      <vt:lpstr>Union, Intersect, and Difference (Except)</vt:lpstr>
      <vt:lpstr>PowerPoint Presentation</vt:lpstr>
      <vt:lpstr>Example 6.32  Use of UNION</vt:lpstr>
      <vt:lpstr>PowerPoint Presentation</vt:lpstr>
      <vt:lpstr>Example 6.33  Use of INTERSECT</vt:lpstr>
      <vt:lpstr>PowerPoint Presentation</vt:lpstr>
      <vt:lpstr>Example 6.34  Use of EXCEPT</vt:lpstr>
      <vt:lpstr>PowerPoint Presentation</vt:lpstr>
      <vt:lpstr>Simple SQL command (INSERT, UPDATE, DELETE, SELECT)</vt:lpstr>
      <vt:lpstr>INSERT</vt:lpstr>
      <vt:lpstr>Example 6.35  INSERT … VALUES</vt:lpstr>
      <vt:lpstr>Example 6.36  INSERT using Defaults</vt:lpstr>
      <vt:lpstr>INSERT … SELECT</vt:lpstr>
      <vt:lpstr>Example 6.37  INSERT … SELECT</vt:lpstr>
      <vt:lpstr>PowerPoint Presentation</vt:lpstr>
      <vt:lpstr>PowerPoint Presentation</vt:lpstr>
      <vt:lpstr>UPDATE</vt:lpstr>
      <vt:lpstr>Example 6.38/39  UPDATE All Rows</vt:lpstr>
      <vt:lpstr>Example 6.40  UPDATE Multiple Columns</vt:lpstr>
      <vt:lpstr>DELETE</vt:lpstr>
      <vt:lpstr>Example 6.41/42  DELETE Specific Rows</vt:lpstr>
      <vt:lpstr>BEGIN TRANS</vt:lpstr>
      <vt:lpstr>CHAPTER 7 SQL : DATA DEFINITION</vt:lpstr>
      <vt:lpstr>PowerPoint Presentation</vt:lpstr>
      <vt:lpstr>Views</vt:lpstr>
      <vt:lpstr>SQL - CREATE VIEW</vt:lpstr>
      <vt:lpstr>SQL - CREATE VIEW</vt:lpstr>
      <vt:lpstr>Example 7.3 - Create Horizontal View</vt:lpstr>
      <vt:lpstr>Example 7.4 - Create Vertical View</vt:lpstr>
      <vt:lpstr>Example 7.5 - Grouped and Joined Views</vt:lpstr>
      <vt:lpstr>Example 7.5 - Grouped and Joined Views</vt:lpstr>
      <vt:lpstr>SQL - DROP VIEW</vt:lpstr>
      <vt:lpstr>View Resolution</vt:lpstr>
      <vt:lpstr>View Resolution</vt:lpstr>
      <vt:lpstr>View Resolution</vt:lpstr>
      <vt:lpstr>Restrictions on Views</vt:lpstr>
      <vt:lpstr>Restrictions on Views</vt:lpstr>
      <vt:lpstr>Restrictions on Views</vt:lpstr>
      <vt:lpstr>View Updatability</vt:lpstr>
      <vt:lpstr>View Updatability</vt:lpstr>
      <vt:lpstr>View Updatability</vt:lpstr>
      <vt:lpstr>View Updatability</vt:lpstr>
      <vt:lpstr>Updatable 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 of Views</vt:lpstr>
      <vt:lpstr>Disadvantages of Views</vt:lpstr>
      <vt:lpstr>View Materialization</vt:lpstr>
      <vt:lpstr>View Maintenance</vt:lpstr>
      <vt:lpstr>View Materialization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danton sihombing</dc:creator>
  <cp:lastModifiedBy>Rommy Romster</cp:lastModifiedBy>
  <cp:revision>375</cp:revision>
  <dcterms:created xsi:type="dcterms:W3CDTF">2014-08-20T01:28:25Z</dcterms:created>
  <dcterms:modified xsi:type="dcterms:W3CDTF">2017-11-26T00:32:23Z</dcterms:modified>
</cp:coreProperties>
</file>