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468" r:id="rId2"/>
    <p:sldId id="381" r:id="rId3"/>
    <p:sldId id="432" r:id="rId4"/>
    <p:sldId id="261" r:id="rId5"/>
    <p:sldId id="433" r:id="rId6"/>
    <p:sldId id="434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464" r:id="rId3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57"/>
            <p14:sldId id="260"/>
          </p14:sldIdLst>
        </p14:section>
        <p14:section name="REFERENCE" id="{82098E28-DACF-4424-86A1-E861B2DCC6FF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444" autoAdjust="0"/>
  </p:normalViewPr>
  <p:slideViewPr>
    <p:cSldViewPr>
      <p:cViewPr>
        <p:scale>
          <a:sx n="60" d="100"/>
          <a:sy n="60" d="100"/>
        </p:scale>
        <p:origin x="-1572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B68951-03B6-4707-B608-9AA1B36BB1E2}" type="doc">
      <dgm:prSet loTypeId="urn:microsoft.com/office/officeart/2005/8/layout/list1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201138D-EC7B-4E26-BDD7-0CE3F49384BB}">
      <dgm:prSet custT="1"/>
      <dgm:spPr/>
      <dgm:t>
        <a:bodyPr/>
        <a:lstStyle/>
        <a:p>
          <a:pPr rtl="0"/>
          <a:r>
            <a:rPr lang="en-US" sz="2000" dirty="0" smtClean="0">
              <a:latin typeface="Open Sans"/>
            </a:rPr>
            <a:t>In this step we define mission statement for database system which is objectives for our database applications</a:t>
          </a:r>
          <a:endParaRPr lang="en-US" sz="2000" dirty="0">
            <a:latin typeface="Open Sans"/>
          </a:endParaRPr>
        </a:p>
      </dgm:t>
    </dgm:pt>
    <dgm:pt modelId="{3306AFD4-B753-446B-BE24-8BD7F5304F43}" type="parTrans" cxnId="{878C9845-F66D-4B65-979D-DD09CC079400}">
      <dgm:prSet/>
      <dgm:spPr/>
      <dgm:t>
        <a:bodyPr/>
        <a:lstStyle/>
        <a:p>
          <a:endParaRPr lang="en-US" sz="2000">
            <a:latin typeface="Open Sans"/>
          </a:endParaRPr>
        </a:p>
      </dgm:t>
    </dgm:pt>
    <dgm:pt modelId="{0157D741-7500-48E4-A1A0-052E252C3D2E}" type="sibTrans" cxnId="{878C9845-F66D-4B65-979D-DD09CC079400}">
      <dgm:prSet/>
      <dgm:spPr/>
      <dgm:t>
        <a:bodyPr/>
        <a:lstStyle/>
        <a:p>
          <a:endParaRPr lang="en-US" sz="2000">
            <a:latin typeface="Open Sans"/>
          </a:endParaRPr>
        </a:p>
      </dgm:t>
    </dgm:pt>
    <dgm:pt modelId="{D2486E9E-4A54-4591-9F2D-9457BC9C231E}">
      <dgm:prSet custT="1"/>
      <dgm:spPr/>
      <dgm:t>
        <a:bodyPr/>
        <a:lstStyle/>
        <a:p>
          <a:pPr rtl="0"/>
          <a:r>
            <a:rPr lang="en-US" sz="2000" dirty="0" smtClean="0">
              <a:latin typeface="Open Sans"/>
            </a:rPr>
            <a:t>Once mission statement is defined, </a:t>
          </a:r>
          <a:r>
            <a:rPr lang="en-US" sz="2000" i="1" dirty="0" smtClean="0">
              <a:latin typeface="Open Sans"/>
            </a:rPr>
            <a:t>mission objectives</a:t>
          </a:r>
          <a:r>
            <a:rPr lang="en-US" sz="2000" dirty="0" smtClean="0">
              <a:latin typeface="Open Sans"/>
            </a:rPr>
            <a:t> are defined. </a:t>
          </a:r>
          <a:endParaRPr lang="en-US" sz="2000" dirty="0">
            <a:latin typeface="Open Sans"/>
          </a:endParaRPr>
        </a:p>
      </dgm:t>
    </dgm:pt>
    <dgm:pt modelId="{8F3F932C-AEC1-4BF2-BF43-4B54D6A35495}" type="parTrans" cxnId="{EF13D3A7-27FF-43BE-9B3B-19E09ED719AA}">
      <dgm:prSet/>
      <dgm:spPr/>
      <dgm:t>
        <a:bodyPr/>
        <a:lstStyle/>
        <a:p>
          <a:endParaRPr lang="en-US" sz="2000">
            <a:latin typeface="Open Sans"/>
          </a:endParaRPr>
        </a:p>
      </dgm:t>
    </dgm:pt>
    <dgm:pt modelId="{2B9302DC-42D4-484F-A9DB-136A91D08E74}" type="sibTrans" cxnId="{EF13D3A7-27FF-43BE-9B3B-19E09ED719AA}">
      <dgm:prSet/>
      <dgm:spPr/>
      <dgm:t>
        <a:bodyPr/>
        <a:lstStyle/>
        <a:p>
          <a:endParaRPr lang="en-US" sz="2000">
            <a:latin typeface="Open Sans"/>
          </a:endParaRPr>
        </a:p>
      </dgm:t>
    </dgm:pt>
    <dgm:pt modelId="{758885A1-F89C-4EA1-8EF8-B18DE9A5FCBB}">
      <dgm:prSet custT="1"/>
      <dgm:spPr/>
      <dgm:t>
        <a:bodyPr/>
        <a:lstStyle/>
        <a:p>
          <a:pPr rtl="0"/>
          <a:r>
            <a:rPr lang="en-US" sz="2000" dirty="0" smtClean="0">
              <a:latin typeface="Open Sans"/>
            </a:rPr>
            <a:t>Each objective should identify a particular task that the database must support. </a:t>
          </a:r>
          <a:endParaRPr lang="en-US" sz="2000" dirty="0">
            <a:latin typeface="Open Sans"/>
          </a:endParaRPr>
        </a:p>
      </dgm:t>
    </dgm:pt>
    <dgm:pt modelId="{8BC12603-A07E-4EC4-8700-33F535ED3028}" type="parTrans" cxnId="{3679BB0B-1A64-4246-B899-884403C5C8AE}">
      <dgm:prSet/>
      <dgm:spPr/>
      <dgm:t>
        <a:bodyPr/>
        <a:lstStyle/>
        <a:p>
          <a:endParaRPr lang="en-US" sz="2000">
            <a:latin typeface="Open Sans"/>
          </a:endParaRPr>
        </a:p>
      </dgm:t>
    </dgm:pt>
    <dgm:pt modelId="{8A52345E-BB99-4A2B-859F-1EA7D85F9EC7}" type="sibTrans" cxnId="{3679BB0B-1A64-4246-B899-884403C5C8AE}">
      <dgm:prSet/>
      <dgm:spPr/>
      <dgm:t>
        <a:bodyPr/>
        <a:lstStyle/>
        <a:p>
          <a:endParaRPr lang="en-US" sz="2000">
            <a:latin typeface="Open Sans"/>
          </a:endParaRPr>
        </a:p>
      </dgm:t>
    </dgm:pt>
    <dgm:pt modelId="{DBC2609D-28EF-432A-90DD-E0CADF858846}" type="pres">
      <dgm:prSet presAssocID="{25B68951-03B6-4707-B608-9AA1B36BB1E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139D3E-A8D1-4F4C-AEBF-CB5797463865}" type="pres">
      <dgm:prSet presAssocID="{5201138D-EC7B-4E26-BDD7-0CE3F49384BB}" presName="parentLin" presStyleCnt="0"/>
      <dgm:spPr/>
    </dgm:pt>
    <dgm:pt modelId="{C4BE1638-CB77-4270-8308-59E1FA560E76}" type="pres">
      <dgm:prSet presAssocID="{5201138D-EC7B-4E26-BDD7-0CE3F49384BB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703340A-C7F0-4B9B-B3EA-83A8E4BFEA9D}" type="pres">
      <dgm:prSet presAssocID="{5201138D-EC7B-4E26-BDD7-0CE3F49384B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B6508A-C6C7-4740-AC8A-056C318A7B32}" type="pres">
      <dgm:prSet presAssocID="{5201138D-EC7B-4E26-BDD7-0CE3F49384BB}" presName="negativeSpace" presStyleCnt="0"/>
      <dgm:spPr/>
    </dgm:pt>
    <dgm:pt modelId="{9D25B395-109F-4DF7-BB12-72B2F1F09F65}" type="pres">
      <dgm:prSet presAssocID="{5201138D-EC7B-4E26-BDD7-0CE3F49384BB}" presName="childText" presStyleLbl="conFgAcc1" presStyleIdx="0" presStyleCnt="3">
        <dgm:presLayoutVars>
          <dgm:bulletEnabled val="1"/>
        </dgm:presLayoutVars>
      </dgm:prSet>
      <dgm:spPr/>
    </dgm:pt>
    <dgm:pt modelId="{B9A7CBE6-3DE0-4A03-9709-BD889AC275AE}" type="pres">
      <dgm:prSet presAssocID="{0157D741-7500-48E4-A1A0-052E252C3D2E}" presName="spaceBetweenRectangles" presStyleCnt="0"/>
      <dgm:spPr/>
    </dgm:pt>
    <dgm:pt modelId="{56646830-4ED3-4968-A421-731AEBF1A481}" type="pres">
      <dgm:prSet presAssocID="{D2486E9E-4A54-4591-9F2D-9457BC9C231E}" presName="parentLin" presStyleCnt="0"/>
      <dgm:spPr/>
    </dgm:pt>
    <dgm:pt modelId="{512BDCBA-1C47-49D2-989D-5408852A176E}" type="pres">
      <dgm:prSet presAssocID="{D2486E9E-4A54-4591-9F2D-9457BC9C231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CB160EB-A1FA-4A2B-8BEB-C7A2CBE990D7}" type="pres">
      <dgm:prSet presAssocID="{D2486E9E-4A54-4591-9F2D-9457BC9C231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30ABEF-75A0-44C7-AF27-FF689408C303}" type="pres">
      <dgm:prSet presAssocID="{D2486E9E-4A54-4591-9F2D-9457BC9C231E}" presName="negativeSpace" presStyleCnt="0"/>
      <dgm:spPr/>
    </dgm:pt>
    <dgm:pt modelId="{EAE53046-D2B6-44DB-B96A-3C3A5781D3CD}" type="pres">
      <dgm:prSet presAssocID="{D2486E9E-4A54-4591-9F2D-9457BC9C231E}" presName="childText" presStyleLbl="conFgAcc1" presStyleIdx="1" presStyleCnt="3">
        <dgm:presLayoutVars>
          <dgm:bulletEnabled val="1"/>
        </dgm:presLayoutVars>
      </dgm:prSet>
      <dgm:spPr/>
    </dgm:pt>
    <dgm:pt modelId="{28043463-D1E3-43E3-9038-E4A5B59B3846}" type="pres">
      <dgm:prSet presAssocID="{2B9302DC-42D4-484F-A9DB-136A91D08E74}" presName="spaceBetweenRectangles" presStyleCnt="0"/>
      <dgm:spPr/>
    </dgm:pt>
    <dgm:pt modelId="{BF4F647B-2BC8-47E5-B743-0AC0616683C9}" type="pres">
      <dgm:prSet presAssocID="{758885A1-F89C-4EA1-8EF8-B18DE9A5FCBB}" presName="parentLin" presStyleCnt="0"/>
      <dgm:spPr/>
    </dgm:pt>
    <dgm:pt modelId="{D217B10C-C13B-4A0C-AFAE-C38B9B89AECF}" type="pres">
      <dgm:prSet presAssocID="{758885A1-F89C-4EA1-8EF8-B18DE9A5FCBB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988B47B-E90C-44B2-887F-1D00829A4E65}" type="pres">
      <dgm:prSet presAssocID="{758885A1-F89C-4EA1-8EF8-B18DE9A5FCB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FE007D-E343-45D8-B8CE-ED7822324FEE}" type="pres">
      <dgm:prSet presAssocID="{758885A1-F89C-4EA1-8EF8-B18DE9A5FCBB}" presName="negativeSpace" presStyleCnt="0"/>
      <dgm:spPr/>
    </dgm:pt>
    <dgm:pt modelId="{9A536810-4AD0-4913-9313-D138B6F4D0FE}" type="pres">
      <dgm:prSet presAssocID="{758885A1-F89C-4EA1-8EF8-B18DE9A5FCB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78C9845-F66D-4B65-979D-DD09CC079400}" srcId="{25B68951-03B6-4707-B608-9AA1B36BB1E2}" destId="{5201138D-EC7B-4E26-BDD7-0CE3F49384BB}" srcOrd="0" destOrd="0" parTransId="{3306AFD4-B753-446B-BE24-8BD7F5304F43}" sibTransId="{0157D741-7500-48E4-A1A0-052E252C3D2E}"/>
    <dgm:cxn modelId="{20899D10-7BEB-4FF9-B02A-12AF05148E16}" type="presOf" srcId="{758885A1-F89C-4EA1-8EF8-B18DE9A5FCBB}" destId="{5988B47B-E90C-44B2-887F-1D00829A4E65}" srcOrd="1" destOrd="0" presId="urn:microsoft.com/office/officeart/2005/8/layout/list1"/>
    <dgm:cxn modelId="{1BEB04A5-7CCE-43E3-9F7F-8AE9B771D1B5}" type="presOf" srcId="{D2486E9E-4A54-4591-9F2D-9457BC9C231E}" destId="{2CB160EB-A1FA-4A2B-8BEB-C7A2CBE990D7}" srcOrd="1" destOrd="0" presId="urn:microsoft.com/office/officeart/2005/8/layout/list1"/>
    <dgm:cxn modelId="{A8CE1C89-64AA-4BDE-9738-7413A2D18186}" type="presOf" srcId="{5201138D-EC7B-4E26-BDD7-0CE3F49384BB}" destId="{C4BE1638-CB77-4270-8308-59E1FA560E76}" srcOrd="0" destOrd="0" presId="urn:microsoft.com/office/officeart/2005/8/layout/list1"/>
    <dgm:cxn modelId="{FDF982E9-C9BC-4E43-AAE6-6154FC42B14F}" type="presOf" srcId="{D2486E9E-4A54-4591-9F2D-9457BC9C231E}" destId="{512BDCBA-1C47-49D2-989D-5408852A176E}" srcOrd="0" destOrd="0" presId="urn:microsoft.com/office/officeart/2005/8/layout/list1"/>
    <dgm:cxn modelId="{3679BB0B-1A64-4246-B899-884403C5C8AE}" srcId="{25B68951-03B6-4707-B608-9AA1B36BB1E2}" destId="{758885A1-F89C-4EA1-8EF8-B18DE9A5FCBB}" srcOrd="2" destOrd="0" parTransId="{8BC12603-A07E-4EC4-8700-33F535ED3028}" sibTransId="{8A52345E-BB99-4A2B-859F-1EA7D85F9EC7}"/>
    <dgm:cxn modelId="{B83BA689-CF32-4B91-B172-167EC5A5622A}" type="presOf" srcId="{758885A1-F89C-4EA1-8EF8-B18DE9A5FCBB}" destId="{D217B10C-C13B-4A0C-AFAE-C38B9B89AECF}" srcOrd="0" destOrd="0" presId="urn:microsoft.com/office/officeart/2005/8/layout/list1"/>
    <dgm:cxn modelId="{061C8F30-5E41-4C92-9BF3-9CD009C2392A}" type="presOf" srcId="{25B68951-03B6-4707-B608-9AA1B36BB1E2}" destId="{DBC2609D-28EF-432A-90DD-E0CADF858846}" srcOrd="0" destOrd="0" presId="urn:microsoft.com/office/officeart/2005/8/layout/list1"/>
    <dgm:cxn modelId="{EF13D3A7-27FF-43BE-9B3B-19E09ED719AA}" srcId="{25B68951-03B6-4707-B608-9AA1B36BB1E2}" destId="{D2486E9E-4A54-4591-9F2D-9457BC9C231E}" srcOrd="1" destOrd="0" parTransId="{8F3F932C-AEC1-4BF2-BF43-4B54D6A35495}" sibTransId="{2B9302DC-42D4-484F-A9DB-136A91D08E74}"/>
    <dgm:cxn modelId="{92E2721C-3C1E-431A-A7E0-A9C5CF792243}" type="presOf" srcId="{5201138D-EC7B-4E26-BDD7-0CE3F49384BB}" destId="{C703340A-C7F0-4B9B-B3EA-83A8E4BFEA9D}" srcOrd="1" destOrd="0" presId="urn:microsoft.com/office/officeart/2005/8/layout/list1"/>
    <dgm:cxn modelId="{E8AD3499-ACFC-40EA-8603-7D5699D55AA8}" type="presParOf" srcId="{DBC2609D-28EF-432A-90DD-E0CADF858846}" destId="{36139D3E-A8D1-4F4C-AEBF-CB5797463865}" srcOrd="0" destOrd="0" presId="urn:microsoft.com/office/officeart/2005/8/layout/list1"/>
    <dgm:cxn modelId="{0EB514E5-1F61-443C-B972-34E0FEDF7F25}" type="presParOf" srcId="{36139D3E-A8D1-4F4C-AEBF-CB5797463865}" destId="{C4BE1638-CB77-4270-8308-59E1FA560E76}" srcOrd="0" destOrd="0" presId="urn:microsoft.com/office/officeart/2005/8/layout/list1"/>
    <dgm:cxn modelId="{95CF4350-30A5-4279-9B01-C639D1DF345D}" type="presParOf" srcId="{36139D3E-A8D1-4F4C-AEBF-CB5797463865}" destId="{C703340A-C7F0-4B9B-B3EA-83A8E4BFEA9D}" srcOrd="1" destOrd="0" presId="urn:microsoft.com/office/officeart/2005/8/layout/list1"/>
    <dgm:cxn modelId="{35E04F13-F3AE-4A38-B9D1-252ADDFC249D}" type="presParOf" srcId="{DBC2609D-28EF-432A-90DD-E0CADF858846}" destId="{90B6508A-C6C7-4740-AC8A-056C318A7B32}" srcOrd="1" destOrd="0" presId="urn:microsoft.com/office/officeart/2005/8/layout/list1"/>
    <dgm:cxn modelId="{5F98541E-A38E-4A05-B195-36593A25EC8D}" type="presParOf" srcId="{DBC2609D-28EF-432A-90DD-E0CADF858846}" destId="{9D25B395-109F-4DF7-BB12-72B2F1F09F65}" srcOrd="2" destOrd="0" presId="urn:microsoft.com/office/officeart/2005/8/layout/list1"/>
    <dgm:cxn modelId="{1ACB6CEE-D61E-4AC4-B035-E3FA589D8328}" type="presParOf" srcId="{DBC2609D-28EF-432A-90DD-E0CADF858846}" destId="{B9A7CBE6-3DE0-4A03-9709-BD889AC275AE}" srcOrd="3" destOrd="0" presId="urn:microsoft.com/office/officeart/2005/8/layout/list1"/>
    <dgm:cxn modelId="{1ECF5AEB-1BCF-479A-92B2-7EE73510EB33}" type="presParOf" srcId="{DBC2609D-28EF-432A-90DD-E0CADF858846}" destId="{56646830-4ED3-4968-A421-731AEBF1A481}" srcOrd="4" destOrd="0" presId="urn:microsoft.com/office/officeart/2005/8/layout/list1"/>
    <dgm:cxn modelId="{0134E60E-BCF8-4FBA-9456-FC77D00877A4}" type="presParOf" srcId="{56646830-4ED3-4968-A421-731AEBF1A481}" destId="{512BDCBA-1C47-49D2-989D-5408852A176E}" srcOrd="0" destOrd="0" presId="urn:microsoft.com/office/officeart/2005/8/layout/list1"/>
    <dgm:cxn modelId="{D19448D3-C7C5-433E-8FBE-EEE2558CA4E6}" type="presParOf" srcId="{56646830-4ED3-4968-A421-731AEBF1A481}" destId="{2CB160EB-A1FA-4A2B-8BEB-C7A2CBE990D7}" srcOrd="1" destOrd="0" presId="urn:microsoft.com/office/officeart/2005/8/layout/list1"/>
    <dgm:cxn modelId="{9BDE01CC-D48E-4C56-B35A-18C1B03D6C1C}" type="presParOf" srcId="{DBC2609D-28EF-432A-90DD-E0CADF858846}" destId="{9E30ABEF-75A0-44C7-AF27-FF689408C303}" srcOrd="5" destOrd="0" presId="urn:microsoft.com/office/officeart/2005/8/layout/list1"/>
    <dgm:cxn modelId="{24FCFB5A-67F7-4FE1-8B88-5EBDE44A1950}" type="presParOf" srcId="{DBC2609D-28EF-432A-90DD-E0CADF858846}" destId="{EAE53046-D2B6-44DB-B96A-3C3A5781D3CD}" srcOrd="6" destOrd="0" presId="urn:microsoft.com/office/officeart/2005/8/layout/list1"/>
    <dgm:cxn modelId="{EF303F40-A9A7-4DF0-AAA9-B7CB7F864DA7}" type="presParOf" srcId="{DBC2609D-28EF-432A-90DD-E0CADF858846}" destId="{28043463-D1E3-43E3-9038-E4A5B59B3846}" srcOrd="7" destOrd="0" presId="urn:microsoft.com/office/officeart/2005/8/layout/list1"/>
    <dgm:cxn modelId="{13327134-4B12-4226-99EA-64B5389EBA8E}" type="presParOf" srcId="{DBC2609D-28EF-432A-90DD-E0CADF858846}" destId="{BF4F647B-2BC8-47E5-B743-0AC0616683C9}" srcOrd="8" destOrd="0" presId="urn:microsoft.com/office/officeart/2005/8/layout/list1"/>
    <dgm:cxn modelId="{FD42814C-976A-409F-A26E-CFEFACAAC1A3}" type="presParOf" srcId="{BF4F647B-2BC8-47E5-B743-0AC0616683C9}" destId="{D217B10C-C13B-4A0C-AFAE-C38B9B89AECF}" srcOrd="0" destOrd="0" presId="urn:microsoft.com/office/officeart/2005/8/layout/list1"/>
    <dgm:cxn modelId="{D6BEDD9D-F2B7-43C0-9C70-D889715D0FE9}" type="presParOf" srcId="{BF4F647B-2BC8-47E5-B743-0AC0616683C9}" destId="{5988B47B-E90C-44B2-887F-1D00829A4E65}" srcOrd="1" destOrd="0" presId="urn:microsoft.com/office/officeart/2005/8/layout/list1"/>
    <dgm:cxn modelId="{DCCCDD17-2767-406F-98DA-320D59823894}" type="presParOf" srcId="{DBC2609D-28EF-432A-90DD-E0CADF858846}" destId="{80FE007D-E343-45D8-B8CE-ED7822324FEE}" srcOrd="9" destOrd="0" presId="urn:microsoft.com/office/officeart/2005/8/layout/list1"/>
    <dgm:cxn modelId="{6A31C972-05B4-4F84-82BB-BC75284B8FD3}" type="presParOf" srcId="{DBC2609D-28EF-432A-90DD-E0CADF858846}" destId="{9A536810-4AD0-4913-9313-D138B6F4D0FE}" srcOrd="10" destOrd="0" presId="urn:microsoft.com/office/officeart/2005/8/layout/lis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56966D-5BB1-4CFF-9518-133B6B678D65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72F580E-77BB-43C0-8AF6-B63FE9C5314E}">
      <dgm:prSet custT="1"/>
      <dgm:spPr/>
      <dgm:t>
        <a:bodyPr/>
        <a:lstStyle/>
        <a:p>
          <a:pPr rtl="0"/>
          <a:r>
            <a:rPr lang="en-GB" sz="2500" b="0" dirty="0" smtClean="0">
              <a:latin typeface="Open Sans"/>
            </a:rPr>
            <a:t>Conceptual database design</a:t>
          </a:r>
          <a:endParaRPr lang="en-US" sz="2500" b="0" dirty="0">
            <a:latin typeface="Open Sans"/>
          </a:endParaRPr>
        </a:p>
      </dgm:t>
    </dgm:pt>
    <dgm:pt modelId="{3D00A4B2-B530-4C68-8786-B16B02EDC70F}" type="parTrans" cxnId="{A4274AF5-20FF-48BA-BDFB-72A19C864BF0}">
      <dgm:prSet/>
      <dgm:spPr/>
      <dgm:t>
        <a:bodyPr/>
        <a:lstStyle/>
        <a:p>
          <a:endParaRPr lang="en-US" sz="2500" b="0">
            <a:latin typeface="Open Sans"/>
          </a:endParaRPr>
        </a:p>
      </dgm:t>
    </dgm:pt>
    <dgm:pt modelId="{954B3904-9F77-4D0B-BBB6-F182487AC108}" type="sibTrans" cxnId="{A4274AF5-20FF-48BA-BDFB-72A19C864BF0}">
      <dgm:prSet/>
      <dgm:spPr/>
      <dgm:t>
        <a:bodyPr/>
        <a:lstStyle/>
        <a:p>
          <a:endParaRPr lang="en-US" sz="2500" b="0">
            <a:latin typeface="Open Sans"/>
          </a:endParaRPr>
        </a:p>
      </dgm:t>
    </dgm:pt>
    <dgm:pt modelId="{1CDBB4EF-955A-4006-8467-F3C02339AE96}">
      <dgm:prSet custT="1"/>
      <dgm:spPr/>
      <dgm:t>
        <a:bodyPr/>
        <a:lstStyle/>
        <a:p>
          <a:pPr rtl="0"/>
          <a:r>
            <a:rPr lang="en-GB" sz="2500" b="0" dirty="0" smtClean="0">
              <a:latin typeface="Open Sans"/>
            </a:rPr>
            <a:t>Logical database design</a:t>
          </a:r>
          <a:endParaRPr lang="en-US" sz="2500" b="0" dirty="0">
            <a:latin typeface="Open Sans"/>
          </a:endParaRPr>
        </a:p>
      </dgm:t>
    </dgm:pt>
    <dgm:pt modelId="{A4D35983-3D51-4FBB-B982-6BE2E95DDCFA}" type="parTrans" cxnId="{54537502-3B55-434D-82BC-62861DA6568E}">
      <dgm:prSet/>
      <dgm:spPr/>
      <dgm:t>
        <a:bodyPr/>
        <a:lstStyle/>
        <a:p>
          <a:endParaRPr lang="en-US" sz="2500" b="0">
            <a:latin typeface="Open Sans"/>
          </a:endParaRPr>
        </a:p>
      </dgm:t>
    </dgm:pt>
    <dgm:pt modelId="{54720FB1-1706-4B19-8930-B1F65A6D7D9C}" type="sibTrans" cxnId="{54537502-3B55-434D-82BC-62861DA6568E}">
      <dgm:prSet/>
      <dgm:spPr/>
      <dgm:t>
        <a:bodyPr/>
        <a:lstStyle/>
        <a:p>
          <a:endParaRPr lang="en-US" sz="2500" b="0">
            <a:latin typeface="Open Sans"/>
          </a:endParaRPr>
        </a:p>
      </dgm:t>
    </dgm:pt>
    <dgm:pt modelId="{AD95465E-CC40-4826-9D12-1DA409CE386C}">
      <dgm:prSet custT="1"/>
      <dgm:spPr/>
      <dgm:t>
        <a:bodyPr/>
        <a:lstStyle/>
        <a:p>
          <a:pPr rtl="0"/>
          <a:r>
            <a:rPr lang="en-GB" sz="2500" b="0" dirty="0" smtClean="0">
              <a:latin typeface="Open Sans"/>
            </a:rPr>
            <a:t>Physical database design.</a:t>
          </a:r>
          <a:endParaRPr lang="en-US" sz="2500" b="0" dirty="0">
            <a:latin typeface="Open Sans"/>
          </a:endParaRPr>
        </a:p>
      </dgm:t>
    </dgm:pt>
    <dgm:pt modelId="{673C1619-B626-40BB-A572-04319417F82F}" type="parTrans" cxnId="{8BF2E050-6ADC-41BA-AB2D-509306477D89}">
      <dgm:prSet/>
      <dgm:spPr/>
      <dgm:t>
        <a:bodyPr/>
        <a:lstStyle/>
        <a:p>
          <a:endParaRPr lang="en-US" sz="2500" b="0">
            <a:latin typeface="Open Sans"/>
          </a:endParaRPr>
        </a:p>
      </dgm:t>
    </dgm:pt>
    <dgm:pt modelId="{FC9DE4D8-8D70-4193-8E66-8B6CDA4A7529}" type="sibTrans" cxnId="{8BF2E050-6ADC-41BA-AB2D-509306477D89}">
      <dgm:prSet/>
      <dgm:spPr/>
      <dgm:t>
        <a:bodyPr/>
        <a:lstStyle/>
        <a:p>
          <a:endParaRPr lang="en-US" sz="2500" b="0">
            <a:latin typeface="Open Sans"/>
          </a:endParaRPr>
        </a:p>
      </dgm:t>
    </dgm:pt>
    <dgm:pt modelId="{6901764E-52E3-4916-9C22-0A8457DCCAC2}" type="pres">
      <dgm:prSet presAssocID="{0E56966D-5BB1-4CFF-9518-133B6B678D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570350-0CBE-4AF1-AE98-3E158C3F4E60}" type="pres">
      <dgm:prSet presAssocID="{B72F580E-77BB-43C0-8AF6-B63FE9C5314E}" presName="circ1" presStyleLbl="vennNode1" presStyleIdx="0" presStyleCnt="3"/>
      <dgm:spPr/>
      <dgm:t>
        <a:bodyPr/>
        <a:lstStyle/>
        <a:p>
          <a:endParaRPr lang="en-US"/>
        </a:p>
      </dgm:t>
    </dgm:pt>
    <dgm:pt modelId="{C7428ABA-E60B-4E84-B103-ED95F6BD0C6D}" type="pres">
      <dgm:prSet presAssocID="{B72F580E-77BB-43C0-8AF6-B63FE9C5314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39706-3D94-4890-93D3-AFD63A855B8C}" type="pres">
      <dgm:prSet presAssocID="{1CDBB4EF-955A-4006-8467-F3C02339AE96}" presName="circ2" presStyleLbl="vennNode1" presStyleIdx="1" presStyleCnt="3"/>
      <dgm:spPr/>
      <dgm:t>
        <a:bodyPr/>
        <a:lstStyle/>
        <a:p>
          <a:endParaRPr lang="en-US"/>
        </a:p>
      </dgm:t>
    </dgm:pt>
    <dgm:pt modelId="{7EFBFED6-F917-4BF1-AF89-717568CA19BC}" type="pres">
      <dgm:prSet presAssocID="{1CDBB4EF-955A-4006-8467-F3C02339AE9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518F35-EC73-429D-A0DB-1EB8BDA8B364}" type="pres">
      <dgm:prSet presAssocID="{AD95465E-CC40-4826-9D12-1DA409CE386C}" presName="circ3" presStyleLbl="vennNode1" presStyleIdx="2" presStyleCnt="3"/>
      <dgm:spPr/>
      <dgm:t>
        <a:bodyPr/>
        <a:lstStyle/>
        <a:p>
          <a:endParaRPr lang="en-US"/>
        </a:p>
      </dgm:t>
    </dgm:pt>
    <dgm:pt modelId="{44D76F7A-BA92-4BE7-ACC7-4CC30B36FE8B}" type="pres">
      <dgm:prSet presAssocID="{AD95465E-CC40-4826-9D12-1DA409CE386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4394DD-9E42-4941-8163-CF8D7D596226}" type="presOf" srcId="{B72F580E-77BB-43C0-8AF6-B63FE9C5314E}" destId="{2F570350-0CBE-4AF1-AE98-3E158C3F4E60}" srcOrd="1" destOrd="0" presId="urn:microsoft.com/office/officeart/2005/8/layout/venn1"/>
    <dgm:cxn modelId="{F5D9F77B-874F-4DFC-B743-46489AFAC46B}" type="presOf" srcId="{1CDBB4EF-955A-4006-8467-F3C02339AE96}" destId="{7EFBFED6-F917-4BF1-AF89-717568CA19BC}" srcOrd="0" destOrd="0" presId="urn:microsoft.com/office/officeart/2005/8/layout/venn1"/>
    <dgm:cxn modelId="{A4274AF5-20FF-48BA-BDFB-72A19C864BF0}" srcId="{0E56966D-5BB1-4CFF-9518-133B6B678D65}" destId="{B72F580E-77BB-43C0-8AF6-B63FE9C5314E}" srcOrd="0" destOrd="0" parTransId="{3D00A4B2-B530-4C68-8786-B16B02EDC70F}" sibTransId="{954B3904-9F77-4D0B-BBB6-F182487AC108}"/>
    <dgm:cxn modelId="{E9FE557C-2C0F-4AFD-BC87-834D83FD0C36}" type="presOf" srcId="{B72F580E-77BB-43C0-8AF6-B63FE9C5314E}" destId="{C7428ABA-E60B-4E84-B103-ED95F6BD0C6D}" srcOrd="0" destOrd="0" presId="urn:microsoft.com/office/officeart/2005/8/layout/venn1"/>
    <dgm:cxn modelId="{54537502-3B55-434D-82BC-62861DA6568E}" srcId="{0E56966D-5BB1-4CFF-9518-133B6B678D65}" destId="{1CDBB4EF-955A-4006-8467-F3C02339AE96}" srcOrd="1" destOrd="0" parTransId="{A4D35983-3D51-4FBB-B982-6BE2E95DDCFA}" sibTransId="{54720FB1-1706-4B19-8930-B1F65A6D7D9C}"/>
    <dgm:cxn modelId="{8BF2E050-6ADC-41BA-AB2D-509306477D89}" srcId="{0E56966D-5BB1-4CFF-9518-133B6B678D65}" destId="{AD95465E-CC40-4826-9D12-1DA409CE386C}" srcOrd="2" destOrd="0" parTransId="{673C1619-B626-40BB-A572-04319417F82F}" sibTransId="{FC9DE4D8-8D70-4193-8E66-8B6CDA4A7529}"/>
    <dgm:cxn modelId="{C672CC71-0D09-46C9-9996-352B06FF9981}" type="presOf" srcId="{1CDBB4EF-955A-4006-8467-F3C02339AE96}" destId="{5C239706-3D94-4890-93D3-AFD63A855B8C}" srcOrd="1" destOrd="0" presId="urn:microsoft.com/office/officeart/2005/8/layout/venn1"/>
    <dgm:cxn modelId="{06634769-DF91-49ED-95EE-91543275815A}" type="presOf" srcId="{0E56966D-5BB1-4CFF-9518-133B6B678D65}" destId="{6901764E-52E3-4916-9C22-0A8457DCCAC2}" srcOrd="0" destOrd="0" presId="urn:microsoft.com/office/officeart/2005/8/layout/venn1"/>
    <dgm:cxn modelId="{F9A61CFD-67C5-4F67-A6DF-85517D41B70B}" type="presOf" srcId="{AD95465E-CC40-4826-9D12-1DA409CE386C}" destId="{44D76F7A-BA92-4BE7-ACC7-4CC30B36FE8B}" srcOrd="0" destOrd="0" presId="urn:microsoft.com/office/officeart/2005/8/layout/venn1"/>
    <dgm:cxn modelId="{D4A7BDFF-AF06-437E-86E9-B10F248D5DCD}" type="presOf" srcId="{AD95465E-CC40-4826-9D12-1DA409CE386C}" destId="{32518F35-EC73-429D-A0DB-1EB8BDA8B364}" srcOrd="1" destOrd="0" presId="urn:microsoft.com/office/officeart/2005/8/layout/venn1"/>
    <dgm:cxn modelId="{D6BEBFC9-DDC8-4C9F-84F5-00E471E4687D}" type="presParOf" srcId="{6901764E-52E3-4916-9C22-0A8457DCCAC2}" destId="{2F570350-0CBE-4AF1-AE98-3E158C3F4E60}" srcOrd="0" destOrd="0" presId="urn:microsoft.com/office/officeart/2005/8/layout/venn1"/>
    <dgm:cxn modelId="{FFD9D987-4A4C-4A4C-B411-9026E575C1E8}" type="presParOf" srcId="{6901764E-52E3-4916-9C22-0A8457DCCAC2}" destId="{C7428ABA-E60B-4E84-B103-ED95F6BD0C6D}" srcOrd="1" destOrd="0" presId="urn:microsoft.com/office/officeart/2005/8/layout/venn1"/>
    <dgm:cxn modelId="{CC615A6B-4177-4319-BFE1-38DC2255842C}" type="presParOf" srcId="{6901764E-52E3-4916-9C22-0A8457DCCAC2}" destId="{5C239706-3D94-4890-93D3-AFD63A855B8C}" srcOrd="2" destOrd="0" presId="urn:microsoft.com/office/officeart/2005/8/layout/venn1"/>
    <dgm:cxn modelId="{7BE1743F-F9FD-418E-9EEA-46E0747F94D8}" type="presParOf" srcId="{6901764E-52E3-4916-9C22-0A8457DCCAC2}" destId="{7EFBFED6-F917-4BF1-AF89-717568CA19BC}" srcOrd="3" destOrd="0" presId="urn:microsoft.com/office/officeart/2005/8/layout/venn1"/>
    <dgm:cxn modelId="{53CD98ED-322D-4EB3-B7C8-BA4D0B57F149}" type="presParOf" srcId="{6901764E-52E3-4916-9C22-0A8457DCCAC2}" destId="{32518F35-EC73-429D-A0DB-1EB8BDA8B364}" srcOrd="4" destOrd="0" presId="urn:microsoft.com/office/officeart/2005/8/layout/venn1"/>
    <dgm:cxn modelId="{EB5096CD-58AB-4328-A72E-2DC8234F6589}" type="presParOf" srcId="{6901764E-52E3-4916-9C22-0A8457DCCAC2}" destId="{44D76F7A-BA92-4BE7-ACC7-4CC30B36FE8B}" srcOrd="5" destOrd="0" presId="urn:microsoft.com/office/officeart/2005/8/layout/venn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CA2BC4-1E1F-4975-897B-FEE8B5DF21F8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095DE2-E8A1-4962-98AA-3D698797C1D6}">
      <dgm:prSet custT="1"/>
      <dgm:spPr/>
      <dgm:t>
        <a:bodyPr/>
        <a:lstStyle/>
        <a:p>
          <a:pPr rtl="0"/>
          <a:r>
            <a:rPr lang="en-US" sz="1800" dirty="0" smtClean="0">
              <a:latin typeface="Open Sans"/>
            </a:rPr>
            <a:t>Data dictionary to store information about database system’s data</a:t>
          </a:r>
          <a:endParaRPr lang="en-US" sz="1800" dirty="0">
            <a:latin typeface="Open Sans"/>
          </a:endParaRPr>
        </a:p>
      </dgm:t>
    </dgm:pt>
    <dgm:pt modelId="{4B088BBE-864C-4C2B-8D88-A09A38C5031D}" type="parTrans" cxnId="{C9675385-7674-4447-A51F-D1D7BCD979B3}">
      <dgm:prSet/>
      <dgm:spPr/>
      <dgm:t>
        <a:bodyPr/>
        <a:lstStyle/>
        <a:p>
          <a:endParaRPr lang="en-US" sz="1800">
            <a:latin typeface="Open Sans"/>
          </a:endParaRPr>
        </a:p>
      </dgm:t>
    </dgm:pt>
    <dgm:pt modelId="{7A8781E0-4B07-4BB1-8912-EB8B3840D7F4}" type="sibTrans" cxnId="{C9675385-7674-4447-A51F-D1D7BCD979B3}">
      <dgm:prSet/>
      <dgm:spPr/>
      <dgm:t>
        <a:bodyPr/>
        <a:lstStyle/>
        <a:p>
          <a:endParaRPr lang="en-US" sz="1800">
            <a:latin typeface="Open Sans"/>
          </a:endParaRPr>
        </a:p>
      </dgm:t>
    </dgm:pt>
    <dgm:pt modelId="{1544FC13-5F57-4FA0-8D0C-208B53A498F6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sz="1800" dirty="0" smtClean="0">
              <a:latin typeface="Open Sans"/>
            </a:rPr>
            <a:t>Design tools to support data analysis</a:t>
          </a:r>
          <a:endParaRPr lang="en-US" sz="1800" dirty="0">
            <a:latin typeface="Open Sans"/>
          </a:endParaRPr>
        </a:p>
      </dgm:t>
    </dgm:pt>
    <dgm:pt modelId="{9C2FADD8-DCAC-4402-AF6D-80C749F048B5}" type="parTrans" cxnId="{140DCBAB-D396-4E6C-9409-18118F454B49}">
      <dgm:prSet/>
      <dgm:spPr/>
      <dgm:t>
        <a:bodyPr/>
        <a:lstStyle/>
        <a:p>
          <a:endParaRPr lang="en-US" sz="1800">
            <a:latin typeface="Open Sans"/>
          </a:endParaRPr>
        </a:p>
      </dgm:t>
    </dgm:pt>
    <dgm:pt modelId="{1D88439F-EBA2-4FA2-A398-AA2244A8A7C1}" type="sibTrans" cxnId="{140DCBAB-D396-4E6C-9409-18118F454B49}">
      <dgm:prSet/>
      <dgm:spPr/>
      <dgm:t>
        <a:bodyPr/>
        <a:lstStyle/>
        <a:p>
          <a:endParaRPr lang="en-US" sz="1800">
            <a:latin typeface="Open Sans"/>
          </a:endParaRPr>
        </a:p>
      </dgm:t>
    </dgm:pt>
    <dgm:pt modelId="{7B969E27-87BA-4CCE-AC2A-DE4928D169FE}">
      <dgm:prSet custT="1"/>
      <dgm:spPr/>
      <dgm:t>
        <a:bodyPr/>
        <a:lstStyle/>
        <a:p>
          <a:pPr rtl="0"/>
          <a:r>
            <a:rPr lang="en-US" sz="1800" dirty="0" smtClean="0">
              <a:latin typeface="Open Sans"/>
            </a:rPr>
            <a:t>Tools to permit development of corporate data model, and conceptual and logical data models</a:t>
          </a:r>
          <a:endParaRPr lang="en-US" sz="1800" dirty="0">
            <a:latin typeface="Open Sans"/>
          </a:endParaRPr>
        </a:p>
      </dgm:t>
    </dgm:pt>
    <dgm:pt modelId="{CEF3A2B2-638D-4FB9-B884-E03357B4B9F2}" type="parTrans" cxnId="{9BCD4DF7-9B36-4ED3-A26A-86D1751378FD}">
      <dgm:prSet/>
      <dgm:spPr/>
      <dgm:t>
        <a:bodyPr/>
        <a:lstStyle/>
        <a:p>
          <a:endParaRPr lang="en-US" sz="1800">
            <a:latin typeface="Open Sans"/>
          </a:endParaRPr>
        </a:p>
      </dgm:t>
    </dgm:pt>
    <dgm:pt modelId="{5A5B3861-81C1-435C-BCBD-C51BD0899CC4}" type="sibTrans" cxnId="{9BCD4DF7-9B36-4ED3-A26A-86D1751378FD}">
      <dgm:prSet/>
      <dgm:spPr/>
      <dgm:t>
        <a:bodyPr/>
        <a:lstStyle/>
        <a:p>
          <a:endParaRPr lang="en-US" sz="1800">
            <a:latin typeface="Open Sans"/>
          </a:endParaRPr>
        </a:p>
      </dgm:t>
    </dgm:pt>
    <dgm:pt modelId="{8DBA23FF-A813-49D6-A147-129802C32629}">
      <dgm:prSet custT="1"/>
      <dgm:spPr/>
      <dgm:t>
        <a:bodyPr/>
        <a:lstStyle/>
        <a:p>
          <a:pPr rtl="0"/>
          <a:r>
            <a:rPr lang="en-US" sz="1800" dirty="0" smtClean="0">
              <a:latin typeface="Open Sans"/>
            </a:rPr>
            <a:t>Tools to enable prototyping of applications.</a:t>
          </a:r>
          <a:endParaRPr lang="en-US" sz="1800" dirty="0">
            <a:latin typeface="Open Sans"/>
          </a:endParaRPr>
        </a:p>
      </dgm:t>
    </dgm:pt>
    <dgm:pt modelId="{E6A4EDC6-EB7E-4A95-A86F-350706349828}" type="parTrans" cxnId="{075A8E00-29E9-4E06-8A26-6774DBBA3A55}">
      <dgm:prSet/>
      <dgm:spPr/>
      <dgm:t>
        <a:bodyPr/>
        <a:lstStyle/>
        <a:p>
          <a:endParaRPr lang="en-US" sz="1800">
            <a:latin typeface="Open Sans"/>
          </a:endParaRPr>
        </a:p>
      </dgm:t>
    </dgm:pt>
    <dgm:pt modelId="{D45C1F55-F7F5-4747-8972-C829FE1AA9BF}" type="sibTrans" cxnId="{075A8E00-29E9-4E06-8A26-6774DBBA3A55}">
      <dgm:prSet/>
      <dgm:spPr/>
      <dgm:t>
        <a:bodyPr/>
        <a:lstStyle/>
        <a:p>
          <a:endParaRPr lang="en-US" sz="1800">
            <a:latin typeface="Open Sans"/>
          </a:endParaRPr>
        </a:p>
      </dgm:t>
    </dgm:pt>
    <dgm:pt modelId="{BA09107D-0407-4C53-AF43-2C2AAC36B63E}" type="pres">
      <dgm:prSet presAssocID="{70CA2BC4-1E1F-4975-897B-FEE8B5DF21F8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B16F99-DA08-4CCC-88F5-C5A52984724E}" type="pres">
      <dgm:prSet presAssocID="{70CA2BC4-1E1F-4975-897B-FEE8B5DF21F8}" presName="diamond" presStyleLbl="bgShp" presStyleIdx="0" presStyleCnt="1"/>
      <dgm:spPr/>
    </dgm:pt>
    <dgm:pt modelId="{133AB6DB-C61C-4EDC-9CB1-C63A5F207ECE}" type="pres">
      <dgm:prSet presAssocID="{70CA2BC4-1E1F-4975-897B-FEE8B5DF21F8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10604F-8625-48B4-8BDC-4ACD037B59CD}" type="pres">
      <dgm:prSet presAssocID="{70CA2BC4-1E1F-4975-897B-FEE8B5DF21F8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A96331-C504-403D-942F-B88DD4B3F855}" type="pres">
      <dgm:prSet presAssocID="{70CA2BC4-1E1F-4975-897B-FEE8B5DF21F8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1BF7C0-CC0D-44CE-B67D-018CA6B9BF04}" type="pres">
      <dgm:prSet presAssocID="{70CA2BC4-1E1F-4975-897B-FEE8B5DF21F8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68AEE0-224E-4209-B5AA-66D1B4C0EC0B}" type="presOf" srcId="{70CA2BC4-1E1F-4975-897B-FEE8B5DF21F8}" destId="{BA09107D-0407-4C53-AF43-2C2AAC36B63E}" srcOrd="0" destOrd="0" presId="urn:microsoft.com/office/officeart/2005/8/layout/matrix3"/>
    <dgm:cxn modelId="{F7FFFBCA-0379-47FC-86A3-3D12971AA38A}" type="presOf" srcId="{1544FC13-5F57-4FA0-8D0C-208B53A498F6}" destId="{BB10604F-8625-48B4-8BDC-4ACD037B59CD}" srcOrd="0" destOrd="0" presId="urn:microsoft.com/office/officeart/2005/8/layout/matrix3"/>
    <dgm:cxn modelId="{A2DDB168-4B75-4A0C-9612-ACCAE670770A}" type="presOf" srcId="{8DBA23FF-A813-49D6-A147-129802C32629}" destId="{191BF7C0-CC0D-44CE-B67D-018CA6B9BF04}" srcOrd="0" destOrd="0" presId="urn:microsoft.com/office/officeart/2005/8/layout/matrix3"/>
    <dgm:cxn modelId="{C8F0A09B-6BA5-48E7-83C9-0CF16C6538E1}" type="presOf" srcId="{7B969E27-87BA-4CCE-AC2A-DE4928D169FE}" destId="{85A96331-C504-403D-942F-B88DD4B3F855}" srcOrd="0" destOrd="0" presId="urn:microsoft.com/office/officeart/2005/8/layout/matrix3"/>
    <dgm:cxn modelId="{140DCBAB-D396-4E6C-9409-18118F454B49}" srcId="{70CA2BC4-1E1F-4975-897B-FEE8B5DF21F8}" destId="{1544FC13-5F57-4FA0-8D0C-208B53A498F6}" srcOrd="1" destOrd="0" parTransId="{9C2FADD8-DCAC-4402-AF6D-80C749F048B5}" sibTransId="{1D88439F-EBA2-4FA2-A398-AA2244A8A7C1}"/>
    <dgm:cxn modelId="{1FC56A95-A7B5-46D3-8D93-4F2F0A07F013}" type="presOf" srcId="{BD095DE2-E8A1-4962-98AA-3D698797C1D6}" destId="{133AB6DB-C61C-4EDC-9CB1-C63A5F207ECE}" srcOrd="0" destOrd="0" presId="urn:microsoft.com/office/officeart/2005/8/layout/matrix3"/>
    <dgm:cxn modelId="{C9675385-7674-4447-A51F-D1D7BCD979B3}" srcId="{70CA2BC4-1E1F-4975-897B-FEE8B5DF21F8}" destId="{BD095DE2-E8A1-4962-98AA-3D698797C1D6}" srcOrd="0" destOrd="0" parTransId="{4B088BBE-864C-4C2B-8D88-A09A38C5031D}" sibTransId="{7A8781E0-4B07-4BB1-8912-EB8B3840D7F4}"/>
    <dgm:cxn modelId="{9BCD4DF7-9B36-4ED3-A26A-86D1751378FD}" srcId="{70CA2BC4-1E1F-4975-897B-FEE8B5DF21F8}" destId="{7B969E27-87BA-4CCE-AC2A-DE4928D169FE}" srcOrd="2" destOrd="0" parTransId="{CEF3A2B2-638D-4FB9-B884-E03357B4B9F2}" sibTransId="{5A5B3861-81C1-435C-BCBD-C51BD0899CC4}"/>
    <dgm:cxn modelId="{075A8E00-29E9-4E06-8A26-6774DBBA3A55}" srcId="{70CA2BC4-1E1F-4975-897B-FEE8B5DF21F8}" destId="{8DBA23FF-A813-49D6-A147-129802C32629}" srcOrd="3" destOrd="0" parTransId="{E6A4EDC6-EB7E-4A95-A86F-350706349828}" sibTransId="{D45C1F55-F7F5-4747-8972-C829FE1AA9BF}"/>
    <dgm:cxn modelId="{974A75F4-7A3D-4879-8B47-2A3BAF764C3B}" type="presParOf" srcId="{BA09107D-0407-4C53-AF43-2C2AAC36B63E}" destId="{C9B16F99-DA08-4CCC-88F5-C5A52984724E}" srcOrd="0" destOrd="0" presId="urn:microsoft.com/office/officeart/2005/8/layout/matrix3"/>
    <dgm:cxn modelId="{DB1F0BFA-B858-4D9B-8471-C042D48FF672}" type="presParOf" srcId="{BA09107D-0407-4C53-AF43-2C2AAC36B63E}" destId="{133AB6DB-C61C-4EDC-9CB1-C63A5F207ECE}" srcOrd="1" destOrd="0" presId="urn:microsoft.com/office/officeart/2005/8/layout/matrix3"/>
    <dgm:cxn modelId="{E7EBF357-1660-499A-B74B-6C90CBBFE803}" type="presParOf" srcId="{BA09107D-0407-4C53-AF43-2C2AAC36B63E}" destId="{BB10604F-8625-48B4-8BDC-4ACD037B59CD}" srcOrd="2" destOrd="0" presId="urn:microsoft.com/office/officeart/2005/8/layout/matrix3"/>
    <dgm:cxn modelId="{83162BCB-A38E-4257-B99C-4BC0A9C07232}" type="presParOf" srcId="{BA09107D-0407-4C53-AF43-2C2AAC36B63E}" destId="{85A96331-C504-403D-942F-B88DD4B3F855}" srcOrd="3" destOrd="0" presId="urn:microsoft.com/office/officeart/2005/8/layout/matrix3"/>
    <dgm:cxn modelId="{3E07C0C4-B2C0-4750-B4F9-647F2884AF5E}" type="presParOf" srcId="{BA09107D-0407-4C53-AF43-2C2AAC36B63E}" destId="{191BF7C0-CC0D-44CE-B67D-018CA6B9BF04}" srcOrd="4" destOrd="0" presId="urn:microsoft.com/office/officeart/2005/8/layout/matrix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9BB24-A8BE-48DF-8A8D-59199EF78CCA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CDA0E-3DDB-41E9-B76B-5C58D9F61B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15/12/2015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15/12/2015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15/12/2015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34B-4EC5-483B-936D-0F798C36996C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7747-A24A-4515-B4A1-F733D0AB4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246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15/12/2015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15/12/2015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15/12/2015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15/12/2015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15/12/2015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15/12/2015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15/12/2015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15/12/2015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15/12/2015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google.com/url?sa=i&amp;source=imgres&amp;cd=&amp;cad=rja&amp;uact=8&amp;ved=0CAsQjB0wAGoVChMIjc73m9-TxgIVwqq8Ch3jcABv&amp;url=http://www.ticopa.com/HFCL/FOCUS/SystemsThinking/10-systems.html&amp;ei=Vdd_Vc3PJMLV8gXj4YH4Bg&amp;psig=AFQjCNEC-IbcRUXDW3_y8EaOuGCWdMZtiQ&amp;ust=1434527957687294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google.com/url?sa=i&amp;source=imgres&amp;cd=&amp;cad=rja&amp;uact=8&amp;ved=0CAsQjB0wAGoVChMIxovXjeuTxgIVChO8Ch1ucwAO&amp;url=http://www.compbuilding.com/Services/DatabaseDesign&amp;ei=zON_Vcb1OIqm8AXu5oFw&amp;psig=AFQjCNHUonsrD5Z1WE0rey1Ka5qr9tfDtg&amp;ust=143453114904249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google.com/url?sa=i&amp;source=imgres&amp;cd=&amp;cad=rja&amp;uact=8&amp;ved=0CAsQjB0wAGoVChMI9vjx7fSTxgIVS3q8Ch2qHwBF&amp;url=http://edlivetoday.com/?p=191&amp;ei=Bu5_VfbdJcv08QWqv4CoBA&amp;psig=AFQjCNGWn8m5QvQcoK25184TGWGbTPjXLg&amp;ust=1434533766711498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source=imgres&amp;cd=&amp;cad=rja&amp;uact=8&amp;ved=0CAsQjB0wAGoVChMI_bGvzfWTxgIVRXu8Ch0mogAS&amp;url=http://www.healthytravelblog.com/2013/12/18/is-it-bad-to-say-thank-you-and-other-cultural-no-nos/&amp;ei=zu5_Vf2SNMX28QWmxIKQAQ&amp;psig=AFQjCNEBHY_E9fkfNK52ASzl-aFPXYg-Ow&amp;ust=1434533966946524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google.com/url?sa=i&amp;source=imgres&amp;cd=&amp;cad=rja&amp;uact=8&amp;ved=0CAsQjB0wAGoVChMIlf2n2N6TxgIVzra8Ch0ADgC6&amp;url=http://2020projectmanagement.com/2013/12/planning-your-project-6-helpful-tips/&amp;ei=x9Z_VdX9L87t8gWAnIDQCw&amp;psig=AFQjCNGZp2K3uBX-hGzpnPjeR3IQsy8DlQ&amp;ust=143452781587192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90687" y="1676400"/>
            <a:ext cx="77581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100" b="1" dirty="0" smtClean="0">
                <a:solidFill>
                  <a:schemeClr val="bg1"/>
                </a:solidFill>
                <a:latin typeface="Open Sans"/>
              </a:rPr>
              <a:t>Course	: </a:t>
            </a:r>
            <a:r>
              <a:rPr lang="en-US" sz="2100" b="1" dirty="0" smtClean="0">
                <a:solidFill>
                  <a:schemeClr val="bg1"/>
                </a:solidFill>
                <a:latin typeface="Open Sans"/>
              </a:rPr>
              <a:t>ISYS6280 </a:t>
            </a:r>
            <a:r>
              <a:rPr lang="en-US" sz="2100" b="1" dirty="0" smtClean="0">
                <a:solidFill>
                  <a:schemeClr val="bg1"/>
                </a:solidFill>
                <a:latin typeface="Open Sans"/>
              </a:rPr>
              <a:t>– </a:t>
            </a:r>
            <a:r>
              <a:rPr lang="en-US" sz="2100" b="1" dirty="0" smtClean="0">
                <a:solidFill>
                  <a:schemeClr val="bg1"/>
                </a:solidFill>
                <a:latin typeface="Open Sans"/>
              </a:rPr>
              <a:t>Database Systems (GAT)</a:t>
            </a:r>
            <a:endParaRPr lang="en-US" sz="2100" b="1" dirty="0">
              <a:solidFill>
                <a:schemeClr val="bg1"/>
              </a:solidFill>
              <a:latin typeface="Open Sans"/>
            </a:endParaRP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100" b="1" dirty="0" smtClean="0">
                <a:solidFill>
                  <a:schemeClr val="bg1"/>
                </a:solidFill>
                <a:latin typeface="Open Sans"/>
              </a:rPr>
              <a:t>Year 	: 2015</a:t>
            </a:r>
            <a:endParaRPr lang="en-US" sz="2100" b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0480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DATABASE SYSTEM DEVELOPMENT LIFECYCLE</a:t>
            </a: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Session  </a:t>
            </a:r>
            <a:r>
              <a:rPr lang="en-US" sz="2800" dirty="0" smtClean="0">
                <a:solidFill>
                  <a:schemeClr val="bg1"/>
                </a:solidFill>
              </a:rPr>
              <a:t>9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971800" y="456432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 smtClean="0">
                <a:latin typeface="Open Sans"/>
                <a:cs typeface="Times" pitchFamily="18" charset="0"/>
              </a:rPr>
              <a:t>2. System Definition</a:t>
            </a:r>
            <a:endParaRPr lang="en-US" sz="3600" b="1" dirty="0">
              <a:latin typeface="Open Sans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95400" y="1600200"/>
            <a:ext cx="7315200" cy="434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Describes scope and boundaries of database system and the major user views.</a:t>
            </a:r>
            <a:r>
              <a:rPr lang="en-GB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 </a:t>
            </a:r>
          </a:p>
          <a:p>
            <a:r>
              <a:rPr lang="en-US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User view defines what is required of a database system from perspective of:</a:t>
            </a:r>
          </a:p>
          <a:p>
            <a:pPr lvl="1"/>
            <a:r>
              <a:rPr lang="en-US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 </a:t>
            </a:r>
            <a:r>
              <a:rPr lang="en-US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a particular job role (such as Manager or Supervisor) or </a:t>
            </a:r>
          </a:p>
          <a:p>
            <a:pPr lvl="1"/>
            <a:r>
              <a:rPr lang="en-US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enterprise application area (such as marketing, personnel, or stock control).</a:t>
            </a:r>
            <a:endParaRPr lang="en-US" sz="2400" dirty="0" smtClean="0">
              <a:latin typeface="Open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30722" name="Picture 2" descr="http://www.ticopa.com/HFCL/FOCUS/SystemsThinking/images/system.definiti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5181600"/>
            <a:ext cx="3200400" cy="1428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ctangle 7"/>
          <p:cNvSpPr/>
          <p:nvPr/>
        </p:nvSpPr>
        <p:spPr>
          <a:xfrm>
            <a:off x="4461761" y="6488668"/>
            <a:ext cx="10246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pen Sans"/>
                <a:hlinkClick r:id="rId4"/>
              </a:rPr>
              <a:t>www.ticopa.com</a:t>
            </a:r>
            <a:endParaRPr lang="en-US" sz="9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971800" y="456432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 smtClean="0">
                <a:latin typeface="Open Sans"/>
                <a:cs typeface="Times" pitchFamily="18" charset="0"/>
              </a:rPr>
              <a:t>2. System Definition</a:t>
            </a:r>
            <a:endParaRPr lang="en-US" sz="3600" b="1" dirty="0">
              <a:latin typeface="Open Sans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95400" y="1600200"/>
            <a:ext cx="7315200" cy="434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Database application may have one or more user views. </a:t>
            </a:r>
          </a:p>
          <a:p>
            <a:pPr>
              <a:lnSpc>
                <a:spcPct val="30000"/>
              </a:lnSpc>
            </a:pPr>
            <a:endParaRPr lang="en-US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r>
              <a:rPr lang="en-US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Identifying user views helps ensure that no major users of the database are forgotten when developing requirements for new system. </a:t>
            </a:r>
          </a:p>
          <a:p>
            <a:pPr>
              <a:lnSpc>
                <a:spcPct val="30000"/>
              </a:lnSpc>
            </a:pPr>
            <a:endParaRPr lang="en-US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r>
              <a:rPr lang="en-US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User views also help in development of complex database system allowing requirements to be broken down into manageable pieces. </a:t>
            </a:r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95600" y="304800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latin typeface="Open Sans"/>
                <a:cs typeface="Times" pitchFamily="18" charset="0"/>
              </a:rPr>
              <a:t>Representation of a Database System with Multiple User Views</a:t>
            </a:r>
            <a:endParaRPr lang="en-US" sz="30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5" name="Picture 5" descr="C09NF02"/>
          <p:cNvPicPr>
            <a:picLocks noChangeAspect="1" noChangeArrowheads="1"/>
          </p:cNvPicPr>
          <p:nvPr/>
        </p:nvPicPr>
        <p:blipFill>
          <a:blip r:embed="rId3"/>
          <a:srcRect r="28444"/>
          <a:stretch>
            <a:fillRect/>
          </a:stretch>
        </p:blipFill>
        <p:spPr>
          <a:xfrm>
            <a:off x="2209800" y="1557338"/>
            <a:ext cx="5688012" cy="50784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19400" y="304032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>
                <a:latin typeface="Open Sans"/>
                <a:cs typeface="Times" pitchFamily="18" charset="0"/>
              </a:rPr>
              <a:t>3. Requirements Collection and Analysis</a:t>
            </a:r>
            <a:endParaRPr lang="en-US" sz="3200" b="1" dirty="0">
              <a:latin typeface="Open Sans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95400" y="1676400"/>
            <a:ext cx="7315200" cy="434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Process of </a:t>
            </a:r>
            <a:r>
              <a:rPr lang="en-GB" altLang="en-US" sz="2400" dirty="0" smtClean="0">
                <a:solidFill>
                  <a:srgbClr val="7030A0"/>
                </a:solidFill>
                <a:latin typeface="Open Sans"/>
                <a:ea typeface="Times" pitchFamily="18" charset="0"/>
                <a:cs typeface="Times" pitchFamily="18" charset="0"/>
              </a:rPr>
              <a:t>collecting and analyzing information </a:t>
            </a:r>
            <a:r>
              <a:rPr lang="en-GB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about the part of organization to be supported by the database system, and using this information to identify users’ requirements of new system.</a:t>
            </a:r>
          </a:p>
          <a:p>
            <a:r>
              <a:rPr lang="en-US" altLang="en-US" sz="2400" dirty="0" smtClean="0">
                <a:solidFill>
                  <a:srgbClr val="7030A0"/>
                </a:solidFill>
                <a:latin typeface="Open Sans"/>
                <a:ea typeface="Times" pitchFamily="18" charset="0"/>
                <a:cs typeface="Times" pitchFamily="18" charset="0"/>
              </a:rPr>
              <a:t>Information is gathered for each major user view including:</a:t>
            </a:r>
          </a:p>
          <a:p>
            <a:pPr lvl="1"/>
            <a:r>
              <a:rPr lang="en-US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a description of data used or generated;</a:t>
            </a:r>
          </a:p>
          <a:p>
            <a:pPr lvl="1"/>
            <a:r>
              <a:rPr lang="en-US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details of how data is to be used/generated;</a:t>
            </a:r>
          </a:p>
          <a:p>
            <a:pPr lvl="1"/>
            <a:r>
              <a:rPr lang="en-US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any additional requirements for new database system.</a:t>
            </a:r>
          </a:p>
          <a:p>
            <a:endParaRPr lang="en-GB" altLang="en-US" sz="2400" dirty="0" smtClean="0">
              <a:latin typeface="Open Sans"/>
              <a:ea typeface="Times" pitchFamily="18" charset="0"/>
              <a:cs typeface="Times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19400" y="304032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>
                <a:latin typeface="Open Sans"/>
                <a:cs typeface="Times" pitchFamily="18" charset="0"/>
              </a:rPr>
              <a:t>3. Requirements Collection and Analysis</a:t>
            </a:r>
            <a:endParaRPr lang="en-US" sz="3200" b="1" dirty="0">
              <a:latin typeface="Open Sans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95400" y="1676400"/>
            <a:ext cx="7315200" cy="434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Information is analyzed to </a:t>
            </a:r>
            <a:r>
              <a:rPr lang="en-US" altLang="en-US" sz="2400" dirty="0" smtClean="0">
                <a:solidFill>
                  <a:srgbClr val="7030A0"/>
                </a:solidFill>
                <a:latin typeface="Open Sans"/>
                <a:ea typeface="Times" pitchFamily="18" charset="0"/>
                <a:cs typeface="Times" pitchFamily="18" charset="0"/>
              </a:rPr>
              <a:t>identify requirements to be included in new database system</a:t>
            </a:r>
            <a:r>
              <a:rPr lang="en-US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. Described in the requirements specification.</a:t>
            </a:r>
          </a:p>
          <a:p>
            <a:r>
              <a:rPr lang="en-US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Another important activity is </a:t>
            </a:r>
            <a:r>
              <a:rPr lang="en-US" altLang="en-US" sz="2400" dirty="0" smtClean="0">
                <a:solidFill>
                  <a:srgbClr val="7030A0"/>
                </a:solidFill>
                <a:latin typeface="Open Sans"/>
                <a:ea typeface="Times" pitchFamily="18" charset="0"/>
                <a:cs typeface="Times" pitchFamily="18" charset="0"/>
              </a:rPr>
              <a:t>deciding how to manage the requirements for a database system with multiple user views. </a:t>
            </a:r>
          </a:p>
          <a:p>
            <a:r>
              <a:rPr lang="en-US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Three main approaches:</a:t>
            </a:r>
          </a:p>
          <a:p>
            <a:pPr lvl="1"/>
            <a:r>
              <a:rPr lang="en-US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centralized approach;</a:t>
            </a:r>
          </a:p>
          <a:p>
            <a:pPr lvl="1"/>
            <a:r>
              <a:rPr lang="en-US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view integration approach;</a:t>
            </a:r>
          </a:p>
          <a:p>
            <a:pPr lvl="1"/>
            <a:r>
              <a:rPr lang="en-US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combination of both approaches.</a:t>
            </a:r>
          </a:p>
          <a:p>
            <a:endParaRPr lang="en-GB" altLang="en-US" sz="2400" dirty="0" smtClean="0">
              <a:latin typeface="Open Sans"/>
              <a:ea typeface="Times" pitchFamily="18" charset="0"/>
              <a:cs typeface="Times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19400" y="304032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Open Sans"/>
                <a:cs typeface="Times" pitchFamily="18" charset="0"/>
              </a:rPr>
              <a:t>Centralized Approach to Managing Multiple User</a:t>
            </a:r>
            <a:endParaRPr lang="en-US" sz="32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5" name="Picture 6" descr="C09NF03"/>
          <p:cNvPicPr>
            <a:picLocks noChangeAspect="1" noChangeArrowheads="1"/>
          </p:cNvPicPr>
          <p:nvPr/>
        </p:nvPicPr>
        <p:blipFill>
          <a:blip r:embed="rId3"/>
          <a:srcRect r="-90" b="6674"/>
          <a:stretch>
            <a:fillRect/>
          </a:stretch>
        </p:blipFill>
        <p:spPr>
          <a:xfrm>
            <a:off x="779463" y="1858963"/>
            <a:ext cx="8135937" cy="43894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19400" y="304032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Open Sans"/>
                <a:cs typeface="Times" pitchFamily="18" charset="0"/>
              </a:rPr>
              <a:t>View Integration Approach</a:t>
            </a:r>
            <a:endParaRPr lang="en-US" sz="32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47800" y="1683978"/>
            <a:ext cx="7239000" cy="3040422"/>
          </a:xfrm>
        </p:spPr>
        <p:txBody>
          <a:bodyPr>
            <a:noAutofit/>
          </a:bodyPr>
          <a:lstStyle/>
          <a:p>
            <a:r>
              <a:rPr lang="en-US" altLang="en-US" sz="2500" dirty="0" smtClean="0">
                <a:ea typeface="Times" pitchFamily="18" charset="0"/>
                <a:cs typeface="Times" pitchFamily="18" charset="0"/>
              </a:rPr>
              <a:t>Data model representing single user view (or a subset of all user views) is called a </a:t>
            </a:r>
            <a:r>
              <a:rPr lang="en-US" altLang="en-US" sz="2500" i="1" dirty="0" smtClean="0">
                <a:ea typeface="Times" pitchFamily="18" charset="0"/>
                <a:cs typeface="Times" pitchFamily="18" charset="0"/>
              </a:rPr>
              <a:t>local data model</a:t>
            </a:r>
            <a:r>
              <a:rPr lang="en-US" altLang="en-US" sz="2500" dirty="0" smtClean="0">
                <a:ea typeface="Times" pitchFamily="18" charset="0"/>
                <a:cs typeface="Times" pitchFamily="18" charset="0"/>
              </a:rPr>
              <a:t>.</a:t>
            </a:r>
          </a:p>
          <a:p>
            <a:r>
              <a:rPr lang="en-US" altLang="en-US" sz="2500" dirty="0" smtClean="0">
                <a:ea typeface="Times" pitchFamily="18" charset="0"/>
                <a:cs typeface="Times" pitchFamily="18" charset="0"/>
              </a:rPr>
              <a:t>Each model includes diagrams and documentation describing requirements for one or more but not all user views of  database. </a:t>
            </a:r>
          </a:p>
          <a:p>
            <a:r>
              <a:rPr lang="en-US" altLang="en-US" sz="2500" dirty="0" smtClean="0">
                <a:ea typeface="Times" pitchFamily="18" charset="0"/>
                <a:cs typeface="Times" pitchFamily="18" charset="0"/>
              </a:rPr>
              <a:t>Local data models are then merged at a later stage during database design to produce a </a:t>
            </a:r>
            <a:r>
              <a:rPr lang="en-US" altLang="en-US" sz="2500" i="1" dirty="0" smtClean="0">
                <a:ea typeface="Times" pitchFamily="18" charset="0"/>
                <a:cs typeface="Times" pitchFamily="18" charset="0"/>
              </a:rPr>
              <a:t>global data model</a:t>
            </a:r>
            <a:r>
              <a:rPr lang="en-US" altLang="en-US" sz="2500" dirty="0" smtClean="0">
                <a:ea typeface="Times" pitchFamily="18" charset="0"/>
                <a:cs typeface="Times" pitchFamily="18" charset="0"/>
              </a:rPr>
              <a:t>, which represents </a:t>
            </a:r>
            <a:r>
              <a:rPr lang="en-US" altLang="en-US" sz="2500" i="1" dirty="0" smtClean="0">
                <a:ea typeface="Times" pitchFamily="18" charset="0"/>
                <a:cs typeface="Times" pitchFamily="18" charset="0"/>
              </a:rPr>
              <a:t>all </a:t>
            </a:r>
            <a:r>
              <a:rPr lang="en-US" altLang="en-US" sz="2500" dirty="0" smtClean="0">
                <a:ea typeface="Times" pitchFamily="18" charset="0"/>
                <a:cs typeface="Times" pitchFamily="18" charset="0"/>
              </a:rPr>
              <a:t>user views for the database. </a:t>
            </a:r>
            <a:endParaRPr lang="en-GB" altLang="en-US" sz="2500" dirty="0" smtClean="0">
              <a:ea typeface="Times" pitchFamily="18" charset="0"/>
              <a:cs typeface="Times" pitchFamily="18" charset="0"/>
            </a:endParaRPr>
          </a:p>
          <a:p>
            <a:endParaRPr lang="en-US" altLang="en-US" sz="2500" dirty="0" smtClean="0">
              <a:ea typeface="Times" pitchFamily="18" charset="0"/>
              <a:cs typeface="Times" pitchFamily="18" charset="0"/>
            </a:endParaRP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19400" y="152400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Open Sans"/>
                <a:cs typeface="Times" pitchFamily="18" charset="0"/>
              </a:rPr>
              <a:t>View Integration Approach to Managing Multiple User View</a:t>
            </a:r>
            <a:endParaRPr lang="en-US" sz="32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6" name="Picture 6" descr="C09NF04"/>
          <p:cNvPicPr>
            <a:picLocks noChangeAspect="1" noChangeArrowheads="1"/>
          </p:cNvPicPr>
          <p:nvPr/>
        </p:nvPicPr>
        <p:blipFill>
          <a:blip r:embed="rId3"/>
          <a:srcRect l="-1973" t="14931"/>
          <a:stretch>
            <a:fillRect/>
          </a:stretch>
        </p:blipFill>
        <p:spPr>
          <a:xfrm>
            <a:off x="1600200" y="1219200"/>
            <a:ext cx="6324600" cy="541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19400" y="304032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>
                <a:latin typeface="Open Sans"/>
                <a:cs typeface="Times" pitchFamily="18" charset="0"/>
              </a:rPr>
              <a:t>4. Database Design</a:t>
            </a:r>
            <a:endParaRPr lang="en-US" sz="3200" b="1" dirty="0">
              <a:latin typeface="Open Sans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95400" y="1676400"/>
            <a:ext cx="7315200" cy="434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Process of creating a design for a database that will support the enterprise’s mission statement and mission objectives for the required database system.</a:t>
            </a:r>
          </a:p>
          <a:p>
            <a:r>
              <a:rPr lang="en-GB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Main approaches include:</a:t>
            </a:r>
          </a:p>
          <a:p>
            <a:pPr lvl="1"/>
            <a:r>
              <a:rPr lang="en-GB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Top-down</a:t>
            </a:r>
          </a:p>
          <a:p>
            <a:pPr lvl="1"/>
            <a:r>
              <a:rPr lang="en-GB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Bottom-up</a:t>
            </a:r>
          </a:p>
          <a:p>
            <a:pPr lvl="1"/>
            <a:r>
              <a:rPr lang="en-GB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Inside-out</a:t>
            </a:r>
          </a:p>
          <a:p>
            <a:pPr lvl="1"/>
            <a:r>
              <a:rPr lang="en-GB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Mixed : uses both bottom-up and top-down</a:t>
            </a:r>
          </a:p>
          <a:p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ttp://www.compbuilding.com/images/database_im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4527041"/>
            <a:ext cx="3505200" cy="2330959"/>
          </a:xfrm>
          <a:prstGeom prst="rect">
            <a:avLst/>
          </a:prstGeom>
          <a:noFill/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2819400" y="304032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>
                <a:latin typeface="Open Sans"/>
                <a:cs typeface="Times" pitchFamily="18" charset="0"/>
              </a:rPr>
              <a:t>4. Database Design</a:t>
            </a:r>
            <a:endParaRPr lang="en-US" sz="3200" b="1" dirty="0">
              <a:latin typeface="Open Sans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95400" y="1676400"/>
            <a:ext cx="7315200" cy="434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Building data model requires answering questions about entities, relationships, and attributes. </a:t>
            </a:r>
          </a:p>
          <a:p>
            <a:pPr algn="just"/>
            <a:r>
              <a:rPr lang="en-US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A data model ensures we understand:</a:t>
            </a:r>
          </a:p>
          <a:p>
            <a:pPr lvl="1" algn="just">
              <a:buFontTx/>
              <a:buNone/>
            </a:pPr>
            <a:r>
              <a:rPr lang="en-US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- each user’s perspective of the data;</a:t>
            </a:r>
          </a:p>
          <a:p>
            <a:pPr lvl="1" algn="just">
              <a:buFontTx/>
              <a:buNone/>
            </a:pPr>
            <a:r>
              <a:rPr lang="en-US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- nature of the data itself, independent of its physical representations;</a:t>
            </a:r>
          </a:p>
          <a:p>
            <a:pPr lvl="1" algn="just">
              <a:buFontTx/>
              <a:buNone/>
            </a:pPr>
            <a:r>
              <a:rPr lang="en-US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- use of data across user views.</a:t>
            </a:r>
          </a:p>
          <a:p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09264" y="6629400"/>
            <a:ext cx="13965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pen Sans"/>
                <a:hlinkClick r:id="rId4"/>
              </a:rPr>
              <a:t>www.compbuilding.com</a:t>
            </a:r>
            <a:endParaRPr lang="en-US" sz="9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2020888" y="708025"/>
            <a:ext cx="6837362" cy="792163"/>
          </a:xfrm>
        </p:spPr>
        <p:txBody>
          <a:bodyPr/>
          <a:lstStyle/>
          <a:p>
            <a:pPr algn="r" eaLnBrk="1" hangingPunct="1"/>
            <a:r>
              <a:rPr lang="en-US" sz="3200" smtClean="0">
                <a:latin typeface="Open Sans" pitchFamily="-84" charset="0"/>
              </a:rPr>
              <a:t>LEARNING OUTCOME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1571625" y="2317750"/>
            <a:ext cx="7143779" cy="30400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Open Sans" pitchFamily="-84" charset="0"/>
              </a:rPr>
              <a:t>LO 1 :</a:t>
            </a:r>
            <a:r>
              <a:rPr lang="en-AU" sz="2800" dirty="0" smtClean="0"/>
              <a:t> </a:t>
            </a:r>
            <a:r>
              <a:rPr lang="en-AU" sz="2800" dirty="0" smtClean="0"/>
              <a:t>LO 1: Describe database systems, terminology, environment, and new concept of database</a:t>
            </a:r>
            <a:endParaRPr lang="en-US" sz="2800" dirty="0" smtClean="0"/>
          </a:p>
          <a:p>
            <a:pPr marL="0" lvl="0" indent="0">
              <a:buNone/>
            </a:pPr>
            <a:endParaRPr lang="en-US" sz="2800" dirty="0" smtClean="0"/>
          </a:p>
          <a:p>
            <a:pPr marL="0" indent="0" eaLnBrk="1" hangingPunct="1">
              <a:buNone/>
            </a:pPr>
            <a:endParaRPr lang="en-US" sz="2800" dirty="0" smtClean="0">
              <a:latin typeface="Open Sans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19400" y="304032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Open Sans"/>
                <a:cs typeface="Times" pitchFamily="18" charset="0"/>
              </a:rPr>
              <a:t>Criteria to Produce an Optimal Data Model</a:t>
            </a:r>
            <a:r>
              <a:rPr lang="en-US" sz="3200" dirty="0" smtClean="0">
                <a:latin typeface="Open Sans"/>
                <a:cs typeface="Times" pitchFamily="18" charset="0"/>
              </a:rPr>
              <a:t> </a:t>
            </a:r>
            <a:endParaRPr lang="en-US" sz="32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7" name="Picture 5" descr="DS3-Table 09-02"/>
          <p:cNvPicPr>
            <a:picLocks noChangeAspect="1" noChangeArrowheads="1"/>
          </p:cNvPicPr>
          <p:nvPr/>
        </p:nvPicPr>
        <p:blipFill>
          <a:blip r:embed="rId3"/>
          <a:srcRect l="21" t="11320"/>
          <a:stretch>
            <a:fillRect/>
          </a:stretch>
        </p:blipFill>
        <p:spPr bwMode="auto">
          <a:xfrm>
            <a:off x="990600" y="17526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19400" y="304032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sz="3200" b="1" dirty="0" smtClean="0">
                <a:latin typeface="Open Sans"/>
              </a:rPr>
              <a:t>Three phases of database design</a:t>
            </a:r>
            <a:endParaRPr lang="en-US" sz="3200" dirty="0">
              <a:latin typeface="Open Sans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1295400" y="1828800"/>
          <a:ext cx="7315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19400" y="304032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>
                <a:latin typeface="Open Sans"/>
                <a:cs typeface="Times" pitchFamily="18" charset="0"/>
              </a:rPr>
              <a:t>4.1 Conceptual Database Design</a:t>
            </a:r>
            <a:endParaRPr lang="en-US" sz="3200" b="1" dirty="0">
              <a:latin typeface="Open Sans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95400" y="1676400"/>
            <a:ext cx="7315200" cy="434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Process of constructing a model of the data used in an enterprise, independent of </a:t>
            </a:r>
            <a:r>
              <a:rPr lang="en-GB" altLang="en-US" sz="2500" i="1" dirty="0" smtClean="0">
                <a:latin typeface="Open Sans"/>
                <a:ea typeface="Times" pitchFamily="18" charset="0"/>
                <a:cs typeface="Times" pitchFamily="18" charset="0"/>
              </a:rPr>
              <a:t>all </a:t>
            </a:r>
            <a:r>
              <a:rPr lang="en-GB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physical considerations.</a:t>
            </a:r>
          </a:p>
          <a:p>
            <a:pPr>
              <a:lnSpc>
                <a:spcPct val="40000"/>
              </a:lnSpc>
            </a:pPr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r>
              <a:rPr lang="en-GB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Data model is built using the information in  users’ requirements specification. </a:t>
            </a:r>
          </a:p>
          <a:p>
            <a:pPr>
              <a:lnSpc>
                <a:spcPct val="40000"/>
              </a:lnSpc>
            </a:pPr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r>
              <a:rPr lang="en-GB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Conceptual data model is source of information for logical design phase. </a:t>
            </a:r>
          </a:p>
          <a:p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19400" y="304032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>
                <a:latin typeface="Open Sans"/>
                <a:cs typeface="Times" pitchFamily="18" charset="0"/>
              </a:rPr>
              <a:t>4.2 Logical Database Design</a:t>
            </a:r>
            <a:endParaRPr lang="en-US" sz="3200" b="1" dirty="0">
              <a:latin typeface="Open Sans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95400" y="1676400"/>
            <a:ext cx="7315200" cy="434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Process of constructing a model of the data used in an enterprise based on a specific data model (e.g. relational), but independent of a particular DBMS and other physical considerations.</a:t>
            </a:r>
          </a:p>
          <a:p>
            <a:pPr>
              <a:lnSpc>
                <a:spcPct val="40000"/>
              </a:lnSpc>
            </a:pPr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r>
              <a:rPr lang="en-GB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Conceptual data model is refined and mapped on to a  logical data model.</a:t>
            </a:r>
          </a:p>
          <a:p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19400" y="304032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>
                <a:latin typeface="Open Sans"/>
                <a:cs typeface="Times" pitchFamily="18" charset="0"/>
              </a:rPr>
              <a:t>4.3 Physical Database Design</a:t>
            </a:r>
            <a:endParaRPr lang="en-US" sz="3200" b="1" dirty="0">
              <a:latin typeface="Open Sans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95400" y="1676400"/>
            <a:ext cx="7315200" cy="434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Process of producing a description of the database implementation on secondary storage.</a:t>
            </a:r>
          </a:p>
          <a:p>
            <a:pPr>
              <a:lnSpc>
                <a:spcPct val="40000"/>
              </a:lnSpc>
            </a:pPr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r>
              <a:rPr lang="en-GB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Describes base relations, file organizations, and indexes used to achieve efficient access to data. Also describes any associated integrity constraints and security measures.</a:t>
            </a:r>
          </a:p>
          <a:p>
            <a:pPr>
              <a:lnSpc>
                <a:spcPct val="40000"/>
              </a:lnSpc>
            </a:pPr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r>
              <a:rPr lang="en-GB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Tailored to a specific DBMS system.</a:t>
            </a:r>
          </a:p>
          <a:p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19400" y="152400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000" b="1" dirty="0" smtClean="0">
                <a:latin typeface="Open Sans"/>
                <a:cs typeface="Times" pitchFamily="18" charset="0"/>
              </a:rPr>
              <a:t>Three-Level ANSI-SPARC Architecture and Phases of Database Design</a:t>
            </a:r>
            <a:r>
              <a:rPr lang="en-GB" sz="3000" dirty="0" smtClean="0">
                <a:latin typeface="Open Sans"/>
                <a:cs typeface="Times" pitchFamily="18" charset="0"/>
              </a:rPr>
              <a:t> </a:t>
            </a:r>
            <a:endParaRPr lang="en-US" sz="30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5" name="Picture 4" descr="DS3-Figure 09-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057400"/>
            <a:ext cx="6019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19400" y="304032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>
                <a:latin typeface="Open Sans"/>
                <a:cs typeface="Times" pitchFamily="18" charset="0"/>
              </a:rPr>
              <a:t>5. DBMS Selection</a:t>
            </a:r>
            <a:endParaRPr lang="en-US" sz="3200" b="1" dirty="0">
              <a:latin typeface="Open Sans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95400" y="1676400"/>
            <a:ext cx="7315200" cy="434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Selection of an appropriate DBMS to support the database system.</a:t>
            </a:r>
          </a:p>
          <a:p>
            <a:r>
              <a:rPr lang="en-GB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Undertaken at any time prior to logical design provided sufficient information is available regarding system requirements.</a:t>
            </a:r>
          </a:p>
          <a:p>
            <a:r>
              <a:rPr lang="en-US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Main steps to selecting a DBMS:</a:t>
            </a:r>
          </a:p>
          <a:p>
            <a:pPr lvl="1"/>
            <a:r>
              <a:rPr lang="en-US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define Terms of Reference of study;</a:t>
            </a:r>
          </a:p>
          <a:p>
            <a:pPr lvl="1"/>
            <a:r>
              <a:rPr lang="en-US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shortlist two or three products;</a:t>
            </a:r>
          </a:p>
          <a:p>
            <a:pPr lvl="1"/>
            <a:r>
              <a:rPr lang="en-US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evaluate products;</a:t>
            </a:r>
          </a:p>
          <a:p>
            <a:pPr lvl="1"/>
            <a:r>
              <a:rPr lang="en-US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recommend selection and produce report</a:t>
            </a:r>
            <a:r>
              <a:rPr lang="en-GB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.</a:t>
            </a:r>
          </a:p>
          <a:p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19400" y="304032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>
                <a:latin typeface="Open Sans"/>
                <a:cs typeface="Times" pitchFamily="18" charset="0"/>
              </a:rPr>
              <a:t>6. Application Design</a:t>
            </a:r>
            <a:endParaRPr lang="en-US" sz="3200" b="1" dirty="0">
              <a:latin typeface="Open Sans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95400" y="1676400"/>
            <a:ext cx="7315200" cy="434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Design of user interface and application programs that use and process the database.</a:t>
            </a:r>
          </a:p>
          <a:p>
            <a:pPr>
              <a:lnSpc>
                <a:spcPct val="30000"/>
              </a:lnSpc>
            </a:pPr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r>
              <a:rPr lang="en-GB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Database design and application design are parallel activities.</a:t>
            </a:r>
          </a:p>
          <a:p>
            <a:pPr>
              <a:lnSpc>
                <a:spcPct val="30000"/>
              </a:lnSpc>
            </a:pPr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r>
              <a:rPr lang="en-GB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Includes two important activities:</a:t>
            </a:r>
          </a:p>
          <a:p>
            <a:pPr lvl="1"/>
            <a:r>
              <a:rPr lang="en-GB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transaction design;</a:t>
            </a:r>
          </a:p>
          <a:p>
            <a:pPr lvl="1"/>
            <a:r>
              <a:rPr lang="en-GB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user interface design.</a:t>
            </a:r>
          </a:p>
          <a:p>
            <a:pPr lvl="1"/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19400" y="304032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>
                <a:latin typeface="Open Sans"/>
                <a:cs typeface="Times" pitchFamily="18" charset="0"/>
              </a:rPr>
              <a:t>7. Prototyping</a:t>
            </a:r>
            <a:endParaRPr lang="en-US" sz="3200" b="1" dirty="0">
              <a:latin typeface="Open Sans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95400" y="1676400"/>
            <a:ext cx="7315200" cy="434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Building working model of a database system.</a:t>
            </a:r>
          </a:p>
          <a:p>
            <a:pPr>
              <a:lnSpc>
                <a:spcPct val="40000"/>
              </a:lnSpc>
            </a:pPr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r>
              <a:rPr lang="en-GB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Purpose</a:t>
            </a:r>
          </a:p>
          <a:p>
            <a:pPr lvl="1"/>
            <a:r>
              <a:rPr lang="en-GB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to identify features of a system that work well, or are inadequate;</a:t>
            </a:r>
          </a:p>
          <a:p>
            <a:pPr lvl="1"/>
            <a:r>
              <a:rPr lang="en-GB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to suggest improvements or even new features;</a:t>
            </a:r>
          </a:p>
          <a:p>
            <a:pPr lvl="1"/>
            <a:r>
              <a:rPr lang="en-GB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to clarify the users’ requirements;</a:t>
            </a:r>
          </a:p>
          <a:p>
            <a:pPr lvl="1"/>
            <a:r>
              <a:rPr lang="en-GB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to evaluate feasibility of a particular system design.</a:t>
            </a:r>
          </a:p>
          <a:p>
            <a:pPr lvl="1"/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19400" y="304032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>
                <a:latin typeface="Open Sans"/>
                <a:cs typeface="Times" pitchFamily="18" charset="0"/>
              </a:rPr>
              <a:t>8. Implementation</a:t>
            </a:r>
            <a:endParaRPr lang="en-US" sz="3200" b="1" dirty="0">
              <a:latin typeface="Open Sans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95400" y="1676400"/>
            <a:ext cx="7315200" cy="434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Physical realization of the database and application designs.</a:t>
            </a:r>
          </a:p>
          <a:p>
            <a:pPr lvl="1"/>
            <a:r>
              <a:rPr lang="en-GB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Use DDL to create database schemas and empty database files.</a:t>
            </a:r>
          </a:p>
          <a:p>
            <a:pPr lvl="1"/>
            <a:r>
              <a:rPr lang="en-GB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Use DDL to create any specified user views.</a:t>
            </a:r>
          </a:p>
          <a:p>
            <a:pPr lvl="1"/>
            <a:r>
              <a:rPr lang="en-GB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Use 3GL or 4GL to create the application programs. This will include the database transactions implemented using the DML, possibly embedded in a host programming language.</a:t>
            </a:r>
          </a:p>
          <a:p>
            <a:pPr lvl="1"/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pPr lvl="1"/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2020888" y="500063"/>
            <a:ext cx="6837362" cy="792162"/>
          </a:xfrm>
        </p:spPr>
        <p:txBody>
          <a:bodyPr/>
          <a:lstStyle/>
          <a:p>
            <a:pPr algn="r" eaLnBrk="1" hangingPunct="1"/>
            <a:r>
              <a:rPr lang="en-US" sz="3200" smtClean="0">
                <a:latin typeface="Open Sans" pitchFamily="-84" charset="0"/>
              </a:rPr>
              <a:t>ACKNOWLEDGEMENT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214438" y="2000250"/>
            <a:ext cx="3643312" cy="3040063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smtClean="0">
                <a:latin typeface="Open Sans" pitchFamily="-84" charset="0"/>
              </a:rPr>
              <a:t>These slides have been adapted from Thomas Connolly and Carolyn Begg. 2015. Database Systems: A Practical Approach To Design, Implementation, and Management. Pearson Education. USA. ISBN:978-1-292-06118-4 </a:t>
            </a:r>
          </a:p>
        </p:txBody>
      </p:sp>
      <p:pic>
        <p:nvPicPr>
          <p:cNvPr id="35844" name="Picture 2" descr="D:\SCC\!Ganjil-1415\Course Review\PSBD_Edisi 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75" y="1643063"/>
            <a:ext cx="357187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514600" y="532632"/>
            <a:ext cx="69342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>
                <a:latin typeface="Open Sans"/>
                <a:cs typeface="Times" pitchFamily="18" charset="0"/>
              </a:rPr>
              <a:t>9. Data Conversion and Loading</a:t>
            </a:r>
            <a:endParaRPr lang="en-US" sz="3200" b="1" dirty="0">
              <a:latin typeface="Open Sans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95400" y="1676400"/>
            <a:ext cx="7315200" cy="434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Transferring any existing data into new database and converting any existing applications to run on new database.</a:t>
            </a:r>
          </a:p>
          <a:p>
            <a:r>
              <a:rPr lang="en-GB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Only required when new database system is replacing an old system. </a:t>
            </a:r>
          </a:p>
          <a:p>
            <a:pPr lvl="1"/>
            <a:r>
              <a:rPr lang="en-GB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DBMS normally has utility that loads existing files into new database. </a:t>
            </a:r>
          </a:p>
          <a:p>
            <a:r>
              <a:rPr lang="en-GB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May be possible to convert and use application programs from old system for use by new system. </a:t>
            </a:r>
          </a:p>
          <a:p>
            <a:pPr lvl="1"/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pPr lvl="1"/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514600" y="304800"/>
            <a:ext cx="69342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>
                <a:latin typeface="Open Sans"/>
                <a:cs typeface="Times" pitchFamily="18" charset="0"/>
              </a:rPr>
              <a:t>10. Testing</a:t>
            </a:r>
            <a:endParaRPr lang="en-US" sz="3200" b="1" dirty="0">
              <a:latin typeface="Open Sans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71600" y="1524000"/>
            <a:ext cx="7315200" cy="434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Process of running the database system with intent of finding errors.</a:t>
            </a:r>
          </a:p>
          <a:p>
            <a:r>
              <a:rPr lang="en-GB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Demonstrates that database and application programs </a:t>
            </a:r>
            <a:r>
              <a:rPr lang="en-GB" altLang="en-US" sz="2400" i="1" dirty="0" smtClean="0">
                <a:latin typeface="Open Sans"/>
                <a:ea typeface="Times" pitchFamily="18" charset="0"/>
                <a:cs typeface="Times" pitchFamily="18" charset="0"/>
              </a:rPr>
              <a:t>appear</a:t>
            </a:r>
            <a:r>
              <a:rPr lang="en-GB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 to be working according to requirements.</a:t>
            </a:r>
          </a:p>
          <a:p>
            <a:r>
              <a:rPr lang="en-GB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Evaluation conducted against a usability specification. Examples of criteria include:</a:t>
            </a:r>
          </a:p>
          <a:p>
            <a:pPr lvl="1"/>
            <a:r>
              <a:rPr lang="en-GB" altLang="en-US" sz="2400" dirty="0" err="1" smtClean="0">
                <a:latin typeface="Open Sans"/>
                <a:ea typeface="Times" pitchFamily="18" charset="0"/>
                <a:cs typeface="Times" pitchFamily="18" charset="0"/>
              </a:rPr>
              <a:t>Learnability</a:t>
            </a:r>
            <a:r>
              <a:rPr lang="en-GB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;</a:t>
            </a:r>
          </a:p>
          <a:p>
            <a:pPr lvl="1"/>
            <a:r>
              <a:rPr lang="en-GB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Performance;</a:t>
            </a:r>
          </a:p>
          <a:p>
            <a:pPr lvl="1"/>
            <a:r>
              <a:rPr lang="en-GB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Robustness;</a:t>
            </a:r>
          </a:p>
          <a:p>
            <a:pPr lvl="1"/>
            <a:r>
              <a:rPr lang="en-GB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Recoverability;</a:t>
            </a:r>
          </a:p>
          <a:p>
            <a:pPr lvl="1"/>
            <a:r>
              <a:rPr lang="en-GB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Adaptability.</a:t>
            </a:r>
          </a:p>
          <a:p>
            <a:endParaRPr lang="en-GB" altLang="en-US" sz="24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pPr lvl="1"/>
            <a:endParaRPr lang="en-GB" altLang="en-US" sz="24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endParaRPr lang="en-GB" altLang="en-US" sz="24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endParaRPr lang="en-GB" altLang="en-US" sz="2400" dirty="0" smtClean="0">
              <a:latin typeface="Open Sans"/>
              <a:ea typeface="Times" pitchFamily="18" charset="0"/>
              <a:cs typeface="Times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http://orbex.co.in/images/databasesadministrationSEC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27970" y="4648200"/>
            <a:ext cx="1839830" cy="2255275"/>
          </a:xfrm>
          <a:prstGeom prst="rect">
            <a:avLst/>
          </a:prstGeom>
          <a:noFill/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2514600" y="304800"/>
            <a:ext cx="69342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>
                <a:latin typeface="Open Sans"/>
                <a:cs typeface="Times" pitchFamily="18" charset="0"/>
              </a:rPr>
              <a:t>11. Operational Maintenance</a:t>
            </a:r>
            <a:endParaRPr lang="en-US" sz="3200" b="1" dirty="0">
              <a:latin typeface="Open Sans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143000" y="1600200"/>
            <a:ext cx="7315200" cy="3886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Process of monitoring and maintaining database system following installation.</a:t>
            </a:r>
          </a:p>
          <a:p>
            <a:r>
              <a:rPr lang="en-GB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Monitoring performance of system. </a:t>
            </a:r>
          </a:p>
          <a:p>
            <a:pPr lvl="1"/>
            <a:r>
              <a:rPr lang="en-GB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if performance falls, may require tuning or reorganization of the database.</a:t>
            </a:r>
          </a:p>
          <a:p>
            <a:r>
              <a:rPr lang="en-GB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Maintaining and upgrading database application (when required). </a:t>
            </a:r>
          </a:p>
          <a:p>
            <a:r>
              <a:rPr lang="en-GB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Incorporating new requirements into database application.</a:t>
            </a:r>
          </a:p>
          <a:p>
            <a:pPr lvl="1"/>
            <a:endParaRPr lang="en-GB" altLang="en-US" sz="24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endParaRPr lang="en-GB" altLang="en-US" sz="24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pPr lvl="1"/>
            <a:endParaRPr lang="en-GB" altLang="en-US" sz="24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endParaRPr lang="en-GB" altLang="en-US" sz="24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endParaRPr lang="en-GB" altLang="en-US" sz="2400" dirty="0" smtClean="0">
              <a:latin typeface="Open Sans"/>
              <a:ea typeface="Times" pitchFamily="18" charset="0"/>
              <a:cs typeface="Times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3937" y="6488668"/>
            <a:ext cx="10374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pen Sans"/>
              </a:rPr>
              <a:t>http://orbex.co.in</a:t>
            </a:r>
            <a:endParaRPr lang="en-US" sz="9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971800" y="228600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kern="0" dirty="0" smtClean="0">
                <a:solidFill>
                  <a:srgbClr val="000000"/>
                </a:solidFill>
                <a:latin typeface="Open Sans"/>
                <a:cs typeface="Arial" pitchFamily="34" charset="0"/>
              </a:rPr>
              <a:t>CASE Tools</a:t>
            </a:r>
            <a:endParaRPr lang="en-US" sz="3600" b="1" dirty="0">
              <a:latin typeface="Open Sans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276600" y="838200"/>
            <a:ext cx="7315200" cy="838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Support provided by CASE tools</a:t>
            </a:r>
            <a:r>
              <a:rPr lang="en-GB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 </a:t>
            </a:r>
            <a:r>
              <a:rPr lang="en-US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include :</a:t>
            </a:r>
            <a:endParaRPr lang="en-GB" altLang="en-US" sz="24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Open Sans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1981200" y="1524000"/>
          <a:ext cx="62484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514600" y="304800"/>
            <a:ext cx="69342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kern="0" dirty="0" smtClean="0">
                <a:solidFill>
                  <a:srgbClr val="000000"/>
                </a:solidFill>
                <a:latin typeface="Open Sans"/>
                <a:cs typeface="Arial" pitchFamily="34" charset="0"/>
              </a:rPr>
              <a:t>CASE Tools</a:t>
            </a:r>
            <a:endParaRPr lang="en-US" sz="3200" b="1" dirty="0">
              <a:latin typeface="Open Sans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0" y="1371600"/>
            <a:ext cx="7315200" cy="3886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Provide following benefits:</a:t>
            </a:r>
          </a:p>
          <a:p>
            <a:pPr lvl="1"/>
            <a:r>
              <a:rPr lang="en-US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Standards; </a:t>
            </a:r>
          </a:p>
          <a:p>
            <a:pPr lvl="1"/>
            <a:r>
              <a:rPr lang="en-US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Integration;</a:t>
            </a:r>
          </a:p>
          <a:p>
            <a:pPr lvl="1"/>
            <a:r>
              <a:rPr lang="en-US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Support for standard methods;</a:t>
            </a:r>
          </a:p>
          <a:p>
            <a:pPr lvl="1"/>
            <a:r>
              <a:rPr lang="en-US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Consistency;</a:t>
            </a:r>
          </a:p>
          <a:p>
            <a:pPr lvl="1"/>
            <a:r>
              <a:rPr lang="en-AU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Automation .</a:t>
            </a:r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pPr lvl="1"/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pPr lvl="1"/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79874" name="Picture 2" descr="http://edlivetoday.com/wp-content/uploads/2014/08/case-tool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657600"/>
            <a:ext cx="2857500" cy="28575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953573" y="6477000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pen Sans"/>
                <a:hlinkClick r:id="rId4"/>
              </a:rPr>
              <a:t>edlivetoday.com</a:t>
            </a:r>
            <a:endParaRPr lang="en-US" sz="9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28" descr="DS3-Figure 09-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219200"/>
            <a:ext cx="6172200" cy="549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2514600" y="152400"/>
            <a:ext cx="69342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000" b="1" dirty="0" smtClean="0">
                <a:latin typeface="Open Sans"/>
                <a:cs typeface="Times" pitchFamily="18" charset="0"/>
              </a:rPr>
              <a:t>CASE Tools and Database System Development Lifecycle</a:t>
            </a:r>
            <a:endParaRPr lang="en-US" sz="30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0898" name="Picture 2" descr="http://www.healthytravelblog.com/wp-content/uploads/2013/12/Thank-you-post-it_Xoomb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762000"/>
            <a:ext cx="8382000" cy="5240817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7315200" y="6398568"/>
            <a:ext cx="15888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pen Sans"/>
                <a:hlinkClick r:id="rId3"/>
              </a:rPr>
              <a:t>www.healthytravelblog.com</a:t>
            </a:r>
            <a:endParaRPr lang="en-US" sz="900" dirty="0">
              <a:latin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97375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CHAPTER 10</a:t>
            </a:r>
            <a:br>
              <a:rPr lang="en-US" sz="4000" dirty="0" smtClean="0"/>
            </a:br>
            <a:r>
              <a:rPr lang="en-US" sz="4000" dirty="0" smtClean="0"/>
              <a:t>DATABASE SYSTEM DEVELOPMENT LIFECYCLE</a:t>
            </a:r>
            <a:endParaRPr lang="id-ID" sz="4000" dirty="0"/>
          </a:p>
        </p:txBody>
      </p:sp>
      <p:sp>
        <p:nvSpPr>
          <p:cNvPr id="6146" name="AutoShape 2" descr="https://www.csiac.org/sites/default/files/images/group_rotating_banner/banner_195.jpg"/>
          <p:cNvSpPr>
            <a:spLocks noChangeAspect="1" noChangeArrowheads="1"/>
          </p:cNvSpPr>
          <p:nvPr/>
        </p:nvSpPr>
        <p:spPr bwMode="auto">
          <a:xfrm>
            <a:off x="155575" y="-1485900"/>
            <a:ext cx="6191250" cy="30956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971800" y="532632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kern="0" dirty="0" smtClean="0">
                <a:solidFill>
                  <a:srgbClr val="000000"/>
                </a:solidFill>
                <a:latin typeface="Open Sans"/>
                <a:cs typeface="Arial" pitchFamily="34" charset="0"/>
              </a:rPr>
              <a:t>LEARNING OBJECTIVES</a:t>
            </a:r>
            <a:endParaRPr lang="en-US" sz="3600" b="1" dirty="0">
              <a:latin typeface="Open Sans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47800" y="1752600"/>
            <a:ext cx="7315200" cy="434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US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Main components of an information system.</a:t>
            </a:r>
          </a:p>
          <a:p>
            <a:pPr algn="just">
              <a:spcBef>
                <a:spcPct val="0"/>
              </a:spcBef>
            </a:pPr>
            <a:r>
              <a:rPr lang="en-US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Main stages of database system development lifecycle.</a:t>
            </a:r>
          </a:p>
          <a:p>
            <a:pPr algn="just">
              <a:spcBef>
                <a:spcPct val="0"/>
              </a:spcBef>
            </a:pPr>
            <a:r>
              <a:rPr lang="en-US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Main phases of database design: conceptual, logical, and physical design.</a:t>
            </a:r>
          </a:p>
          <a:p>
            <a:pPr algn="just">
              <a:spcBef>
                <a:spcPct val="0"/>
              </a:spcBef>
            </a:pPr>
            <a:r>
              <a:rPr lang="en-US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The types of criteria used to evaluate a DBMS</a:t>
            </a:r>
          </a:p>
          <a:p>
            <a:pPr algn="just">
              <a:spcBef>
                <a:spcPct val="0"/>
              </a:spcBef>
            </a:pPr>
            <a:r>
              <a:rPr lang="en-US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How to evaluate and select a DBMS</a:t>
            </a:r>
          </a:p>
          <a:p>
            <a:pPr algn="just">
              <a:spcBef>
                <a:spcPct val="0"/>
              </a:spcBef>
            </a:pPr>
            <a:r>
              <a:rPr lang="en-US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The Benefits of Computer-Aided Software Engineering (CASE) tools. </a:t>
            </a:r>
          </a:p>
          <a:p>
            <a:endParaRPr lang="en-US" sz="2400" dirty="0" smtClean="0">
              <a:latin typeface="Open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971800" y="228600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kern="0" dirty="0" smtClean="0">
                <a:solidFill>
                  <a:srgbClr val="000000"/>
                </a:solidFill>
                <a:latin typeface="Open Sans"/>
                <a:cs typeface="Arial" pitchFamily="34" charset="0"/>
              </a:rPr>
              <a:t>Database System Development Lifecycle</a:t>
            </a:r>
            <a:endParaRPr lang="en-US" sz="3600" b="1" dirty="0">
              <a:latin typeface="Open Sans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47800" y="1752600"/>
            <a:ext cx="7315200" cy="434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7030A0"/>
                </a:solidFill>
                <a:latin typeface="Open Sans"/>
                <a:cs typeface="Times" pitchFamily="18" charset="0"/>
              </a:rPr>
              <a:t>Database is fundamental component of IS</a:t>
            </a:r>
            <a:r>
              <a:rPr lang="en-US" sz="2400" dirty="0" smtClean="0">
                <a:latin typeface="Open Sans"/>
                <a:cs typeface="Times" pitchFamily="18" charset="0"/>
              </a:rPr>
              <a:t>, and its development/usage should be viewed from perspective of the wider requirements of the organization. </a:t>
            </a:r>
            <a:endParaRPr lang="en-GB" sz="2400" dirty="0" smtClean="0">
              <a:latin typeface="Open Sans"/>
              <a:cs typeface="Times" pitchFamily="18" charset="0"/>
            </a:endParaRPr>
          </a:p>
          <a:p>
            <a:r>
              <a:rPr lang="en-US" sz="2400" dirty="0" smtClean="0">
                <a:latin typeface="Open Sans"/>
              </a:rPr>
              <a:t>The Database System Development Lifecycle is </a:t>
            </a:r>
            <a:r>
              <a:rPr lang="en-US" sz="2400" dirty="0" smtClean="0">
                <a:solidFill>
                  <a:srgbClr val="7030A0"/>
                </a:solidFill>
                <a:latin typeface="Open Sans"/>
              </a:rPr>
              <a:t>inherently associated with the lifecycle of the information system</a:t>
            </a:r>
          </a:p>
          <a:p>
            <a:r>
              <a:rPr lang="en-US" sz="2400" dirty="0" smtClean="0">
                <a:latin typeface="Open Sans"/>
              </a:rPr>
              <a:t>It is important to recognize that the stages of the database system development lifecycle </a:t>
            </a:r>
            <a:r>
              <a:rPr lang="en-US" sz="2400" dirty="0" smtClean="0">
                <a:solidFill>
                  <a:srgbClr val="7030A0"/>
                </a:solidFill>
                <a:latin typeface="Open Sans"/>
              </a:rPr>
              <a:t>are not strictly sequential but involve some amount of repetition </a:t>
            </a:r>
            <a:r>
              <a:rPr lang="en-US" sz="2400" dirty="0" smtClean="0">
                <a:latin typeface="Open Sans"/>
              </a:rPr>
              <a:t>of previous stage through </a:t>
            </a:r>
            <a:r>
              <a:rPr lang="en-US" sz="2400" dirty="0" smtClean="0">
                <a:solidFill>
                  <a:srgbClr val="7030A0"/>
                </a:solidFill>
                <a:latin typeface="Open Sans"/>
              </a:rPr>
              <a:t>feedback loops.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14400" y="2514600"/>
            <a:ext cx="25908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kern="0" dirty="0" smtClean="0">
                <a:solidFill>
                  <a:srgbClr val="000000"/>
                </a:solidFill>
                <a:latin typeface="Open Sans"/>
                <a:cs typeface="Arial" pitchFamily="34" charset="0"/>
              </a:rPr>
              <a:t>Database System Development Lifecycle</a:t>
            </a:r>
          </a:p>
          <a:p>
            <a:endParaRPr lang="en-US" sz="1800" b="1" kern="0" dirty="0" smtClean="0">
              <a:solidFill>
                <a:srgbClr val="000000"/>
              </a:solidFill>
              <a:latin typeface="Open Sans"/>
              <a:cs typeface="Arial" pitchFamily="34" charset="0"/>
            </a:endParaRPr>
          </a:p>
          <a:p>
            <a:r>
              <a:rPr lang="en-US" sz="1800" kern="0" dirty="0" smtClean="0">
                <a:solidFill>
                  <a:srgbClr val="000000"/>
                </a:solidFill>
                <a:latin typeface="Open Sans"/>
                <a:cs typeface="Arial" pitchFamily="34" charset="0"/>
              </a:rPr>
              <a:t>Page 348, Connolly Database Systems</a:t>
            </a:r>
          </a:p>
          <a:p>
            <a:endParaRPr lang="en-US" sz="30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5" name="Picture 1029" descr="DS3-Figure 09-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93931" y="0"/>
            <a:ext cx="575006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95600" y="456432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kern="0" dirty="0" smtClean="0">
                <a:solidFill>
                  <a:srgbClr val="000000"/>
                </a:solidFill>
                <a:latin typeface="Open Sans"/>
                <a:cs typeface="Arial" pitchFamily="34" charset="0"/>
              </a:rPr>
              <a:t>1. Database Planning</a:t>
            </a:r>
            <a:endParaRPr lang="en-US" sz="3600" b="1" dirty="0">
              <a:latin typeface="Open Sans"/>
              <a:cs typeface="Arial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524000" y="1600200"/>
          <a:ext cx="7086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2020projectmanagement.com/wp-content/uploads/2013/12/pLAN-IMA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4324349"/>
            <a:ext cx="3810000" cy="2533651"/>
          </a:xfrm>
          <a:prstGeom prst="rect">
            <a:avLst/>
          </a:prstGeom>
          <a:noFill/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2971800" y="456432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kern="0" dirty="0" smtClean="0">
                <a:solidFill>
                  <a:srgbClr val="000000"/>
                </a:solidFill>
                <a:latin typeface="Open Sans"/>
                <a:cs typeface="Arial" pitchFamily="34" charset="0"/>
              </a:rPr>
              <a:t>1. Database Planning</a:t>
            </a:r>
            <a:endParaRPr lang="en-US" sz="3600" b="1" dirty="0">
              <a:latin typeface="Open Sans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95400" y="1600200"/>
            <a:ext cx="7315200" cy="434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Database planning should also include development of standards that govern:</a:t>
            </a:r>
          </a:p>
          <a:p>
            <a:pPr lvl="1"/>
            <a:r>
              <a:rPr lang="en-US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how data will be collected, </a:t>
            </a:r>
          </a:p>
          <a:p>
            <a:pPr lvl="1"/>
            <a:r>
              <a:rPr lang="en-US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how the format should be specified, </a:t>
            </a:r>
          </a:p>
          <a:p>
            <a:pPr lvl="1"/>
            <a:r>
              <a:rPr lang="en-US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what necessary documentation will be needed,</a:t>
            </a:r>
          </a:p>
          <a:p>
            <a:pPr lvl="1"/>
            <a:r>
              <a:rPr lang="en-US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how design and implementation should proceed.</a:t>
            </a:r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endParaRPr lang="en-US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pPr>
              <a:defRPr/>
            </a:pPr>
            <a:endParaRPr lang="en-US" sz="2500" dirty="0" smtClean="0">
              <a:latin typeface="Open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42675" y="6477000"/>
            <a:ext cx="171072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pen Sans"/>
                <a:hlinkClick r:id="rId4"/>
              </a:rPr>
              <a:t>2020projectmanagement.com</a:t>
            </a:r>
            <a:endParaRPr lang="en-US" sz="9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1544</TotalTime>
  <Words>1445</Words>
  <Application>Microsoft Office PowerPoint</Application>
  <PresentationFormat>On-screen Show (4:3)</PresentationFormat>
  <Paragraphs>245</Paragraphs>
  <Slides>36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Template PPT 2015</vt:lpstr>
      <vt:lpstr>DATABASE SYSTEM DEVELOPMENT LIFECYCLE Session  9</vt:lpstr>
      <vt:lpstr>LEARNING OUTCOME</vt:lpstr>
      <vt:lpstr>ACKNOWLEDGEMENT</vt:lpstr>
      <vt:lpstr>CHAPTER 10 DATABASE SYSTEM DEVELOPMENT LIFECYCLE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Binus</cp:lastModifiedBy>
  <cp:revision>191</cp:revision>
  <dcterms:created xsi:type="dcterms:W3CDTF">2015-05-04T03:33:03Z</dcterms:created>
  <dcterms:modified xsi:type="dcterms:W3CDTF">2015-12-15T07:39:28Z</dcterms:modified>
</cp:coreProperties>
</file>