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8" r:id="rId2"/>
    <p:sldId id="381" r:id="rId3"/>
    <p:sldId id="432" r:id="rId4"/>
    <p:sldId id="261" r:id="rId5"/>
    <p:sldId id="433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64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57"/>
            <p14:sldId id="260"/>
          </p14:sldIdLst>
        </p14:section>
        <p14:section name="REFERENCE" id="{82098E28-DACF-4424-86A1-E861B2DCC6F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44" autoAdjust="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C9EC4-275F-4832-B4B9-AD581C4F295D}" type="doc">
      <dgm:prSet loTypeId="urn:microsoft.com/office/officeart/2005/8/layout/vList6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5C5FF2-15C0-48EF-943A-7DDC593E12B8}">
      <dgm:prSet phldrT="[Text]"/>
      <dgm:spPr/>
      <dgm:t>
        <a:bodyPr/>
        <a:lstStyle/>
        <a:p>
          <a:r>
            <a:rPr lang="en-US" dirty="0" smtClean="0">
              <a:latin typeface="Open Sans"/>
            </a:rPr>
            <a:t>Unstructured</a:t>
          </a:r>
          <a:endParaRPr lang="en-US" dirty="0">
            <a:latin typeface="Open Sans"/>
          </a:endParaRPr>
        </a:p>
      </dgm:t>
    </dgm:pt>
    <dgm:pt modelId="{EF24F4BA-A126-4691-AEE6-08E7FDF2CDDB}" type="parTrans" cxnId="{EBDBC9A4-B2A1-4B66-8EA9-5E795413FBAB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71F4C891-63D4-4107-ACF6-8C33EF9ED80E}" type="sibTrans" cxnId="{EBDBC9A4-B2A1-4B66-8EA9-5E795413FBAB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8EE57967-DF35-4A5F-BE1C-3AE8E0A34339}">
      <dgm:prSet phldrT="[Text]" custT="1"/>
      <dgm:spPr/>
      <dgm:t>
        <a:bodyPr/>
        <a:lstStyle/>
        <a:p>
          <a:r>
            <a:rPr lang="en-US" sz="1800" dirty="0" smtClean="0">
              <a:latin typeface="Open Sans"/>
            </a:rPr>
            <a:t>Conducted with only a general objective in mind and with view, if any, specific questions</a:t>
          </a:r>
          <a:endParaRPr lang="en-US" sz="1800" dirty="0">
            <a:latin typeface="Open Sans"/>
          </a:endParaRPr>
        </a:p>
      </dgm:t>
    </dgm:pt>
    <dgm:pt modelId="{8997EB79-D075-4720-9418-D6851C0B6289}" type="parTrans" cxnId="{92CC61A5-50DC-422B-9A33-DDF9CE84BE27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CB4CA9EC-D3F2-4D0D-A282-EC8D92BB82ED}" type="sibTrans" cxnId="{92CC61A5-50DC-422B-9A33-DDF9CE84BE27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C7FB3A4E-78A2-4CFB-A1C9-798F73644EE4}">
      <dgm:prSet phldrT="[Text]"/>
      <dgm:spPr/>
      <dgm:t>
        <a:bodyPr/>
        <a:lstStyle/>
        <a:p>
          <a:r>
            <a:rPr lang="en-US" dirty="0" smtClean="0">
              <a:latin typeface="Open Sans"/>
            </a:rPr>
            <a:t>Structured</a:t>
          </a:r>
          <a:endParaRPr lang="en-US" dirty="0">
            <a:latin typeface="Open Sans"/>
          </a:endParaRPr>
        </a:p>
      </dgm:t>
    </dgm:pt>
    <dgm:pt modelId="{0C669ADC-2052-45CD-A867-D87660421F06}" type="parTrans" cxnId="{8C9E95C0-1925-4552-AB5E-7E0D843DD91B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3ABA47D2-CC9F-408C-AD81-88C52968CE03}" type="sibTrans" cxnId="{8C9E95C0-1925-4552-AB5E-7E0D843DD91B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08B827C0-09D4-462C-B88A-3732ADF465AF}">
      <dgm:prSet phldrT="[Text]" custT="1"/>
      <dgm:spPr/>
      <dgm:t>
        <a:bodyPr/>
        <a:lstStyle/>
        <a:p>
          <a:r>
            <a:rPr lang="en-US" sz="1800" dirty="0" smtClean="0">
              <a:latin typeface="Open Sans"/>
            </a:rPr>
            <a:t>Specific questions to ask</a:t>
          </a:r>
          <a:endParaRPr lang="en-US" sz="1800" dirty="0">
            <a:latin typeface="Open Sans"/>
          </a:endParaRPr>
        </a:p>
      </dgm:t>
    </dgm:pt>
    <dgm:pt modelId="{7E7FC56E-24CD-45A4-8771-EE5F96987B4B}" type="parTrans" cxnId="{278768F3-E331-48CD-92D8-B5805E77879C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C6D617F7-A983-41B0-9BF7-BCA4D5CD67D3}" type="sibTrans" cxnId="{278768F3-E331-48CD-92D8-B5805E77879C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3EDCED4A-15B1-45F7-8CF9-3236045AE207}">
      <dgm:prSet phldrT="[Text]" custT="1"/>
      <dgm:spPr/>
      <dgm:t>
        <a:bodyPr/>
        <a:lstStyle/>
        <a:p>
          <a:r>
            <a:rPr lang="en-US" sz="1800" dirty="0" smtClean="0">
              <a:latin typeface="Open Sans"/>
            </a:rPr>
            <a:t>Closed-ended question </a:t>
          </a:r>
          <a:r>
            <a:rPr lang="en-US" sz="1800" b="0" dirty="0" smtClean="0">
              <a:latin typeface="Open Sans"/>
            </a:rPr>
            <a:t>(</a:t>
          </a:r>
          <a:r>
            <a:rPr lang="en-AU" altLang="en-US" sz="1800" b="0" dirty="0" smtClean="0">
              <a:latin typeface="Open Sans"/>
              <a:ea typeface="Times" pitchFamily="18" charset="0"/>
              <a:cs typeface="Times" pitchFamily="18" charset="0"/>
            </a:rPr>
            <a:t>restrict answers to either specific choices or short, direct responses. )</a:t>
          </a:r>
          <a:endParaRPr lang="en-US" sz="1800" b="0" dirty="0">
            <a:latin typeface="Open Sans"/>
          </a:endParaRPr>
        </a:p>
      </dgm:t>
    </dgm:pt>
    <dgm:pt modelId="{4AC08391-C34B-44C9-87A4-7E73A5444392}" type="parTrans" cxnId="{935ACADF-CE27-47D2-8604-5CD5B9CB39A3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0B383922-315A-43F0-8027-8120CA565BF6}" type="sibTrans" cxnId="{935ACADF-CE27-47D2-8604-5CD5B9CB39A3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B67AA906-B4B3-431B-B633-F3396D6058C7}">
      <dgm:prSet phldrT="[Text]" custT="1"/>
      <dgm:spPr/>
      <dgm:t>
        <a:bodyPr/>
        <a:lstStyle/>
        <a:p>
          <a:r>
            <a:rPr lang="en-US" sz="1800" dirty="0" smtClean="0">
              <a:latin typeface="Open Sans"/>
            </a:rPr>
            <a:t>Open-ended questions </a:t>
          </a:r>
          <a:r>
            <a:rPr lang="en-US" sz="1800" b="0" dirty="0" smtClean="0">
              <a:latin typeface="Open Sans"/>
            </a:rPr>
            <a:t>(</a:t>
          </a:r>
          <a:r>
            <a:rPr lang="en-AU" altLang="en-US" sz="1800" b="0" dirty="0" smtClean="0">
              <a:latin typeface="Open Sans"/>
              <a:ea typeface="Times" pitchFamily="18" charset="0"/>
              <a:cs typeface="Times" pitchFamily="18" charset="0"/>
            </a:rPr>
            <a:t>allow the interviewee to respond in any way that seems appropriate</a:t>
          </a:r>
          <a:r>
            <a:rPr lang="en-GB" altLang="en-US" sz="1800" b="0" dirty="0" smtClean="0">
              <a:latin typeface="Open Sans"/>
              <a:ea typeface="Times" pitchFamily="18" charset="0"/>
              <a:cs typeface="Times" pitchFamily="18" charset="0"/>
            </a:rPr>
            <a:t>)</a:t>
          </a:r>
          <a:endParaRPr lang="en-US" sz="1800" b="0" dirty="0">
            <a:latin typeface="Open Sans"/>
          </a:endParaRPr>
        </a:p>
      </dgm:t>
    </dgm:pt>
    <dgm:pt modelId="{45F1AE07-1BFD-4BA4-8EBC-DCC64180B720}" type="parTrans" cxnId="{3AA07C61-9B6B-4086-9082-C6A34A00B6CA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0F37C89D-CB82-4654-8430-4C0B7DDB1548}" type="sibTrans" cxnId="{3AA07C61-9B6B-4086-9082-C6A34A00B6CA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F0370DB2-00B1-4E4C-BEDA-E87462E19A46}">
      <dgm:prSet phldrT="[Text]" custT="1"/>
      <dgm:spPr/>
      <dgm:t>
        <a:bodyPr/>
        <a:lstStyle/>
        <a:p>
          <a:endParaRPr lang="en-US" sz="1800" dirty="0">
            <a:latin typeface="Open Sans"/>
          </a:endParaRPr>
        </a:p>
      </dgm:t>
    </dgm:pt>
    <dgm:pt modelId="{D469CDF5-DFBE-4182-BAB3-6F11696D906A}" type="parTrans" cxnId="{95BB690C-7F1C-48DB-9A80-295DC54896CC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90C40127-CBE6-4250-B455-48909642BA5C}" type="sibTrans" cxnId="{95BB690C-7F1C-48DB-9A80-295DC54896CC}">
      <dgm:prSet/>
      <dgm:spPr/>
      <dgm:t>
        <a:bodyPr/>
        <a:lstStyle/>
        <a:p>
          <a:endParaRPr lang="en-US">
            <a:latin typeface="Open Sans"/>
          </a:endParaRPr>
        </a:p>
      </dgm:t>
    </dgm:pt>
    <dgm:pt modelId="{10ACFE6B-629E-430E-AB4A-9CDEB8E14BF5}" type="pres">
      <dgm:prSet presAssocID="{9DAC9EC4-275F-4832-B4B9-AD581C4F295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DEA4D1-8766-49F5-80B7-7E10C16521B9}" type="pres">
      <dgm:prSet presAssocID="{AE5C5FF2-15C0-48EF-943A-7DDC593E12B8}" presName="linNode" presStyleCnt="0"/>
      <dgm:spPr/>
    </dgm:pt>
    <dgm:pt modelId="{1EC2C0BB-9CD5-4332-905E-B618D14B3B3C}" type="pres">
      <dgm:prSet presAssocID="{AE5C5FF2-15C0-48EF-943A-7DDC593E12B8}" presName="parentShp" presStyleLbl="node1" presStyleIdx="0" presStyleCnt="2" custScaleX="84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87CE1-BE79-4218-9449-54EA33C58403}" type="pres">
      <dgm:prSet presAssocID="{AE5C5FF2-15C0-48EF-943A-7DDC593E12B8}" presName="childShp" presStyleLbl="bgAccFollowNode1" presStyleIdx="0" presStyleCnt="2" custScaleX="107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DDA1E-5A1A-4C96-8E00-7724D3DFC22B}" type="pres">
      <dgm:prSet presAssocID="{71F4C891-63D4-4107-ACF6-8C33EF9ED80E}" presName="spacing" presStyleCnt="0"/>
      <dgm:spPr/>
    </dgm:pt>
    <dgm:pt modelId="{18108CDC-4F8E-460F-B371-FCA9C9C90DED}" type="pres">
      <dgm:prSet presAssocID="{C7FB3A4E-78A2-4CFB-A1C9-798F73644EE4}" presName="linNode" presStyleCnt="0"/>
      <dgm:spPr/>
    </dgm:pt>
    <dgm:pt modelId="{BE34A230-9694-46AF-94B9-7D7B8278E0D5}" type="pres">
      <dgm:prSet presAssocID="{C7FB3A4E-78A2-4CFB-A1C9-798F73644EE4}" presName="parentShp" presStyleLbl="node1" presStyleIdx="1" presStyleCnt="2" custScaleX="86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08A23-06BA-473F-992C-AF62B03461CE}" type="pres">
      <dgm:prSet presAssocID="{C7FB3A4E-78A2-4CFB-A1C9-798F73644EE4}" presName="childShp" presStyleLbl="bgAccFollowNode1" presStyleIdx="1" presStyleCnt="2" custScaleX="109424" custScaleY="142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C61A5-50DC-422B-9A33-DDF9CE84BE27}" srcId="{AE5C5FF2-15C0-48EF-943A-7DDC593E12B8}" destId="{8EE57967-DF35-4A5F-BE1C-3AE8E0A34339}" srcOrd="1" destOrd="0" parTransId="{8997EB79-D075-4720-9418-D6851C0B6289}" sibTransId="{CB4CA9EC-D3F2-4D0D-A282-EC8D92BB82ED}"/>
    <dgm:cxn modelId="{A92A288A-EA74-4181-A601-C284C3359C8D}" type="presOf" srcId="{8EE57967-DF35-4A5F-BE1C-3AE8E0A34339}" destId="{19387CE1-BE79-4218-9449-54EA33C58403}" srcOrd="0" destOrd="1" presId="urn:microsoft.com/office/officeart/2005/8/layout/vList6"/>
    <dgm:cxn modelId="{3AA07C61-9B6B-4086-9082-C6A34A00B6CA}" srcId="{C7FB3A4E-78A2-4CFB-A1C9-798F73644EE4}" destId="{B67AA906-B4B3-431B-B633-F3396D6058C7}" srcOrd="1" destOrd="0" parTransId="{45F1AE07-1BFD-4BA4-8EBC-DCC64180B720}" sibTransId="{0F37C89D-CB82-4654-8430-4C0B7DDB1548}"/>
    <dgm:cxn modelId="{F1B521BA-09F3-411E-A5A4-B0DBBF92F19F}" type="presOf" srcId="{9DAC9EC4-275F-4832-B4B9-AD581C4F295D}" destId="{10ACFE6B-629E-430E-AB4A-9CDEB8E14BF5}" srcOrd="0" destOrd="0" presId="urn:microsoft.com/office/officeart/2005/8/layout/vList6"/>
    <dgm:cxn modelId="{95BB690C-7F1C-48DB-9A80-295DC54896CC}" srcId="{AE5C5FF2-15C0-48EF-943A-7DDC593E12B8}" destId="{F0370DB2-00B1-4E4C-BEDA-E87462E19A46}" srcOrd="0" destOrd="0" parTransId="{D469CDF5-DFBE-4182-BAB3-6F11696D906A}" sibTransId="{90C40127-CBE6-4250-B455-48909642BA5C}"/>
    <dgm:cxn modelId="{C1E12F24-EE94-48F0-8713-7CF8084AADDF}" type="presOf" srcId="{AE5C5FF2-15C0-48EF-943A-7DDC593E12B8}" destId="{1EC2C0BB-9CD5-4332-905E-B618D14B3B3C}" srcOrd="0" destOrd="0" presId="urn:microsoft.com/office/officeart/2005/8/layout/vList6"/>
    <dgm:cxn modelId="{7B9B84A2-3E65-489B-98F8-080FA2A3351F}" type="presOf" srcId="{08B827C0-09D4-462C-B88A-3732ADF465AF}" destId="{4D108A23-06BA-473F-992C-AF62B03461CE}" srcOrd="0" destOrd="0" presId="urn:microsoft.com/office/officeart/2005/8/layout/vList6"/>
    <dgm:cxn modelId="{B98F84FE-4C8D-480A-A0F6-9A5BE88C4AB6}" type="presOf" srcId="{3EDCED4A-15B1-45F7-8CF9-3236045AE207}" destId="{4D108A23-06BA-473F-992C-AF62B03461CE}" srcOrd="0" destOrd="2" presId="urn:microsoft.com/office/officeart/2005/8/layout/vList6"/>
    <dgm:cxn modelId="{D31A8189-3E9A-48B7-B2D3-472512BEE1C1}" type="presOf" srcId="{B67AA906-B4B3-431B-B633-F3396D6058C7}" destId="{4D108A23-06BA-473F-992C-AF62B03461CE}" srcOrd="0" destOrd="1" presId="urn:microsoft.com/office/officeart/2005/8/layout/vList6"/>
    <dgm:cxn modelId="{278768F3-E331-48CD-92D8-B5805E77879C}" srcId="{C7FB3A4E-78A2-4CFB-A1C9-798F73644EE4}" destId="{08B827C0-09D4-462C-B88A-3732ADF465AF}" srcOrd="0" destOrd="0" parTransId="{7E7FC56E-24CD-45A4-8771-EE5F96987B4B}" sibTransId="{C6D617F7-A983-41B0-9BF7-BCA4D5CD67D3}"/>
    <dgm:cxn modelId="{935ACADF-CE27-47D2-8604-5CD5B9CB39A3}" srcId="{C7FB3A4E-78A2-4CFB-A1C9-798F73644EE4}" destId="{3EDCED4A-15B1-45F7-8CF9-3236045AE207}" srcOrd="2" destOrd="0" parTransId="{4AC08391-C34B-44C9-87A4-7E73A5444392}" sibTransId="{0B383922-315A-43F0-8027-8120CA565BF6}"/>
    <dgm:cxn modelId="{2251A653-D780-4CD3-96C3-6BC2F40ACC0E}" type="presOf" srcId="{C7FB3A4E-78A2-4CFB-A1C9-798F73644EE4}" destId="{BE34A230-9694-46AF-94B9-7D7B8278E0D5}" srcOrd="0" destOrd="0" presId="urn:microsoft.com/office/officeart/2005/8/layout/vList6"/>
    <dgm:cxn modelId="{0024D45F-0AB5-4714-A6D0-58B4F6C39FD5}" type="presOf" srcId="{F0370DB2-00B1-4E4C-BEDA-E87462E19A46}" destId="{19387CE1-BE79-4218-9449-54EA33C58403}" srcOrd="0" destOrd="0" presId="urn:microsoft.com/office/officeart/2005/8/layout/vList6"/>
    <dgm:cxn modelId="{EBDBC9A4-B2A1-4B66-8EA9-5E795413FBAB}" srcId="{9DAC9EC4-275F-4832-B4B9-AD581C4F295D}" destId="{AE5C5FF2-15C0-48EF-943A-7DDC593E12B8}" srcOrd="0" destOrd="0" parTransId="{EF24F4BA-A126-4691-AEE6-08E7FDF2CDDB}" sibTransId="{71F4C891-63D4-4107-ACF6-8C33EF9ED80E}"/>
    <dgm:cxn modelId="{8C9E95C0-1925-4552-AB5E-7E0D843DD91B}" srcId="{9DAC9EC4-275F-4832-B4B9-AD581C4F295D}" destId="{C7FB3A4E-78A2-4CFB-A1C9-798F73644EE4}" srcOrd="1" destOrd="0" parTransId="{0C669ADC-2052-45CD-A867-D87660421F06}" sibTransId="{3ABA47D2-CC9F-408C-AD81-88C52968CE03}"/>
    <dgm:cxn modelId="{9660C96B-2169-477F-8014-88578E700D0F}" type="presParOf" srcId="{10ACFE6B-629E-430E-AB4A-9CDEB8E14BF5}" destId="{51DEA4D1-8766-49F5-80B7-7E10C16521B9}" srcOrd="0" destOrd="0" presId="urn:microsoft.com/office/officeart/2005/8/layout/vList6"/>
    <dgm:cxn modelId="{61232331-73DE-4A45-AFD9-4BB91FC61EB3}" type="presParOf" srcId="{51DEA4D1-8766-49F5-80B7-7E10C16521B9}" destId="{1EC2C0BB-9CD5-4332-905E-B618D14B3B3C}" srcOrd="0" destOrd="0" presId="urn:microsoft.com/office/officeart/2005/8/layout/vList6"/>
    <dgm:cxn modelId="{98FBBD61-B831-4D91-9FD6-891CB5710DDB}" type="presParOf" srcId="{51DEA4D1-8766-49F5-80B7-7E10C16521B9}" destId="{19387CE1-BE79-4218-9449-54EA33C58403}" srcOrd="1" destOrd="0" presId="urn:microsoft.com/office/officeart/2005/8/layout/vList6"/>
    <dgm:cxn modelId="{7D1C27A7-A614-49DC-BBE3-1D540FB0F485}" type="presParOf" srcId="{10ACFE6B-629E-430E-AB4A-9CDEB8E14BF5}" destId="{D48DDA1E-5A1A-4C96-8E00-7724D3DFC22B}" srcOrd="1" destOrd="0" presId="urn:microsoft.com/office/officeart/2005/8/layout/vList6"/>
    <dgm:cxn modelId="{62522B61-66B7-4C83-A3A7-A4613252C921}" type="presParOf" srcId="{10ACFE6B-629E-430E-AB4A-9CDEB8E14BF5}" destId="{18108CDC-4F8E-460F-B371-FCA9C9C90DED}" srcOrd="2" destOrd="0" presId="urn:microsoft.com/office/officeart/2005/8/layout/vList6"/>
    <dgm:cxn modelId="{CE430F77-4CDA-42C0-9DDB-89B3E29B5190}" type="presParOf" srcId="{18108CDC-4F8E-460F-B371-FCA9C9C90DED}" destId="{BE34A230-9694-46AF-94B9-7D7B8278E0D5}" srcOrd="0" destOrd="0" presId="urn:microsoft.com/office/officeart/2005/8/layout/vList6"/>
    <dgm:cxn modelId="{D9F875E1-4F3E-4B48-B2AA-C06C1BD9A315}" type="presParOf" srcId="{18108CDC-4F8E-460F-B371-FCA9C9C90DED}" destId="{4D108A23-06BA-473F-992C-AF62B03461CE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BB24-A8BE-48DF-8A8D-59199EF78CCA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DA0E-3DDB-41E9-B76B-5C58D9F61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15/12/2015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7uONn_2TxgIVBki8Ch3uWgyO&amp;url=http://www.executiveplacementsofva.com/2015/05/21/nerves-be-gone-fool-proof-questions-to-get-through-an-interview/&amp;ei=0fZ_Va63E4aQ8QXutbHwCA&amp;psig=AFQjCNGcw2itJ-cHshHGX22Wr7RY5lbY5A&amp;ust=143453601739045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url?sa=i&amp;source=imgres&amp;cd=&amp;cad=rja&amp;uact=8&amp;ved=0CAsQjB0wAGoVChMI_Mz4uIOUxgIVRZy8Ch1QZAS0&amp;url=http://research-methodology.net/research-methods/survey-method/questionnaires-2/&amp;ei=Uv1_VfzbBsW48gXQyJGgCw&amp;psig=AFQjCNH4NsMKBAkHWjLbPZwuXBLdBdV3Dg&amp;ust=143453768220370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joKsovuTxgIVEhO8Ch0IiwB4&amp;url=http://museumperdamaian.org/where-to-play-online-poker-for-money&amp;ei=v_R_Vc6mDpKm8AWIloLABw&amp;psig=AFQjCNFYA3D0BJx1cgByzMEF05VdWeVlcA&amp;ust=143453548732909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0eD76PuTxgIVikq8Ch0RSgBd&amp;url=http://techpatio.com/2011/guides-how-to/techniques-detecting-spy-gadgets-guidelines-locating-surveillance-devices&amp;ei=U_V_VZHrFIqV8QWRlIHoBQ&amp;psig=AFQjCNFaqOeNPOGWnTmD9PQvSA-mMGUC9g&amp;ust=143453563543307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1ciuivuTxgIVikO8Ch1zzgCq&amp;url=http://x.vceinc.com/tag/fact-finding/&amp;ei=jPR_VdXSOYqH8QXznIPQCg&amp;psig=AFQjCNFcElNwjIHSQxZVeQyPk2Pqf-OqwQ&amp;ust=14345354370372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url?sa=i&amp;source=imgres&amp;cd=&amp;cad=rja&amp;uact=8&amp;ved=0CAsQjB0wAGoVChMIlL3_0fyTxgIViHy8Ch1uwQDQ&amp;url=http://www.vidyaweb.in/services/back-office-operations/documentation/&amp;ei=L_Z_VdTpJIj58QXugoOADQ&amp;psig=AFQjCNH3TwoBjnUV1OYhL7Y9fp8JxOPrFw&amp;ust=14345358556988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0687" y="1676400"/>
            <a:ext cx="7758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Course	: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ISYS6280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– </a:t>
            </a: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Database Systems (GAT)</a:t>
            </a:r>
            <a:endParaRPr lang="en-US" sz="2100" b="1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100" b="1" dirty="0" smtClean="0">
                <a:solidFill>
                  <a:schemeClr val="bg1"/>
                </a:solidFill>
                <a:latin typeface="Open Sans"/>
              </a:rPr>
              <a:t>Year 	: 2015</a:t>
            </a:r>
            <a:endParaRPr lang="en-US" sz="21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0480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DATABASE ANALYSIS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10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2278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Open Sans"/>
                <a:cs typeface="Times" pitchFamily="18" charset="0"/>
              </a:rPr>
              <a:t>Examples of types of documentation that should be examined</a:t>
            </a:r>
            <a:r>
              <a:rPr lang="en-GB" sz="3200" b="1" dirty="0" smtClean="0">
                <a:latin typeface="Open Sans"/>
                <a:cs typeface="Times" pitchFamily="18" charset="0"/>
              </a:rPr>
              <a:t> 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6" descr="C10NT02"/>
          <p:cNvPicPr>
            <a:picLocks noChangeAspect="1" noChangeArrowheads="1"/>
          </p:cNvPicPr>
          <p:nvPr/>
        </p:nvPicPr>
        <p:blipFill>
          <a:blip r:embed="rId3"/>
          <a:srcRect l="-70" t="9337"/>
          <a:stretch>
            <a:fillRect/>
          </a:stretch>
        </p:blipFill>
        <p:spPr>
          <a:xfrm>
            <a:off x="998538" y="1981200"/>
            <a:ext cx="7993062" cy="4360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Times" pitchFamily="18" charset="0"/>
              </a:rPr>
              <a:t>Interviewing</a:t>
            </a:r>
            <a:r>
              <a:rPr lang="en-GB" sz="3600" b="1" dirty="0" smtClean="0">
                <a:latin typeface="Open Sans"/>
                <a:cs typeface="Times" pitchFamily="18" charset="0"/>
              </a:rPr>
              <a:t> 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Most commonly used, and normally most useful, fact-finding technique. Enables collection of information from individuals face-to-face.</a:t>
            </a:r>
          </a:p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Objectives include finding out facts, verifying facts, clarifying facts, generating enthusiasm, getting the end-user involved, identifying requirements, and gathering ideas and opinions</a:t>
            </a:r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4210" name="Picture 2" descr="http://www.executiveplacementsofva.com/wp-content/uploads/2015/05/Interview-pic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495800"/>
            <a:ext cx="3381375" cy="2094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3581400" y="6550968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www.executiveplacementsofva.com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Open Sans"/>
                <a:cs typeface="Times" pitchFamily="18" charset="0"/>
              </a:rPr>
              <a:t>Advantages and disadvantages of interviewing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6" descr="C10NT03"/>
          <p:cNvPicPr>
            <a:picLocks noChangeAspect="1" noChangeArrowheads="1"/>
          </p:cNvPicPr>
          <p:nvPr/>
        </p:nvPicPr>
        <p:blipFill>
          <a:blip r:embed="rId3"/>
          <a:srcRect l="-1132" t="10214"/>
          <a:stretch>
            <a:fillRect/>
          </a:stretch>
        </p:blipFill>
        <p:spPr>
          <a:xfrm>
            <a:off x="152400" y="1905000"/>
            <a:ext cx="8991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Open Sans"/>
                <a:cs typeface="Times" pitchFamily="18" charset="0"/>
              </a:rPr>
              <a:t>Interviewing : </a:t>
            </a:r>
            <a:r>
              <a:rPr lang="en-US" altLang="en-US" sz="3200" b="1" dirty="0" smtClean="0">
                <a:latin typeface="Open Sans"/>
                <a:ea typeface="Times" pitchFamily="18" charset="0"/>
                <a:cs typeface="Times" pitchFamily="18" charset="0"/>
              </a:rPr>
              <a:t>two types of interviews</a:t>
            </a:r>
            <a:r>
              <a:rPr lang="en-GB" sz="3200" b="1" dirty="0" smtClean="0">
                <a:latin typeface="Open Sans"/>
                <a:cs typeface="Times" pitchFamily="18" charset="0"/>
              </a:rPr>
              <a:t> 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600200" y="1676400"/>
          <a:ext cx="7162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400" b="1" dirty="0" smtClean="0">
                <a:latin typeface="Open Sans"/>
                <a:cs typeface="Times" pitchFamily="18" charset="0"/>
              </a:rPr>
              <a:t>Observing the Organization in Operation</a:t>
            </a:r>
            <a:endParaRPr lang="en-US" sz="34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828800"/>
            <a:ext cx="77724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An effective technique for</a:t>
            </a:r>
            <a:r>
              <a:rPr lang="en-AU" altLang="en-US" sz="2500" dirty="0" smtClean="0">
                <a:solidFill>
                  <a:srgbClr val="000000"/>
                </a:solidFill>
                <a:latin typeface="Open Sans"/>
                <a:ea typeface="Times" pitchFamily="18" charset="0"/>
                <a:cs typeface="Times" pitchFamily="18" charset="0"/>
              </a:rPr>
              <a:t> </a:t>
            </a:r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understanding a system. </a:t>
            </a:r>
          </a:p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Possible to either participate in, or watch, a person perform activities to learn about the system. </a:t>
            </a:r>
          </a:p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Useful when validity of data collected is in question or when the complexity of certain aspects of the system prevents a clear explanation by the end-users.</a:t>
            </a:r>
            <a:endParaRPr lang="en-US" sz="25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4564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Open Sans"/>
                <a:cs typeface="Times" pitchFamily="18" charset="0"/>
              </a:rPr>
              <a:t>Advantages and disadvantages of using observation 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10NT04"/>
          <p:cNvPicPr>
            <a:picLocks noChangeAspect="1" noChangeArrowheads="1"/>
          </p:cNvPicPr>
          <p:nvPr/>
        </p:nvPicPr>
        <p:blipFill>
          <a:blip r:embed="rId3"/>
          <a:srcRect l="-1132" t="10695"/>
          <a:stretch>
            <a:fillRect/>
          </a:stretch>
        </p:blipFill>
        <p:spPr>
          <a:xfrm>
            <a:off x="762000" y="2057400"/>
            <a:ext cx="83058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Arial" pitchFamily="34" charset="0"/>
              </a:rPr>
              <a:t>Research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828800"/>
            <a:ext cx="77724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Useful to research the application and problem. </a:t>
            </a:r>
          </a:p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Use computer trade journals, reference books, and the Internet (including user groups and bulletin boards).</a:t>
            </a:r>
          </a:p>
          <a:p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Provide information on how others have solved similar problems, plus whether or not software packages exist to solve or even partially solve the problem. 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Open Sans"/>
                <a:cs typeface="Times" pitchFamily="18" charset="0"/>
              </a:rPr>
              <a:t>Advantages and disadvantages of using research 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10NT05"/>
          <p:cNvPicPr>
            <a:picLocks noChangeAspect="1" noChangeArrowheads="1"/>
          </p:cNvPicPr>
          <p:nvPr/>
        </p:nvPicPr>
        <p:blipFill>
          <a:blip r:embed="rId3"/>
          <a:srcRect l="-1132" t="16409"/>
          <a:stretch>
            <a:fillRect/>
          </a:stretch>
        </p:blipFill>
        <p:spPr>
          <a:xfrm>
            <a:off x="838200" y="1752600"/>
            <a:ext cx="8148638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Times" pitchFamily="18" charset="0"/>
              </a:rPr>
              <a:t>Questionnaires</a:t>
            </a:r>
            <a:r>
              <a:rPr lang="en-GB" sz="3600" b="1" dirty="0" smtClean="0">
                <a:latin typeface="Open Sans"/>
                <a:cs typeface="Times" pitchFamily="18" charset="0"/>
              </a:rPr>
              <a:t> 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1524000"/>
            <a:ext cx="6837114" cy="3581400"/>
          </a:xfrm>
        </p:spPr>
        <p:txBody>
          <a:bodyPr>
            <a:noAutofit/>
          </a:bodyPr>
          <a:lstStyle/>
          <a:p>
            <a:r>
              <a:rPr lang="en-AU" altLang="en-US" sz="2500" dirty="0" smtClean="0">
                <a:ea typeface="Times" pitchFamily="18" charset="0"/>
                <a:cs typeface="Times" pitchFamily="18" charset="0"/>
              </a:rPr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r>
              <a:rPr lang="en-AU" altLang="en-US" sz="2500" dirty="0" smtClean="0">
                <a:ea typeface="Times" pitchFamily="18" charset="0"/>
                <a:cs typeface="Times" pitchFamily="18" charset="0"/>
              </a:rPr>
              <a:t>There are two types of questions, namely free-format and fixed-format. </a:t>
            </a:r>
            <a:endParaRPr lang="en-GB" altLang="en-US" sz="2500" dirty="0" smtClean="0">
              <a:ea typeface="Times" pitchFamily="18" charset="0"/>
              <a:cs typeface="Times" pitchFamily="18" charset="0"/>
            </a:endParaRPr>
          </a:p>
          <a:p>
            <a:endParaRPr lang="en-US" sz="2500" dirty="0"/>
          </a:p>
        </p:txBody>
      </p:sp>
      <p:pic>
        <p:nvPicPr>
          <p:cNvPr id="98306" name="Picture 2" descr="http://valleyheritageradio.ca/newsite/wp-content/uploads/2014/09/Questionnair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608822"/>
            <a:ext cx="4191000" cy="186817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809224" y="6477000"/>
            <a:ext cx="15247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research-methodology.net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b="1" dirty="0" smtClean="0">
                <a:latin typeface="Open Sans"/>
                <a:cs typeface="Times" pitchFamily="18" charset="0"/>
              </a:rPr>
              <a:t>Advantages and disadvantages of using questionnaires 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" name="Content Placeholder 8" descr="C10NT0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02" t="11964"/>
          <a:stretch>
            <a:fillRect/>
          </a:stretch>
        </p:blipFill>
        <p:spPr>
          <a:xfrm>
            <a:off x="381000" y="1828800"/>
            <a:ext cx="8686800" cy="3733800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20888" y="708025"/>
            <a:ext cx="6837362" cy="792163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71625" y="2317750"/>
            <a:ext cx="7143779" cy="3040063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LO 1: Describe database systems, terminology, environment, and new concept of database</a:t>
            </a:r>
            <a:endParaRPr lang="en-US" sz="28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973750" cy="1143000"/>
          </a:xfrm>
        </p:spPr>
        <p:txBody>
          <a:bodyPr>
            <a:noAutofit/>
          </a:bodyPr>
          <a:lstStyle/>
          <a:p>
            <a:r>
              <a:rPr lang="en-GB" sz="4000" dirty="0" smtClean="0">
                <a:cs typeface="Times" pitchFamily="18" charset="0"/>
              </a:rPr>
              <a:t>Using Fact-Finding Techniques – </a:t>
            </a:r>
            <a:br>
              <a:rPr lang="en-GB" sz="4000" dirty="0" smtClean="0">
                <a:cs typeface="Times" pitchFamily="18" charset="0"/>
              </a:rPr>
            </a:br>
            <a:r>
              <a:rPr lang="en-GB" sz="4000" dirty="0" smtClean="0">
                <a:cs typeface="Times" pitchFamily="18" charset="0"/>
              </a:rPr>
              <a:t>A Worked Example</a:t>
            </a:r>
            <a:endParaRPr lang="id-ID" sz="40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55575" y="-1485900"/>
            <a:ext cx="619125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6248400" cy="459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6050" y="1892300"/>
            <a:ext cx="6457950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5797931" cy="510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8982" y="2667000"/>
            <a:ext cx="6615017" cy="419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5334000" cy="51901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133600"/>
            <a:ext cx="5562600" cy="44981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447800"/>
            <a:ext cx="6532562" cy="4864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Mission Statement for </a:t>
            </a:r>
            <a:r>
              <a:rPr lang="en-GB" sz="3200" b="1" i="1" dirty="0" err="1" smtClean="0">
                <a:latin typeface="Open Sans"/>
                <a:cs typeface="Times" pitchFamily="18" charset="0"/>
              </a:rPr>
              <a:t>DreamHome</a:t>
            </a:r>
            <a:r>
              <a:rPr lang="en-GB" sz="3200" b="1" i="1" dirty="0" smtClean="0">
                <a:latin typeface="Open Sans"/>
                <a:cs typeface="Times" pitchFamily="18" charset="0"/>
              </a:rPr>
              <a:t> </a:t>
            </a:r>
            <a:r>
              <a:rPr lang="en-GB" sz="3200" b="1" dirty="0" smtClean="0">
                <a:latin typeface="Open Sans"/>
                <a:cs typeface="Times" pitchFamily="18" charset="0"/>
              </a:rPr>
              <a:t>Database System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4" descr="C10NF0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-3313" r="16968"/>
          <a:stretch>
            <a:fillRect/>
          </a:stretch>
        </p:blipFill>
        <p:spPr>
          <a:xfrm>
            <a:off x="152400" y="1916112"/>
            <a:ext cx="9061912" cy="1817687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Mission Objectives for </a:t>
            </a:r>
            <a:r>
              <a:rPr lang="en-GB" sz="3200" b="1" i="1" dirty="0" err="1" smtClean="0">
                <a:latin typeface="Open Sans"/>
                <a:cs typeface="Times" pitchFamily="18" charset="0"/>
              </a:rPr>
              <a:t>DreamHome</a:t>
            </a:r>
            <a:r>
              <a:rPr lang="en-GB" sz="3200" b="1" i="1" dirty="0" smtClean="0">
                <a:latin typeface="Open Sans"/>
                <a:cs typeface="Times" pitchFamily="18" charset="0"/>
              </a:rPr>
              <a:t> </a:t>
            </a:r>
            <a:r>
              <a:rPr lang="en-GB" sz="3200" b="1" dirty="0" smtClean="0">
                <a:latin typeface="Open Sans"/>
                <a:cs typeface="Times" pitchFamily="18" charset="0"/>
              </a:rPr>
              <a:t>Database System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Content Placeholder 5" descr="C10NF0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-1158" r="16257"/>
          <a:stretch>
            <a:fillRect/>
          </a:stretch>
        </p:blipFill>
        <p:spPr>
          <a:xfrm>
            <a:off x="1066799" y="1447800"/>
            <a:ext cx="6610181" cy="5410200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" pitchFamily="18" charset="0"/>
              </a:rPr>
              <a:t>System Boundary for </a:t>
            </a:r>
            <a:r>
              <a:rPr lang="en-GB" sz="3200" b="1" i="1" dirty="0" err="1" smtClean="0">
                <a:latin typeface="Open Sans"/>
                <a:cs typeface="Times" pitchFamily="18" charset="0"/>
              </a:rPr>
              <a:t>DreamHome</a:t>
            </a:r>
            <a:r>
              <a:rPr lang="en-GB" sz="3200" b="1" i="1" dirty="0" smtClean="0">
                <a:latin typeface="Open Sans"/>
                <a:cs typeface="Times" pitchFamily="18" charset="0"/>
              </a:rPr>
              <a:t> </a:t>
            </a:r>
            <a:r>
              <a:rPr lang="en-GB" sz="3200" b="1" dirty="0" smtClean="0">
                <a:latin typeface="Open Sans"/>
                <a:cs typeface="Times" pitchFamily="18" charset="0"/>
              </a:rPr>
              <a:t>Database System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7" name="Picture 5" descr="C10NF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9679" t="-1820"/>
          <a:stretch>
            <a:fillRect/>
          </a:stretch>
        </p:blipFill>
        <p:spPr>
          <a:xfrm>
            <a:off x="1201738" y="1773238"/>
            <a:ext cx="7561262" cy="4003675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286000"/>
            <a:ext cx="2895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  <a:cs typeface="Times New Roman" pitchFamily="18" charset="0"/>
              </a:rPr>
              <a:t>Major User Views for </a:t>
            </a:r>
            <a:r>
              <a:rPr lang="en-GB" sz="3200" b="1" i="1" dirty="0" err="1" smtClean="0">
                <a:latin typeface="Open Sans"/>
                <a:cs typeface="Times New Roman" pitchFamily="18" charset="0"/>
              </a:rPr>
              <a:t>DreamHome</a:t>
            </a:r>
            <a:r>
              <a:rPr lang="en-GB" sz="3200" b="1" i="1" dirty="0" smtClean="0">
                <a:latin typeface="Open Sans"/>
                <a:cs typeface="Times New Roman" pitchFamily="18" charset="0"/>
              </a:rPr>
              <a:t> </a:t>
            </a:r>
            <a:r>
              <a:rPr lang="en-GB" sz="3200" b="1" dirty="0" smtClean="0">
                <a:latin typeface="Open Sans"/>
                <a:cs typeface="Times New Roman" pitchFamily="18" charset="0"/>
              </a:rPr>
              <a:t>Database System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Content Placeholder 5" descr="C10NF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-1158" r="15392"/>
          <a:stretch>
            <a:fillRect/>
          </a:stretch>
        </p:blipFill>
        <p:spPr>
          <a:xfrm>
            <a:off x="4114800" y="-131884"/>
            <a:ext cx="4572000" cy="6989884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1524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>
                <a:latin typeface="Open Sans"/>
                <a:cs typeface="Times" pitchFamily="18" charset="0"/>
              </a:rPr>
              <a:t>Cross-reference of user views with main types of data used by each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Content Placeholder 5" descr="C10NT0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02" t="10690"/>
          <a:stretch>
            <a:fillRect/>
          </a:stretch>
        </p:blipFill>
        <p:spPr>
          <a:xfrm>
            <a:off x="685800" y="2057400"/>
            <a:ext cx="8234679" cy="3352800"/>
          </a:xfrm>
          <a:noFill/>
        </p:spPr>
      </p:pic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20888" y="500063"/>
            <a:ext cx="6837362" cy="792162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14438" y="2000250"/>
            <a:ext cx="3643312" cy="304006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mtClean="0">
                <a:latin typeface="Open Sans" pitchFamily="-84" charset="0"/>
              </a:rPr>
              <a:t>These slides have been adapted from Thomas Connolly and Carolyn Begg.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1643063"/>
            <a:ext cx="35718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82000" cy="524081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315200" y="6398568"/>
            <a:ext cx="1588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www.healthytravelblog.com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9737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CHAPTER 11</a:t>
            </a:r>
            <a:br>
              <a:rPr lang="en-US" sz="4000" dirty="0" smtClean="0"/>
            </a:br>
            <a:r>
              <a:rPr lang="en-US" sz="4000" dirty="0" smtClean="0"/>
              <a:t>DATABASE ANALYSIS</a:t>
            </a:r>
            <a:endParaRPr lang="id-ID" sz="40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55575" y="-1485900"/>
            <a:ext cx="619125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5326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When fact-finding techniques are used in the database application lifecycle.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The types of facts collected in each stage of  the database application lifecycle.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The types of documentation produced in each stage of the database application lifecycle.</a:t>
            </a: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The most commonly used fact-finding techniques.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  <a:endParaRPr lang="en-US" altLang="en-US" sz="22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How to use each fact-finding technique and the advantages and disadvantages of each.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About a property rental company called </a:t>
            </a:r>
            <a:r>
              <a:rPr lang="en-AU" altLang="en-US" sz="2200" i="1" dirty="0" err="1" smtClean="0">
                <a:latin typeface="Open Sans"/>
                <a:ea typeface="Times" pitchFamily="18" charset="0"/>
                <a:cs typeface="Times" pitchFamily="18" charset="0"/>
              </a:rPr>
              <a:t>DreamHome</a:t>
            </a:r>
            <a:r>
              <a:rPr lang="en-AU" altLang="en-US" sz="2200" i="1" dirty="0" smtClean="0">
                <a:latin typeface="Open Sans"/>
                <a:ea typeface="Times" pitchFamily="18" charset="0"/>
                <a:cs typeface="Times" pitchFamily="18" charset="0"/>
              </a:rPr>
              <a:t>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r>
              <a:rPr lang="en-AU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How to apply fact-finding techniques to the early stages of the database application lifecycle.</a:t>
            </a:r>
            <a:r>
              <a:rPr lang="en-GB" altLang="en-US" sz="22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endParaRPr lang="en-GB" altLang="en-US" sz="22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2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5326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Times" pitchFamily="18" charset="0"/>
              </a:rPr>
              <a:t>Fact-finding techniques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6002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It is critical to capture the necessary facts to build the required database application. </a:t>
            </a:r>
          </a:p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These facts are captured using fact-finding techniques. </a:t>
            </a:r>
          </a:p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The formal process of using techniques such as interviews and questionnaires to collect facts about systems, requirements, and preferences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.</a:t>
            </a: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87042" name="Picture 2" descr="http://museumperdamaian.org/wp-content/uploads/2013/12/fact-finding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495800"/>
            <a:ext cx="2209800" cy="2209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343400" y="6474768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museumperdamaian.org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Times" pitchFamily="18" charset="0"/>
              </a:rPr>
              <a:t>When Are Fact-Finding Techniques Used?</a:t>
            </a:r>
            <a:r>
              <a:rPr lang="en-GB" sz="3600" b="1" dirty="0" smtClean="0">
                <a:latin typeface="Open Sans"/>
                <a:cs typeface="Times" pitchFamily="18" charset="0"/>
              </a:rPr>
              <a:t> 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17526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Fact-finding used throughout the database application lifecycle. Crucial to the early stages including database planning, system definition, and requirements collection and analysis stages.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  </a:t>
            </a:r>
            <a:endParaRPr lang="en-US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r>
              <a:rPr lang="en-AU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Enables developer to learn about the terminology, problems, opportunities, constraints, requirements, and priorities of the organization and the users of the system.</a:t>
            </a:r>
            <a:r>
              <a:rPr lang="en-GB" altLang="en-US" sz="2400" dirty="0" smtClean="0">
                <a:latin typeface="Open Sans"/>
                <a:ea typeface="Times" pitchFamily="18" charset="0"/>
                <a:cs typeface="Times" pitchFamily="18" charset="0"/>
              </a:rPr>
              <a:t> </a:t>
            </a:r>
          </a:p>
          <a:p>
            <a:endParaRPr lang="en-GB" altLang="en-US" sz="24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84996" name="Picture 4" descr="http://cdn.techpatio.com/wp-content/uploads/2011/03/detective_s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588764"/>
            <a:ext cx="2628900" cy="194538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250589" y="6550968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techpatio.com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x.vceinc.com/wp-content/uploads/inter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514737"/>
            <a:ext cx="2819400" cy="2113160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Open Sans"/>
                <a:cs typeface="Times" pitchFamily="18" charset="0"/>
              </a:rPr>
              <a:t>Fact-Finding Techniques</a:t>
            </a:r>
            <a:r>
              <a:rPr lang="en-GB" sz="3600" b="1" dirty="0" smtClean="0">
                <a:latin typeface="Open Sans"/>
                <a:cs typeface="Times" pitchFamily="18" charset="0"/>
              </a:rPr>
              <a:t> 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1752600"/>
            <a:ext cx="73152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A database developer normally uses several fact-finding techniques during a single database project including: 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examining documentation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interviewing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observing the organization in operation</a:t>
            </a:r>
          </a:p>
          <a:p>
            <a:pPr lvl="1"/>
            <a:r>
              <a:rPr lang="en-US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research</a:t>
            </a:r>
          </a:p>
          <a:p>
            <a:pPr lvl="1"/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questionnaires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5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7085" y="6553200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x.vceinc.com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04032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Open Sans"/>
                <a:cs typeface="Times" pitchFamily="18" charset="0"/>
              </a:rPr>
              <a:t>Examining documentation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3657600"/>
            <a:ext cx="7315200" cy="2667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gain some insight as to how the need for a database arose. </a:t>
            </a:r>
          </a:p>
          <a:p>
            <a:pPr lvl="1">
              <a:buFont typeface="Wingdings" pitchFamily="2" charset="2"/>
              <a:buChar char="§"/>
            </a:pPr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identify the part of the organization associated with the problem. </a:t>
            </a:r>
          </a:p>
          <a:p>
            <a:pPr lvl="1">
              <a:buFont typeface="Wingdings" pitchFamily="2" charset="2"/>
              <a:buChar char="§"/>
            </a:pPr>
            <a:r>
              <a:rPr lang="en-AU" altLang="en-US" sz="2500" dirty="0" smtClean="0">
                <a:latin typeface="Open Sans"/>
                <a:ea typeface="Times" pitchFamily="18" charset="0"/>
                <a:cs typeface="Times" pitchFamily="18" charset="0"/>
              </a:rPr>
              <a:t>To understand the current system.</a:t>
            </a:r>
            <a:endParaRPr lang="en-GB" altLang="en-US" sz="2500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5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2162" name="Picture 2" descr="http://www.vidyaweb.in/wp-content/uploads/2014/10/Document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402079"/>
            <a:ext cx="2895600" cy="202692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705600" y="3152447"/>
            <a:ext cx="10695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www.vidyaweb.in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1605</TotalTime>
  <Words>728</Words>
  <Application>Microsoft Office PowerPoint</Application>
  <PresentationFormat>On-screen Show (4:3)</PresentationFormat>
  <Paragraphs>121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 PPT 2015</vt:lpstr>
      <vt:lpstr>DATABASE ANALYSIS Session  10</vt:lpstr>
      <vt:lpstr>LEARNING OUTCOME</vt:lpstr>
      <vt:lpstr>ACKNOWLEDGEMENT</vt:lpstr>
      <vt:lpstr>CHAPTER 11 DATABASE ANALYSIS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Using Fact-Finding Techniques –  A Worked Example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Binus</cp:lastModifiedBy>
  <cp:revision>201</cp:revision>
  <dcterms:created xsi:type="dcterms:W3CDTF">2015-05-04T03:33:03Z</dcterms:created>
  <dcterms:modified xsi:type="dcterms:W3CDTF">2015-12-15T07:41:25Z</dcterms:modified>
</cp:coreProperties>
</file>