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22" r:id="rId2"/>
  </p:sldMasterIdLst>
  <p:notesMasterIdLst>
    <p:notesMasterId r:id="rId32"/>
  </p:notesMasterIdLst>
  <p:handoutMasterIdLst>
    <p:handoutMasterId r:id="rId33"/>
  </p:handoutMasterIdLst>
  <p:sldIdLst>
    <p:sldId id="357" r:id="rId3"/>
    <p:sldId id="427" r:id="rId4"/>
    <p:sldId id="428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7" r:id="rId29"/>
    <p:sldId id="548" r:id="rId30"/>
    <p:sldId id="484" r:id="rId31"/>
  </p:sldIdLst>
  <p:sldSz cx="10688638" cy="7562850"/>
  <p:notesSz cx="6858000" cy="9144000"/>
  <p:defaultTextStyle>
    <a:defPPr>
      <a:defRPr lang="en-US"/>
    </a:defPPr>
    <a:lvl1pPr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520700" indent="-635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041400" indent="-1270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563688" indent="-1920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084388" indent="-2555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</p:showPr>
  <p:clrMru>
    <a:srgbClr val="0079B8"/>
    <a:srgbClr val="9465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79" autoAdjust="0"/>
    <p:restoredTop sz="94660"/>
  </p:normalViewPr>
  <p:slideViewPr>
    <p:cSldViewPr snapToGrid="0" snapToObjects="1">
      <p:cViewPr>
        <p:scale>
          <a:sx n="60" d="100"/>
          <a:sy n="60" d="100"/>
        </p:scale>
        <p:origin x="-1308" y="-3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8E573-DE8B-4889-9078-6D5D2344DC08}" type="doc">
      <dgm:prSet loTypeId="urn:microsoft.com/office/officeart/2005/8/layout/list1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CCE23C-2B5E-4508-B14A-1C11AEA23957}">
      <dgm:prSet custT="1"/>
      <dgm:spPr/>
      <dgm:t>
        <a:bodyPr/>
        <a:lstStyle/>
        <a:p>
          <a:pPr rtl="0"/>
          <a:r>
            <a:rPr lang="en-US" sz="2400" dirty="0" smtClean="0">
              <a:latin typeface="Open Sans"/>
            </a:rPr>
            <a:t>Conditional IF statement</a:t>
          </a:r>
          <a:endParaRPr lang="en-US" sz="2400" dirty="0">
            <a:latin typeface="Open Sans"/>
          </a:endParaRPr>
        </a:p>
      </dgm:t>
    </dgm:pt>
    <dgm:pt modelId="{B4064065-A486-46FC-A7B5-D320C5D11C86}" type="parTrans" cxnId="{A46AACD0-0165-4E71-B635-40EAE0E1CDD6}">
      <dgm:prSet/>
      <dgm:spPr/>
      <dgm:t>
        <a:bodyPr/>
        <a:lstStyle/>
        <a:p>
          <a:endParaRPr lang="en-US" sz="2400">
            <a:latin typeface="Open Sans"/>
          </a:endParaRPr>
        </a:p>
      </dgm:t>
    </dgm:pt>
    <dgm:pt modelId="{CAC172DB-2C00-4B7F-8A31-FC3CF6417C0C}" type="sibTrans" cxnId="{A46AACD0-0165-4E71-B635-40EAE0E1CDD6}">
      <dgm:prSet/>
      <dgm:spPr/>
      <dgm:t>
        <a:bodyPr/>
        <a:lstStyle/>
        <a:p>
          <a:endParaRPr lang="en-US" sz="2400">
            <a:latin typeface="Open Sans"/>
          </a:endParaRPr>
        </a:p>
      </dgm:t>
    </dgm:pt>
    <dgm:pt modelId="{B34FA7AE-0C11-492A-AD09-63FD81133A79}">
      <dgm:prSet custT="1"/>
      <dgm:spPr/>
      <dgm:t>
        <a:bodyPr/>
        <a:lstStyle/>
        <a:p>
          <a:pPr rtl="0"/>
          <a:r>
            <a:rPr lang="en-US" sz="2400" dirty="0" smtClean="0">
              <a:latin typeface="Open Sans"/>
            </a:rPr>
            <a:t>Conditional CASE statement</a:t>
          </a:r>
          <a:endParaRPr lang="en-US" sz="2400" dirty="0">
            <a:latin typeface="Open Sans"/>
          </a:endParaRPr>
        </a:p>
      </dgm:t>
    </dgm:pt>
    <dgm:pt modelId="{251DA361-4CAF-4AAF-9090-CD54623C44C8}" type="parTrans" cxnId="{A225EBE0-4117-4EBD-BBCC-D860CEC0A17D}">
      <dgm:prSet/>
      <dgm:spPr/>
      <dgm:t>
        <a:bodyPr/>
        <a:lstStyle/>
        <a:p>
          <a:endParaRPr lang="en-US" sz="2400">
            <a:latin typeface="Open Sans"/>
          </a:endParaRPr>
        </a:p>
      </dgm:t>
    </dgm:pt>
    <dgm:pt modelId="{64F09549-98FD-4B54-813E-B04017FB4004}" type="sibTrans" cxnId="{A225EBE0-4117-4EBD-BBCC-D860CEC0A17D}">
      <dgm:prSet/>
      <dgm:spPr/>
      <dgm:t>
        <a:bodyPr/>
        <a:lstStyle/>
        <a:p>
          <a:endParaRPr lang="en-US" sz="2400">
            <a:latin typeface="Open Sans"/>
          </a:endParaRPr>
        </a:p>
      </dgm:t>
    </dgm:pt>
    <dgm:pt modelId="{29E9A2F9-F567-4213-970C-5D297E57F0FB}">
      <dgm:prSet custT="1"/>
      <dgm:spPr/>
      <dgm:t>
        <a:bodyPr/>
        <a:lstStyle/>
        <a:p>
          <a:pPr rtl="0"/>
          <a:r>
            <a:rPr lang="en-US" sz="2400" dirty="0" smtClean="0">
              <a:latin typeface="Open Sans"/>
            </a:rPr>
            <a:t>Iteration statement (LOOP)</a:t>
          </a:r>
          <a:endParaRPr lang="en-US" sz="2400" dirty="0">
            <a:latin typeface="Open Sans"/>
          </a:endParaRPr>
        </a:p>
      </dgm:t>
    </dgm:pt>
    <dgm:pt modelId="{9729A010-0B27-4AC0-9B79-185CDB9E2467}" type="parTrans" cxnId="{2C8D96E1-462A-4A1E-AC60-8334CCB8C338}">
      <dgm:prSet/>
      <dgm:spPr/>
      <dgm:t>
        <a:bodyPr/>
        <a:lstStyle/>
        <a:p>
          <a:endParaRPr lang="en-US" sz="2400">
            <a:latin typeface="Open Sans"/>
          </a:endParaRPr>
        </a:p>
      </dgm:t>
    </dgm:pt>
    <dgm:pt modelId="{A11C2D02-F35F-4E18-9AFB-02BCC9E5D05E}" type="sibTrans" cxnId="{2C8D96E1-462A-4A1E-AC60-8334CCB8C338}">
      <dgm:prSet/>
      <dgm:spPr/>
      <dgm:t>
        <a:bodyPr/>
        <a:lstStyle/>
        <a:p>
          <a:endParaRPr lang="en-US" sz="2400">
            <a:latin typeface="Open Sans"/>
          </a:endParaRPr>
        </a:p>
      </dgm:t>
    </dgm:pt>
    <dgm:pt modelId="{E97DF4AC-CC80-4FF1-9EB6-38EFAAD471AE}">
      <dgm:prSet custT="1"/>
      <dgm:spPr/>
      <dgm:t>
        <a:bodyPr/>
        <a:lstStyle/>
        <a:p>
          <a:pPr rtl="0"/>
          <a:r>
            <a:rPr lang="en-US" sz="2400" dirty="0" smtClean="0">
              <a:latin typeface="Open Sans"/>
            </a:rPr>
            <a:t>Iteration statement (WHILE and REPEAT)</a:t>
          </a:r>
          <a:endParaRPr lang="en-US" sz="2400" dirty="0">
            <a:latin typeface="Open Sans"/>
          </a:endParaRPr>
        </a:p>
      </dgm:t>
    </dgm:pt>
    <dgm:pt modelId="{7D6FEE73-3EBD-4685-B7F5-916BB4CB577C}" type="parTrans" cxnId="{FA3510DF-96EF-4D11-98F4-16961E9A6FB7}">
      <dgm:prSet/>
      <dgm:spPr/>
      <dgm:t>
        <a:bodyPr/>
        <a:lstStyle/>
        <a:p>
          <a:endParaRPr lang="en-US" sz="2400">
            <a:latin typeface="Open Sans"/>
          </a:endParaRPr>
        </a:p>
      </dgm:t>
    </dgm:pt>
    <dgm:pt modelId="{13C32A3C-1086-4A2F-BA30-1951DEF3C29D}" type="sibTrans" cxnId="{FA3510DF-96EF-4D11-98F4-16961E9A6FB7}">
      <dgm:prSet/>
      <dgm:spPr/>
      <dgm:t>
        <a:bodyPr/>
        <a:lstStyle/>
        <a:p>
          <a:endParaRPr lang="en-US" sz="2400">
            <a:latin typeface="Open Sans"/>
          </a:endParaRPr>
        </a:p>
      </dgm:t>
    </dgm:pt>
    <dgm:pt modelId="{69D046C2-2655-4BFF-9F38-B6D797C9F22A}">
      <dgm:prSet custT="1"/>
      <dgm:spPr/>
      <dgm:t>
        <a:bodyPr/>
        <a:lstStyle/>
        <a:p>
          <a:pPr rtl="0"/>
          <a:r>
            <a:rPr lang="en-US" sz="2400" dirty="0" smtClean="0">
              <a:latin typeface="Open Sans"/>
            </a:rPr>
            <a:t>Iteration statement (FOR)</a:t>
          </a:r>
          <a:endParaRPr lang="en-US" sz="2400" dirty="0">
            <a:latin typeface="Open Sans"/>
          </a:endParaRPr>
        </a:p>
      </dgm:t>
    </dgm:pt>
    <dgm:pt modelId="{DA7AA1C7-036A-4E15-8F43-A7B783A677D5}" type="parTrans" cxnId="{3F143419-AD77-4EB5-A161-5AF3DC03185A}">
      <dgm:prSet/>
      <dgm:spPr/>
      <dgm:t>
        <a:bodyPr/>
        <a:lstStyle/>
        <a:p>
          <a:endParaRPr lang="en-US" sz="2400">
            <a:latin typeface="Open Sans"/>
          </a:endParaRPr>
        </a:p>
      </dgm:t>
    </dgm:pt>
    <dgm:pt modelId="{C16D445E-81B5-4704-9341-E263F415BA74}" type="sibTrans" cxnId="{3F143419-AD77-4EB5-A161-5AF3DC03185A}">
      <dgm:prSet/>
      <dgm:spPr/>
      <dgm:t>
        <a:bodyPr/>
        <a:lstStyle/>
        <a:p>
          <a:endParaRPr lang="en-US" sz="2400">
            <a:latin typeface="Open Sans"/>
          </a:endParaRPr>
        </a:p>
      </dgm:t>
    </dgm:pt>
    <dgm:pt modelId="{B4E3C2FA-2B0E-43B5-BFE5-6EDDD197C929}" type="pres">
      <dgm:prSet presAssocID="{EC08E573-DE8B-4889-9078-6D5D2344DC08}" presName="linear" presStyleCnt="0">
        <dgm:presLayoutVars>
          <dgm:dir/>
          <dgm:animLvl val="lvl"/>
          <dgm:resizeHandles val="exact"/>
        </dgm:presLayoutVars>
      </dgm:prSet>
      <dgm:spPr/>
    </dgm:pt>
    <dgm:pt modelId="{5A944232-357C-424F-B221-3989A9E32638}" type="pres">
      <dgm:prSet presAssocID="{9ECCE23C-2B5E-4508-B14A-1C11AEA23957}" presName="parentLin" presStyleCnt="0"/>
      <dgm:spPr/>
    </dgm:pt>
    <dgm:pt modelId="{7BDEE4A7-9FB1-446B-9304-B42C609BD948}" type="pres">
      <dgm:prSet presAssocID="{9ECCE23C-2B5E-4508-B14A-1C11AEA23957}" presName="parentLeftMargin" presStyleLbl="node1" presStyleIdx="0" presStyleCnt="5"/>
      <dgm:spPr/>
    </dgm:pt>
    <dgm:pt modelId="{185CFC70-12E5-49FE-9526-C684847045D5}" type="pres">
      <dgm:prSet presAssocID="{9ECCE23C-2B5E-4508-B14A-1C11AEA2395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314CE2D-892A-4485-AE4A-55B831823D68}" type="pres">
      <dgm:prSet presAssocID="{9ECCE23C-2B5E-4508-B14A-1C11AEA23957}" presName="negativeSpace" presStyleCnt="0"/>
      <dgm:spPr/>
    </dgm:pt>
    <dgm:pt modelId="{14BBCF43-D412-4580-9564-E81F4170F86D}" type="pres">
      <dgm:prSet presAssocID="{9ECCE23C-2B5E-4508-B14A-1C11AEA23957}" presName="childText" presStyleLbl="conFgAcc1" presStyleIdx="0" presStyleCnt="5">
        <dgm:presLayoutVars>
          <dgm:bulletEnabled val="1"/>
        </dgm:presLayoutVars>
      </dgm:prSet>
      <dgm:spPr/>
    </dgm:pt>
    <dgm:pt modelId="{A7F8B939-8F1C-4BE2-934B-9A35FEF4D22F}" type="pres">
      <dgm:prSet presAssocID="{CAC172DB-2C00-4B7F-8A31-FC3CF6417C0C}" presName="spaceBetweenRectangles" presStyleCnt="0"/>
      <dgm:spPr/>
    </dgm:pt>
    <dgm:pt modelId="{F4AA2764-4BA1-4EF0-A992-B3F8B32A4F9D}" type="pres">
      <dgm:prSet presAssocID="{B34FA7AE-0C11-492A-AD09-63FD81133A79}" presName="parentLin" presStyleCnt="0"/>
      <dgm:spPr/>
    </dgm:pt>
    <dgm:pt modelId="{9B72D796-A1CB-4611-8FBA-486CFD42D7E5}" type="pres">
      <dgm:prSet presAssocID="{B34FA7AE-0C11-492A-AD09-63FD81133A79}" presName="parentLeftMargin" presStyleLbl="node1" presStyleIdx="0" presStyleCnt="5"/>
      <dgm:spPr/>
    </dgm:pt>
    <dgm:pt modelId="{D16C9E5E-1619-46A8-988E-8060B03CB188}" type="pres">
      <dgm:prSet presAssocID="{B34FA7AE-0C11-492A-AD09-63FD81133A7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806099D-BBBA-4EF6-B445-0C6C46FFE2C0}" type="pres">
      <dgm:prSet presAssocID="{B34FA7AE-0C11-492A-AD09-63FD81133A79}" presName="negativeSpace" presStyleCnt="0"/>
      <dgm:spPr/>
    </dgm:pt>
    <dgm:pt modelId="{139E5688-2DF3-4F67-BA0A-B85BFD26E237}" type="pres">
      <dgm:prSet presAssocID="{B34FA7AE-0C11-492A-AD09-63FD81133A79}" presName="childText" presStyleLbl="conFgAcc1" presStyleIdx="1" presStyleCnt="5">
        <dgm:presLayoutVars>
          <dgm:bulletEnabled val="1"/>
        </dgm:presLayoutVars>
      </dgm:prSet>
      <dgm:spPr/>
    </dgm:pt>
    <dgm:pt modelId="{DB0FA65B-77F6-4590-B1B9-C5D268DB7BE1}" type="pres">
      <dgm:prSet presAssocID="{64F09549-98FD-4B54-813E-B04017FB4004}" presName="spaceBetweenRectangles" presStyleCnt="0"/>
      <dgm:spPr/>
    </dgm:pt>
    <dgm:pt modelId="{5698BE2B-4F7D-4BDF-AAC9-2B672D60EF3C}" type="pres">
      <dgm:prSet presAssocID="{29E9A2F9-F567-4213-970C-5D297E57F0FB}" presName="parentLin" presStyleCnt="0"/>
      <dgm:spPr/>
    </dgm:pt>
    <dgm:pt modelId="{2551E857-FA38-461A-9D1E-F0698BB9A47F}" type="pres">
      <dgm:prSet presAssocID="{29E9A2F9-F567-4213-970C-5D297E57F0FB}" presName="parentLeftMargin" presStyleLbl="node1" presStyleIdx="1" presStyleCnt="5"/>
      <dgm:spPr/>
    </dgm:pt>
    <dgm:pt modelId="{DC696B13-6F20-4AD0-9A8B-39E4D1E0C90F}" type="pres">
      <dgm:prSet presAssocID="{29E9A2F9-F567-4213-970C-5D297E57F0F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C623405-4F69-4951-BAB8-92427FD8BD42}" type="pres">
      <dgm:prSet presAssocID="{29E9A2F9-F567-4213-970C-5D297E57F0FB}" presName="negativeSpace" presStyleCnt="0"/>
      <dgm:spPr/>
    </dgm:pt>
    <dgm:pt modelId="{A057A1C1-CE72-4C39-BE29-1C999769907A}" type="pres">
      <dgm:prSet presAssocID="{29E9A2F9-F567-4213-970C-5D297E57F0FB}" presName="childText" presStyleLbl="conFgAcc1" presStyleIdx="2" presStyleCnt="5">
        <dgm:presLayoutVars>
          <dgm:bulletEnabled val="1"/>
        </dgm:presLayoutVars>
      </dgm:prSet>
      <dgm:spPr/>
    </dgm:pt>
    <dgm:pt modelId="{350CEE2A-7937-4A16-B06C-1DEF5F578B47}" type="pres">
      <dgm:prSet presAssocID="{A11C2D02-F35F-4E18-9AFB-02BCC9E5D05E}" presName="spaceBetweenRectangles" presStyleCnt="0"/>
      <dgm:spPr/>
    </dgm:pt>
    <dgm:pt modelId="{FBE82283-06E8-4FD2-825C-08B0FDB146CE}" type="pres">
      <dgm:prSet presAssocID="{E97DF4AC-CC80-4FF1-9EB6-38EFAAD471AE}" presName="parentLin" presStyleCnt="0"/>
      <dgm:spPr/>
    </dgm:pt>
    <dgm:pt modelId="{ADC907F0-BBA6-455B-8E8C-3FB9AA971AF2}" type="pres">
      <dgm:prSet presAssocID="{E97DF4AC-CC80-4FF1-9EB6-38EFAAD471AE}" presName="parentLeftMargin" presStyleLbl="node1" presStyleIdx="2" presStyleCnt="5"/>
      <dgm:spPr/>
    </dgm:pt>
    <dgm:pt modelId="{8F902C9C-C2B1-4136-B34B-DE2DBF2C7A18}" type="pres">
      <dgm:prSet presAssocID="{E97DF4AC-CC80-4FF1-9EB6-38EFAAD471A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C2FB3CB-5C8E-4739-A84A-C5E51CFA0E0A}" type="pres">
      <dgm:prSet presAssocID="{E97DF4AC-CC80-4FF1-9EB6-38EFAAD471AE}" presName="negativeSpace" presStyleCnt="0"/>
      <dgm:spPr/>
    </dgm:pt>
    <dgm:pt modelId="{11A9EE78-9267-44DB-9968-CD797B827C22}" type="pres">
      <dgm:prSet presAssocID="{E97DF4AC-CC80-4FF1-9EB6-38EFAAD471AE}" presName="childText" presStyleLbl="conFgAcc1" presStyleIdx="3" presStyleCnt="5">
        <dgm:presLayoutVars>
          <dgm:bulletEnabled val="1"/>
        </dgm:presLayoutVars>
      </dgm:prSet>
      <dgm:spPr/>
    </dgm:pt>
    <dgm:pt modelId="{A29468A9-6E6F-4FA5-8091-52983A45E0F4}" type="pres">
      <dgm:prSet presAssocID="{13C32A3C-1086-4A2F-BA30-1951DEF3C29D}" presName="spaceBetweenRectangles" presStyleCnt="0"/>
      <dgm:spPr/>
    </dgm:pt>
    <dgm:pt modelId="{644F4814-1B40-4D30-A80E-34FFF33B1C71}" type="pres">
      <dgm:prSet presAssocID="{69D046C2-2655-4BFF-9F38-B6D797C9F22A}" presName="parentLin" presStyleCnt="0"/>
      <dgm:spPr/>
    </dgm:pt>
    <dgm:pt modelId="{FBF2381C-E2CF-4192-A8F2-46CA0C3FA097}" type="pres">
      <dgm:prSet presAssocID="{69D046C2-2655-4BFF-9F38-B6D797C9F22A}" presName="parentLeftMargin" presStyleLbl="node1" presStyleIdx="3" presStyleCnt="5"/>
      <dgm:spPr/>
    </dgm:pt>
    <dgm:pt modelId="{95120C5A-5763-493B-BB2D-C77F81E80FF1}" type="pres">
      <dgm:prSet presAssocID="{69D046C2-2655-4BFF-9F38-B6D797C9F22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7D72608-5A43-4D3D-BECC-425DDE708E49}" type="pres">
      <dgm:prSet presAssocID="{69D046C2-2655-4BFF-9F38-B6D797C9F22A}" presName="negativeSpace" presStyleCnt="0"/>
      <dgm:spPr/>
    </dgm:pt>
    <dgm:pt modelId="{5743B413-8ED5-4E21-8A22-7F44A1738883}" type="pres">
      <dgm:prSet presAssocID="{69D046C2-2655-4BFF-9F38-B6D797C9F22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ABD4B8B-4740-4E2D-94C1-8FEFD0B6DF29}" type="presOf" srcId="{9ECCE23C-2B5E-4508-B14A-1C11AEA23957}" destId="{7BDEE4A7-9FB1-446B-9304-B42C609BD948}" srcOrd="0" destOrd="0" presId="urn:microsoft.com/office/officeart/2005/8/layout/list1"/>
    <dgm:cxn modelId="{3F143419-AD77-4EB5-A161-5AF3DC03185A}" srcId="{EC08E573-DE8B-4889-9078-6D5D2344DC08}" destId="{69D046C2-2655-4BFF-9F38-B6D797C9F22A}" srcOrd="4" destOrd="0" parTransId="{DA7AA1C7-036A-4E15-8F43-A7B783A677D5}" sibTransId="{C16D445E-81B5-4704-9341-E263F415BA74}"/>
    <dgm:cxn modelId="{A426E173-589F-4E50-AB6F-38F75A8B8B55}" type="presOf" srcId="{B34FA7AE-0C11-492A-AD09-63FD81133A79}" destId="{9B72D796-A1CB-4611-8FBA-486CFD42D7E5}" srcOrd="0" destOrd="0" presId="urn:microsoft.com/office/officeart/2005/8/layout/list1"/>
    <dgm:cxn modelId="{52BD8205-6107-4EBA-85F9-DF0A915CE235}" type="presOf" srcId="{29E9A2F9-F567-4213-970C-5D297E57F0FB}" destId="{DC696B13-6F20-4AD0-9A8B-39E4D1E0C90F}" srcOrd="1" destOrd="0" presId="urn:microsoft.com/office/officeart/2005/8/layout/list1"/>
    <dgm:cxn modelId="{884449DE-C953-422C-A1FB-B787FAAE64F1}" type="presOf" srcId="{E97DF4AC-CC80-4FF1-9EB6-38EFAAD471AE}" destId="{ADC907F0-BBA6-455B-8E8C-3FB9AA971AF2}" srcOrd="0" destOrd="0" presId="urn:microsoft.com/office/officeart/2005/8/layout/list1"/>
    <dgm:cxn modelId="{27E41725-1498-4E0C-8F37-9E737F4B2BD0}" type="presOf" srcId="{EC08E573-DE8B-4889-9078-6D5D2344DC08}" destId="{B4E3C2FA-2B0E-43B5-BFE5-6EDDD197C929}" srcOrd="0" destOrd="0" presId="urn:microsoft.com/office/officeart/2005/8/layout/list1"/>
    <dgm:cxn modelId="{BD51A71E-A6FF-40CC-A766-A1BC2B0501D2}" type="presOf" srcId="{9ECCE23C-2B5E-4508-B14A-1C11AEA23957}" destId="{185CFC70-12E5-49FE-9526-C684847045D5}" srcOrd="1" destOrd="0" presId="urn:microsoft.com/office/officeart/2005/8/layout/list1"/>
    <dgm:cxn modelId="{A225EBE0-4117-4EBD-BBCC-D860CEC0A17D}" srcId="{EC08E573-DE8B-4889-9078-6D5D2344DC08}" destId="{B34FA7AE-0C11-492A-AD09-63FD81133A79}" srcOrd="1" destOrd="0" parTransId="{251DA361-4CAF-4AAF-9090-CD54623C44C8}" sibTransId="{64F09549-98FD-4B54-813E-B04017FB4004}"/>
    <dgm:cxn modelId="{9791B16E-7EA7-40C3-8A7D-AF33BC7D2745}" type="presOf" srcId="{29E9A2F9-F567-4213-970C-5D297E57F0FB}" destId="{2551E857-FA38-461A-9D1E-F0698BB9A47F}" srcOrd="0" destOrd="0" presId="urn:microsoft.com/office/officeart/2005/8/layout/list1"/>
    <dgm:cxn modelId="{812E5762-97B1-42AF-998D-073B9584997A}" type="presOf" srcId="{E97DF4AC-CC80-4FF1-9EB6-38EFAAD471AE}" destId="{8F902C9C-C2B1-4136-B34B-DE2DBF2C7A18}" srcOrd="1" destOrd="0" presId="urn:microsoft.com/office/officeart/2005/8/layout/list1"/>
    <dgm:cxn modelId="{119A62BE-EC27-454D-86E4-7CF21F2599A1}" type="presOf" srcId="{B34FA7AE-0C11-492A-AD09-63FD81133A79}" destId="{D16C9E5E-1619-46A8-988E-8060B03CB188}" srcOrd="1" destOrd="0" presId="urn:microsoft.com/office/officeart/2005/8/layout/list1"/>
    <dgm:cxn modelId="{2C8D96E1-462A-4A1E-AC60-8334CCB8C338}" srcId="{EC08E573-DE8B-4889-9078-6D5D2344DC08}" destId="{29E9A2F9-F567-4213-970C-5D297E57F0FB}" srcOrd="2" destOrd="0" parTransId="{9729A010-0B27-4AC0-9B79-185CDB9E2467}" sibTransId="{A11C2D02-F35F-4E18-9AFB-02BCC9E5D05E}"/>
    <dgm:cxn modelId="{A46AACD0-0165-4E71-B635-40EAE0E1CDD6}" srcId="{EC08E573-DE8B-4889-9078-6D5D2344DC08}" destId="{9ECCE23C-2B5E-4508-B14A-1C11AEA23957}" srcOrd="0" destOrd="0" parTransId="{B4064065-A486-46FC-A7B5-D320C5D11C86}" sibTransId="{CAC172DB-2C00-4B7F-8A31-FC3CF6417C0C}"/>
    <dgm:cxn modelId="{FA3510DF-96EF-4D11-98F4-16961E9A6FB7}" srcId="{EC08E573-DE8B-4889-9078-6D5D2344DC08}" destId="{E97DF4AC-CC80-4FF1-9EB6-38EFAAD471AE}" srcOrd="3" destOrd="0" parTransId="{7D6FEE73-3EBD-4685-B7F5-916BB4CB577C}" sibTransId="{13C32A3C-1086-4A2F-BA30-1951DEF3C29D}"/>
    <dgm:cxn modelId="{D95DAFFC-6480-401B-8D91-8CCEB5C4FB52}" type="presOf" srcId="{69D046C2-2655-4BFF-9F38-B6D797C9F22A}" destId="{95120C5A-5763-493B-BB2D-C77F81E80FF1}" srcOrd="1" destOrd="0" presId="urn:microsoft.com/office/officeart/2005/8/layout/list1"/>
    <dgm:cxn modelId="{0F581214-840B-42A7-9909-76DCAA4417C0}" type="presOf" srcId="{69D046C2-2655-4BFF-9F38-B6D797C9F22A}" destId="{FBF2381C-E2CF-4192-A8F2-46CA0C3FA097}" srcOrd="0" destOrd="0" presId="urn:microsoft.com/office/officeart/2005/8/layout/list1"/>
    <dgm:cxn modelId="{A72C109A-44B3-4A35-B7CE-63670727B259}" type="presParOf" srcId="{B4E3C2FA-2B0E-43B5-BFE5-6EDDD197C929}" destId="{5A944232-357C-424F-B221-3989A9E32638}" srcOrd="0" destOrd="0" presId="urn:microsoft.com/office/officeart/2005/8/layout/list1"/>
    <dgm:cxn modelId="{EC723E41-AC94-493C-AC8B-DD4F92DB5F3B}" type="presParOf" srcId="{5A944232-357C-424F-B221-3989A9E32638}" destId="{7BDEE4A7-9FB1-446B-9304-B42C609BD948}" srcOrd="0" destOrd="0" presId="urn:microsoft.com/office/officeart/2005/8/layout/list1"/>
    <dgm:cxn modelId="{8F6F5348-7D60-4855-8CBE-BF082A877D10}" type="presParOf" srcId="{5A944232-357C-424F-B221-3989A9E32638}" destId="{185CFC70-12E5-49FE-9526-C684847045D5}" srcOrd="1" destOrd="0" presId="urn:microsoft.com/office/officeart/2005/8/layout/list1"/>
    <dgm:cxn modelId="{D5B8115B-597C-47EB-ADAA-C54807D24DF8}" type="presParOf" srcId="{B4E3C2FA-2B0E-43B5-BFE5-6EDDD197C929}" destId="{8314CE2D-892A-4485-AE4A-55B831823D68}" srcOrd="1" destOrd="0" presId="urn:microsoft.com/office/officeart/2005/8/layout/list1"/>
    <dgm:cxn modelId="{D525BA8A-7195-42C5-B0F6-D12E64D39746}" type="presParOf" srcId="{B4E3C2FA-2B0E-43B5-BFE5-6EDDD197C929}" destId="{14BBCF43-D412-4580-9564-E81F4170F86D}" srcOrd="2" destOrd="0" presId="urn:microsoft.com/office/officeart/2005/8/layout/list1"/>
    <dgm:cxn modelId="{AD68845E-C3EC-4C98-AEC4-F23820CC0939}" type="presParOf" srcId="{B4E3C2FA-2B0E-43B5-BFE5-6EDDD197C929}" destId="{A7F8B939-8F1C-4BE2-934B-9A35FEF4D22F}" srcOrd="3" destOrd="0" presId="urn:microsoft.com/office/officeart/2005/8/layout/list1"/>
    <dgm:cxn modelId="{3C1CB21A-4D13-4E70-9B18-FCEBB578C7DD}" type="presParOf" srcId="{B4E3C2FA-2B0E-43B5-BFE5-6EDDD197C929}" destId="{F4AA2764-4BA1-4EF0-A992-B3F8B32A4F9D}" srcOrd="4" destOrd="0" presId="urn:microsoft.com/office/officeart/2005/8/layout/list1"/>
    <dgm:cxn modelId="{8B5F1E0D-0D19-4F9F-8232-53B21E8BF120}" type="presParOf" srcId="{F4AA2764-4BA1-4EF0-A992-B3F8B32A4F9D}" destId="{9B72D796-A1CB-4611-8FBA-486CFD42D7E5}" srcOrd="0" destOrd="0" presId="urn:microsoft.com/office/officeart/2005/8/layout/list1"/>
    <dgm:cxn modelId="{9683499F-9F3E-4D78-AA8A-62BD46C5DD5B}" type="presParOf" srcId="{F4AA2764-4BA1-4EF0-A992-B3F8B32A4F9D}" destId="{D16C9E5E-1619-46A8-988E-8060B03CB188}" srcOrd="1" destOrd="0" presId="urn:microsoft.com/office/officeart/2005/8/layout/list1"/>
    <dgm:cxn modelId="{811C8B5A-3A33-480A-B304-1C30511715B3}" type="presParOf" srcId="{B4E3C2FA-2B0E-43B5-BFE5-6EDDD197C929}" destId="{A806099D-BBBA-4EF6-B445-0C6C46FFE2C0}" srcOrd="5" destOrd="0" presId="urn:microsoft.com/office/officeart/2005/8/layout/list1"/>
    <dgm:cxn modelId="{07C9DFFD-4F14-4EA2-9D5A-D36D2765912E}" type="presParOf" srcId="{B4E3C2FA-2B0E-43B5-BFE5-6EDDD197C929}" destId="{139E5688-2DF3-4F67-BA0A-B85BFD26E237}" srcOrd="6" destOrd="0" presId="urn:microsoft.com/office/officeart/2005/8/layout/list1"/>
    <dgm:cxn modelId="{14C4DC87-3D8E-42A4-9BEE-8617F72EC561}" type="presParOf" srcId="{B4E3C2FA-2B0E-43B5-BFE5-6EDDD197C929}" destId="{DB0FA65B-77F6-4590-B1B9-C5D268DB7BE1}" srcOrd="7" destOrd="0" presId="urn:microsoft.com/office/officeart/2005/8/layout/list1"/>
    <dgm:cxn modelId="{E5EC5F39-E5E3-4927-9E4F-5E27F4B12E18}" type="presParOf" srcId="{B4E3C2FA-2B0E-43B5-BFE5-6EDDD197C929}" destId="{5698BE2B-4F7D-4BDF-AAC9-2B672D60EF3C}" srcOrd="8" destOrd="0" presId="urn:microsoft.com/office/officeart/2005/8/layout/list1"/>
    <dgm:cxn modelId="{4965C0EB-9274-4F23-8D1A-C8E0E51F8DCA}" type="presParOf" srcId="{5698BE2B-4F7D-4BDF-AAC9-2B672D60EF3C}" destId="{2551E857-FA38-461A-9D1E-F0698BB9A47F}" srcOrd="0" destOrd="0" presId="urn:microsoft.com/office/officeart/2005/8/layout/list1"/>
    <dgm:cxn modelId="{B2C78211-415F-45E6-A92A-F1D7EE05C2FC}" type="presParOf" srcId="{5698BE2B-4F7D-4BDF-AAC9-2B672D60EF3C}" destId="{DC696B13-6F20-4AD0-9A8B-39E4D1E0C90F}" srcOrd="1" destOrd="0" presId="urn:microsoft.com/office/officeart/2005/8/layout/list1"/>
    <dgm:cxn modelId="{979BDB92-34CC-46CC-BB2D-22CBD07F358E}" type="presParOf" srcId="{B4E3C2FA-2B0E-43B5-BFE5-6EDDD197C929}" destId="{AC623405-4F69-4951-BAB8-92427FD8BD42}" srcOrd="9" destOrd="0" presId="urn:microsoft.com/office/officeart/2005/8/layout/list1"/>
    <dgm:cxn modelId="{A4D48A03-1095-4F4A-A774-39DA08BC5F10}" type="presParOf" srcId="{B4E3C2FA-2B0E-43B5-BFE5-6EDDD197C929}" destId="{A057A1C1-CE72-4C39-BE29-1C999769907A}" srcOrd="10" destOrd="0" presId="urn:microsoft.com/office/officeart/2005/8/layout/list1"/>
    <dgm:cxn modelId="{A08F0914-809F-4308-8D5F-394478CF7250}" type="presParOf" srcId="{B4E3C2FA-2B0E-43B5-BFE5-6EDDD197C929}" destId="{350CEE2A-7937-4A16-B06C-1DEF5F578B47}" srcOrd="11" destOrd="0" presId="urn:microsoft.com/office/officeart/2005/8/layout/list1"/>
    <dgm:cxn modelId="{0084789F-A346-44D2-B84A-3C8B99865D1E}" type="presParOf" srcId="{B4E3C2FA-2B0E-43B5-BFE5-6EDDD197C929}" destId="{FBE82283-06E8-4FD2-825C-08B0FDB146CE}" srcOrd="12" destOrd="0" presId="urn:microsoft.com/office/officeart/2005/8/layout/list1"/>
    <dgm:cxn modelId="{D486E8DC-7230-454E-A4EC-98C6710204BF}" type="presParOf" srcId="{FBE82283-06E8-4FD2-825C-08B0FDB146CE}" destId="{ADC907F0-BBA6-455B-8E8C-3FB9AA971AF2}" srcOrd="0" destOrd="0" presId="urn:microsoft.com/office/officeart/2005/8/layout/list1"/>
    <dgm:cxn modelId="{371FB795-5ED5-44EF-B295-B0A81D91ED96}" type="presParOf" srcId="{FBE82283-06E8-4FD2-825C-08B0FDB146CE}" destId="{8F902C9C-C2B1-4136-B34B-DE2DBF2C7A18}" srcOrd="1" destOrd="0" presId="urn:microsoft.com/office/officeart/2005/8/layout/list1"/>
    <dgm:cxn modelId="{D34A897F-3E6D-4609-889D-42DE0E717325}" type="presParOf" srcId="{B4E3C2FA-2B0E-43B5-BFE5-6EDDD197C929}" destId="{9C2FB3CB-5C8E-4739-A84A-C5E51CFA0E0A}" srcOrd="13" destOrd="0" presId="urn:microsoft.com/office/officeart/2005/8/layout/list1"/>
    <dgm:cxn modelId="{ACD946A5-F6D8-425E-A2CC-D305835DFE27}" type="presParOf" srcId="{B4E3C2FA-2B0E-43B5-BFE5-6EDDD197C929}" destId="{11A9EE78-9267-44DB-9968-CD797B827C22}" srcOrd="14" destOrd="0" presId="urn:microsoft.com/office/officeart/2005/8/layout/list1"/>
    <dgm:cxn modelId="{5914271A-103B-4316-BAAF-05B95C8CC379}" type="presParOf" srcId="{B4E3C2FA-2B0E-43B5-BFE5-6EDDD197C929}" destId="{A29468A9-6E6F-4FA5-8091-52983A45E0F4}" srcOrd="15" destOrd="0" presId="urn:microsoft.com/office/officeart/2005/8/layout/list1"/>
    <dgm:cxn modelId="{BE8BD8D2-A973-420D-8AA4-81896000771E}" type="presParOf" srcId="{B4E3C2FA-2B0E-43B5-BFE5-6EDDD197C929}" destId="{644F4814-1B40-4D30-A80E-34FFF33B1C71}" srcOrd="16" destOrd="0" presId="urn:microsoft.com/office/officeart/2005/8/layout/list1"/>
    <dgm:cxn modelId="{A1740956-A39A-4689-A07D-C258B186CE17}" type="presParOf" srcId="{644F4814-1B40-4D30-A80E-34FFF33B1C71}" destId="{FBF2381C-E2CF-4192-A8F2-46CA0C3FA097}" srcOrd="0" destOrd="0" presId="urn:microsoft.com/office/officeart/2005/8/layout/list1"/>
    <dgm:cxn modelId="{CFE733AD-071C-4165-93BD-BECB87BD7733}" type="presParOf" srcId="{644F4814-1B40-4D30-A80E-34FFF33B1C71}" destId="{95120C5A-5763-493B-BB2D-C77F81E80FF1}" srcOrd="1" destOrd="0" presId="urn:microsoft.com/office/officeart/2005/8/layout/list1"/>
    <dgm:cxn modelId="{4E12791B-F47E-44FB-B0A9-EF1E4536E44A}" type="presParOf" srcId="{B4E3C2FA-2B0E-43B5-BFE5-6EDDD197C929}" destId="{E7D72608-5A43-4D3D-BECC-425DDE708E49}" srcOrd="17" destOrd="0" presId="urn:microsoft.com/office/officeart/2005/8/layout/list1"/>
    <dgm:cxn modelId="{6053D9F9-7E1A-4A35-8C9D-3BAC42FA03F2}" type="presParOf" srcId="{B4E3C2FA-2B0E-43B5-BFE5-6EDDD197C929}" destId="{5743B413-8ED5-4E21-8A22-7F44A1738883}" srcOrd="18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0B4FA-5907-4435-8AFF-2B965A24CCA2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FC9BB-764C-40B5-B8B4-30A8EE6E8C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29F5B-F881-482A-A2F2-B7DBCA75C1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B073-DCE6-4D5C-9429-4C548CF78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" y="4763"/>
            <a:ext cx="10682288" cy="712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6" name="Rectangle 5"/>
          <p:cNvSpPr/>
          <p:nvPr/>
        </p:nvSpPr>
        <p:spPr>
          <a:xfrm>
            <a:off x="1978025" y="1795463"/>
            <a:ext cx="8710613" cy="5767387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5788" y="2987337"/>
            <a:ext cx="8333014" cy="1621111"/>
          </a:xfrm>
        </p:spPr>
        <p:txBody>
          <a:bodyPr/>
          <a:lstStyle>
            <a:lvl1pPr eaLnBrk="1" hangingPunct="1">
              <a:defRPr sz="4852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0819" y="4737012"/>
            <a:ext cx="7482047" cy="635271"/>
          </a:xfrm>
        </p:spPr>
        <p:txBody>
          <a:bodyPr>
            <a:normAutofit/>
          </a:bodyPr>
          <a:lstStyle>
            <a:lvl1pPr marL="0" indent="0" algn="ctr">
              <a:buNone/>
              <a:defRPr sz="2647">
                <a:solidFill>
                  <a:schemeClr val="bg1"/>
                </a:solidFill>
                <a:latin typeface="Open Sans"/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E6A06-EF9D-405E-954B-E624EACBFE0B}" type="datetime1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967D2-9402-401F-9571-B6BCA4CD87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A2D72-747F-491E-BEA6-5CE00202A157}" type="datetime1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2CE11-8D5D-459D-83F9-5D5FA2BE751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1637387"/>
            <a:ext cx="2404944" cy="51184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898" y="1637387"/>
            <a:ext cx="6351220" cy="51184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49AA0-0967-42BB-A90F-FBD362CA1963}" type="datetime1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74823-6FB0-4391-A765-B73F2E5150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34B-4EC5-483B-936D-0F798C36996C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7747-A24A-4515-B4A1-F733D0AB4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2460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60" y="1558087"/>
            <a:ext cx="9797918" cy="243808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85262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6250"/>
            <a:ext cx="7481888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C545-BEFF-4981-9AE6-F85E63E41BD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469A-F8EA-463D-8C77-03E6E7138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C545-BEFF-4981-9AE6-F85E63E41BD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469A-F8EA-463D-8C77-03E6E7138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85263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85263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C545-BEFF-4981-9AE6-F85E63E41BD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469A-F8EA-463D-8C77-03E6E7138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88" y="1765300"/>
            <a:ext cx="4732337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9725" y="1765300"/>
            <a:ext cx="4733925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C545-BEFF-4981-9AE6-F85E63E41BD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469A-F8EA-463D-8C77-03E6E7138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2812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8713"/>
            <a:ext cx="4722812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250" y="1692275"/>
            <a:ext cx="4724400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250" y="2398713"/>
            <a:ext cx="4724400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C545-BEFF-4981-9AE6-F85E63E41BD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469A-F8EA-463D-8C77-03E6E7138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C545-BEFF-4981-9AE6-F85E63E41BD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469A-F8EA-463D-8C77-03E6E7138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75"/>
            <a:ext cx="10688638" cy="712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222" y="2272657"/>
            <a:ext cx="7992064" cy="873497"/>
          </a:xfrm>
        </p:spPr>
        <p:txBody>
          <a:bodyPr>
            <a:normAutofit/>
          </a:bodyPr>
          <a:lstStyle>
            <a:lvl1pPr algn="l">
              <a:defRPr sz="3308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34222" y="3781426"/>
            <a:ext cx="7992064" cy="335291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2229960" y="3146154"/>
            <a:ext cx="7996326" cy="555862"/>
          </a:xfrm>
        </p:spPr>
        <p:txBody>
          <a:bodyPr rtlCol="0" anchor="ctr">
            <a:normAutofit/>
          </a:bodyPr>
          <a:lstStyle>
            <a:lvl1pPr>
              <a:defRPr lang="id-ID" sz="2426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AC023-976A-4509-A695-D1528B52D47C}" type="datetime1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65980CB-0B1A-4E5C-9404-CBC7144103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C545-BEFF-4981-9AE6-F85E63E41BD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469A-F8EA-463D-8C77-03E6E7138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6312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300" y="301625"/>
            <a:ext cx="59753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6312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C545-BEFF-4981-9AE6-F85E63E41BD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469A-F8EA-463D-8C77-03E6E7138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4313"/>
            <a:ext cx="64135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35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35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C545-BEFF-4981-9AE6-F85E63E41BD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469A-F8EA-463D-8C77-03E6E7138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C545-BEFF-4981-9AE6-F85E63E41BD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469A-F8EA-463D-8C77-03E6E7138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0175" y="303213"/>
            <a:ext cx="2403475" cy="6453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303213"/>
            <a:ext cx="7062787" cy="6453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C545-BEFF-4981-9AE6-F85E63E41BD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469A-F8EA-463D-8C77-03E6E7138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586" y="4859832"/>
            <a:ext cx="8585529" cy="747997"/>
          </a:xfrm>
        </p:spPr>
        <p:txBody>
          <a:bodyPr anchor="t">
            <a:noAutofit/>
          </a:bodyPr>
          <a:lstStyle>
            <a:lvl1pPr algn="l">
              <a:defRPr sz="3308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586" y="3205459"/>
            <a:ext cx="8585529" cy="1654373"/>
          </a:xfrm>
        </p:spPr>
        <p:txBody>
          <a:bodyPr anchor="b"/>
          <a:lstStyle>
            <a:lvl1pPr marL="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37459-11D5-45CA-A3B8-6E58A2C5527F}" type="datetime1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136EC-00E6-4916-A420-6E6154D1F0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3273" y="2907929"/>
            <a:ext cx="4040249" cy="3847868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694" y="2907929"/>
            <a:ext cx="4136512" cy="3847868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94416-4E62-462A-9C06-4EB65AA7A8A9}" type="datetime1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5F4ED-B470-49AE-B1D6-A267C20299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273" y="1637387"/>
            <a:ext cx="8260933" cy="11117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3273" y="2352066"/>
            <a:ext cx="4040249" cy="705515"/>
          </a:xfrm>
        </p:spPr>
        <p:txBody>
          <a:bodyPr anchor="b">
            <a:noAutofit/>
          </a:bodyPr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3273" y="2987337"/>
            <a:ext cx="4040249" cy="3811623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1866" y="2987336"/>
            <a:ext cx="4052340" cy="3811625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101866" y="2352066"/>
            <a:ext cx="4040249" cy="705515"/>
          </a:xfrm>
        </p:spPr>
        <p:txBody>
          <a:bodyPr anchor="b">
            <a:noAutofit/>
          </a:bodyPr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93BAA-6698-45E9-8A1C-44835B2AE2DC}" type="datetime1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1D4D85A-3C1F-4F34-834B-0D693A264F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D31BE-868F-440D-A183-180130C1221A}" type="datetime1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929C4-D8B1-4BEA-9204-B718257801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11329988" cy="755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35089" y="3153813"/>
            <a:ext cx="8260933" cy="1260475"/>
          </a:xfrm>
        </p:spPr>
        <p:txBody>
          <a:bodyPr>
            <a:normAutofit/>
          </a:bodyPr>
          <a:lstStyle>
            <a:lvl1pPr>
              <a:defRPr sz="3529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31BC8-5BA9-40A7-8CB3-620B7BC9E428}" type="datetime1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6C62E-5BC2-48A2-A4AA-8F55829789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961" y="1796204"/>
            <a:ext cx="7912154" cy="884439"/>
          </a:xfrm>
        </p:spPr>
        <p:txBody>
          <a:bodyPr anchor="b">
            <a:normAutofit/>
          </a:bodyPr>
          <a:lstStyle>
            <a:lvl1pPr algn="l">
              <a:defRPr sz="3308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9961" y="2828519"/>
            <a:ext cx="3703562" cy="4049850"/>
          </a:xfrm>
        </p:spPr>
        <p:txBody>
          <a:bodyPr/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866" y="2828519"/>
            <a:ext cx="4009428" cy="4049576"/>
          </a:xfrm>
        </p:spPr>
        <p:txBody>
          <a:bodyPr>
            <a:normAutofit/>
          </a:bodyPr>
          <a:lstStyle>
            <a:lvl1pPr marL="0" indent="0">
              <a:buNone/>
              <a:defRPr sz="2206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A669-CB40-4406-A581-650531C6455A}" type="datetime1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C711A-BB1A-4A32-BEE6-658038E956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8047067" cy="624986"/>
          </a:xfrm>
        </p:spPr>
        <p:txBody>
          <a:bodyPr anchor="b"/>
          <a:lstStyle>
            <a:lvl1pPr algn="l">
              <a:defRPr sz="2206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2113840"/>
            <a:ext cx="8047067" cy="3099624"/>
          </a:xfrm>
        </p:spPr>
        <p:txBody>
          <a:bodyPr rtlCol="0">
            <a:normAutofit/>
          </a:bodyPr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8047067" cy="887584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4BE46-AB48-4DDF-8626-1E6E3FDCBC9C}" type="datetime1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35305-0885-40A5-8D83-6E097CA007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4763"/>
            <a:ext cx="10688638" cy="712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892300" y="1636713"/>
            <a:ext cx="82613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92300" y="2908300"/>
            <a:ext cx="82613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11676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E3B5E6-98A3-4FBE-B032-610C0264C2E2}" type="datetime1">
              <a:rPr lang="en-US"/>
              <a:pPr>
                <a:defRPr/>
              </a:pPr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116763"/>
            <a:ext cx="3386138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116763"/>
            <a:ext cx="2493962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E5B311D5-091A-444C-BB8E-4187CAAF99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06" r:id="rId3"/>
    <p:sldLayoutId id="2147483707" r:id="rId4"/>
    <p:sldLayoutId id="2147483708" r:id="rId5"/>
    <p:sldLayoutId id="2147483709" r:id="rId6"/>
    <p:sldLayoutId id="2147483717" r:id="rId7"/>
    <p:sldLayoutId id="2147483710" r:id="rId8"/>
    <p:sldLayoutId id="2147483711" r:id="rId9"/>
    <p:sldLayoutId id="2147483712" r:id="rId10"/>
    <p:sldLayoutId id="2147483713" r:id="rId11"/>
    <p:sldLayoutId id="2147483720" r:id="rId12"/>
    <p:sldLayoutId id="214748372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5pPr>
      <a:lvl6pPr marL="5042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6pPr>
      <a:lvl7pPr marL="10084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7pPr>
      <a:lvl8pPr marL="15126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8pPr>
      <a:lvl9pPr marL="2016801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9pPr>
    </p:titleStyle>
    <p:bodyStyle>
      <a:lvl1pPr marL="377825" indent="-377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Open Sans"/>
          <a:ea typeface="+mn-ea"/>
          <a:cs typeface="+mn-cs"/>
        </a:defRPr>
      </a:lvl1pPr>
      <a:lvl2pPr marL="819150" indent="-3143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260475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763713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268538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7731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18662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765300"/>
            <a:ext cx="9618662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3C545-BEFF-4981-9AE6-F85E63E41BD4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469A-F8EA-463D-8C77-03E6E71380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commind.com/blog/taking-iterative-approach-prioritized-review-ediscover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d/url?sa=i&amp;rct=j&amp;q=&amp;esrc=s&amp;source=imgres&amp;cd=&amp;cad=rja&amp;uact=8&amp;ved=0ahUKEwiW0LOTtN3JAhVLjo4KHSrmC3sQjB0ICDAA&amp;url=http%3A%2F%2Fwww.impressico.com%2Fblog%2Fadvantages-of-using-express-js%2F&amp;psig=AFQjCNHs7TjYZHZgbogX3pKY5C37FskS5Q&amp;ust=1450253157225870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source=imgres&amp;cd=&amp;cad=rja&amp;uact=8&amp;ved=0CAsQjB0wAGoVChMI_bGvzfWTxgIVRXu8Ch0mogAS&amp;url=http://www.healthytravelblog.com/2013/12/18/is-it-bad-to-say-thank-you-and-other-cultural-no-nos/&amp;ei=zu5_Vf2SNMX28QWmxIKQAQ&amp;psig=AFQjCNEBHY_E9fkfNK52ASzl-aFPXYg-Ow&amp;ust=1434533966946524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google.com/url?sa=i&amp;rct=j&amp;q=&amp;esrc=s&amp;source=imgres&amp;cd=&amp;cad=rja&amp;uact=8&amp;ved=0ahUKEwisuuHQ-drJAhXIuo4KHTBnCuoQjB0ICDAA&amp;url=http://vtraining-msuhandi.blogspot.com/2014/01/learning-objective.html&amp;psig=AFQjCNGaacwQUftOECeonGYDEFyMbfRF2w&amp;ust=145016872876577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325688" y="3051404"/>
            <a:ext cx="7862887" cy="1622425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>
                <a:latin typeface="Open Sans" pitchFamily="-84" charset="0"/>
              </a:rPr>
              <a:t>ADVANCED SQL</a:t>
            </a:r>
            <a:endParaRPr lang="en-US" altLang="en-US" sz="4000" dirty="0">
              <a:latin typeface="Open Sans" pitchFamily="-8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567035" y="4786087"/>
            <a:ext cx="7059613" cy="635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b="1" dirty="0" smtClean="0">
                <a:latin typeface="Open Sans" pitchFamily="-84" charset="0"/>
              </a:rPr>
              <a:t>Session 11&amp;12</a:t>
            </a:r>
            <a:endParaRPr lang="en-US" altLang="en-US" sz="2800" b="1" dirty="0">
              <a:latin typeface="Open Sans" pitchFamily="-84" charset="0"/>
            </a:endParaRPr>
          </a:p>
        </p:txBody>
      </p:sp>
      <p:sp>
        <p:nvSpPr>
          <p:cNvPr id="4" name="Subtitle 3"/>
          <p:cNvSpPr txBox="1">
            <a:spLocks/>
          </p:cNvSpPr>
          <p:nvPr/>
        </p:nvSpPr>
        <p:spPr bwMode="auto">
          <a:xfrm>
            <a:off x="2022475" y="1925638"/>
            <a:ext cx="854868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47" kern="1200">
                <a:solidFill>
                  <a:schemeClr val="bg1"/>
                </a:solidFill>
                <a:latin typeface="Open Sans"/>
                <a:ea typeface="+mn-ea"/>
                <a:cs typeface="+mn-cs"/>
              </a:defRPr>
            </a:lvl1pPr>
            <a:lvl2pPr marL="504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2pPr>
            <a:lvl3pPr marL="1008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3pPr>
            <a:lvl4pPr marL="1512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4pPr>
            <a:lvl5pPr marL="2016801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5pPr>
            <a:lvl6pPr marL="25210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252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294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336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tabLst>
                <a:tab pos="1320800" algn="l"/>
              </a:tabLst>
              <a:defRPr/>
            </a:pPr>
            <a:r>
              <a:rPr lang="en-US" b="1" dirty="0" smtClean="0">
                <a:latin typeface="Open Sans" pitchFamily="-84" charset="0"/>
              </a:rPr>
              <a:t>Course	: </a:t>
            </a:r>
            <a:r>
              <a:rPr lang="en-US" b="1" dirty="0" smtClean="0">
                <a:latin typeface="Open Sans" pitchFamily="-84" charset="0"/>
              </a:rPr>
              <a:t>ISYS6280 </a:t>
            </a:r>
            <a:r>
              <a:rPr lang="en-US" b="1" dirty="0" smtClean="0">
                <a:latin typeface="Open Sans" pitchFamily="-84" charset="0"/>
              </a:rPr>
              <a:t>–</a:t>
            </a:r>
            <a:r>
              <a:rPr lang="id-ID" b="1" dirty="0" smtClean="0">
                <a:latin typeface="Open Sans" pitchFamily="-84" charset="0"/>
              </a:rPr>
              <a:t>Database</a:t>
            </a:r>
            <a:r>
              <a:rPr lang="en-US" b="1" dirty="0" smtClean="0">
                <a:latin typeface="Open Sans" pitchFamily="-84" charset="0"/>
              </a:rPr>
              <a:t> </a:t>
            </a:r>
            <a:r>
              <a:rPr lang="en-US" b="1" smtClean="0">
                <a:latin typeface="Open Sans" pitchFamily="-84" charset="0"/>
              </a:rPr>
              <a:t>Systems </a:t>
            </a:r>
            <a:r>
              <a:rPr lang="en-US" b="1" smtClean="0">
                <a:latin typeface="Open Sans" pitchFamily="-84" charset="0"/>
              </a:rPr>
              <a:t>(GAT</a:t>
            </a:r>
            <a:r>
              <a:rPr lang="en-US" b="1" dirty="0" smtClean="0">
                <a:latin typeface="Open Sans" pitchFamily="-84" charset="0"/>
              </a:rPr>
              <a:t>)</a:t>
            </a:r>
          </a:p>
          <a:p>
            <a:pPr algn="l" defTabSz="914400">
              <a:tabLst>
                <a:tab pos="1320800" algn="l"/>
              </a:tabLst>
              <a:defRPr/>
            </a:pPr>
            <a:r>
              <a:rPr lang="en-US" b="1" dirty="0" smtClean="0">
                <a:latin typeface="Open Sans" pitchFamily="-84" charset="0"/>
              </a:rPr>
              <a:t>Year	: </a:t>
            </a:r>
            <a:r>
              <a:rPr lang="id-ID" b="1" dirty="0" smtClean="0">
                <a:latin typeface="Open Sans" pitchFamily="-84" charset="0"/>
              </a:rPr>
              <a:t>201</a:t>
            </a:r>
            <a:r>
              <a:rPr lang="en-US" b="1" dirty="0">
                <a:latin typeface="Open Sans" pitchFamily="-84" charset="0"/>
              </a:rPr>
              <a:t>5</a:t>
            </a:r>
            <a:endParaRPr lang="en-US" b="1" dirty="0" smtClean="0">
              <a:latin typeface="Open Sans" pitchFamily="-84" charset="0"/>
            </a:endParaRPr>
          </a:p>
          <a:p>
            <a:pPr algn="l" defTabSz="914400">
              <a:tabLst>
                <a:tab pos="1320800" algn="l"/>
              </a:tabLst>
              <a:defRPr/>
            </a:pPr>
            <a:endParaRPr lang="en-US" b="1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249401" y="433209"/>
            <a:ext cx="9797918" cy="610980"/>
          </a:xfrm>
        </p:spPr>
        <p:txBody>
          <a:bodyPr/>
          <a:lstStyle/>
          <a:p>
            <a:pPr>
              <a:defRPr/>
            </a:pPr>
            <a:r>
              <a:rPr sz="4400" smtClean="0">
                <a:solidFill>
                  <a:schemeClr val="tx1"/>
                </a:solidFill>
              </a:rPr>
              <a:t>Control Statements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63803" y="1813035"/>
          <a:ext cx="6901371" cy="482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864261" y="417443"/>
            <a:ext cx="9797918" cy="610980"/>
          </a:xfrm>
        </p:spPr>
        <p:txBody>
          <a:bodyPr/>
          <a:lstStyle/>
          <a:p>
            <a:pPr>
              <a:defRPr/>
            </a:pPr>
            <a:r>
              <a:rPr sz="4400" smtClean="0">
                <a:solidFill>
                  <a:schemeClr val="tx1"/>
                </a:solidFill>
              </a:rPr>
              <a:t>Conditional IF Statement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292451" y="1813033"/>
            <a:ext cx="9443485" cy="347506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b="1" dirty="0"/>
              <a:t>IF</a:t>
            </a:r>
            <a:r>
              <a:rPr lang="en-US" dirty="0"/>
              <a:t> (position = ‘Manager’) </a:t>
            </a:r>
            <a:r>
              <a:rPr lang="en-US" b="1" dirty="0"/>
              <a:t>THEN</a:t>
            </a:r>
            <a:endParaRPr lang="en-GB" dirty="0"/>
          </a:p>
          <a:p>
            <a:pPr marL="0" indent="0">
              <a:buNone/>
              <a:defRPr/>
            </a:pPr>
            <a:r>
              <a:rPr lang="en-US" dirty="0"/>
              <a:t>	salary := salary*1.05;</a:t>
            </a:r>
            <a:endParaRPr lang="en-GB" dirty="0"/>
          </a:p>
          <a:p>
            <a:pPr marL="0" indent="0">
              <a:buNone/>
              <a:defRPr/>
            </a:pPr>
            <a:r>
              <a:rPr lang="en-US" b="1" dirty="0"/>
              <a:t>ELSE</a:t>
            </a:r>
            <a:endParaRPr lang="en-GB" dirty="0"/>
          </a:p>
          <a:p>
            <a:pPr marL="0" indent="0">
              <a:buNone/>
              <a:defRPr/>
            </a:pPr>
            <a:r>
              <a:rPr lang="en-US" dirty="0"/>
              <a:t>	salary := </a:t>
            </a:r>
            <a:r>
              <a:rPr lang="en-US" dirty="0" smtClean="0"/>
              <a:t>salary*1.03;</a:t>
            </a:r>
            <a:endParaRPr lang="en-GB" dirty="0"/>
          </a:p>
          <a:p>
            <a:pPr marL="0" indent="0">
              <a:buNone/>
              <a:defRPr/>
            </a:pPr>
            <a:r>
              <a:rPr lang="en-US" b="1" dirty="0"/>
              <a:t>END IF;</a:t>
            </a:r>
            <a:endParaRPr lang="en-GB" dirty="0"/>
          </a:p>
          <a:p>
            <a:pPr>
              <a:defRPr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643547" y="3840841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Open Sans"/>
                <a:ea typeface="+mj-ea"/>
                <a:cs typeface="+mj-cs"/>
              </a:rPr>
              <a:t>Conditional CASE Statement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45153" y="4719779"/>
            <a:ext cx="9443485" cy="467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UPDATE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Staff</a:t>
            </a:r>
            <a:endParaRPr kumimoji="0" lang="en-GB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SET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salary =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CASE</a:t>
            </a:r>
            <a:endParaRPr kumimoji="0" lang="en-GB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WHEN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position = ‘Manager’</a:t>
            </a:r>
            <a:endParaRPr kumimoji="0" lang="en-GB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	THEN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salary * 1.05</a:t>
            </a:r>
            <a:endParaRPr kumimoji="0" lang="en-GB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	ELSE</a:t>
            </a:r>
            <a:endParaRPr kumimoji="0" lang="en-GB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	salary * 1.02</a:t>
            </a:r>
            <a:endParaRPr kumimoji="0" lang="en-GB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END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;</a:t>
            </a:r>
            <a:endParaRPr kumimoji="0" lang="en-GB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77825" marR="0" lvl="0" indent="-3778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2116499" y="443039"/>
            <a:ext cx="9797918" cy="610980"/>
          </a:xfrm>
        </p:spPr>
        <p:txBody>
          <a:bodyPr/>
          <a:lstStyle/>
          <a:p>
            <a:pPr>
              <a:defRPr/>
            </a:pPr>
            <a:r>
              <a:rPr sz="4400" smtClean="0">
                <a:solidFill>
                  <a:schemeClr val="tx1"/>
                </a:solidFill>
              </a:rPr>
              <a:t>Iteration Statement (LOOP)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324610" y="1787424"/>
            <a:ext cx="9848022" cy="526773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x:=1;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dirty="0" err="1" smtClean="0"/>
              <a:t>myLoop</a:t>
            </a:r>
            <a:r>
              <a:rPr lang="en-US" sz="2400" dirty="0" smtClean="0"/>
              <a:t>: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b="1" dirty="0" smtClean="0"/>
              <a:t>LOOP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dirty="0" smtClean="0"/>
              <a:t>	x := x+1;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IF</a:t>
            </a:r>
            <a:r>
              <a:rPr lang="en-US" sz="2400" dirty="0" smtClean="0"/>
              <a:t> (x &gt; 3) </a:t>
            </a:r>
            <a:r>
              <a:rPr lang="en-US" sz="2400" b="1" dirty="0" smtClean="0"/>
              <a:t>THEN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b="1" dirty="0" smtClean="0"/>
              <a:t>EXIT </a:t>
            </a:r>
            <a:r>
              <a:rPr lang="en-US" sz="2400" dirty="0" err="1" smtClean="0"/>
              <a:t>myLoop</a:t>
            </a:r>
            <a:r>
              <a:rPr lang="en-US" sz="2400" dirty="0" smtClean="0"/>
              <a:t>;	--- exit loop now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b="1" dirty="0" smtClean="0"/>
              <a:t>END LOOP </a:t>
            </a:r>
            <a:r>
              <a:rPr lang="en-US" sz="2400" dirty="0" err="1" smtClean="0"/>
              <a:t>myLoop</a:t>
            </a:r>
            <a:r>
              <a:rPr lang="en-US" sz="2400" dirty="0" smtClean="0"/>
              <a:t>;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dirty="0" smtClean="0"/>
              <a:t>--- control resumes here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dirty="0" smtClean="0"/>
              <a:t>y := 2;</a:t>
            </a:r>
            <a:endParaRPr lang="en-GB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083270" y="528767"/>
            <a:ext cx="5423338" cy="549843"/>
          </a:xfrm>
        </p:spPr>
        <p:txBody>
          <a:bodyPr/>
          <a:lstStyle/>
          <a:p>
            <a:pPr>
              <a:defRPr/>
            </a:pPr>
            <a:r>
              <a:rPr sz="3600" smtClean="0">
                <a:solidFill>
                  <a:schemeClr val="tx1"/>
                </a:solidFill>
              </a:rPr>
              <a:t>Iteration Statement (WHILE and REPEAT)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12023" y="2065288"/>
            <a:ext cx="9797918" cy="467076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WHILE </a:t>
            </a:r>
            <a:r>
              <a:rPr lang="en-US" sz="2400" dirty="0" smtClean="0"/>
              <a:t>(condition) </a:t>
            </a:r>
            <a:r>
              <a:rPr lang="en-US" sz="2400" b="1" dirty="0" smtClean="0"/>
              <a:t>DO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dirty="0" smtClean="0"/>
              <a:t>	&lt;SQL statement list&gt;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b="1" dirty="0" smtClean="0"/>
              <a:t>END WHILE </a:t>
            </a:r>
            <a:r>
              <a:rPr lang="en-US" sz="2400" dirty="0" smtClean="0"/>
              <a:t>[</a:t>
            </a:r>
            <a:r>
              <a:rPr lang="en-US" sz="2400" dirty="0" err="1" smtClean="0"/>
              <a:t>labelName</a:t>
            </a:r>
            <a:r>
              <a:rPr lang="en-US" sz="2400" dirty="0" smtClean="0"/>
              <a:t>];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dirty="0" smtClean="0"/>
              <a:t> 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b="1" dirty="0" smtClean="0"/>
              <a:t>REPEAT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&lt;SQL statement list&gt;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b="1" dirty="0" smtClean="0"/>
              <a:t>UNTIL</a:t>
            </a:r>
            <a:r>
              <a:rPr lang="en-US" sz="2400" dirty="0" smtClean="0"/>
              <a:t> (condition)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b="1" dirty="0" smtClean="0"/>
              <a:t>END REPEAT</a:t>
            </a:r>
            <a:r>
              <a:rPr lang="en-US" sz="2400" dirty="0" smtClean="0"/>
              <a:t> [</a:t>
            </a:r>
            <a:r>
              <a:rPr lang="en-US" sz="2400" dirty="0" err="1" smtClean="0"/>
              <a:t>labelName</a:t>
            </a:r>
            <a:r>
              <a:rPr lang="en-US" sz="2400" dirty="0" smtClean="0"/>
              <a:t>];</a:t>
            </a:r>
            <a:endParaRPr lang="en-GB" sz="2400" dirty="0" smtClean="0"/>
          </a:p>
        </p:txBody>
      </p:sp>
      <p:pic>
        <p:nvPicPr>
          <p:cNvPr id="19458" name="Picture 2" descr="http://www.recommind.com/wp-content/uploads/2014/12/green-iter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9381" y="2011442"/>
            <a:ext cx="3293315" cy="330154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80548" y="5423352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www.recommind.com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958845" y="433209"/>
            <a:ext cx="9797918" cy="610980"/>
          </a:xfrm>
        </p:spPr>
        <p:txBody>
          <a:bodyPr/>
          <a:lstStyle/>
          <a:p>
            <a:pPr>
              <a:defRPr/>
            </a:pPr>
            <a:r>
              <a:rPr sz="4400" smtClean="0">
                <a:solidFill>
                  <a:schemeClr val="tx1"/>
                </a:solidFill>
              </a:rPr>
              <a:t>Iteration Statement (FOR)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580478" y="1939159"/>
            <a:ext cx="8568960" cy="27695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myLoop1: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b="1" dirty="0" smtClean="0"/>
              <a:t>FOR </a:t>
            </a:r>
            <a:r>
              <a:rPr lang="en-US" sz="2400" dirty="0" err="1" smtClean="0"/>
              <a:t>iStaff</a:t>
            </a:r>
            <a:r>
              <a:rPr lang="en-US" sz="2400" dirty="0" smtClean="0"/>
              <a:t> </a:t>
            </a:r>
            <a:r>
              <a:rPr lang="en-US" sz="2400" b="1" dirty="0" smtClean="0"/>
              <a:t>AS</a:t>
            </a:r>
            <a:r>
              <a:rPr lang="en-US" sz="2400" dirty="0" smtClean="0"/>
              <a:t> </a:t>
            </a:r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b="1" dirty="0" smtClean="0"/>
              <a:t>COUNT</a:t>
            </a:r>
            <a:r>
              <a:rPr lang="en-US" sz="2400" dirty="0" smtClean="0"/>
              <a:t>(*) </a:t>
            </a: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PropertyForRent</a:t>
            </a:r>
            <a:r>
              <a:rPr lang="en-US" sz="2400" dirty="0" smtClean="0"/>
              <a:t> </a:t>
            </a:r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staffNo</a:t>
            </a:r>
            <a:r>
              <a:rPr lang="en-US" sz="2400" dirty="0" smtClean="0"/>
              <a:t> = ‘SG14’ </a:t>
            </a:r>
            <a:r>
              <a:rPr lang="en-US" sz="2400" b="1" dirty="0" smtClean="0"/>
              <a:t>DO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dirty="0" smtClean="0"/>
              <a:t>		…..	</a:t>
            </a:r>
            <a:endParaRPr lang="en-GB" sz="2400" dirty="0" smtClean="0"/>
          </a:p>
          <a:p>
            <a:pPr marL="0" indent="0">
              <a:buNone/>
            </a:pPr>
            <a:r>
              <a:rPr lang="en-US" sz="2400" b="1" dirty="0" smtClean="0"/>
              <a:t>END FOR </a:t>
            </a:r>
            <a:r>
              <a:rPr lang="en-US" sz="2400" dirty="0" smtClean="0"/>
              <a:t>myLoop1;</a:t>
            </a:r>
            <a:endParaRPr lang="en-GB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80475" y="448975"/>
            <a:ext cx="9797918" cy="610980"/>
          </a:xfrm>
        </p:spPr>
        <p:txBody>
          <a:bodyPr/>
          <a:lstStyle/>
          <a:p>
            <a:pPr>
              <a:defRPr/>
            </a:pPr>
            <a:r>
              <a:rPr sz="4400" smtClean="0">
                <a:solidFill>
                  <a:schemeClr val="tx1"/>
                </a:solidFill>
              </a:rPr>
              <a:t>Exceptions in PL/SQL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296698" y="1815435"/>
            <a:ext cx="9797918" cy="5239724"/>
          </a:xfrm>
        </p:spPr>
        <p:txBody>
          <a:bodyPr/>
          <a:lstStyle/>
          <a:p>
            <a:r>
              <a:rPr lang="en-US" sz="2400" dirty="0" smtClean="0"/>
              <a:t>Exception </a:t>
            </a:r>
          </a:p>
          <a:p>
            <a:pPr lvl="1"/>
            <a:r>
              <a:rPr lang="en-US" sz="2400" dirty="0" smtClean="0"/>
              <a:t>Identifier in PL/SQL </a:t>
            </a:r>
          </a:p>
          <a:p>
            <a:pPr lvl="1"/>
            <a:r>
              <a:rPr lang="en-US" sz="2400" dirty="0" smtClean="0"/>
              <a:t>Raised during the execution of a block </a:t>
            </a:r>
          </a:p>
          <a:p>
            <a:pPr lvl="1"/>
            <a:r>
              <a:rPr lang="en-US" sz="2400" dirty="0" smtClean="0"/>
              <a:t>Terminates block’s main body of actions</a:t>
            </a:r>
          </a:p>
          <a:p>
            <a:r>
              <a:rPr lang="en-US" sz="2400" dirty="0" smtClean="0"/>
              <a:t>Exception handlers</a:t>
            </a:r>
          </a:p>
          <a:p>
            <a:pPr lvl="1"/>
            <a:r>
              <a:rPr lang="en-US" sz="2400" dirty="0" smtClean="0"/>
              <a:t>Separate routines that handle raised exceptions</a:t>
            </a:r>
          </a:p>
          <a:p>
            <a:r>
              <a:rPr lang="en-US" sz="2400" dirty="0" smtClean="0"/>
              <a:t>User-defined exception </a:t>
            </a:r>
          </a:p>
          <a:p>
            <a:pPr lvl="1"/>
            <a:r>
              <a:rPr lang="en-US" sz="2400" dirty="0" smtClean="0"/>
              <a:t>Defined in the declarative part of a PL/SQL block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2774715" y="253846"/>
            <a:ext cx="8212972" cy="1099686"/>
          </a:xfrm>
        </p:spPr>
        <p:txBody>
          <a:bodyPr/>
          <a:lstStyle/>
          <a:p>
            <a:pPr>
              <a:defRPr/>
            </a:pPr>
            <a:r>
              <a:rPr sz="3600" smtClean="0">
                <a:solidFill>
                  <a:schemeClr val="tx1"/>
                </a:solidFill>
              </a:rPr>
              <a:t>Example of Exception Handling in PL/SQL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3242" y="1463894"/>
            <a:ext cx="8693796" cy="589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1485882" y="427273"/>
            <a:ext cx="9797918" cy="610980"/>
          </a:xfrm>
        </p:spPr>
        <p:txBody>
          <a:bodyPr/>
          <a:lstStyle/>
          <a:p>
            <a:pPr>
              <a:defRPr/>
            </a:pPr>
            <a:r>
              <a:rPr sz="4400" smtClean="0">
                <a:solidFill>
                  <a:schemeClr val="tx1"/>
                </a:solidFill>
              </a:rPr>
              <a:t>Condition Handling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485882" y="1749972"/>
            <a:ext cx="8572518" cy="4555217"/>
          </a:xfrm>
        </p:spPr>
        <p:txBody>
          <a:bodyPr/>
          <a:lstStyle/>
          <a:p>
            <a:r>
              <a:rPr lang="en-US" sz="2400" dirty="0" smtClean="0"/>
              <a:t>Define a handler by: </a:t>
            </a:r>
          </a:p>
          <a:p>
            <a:pPr lvl="1"/>
            <a:r>
              <a:rPr lang="en-US" sz="2400" dirty="0" smtClean="0"/>
              <a:t>Specifying its type</a:t>
            </a:r>
          </a:p>
          <a:p>
            <a:pPr lvl="1"/>
            <a:r>
              <a:rPr lang="en-US" sz="2400" dirty="0" smtClean="0"/>
              <a:t>Exception and completion conditions it can resolve</a:t>
            </a:r>
          </a:p>
          <a:p>
            <a:pPr lvl="1"/>
            <a:r>
              <a:rPr lang="en-US" sz="2400" dirty="0" smtClean="0"/>
              <a:t>Action it takes to do so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Handler is activated: </a:t>
            </a:r>
          </a:p>
          <a:p>
            <a:pPr lvl="1"/>
            <a:r>
              <a:rPr lang="en-US" sz="2400" dirty="0" smtClean="0"/>
              <a:t>When it is the most appropriate handler for the condition that has been raised by the SQL statement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3720662" y="528767"/>
            <a:ext cx="6522616" cy="549843"/>
          </a:xfrm>
        </p:spPr>
        <p:txBody>
          <a:bodyPr/>
          <a:lstStyle/>
          <a:p>
            <a:pPr>
              <a:defRPr/>
            </a:pPr>
            <a:r>
              <a:rPr sz="3600" smtClean="0">
                <a:solidFill>
                  <a:schemeClr val="tx1"/>
                </a:solidFill>
              </a:rPr>
              <a:t>The DECLARE . . . HANDLER Statement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370158" y="2175641"/>
            <a:ext cx="8262574" cy="1710622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DECLARE</a:t>
            </a:r>
            <a:r>
              <a:rPr lang="en-US" sz="2800" dirty="0" smtClean="0"/>
              <a:t> {</a:t>
            </a:r>
            <a:r>
              <a:rPr lang="en-US" sz="2800" b="1" dirty="0" smtClean="0"/>
              <a:t>CONTINUE</a:t>
            </a:r>
            <a:r>
              <a:rPr lang="en-US" sz="2800" dirty="0" smtClean="0"/>
              <a:t> | </a:t>
            </a:r>
            <a:r>
              <a:rPr lang="en-US" sz="2800" b="1" dirty="0" smtClean="0"/>
              <a:t>EXIT</a:t>
            </a:r>
            <a:r>
              <a:rPr lang="en-US" sz="2800" dirty="0" smtClean="0"/>
              <a:t> | </a:t>
            </a:r>
            <a:r>
              <a:rPr lang="en-US" sz="2800" b="1" dirty="0" smtClean="0"/>
              <a:t>UNDO</a:t>
            </a:r>
            <a:r>
              <a:rPr lang="en-US" sz="2800" dirty="0" smtClean="0"/>
              <a:t>} </a:t>
            </a:r>
            <a:r>
              <a:rPr lang="en-US" sz="2800" b="1" dirty="0" smtClean="0"/>
              <a:t>HANDLER</a:t>
            </a:r>
            <a:r>
              <a:rPr lang="en-US" sz="2800" dirty="0" smtClean="0"/>
              <a:t> </a:t>
            </a:r>
            <a:r>
              <a:rPr lang="en-US" sz="2800" b="1" dirty="0" smtClean="0"/>
              <a:t>FOR SQLSTATE </a:t>
            </a:r>
            <a:r>
              <a:rPr lang="en-US" sz="2800" dirty="0" smtClean="0"/>
              <a:t>{</a:t>
            </a:r>
            <a:r>
              <a:rPr lang="en-US" sz="2800" dirty="0" err="1" smtClean="0"/>
              <a:t>sqlstateValue</a:t>
            </a:r>
            <a:r>
              <a:rPr lang="en-US" sz="2800" dirty="0" smtClean="0"/>
              <a:t> | </a:t>
            </a:r>
            <a:r>
              <a:rPr lang="en-US" sz="2800" dirty="0" err="1" smtClean="0"/>
              <a:t>conditionName</a:t>
            </a:r>
            <a:r>
              <a:rPr lang="en-US" sz="2800" dirty="0" smtClean="0"/>
              <a:t> | </a:t>
            </a:r>
            <a:r>
              <a:rPr lang="en-US" sz="2800" b="1" dirty="0" smtClean="0"/>
              <a:t>SQLEXCEPTION</a:t>
            </a:r>
            <a:r>
              <a:rPr lang="en-US" sz="2800" dirty="0" smtClean="0"/>
              <a:t> |</a:t>
            </a:r>
            <a:r>
              <a:rPr lang="en-US" sz="2800" b="1" dirty="0" smtClean="0"/>
              <a:t>SQLWARNING</a:t>
            </a:r>
            <a:r>
              <a:rPr lang="en-US" sz="2800" dirty="0" smtClean="0"/>
              <a:t> | </a:t>
            </a:r>
            <a:r>
              <a:rPr lang="en-US" sz="2800" b="1" dirty="0" smtClean="0"/>
              <a:t>NOT FOUND</a:t>
            </a:r>
            <a:r>
              <a:rPr lang="en-US" sz="2800" dirty="0" smtClean="0"/>
              <a:t>} </a:t>
            </a:r>
            <a:r>
              <a:rPr lang="en-US" sz="2800" dirty="0" err="1" smtClean="0"/>
              <a:t>handlerAction</a:t>
            </a:r>
            <a:r>
              <a:rPr lang="en-US" sz="2800" dirty="0" smtClean="0"/>
              <a:t>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091747" y="364209"/>
            <a:ext cx="9797918" cy="610980"/>
          </a:xfrm>
        </p:spPr>
        <p:txBody>
          <a:bodyPr/>
          <a:lstStyle/>
          <a:p>
            <a:pPr>
              <a:defRPr/>
            </a:pPr>
            <a:r>
              <a:rPr sz="4400" smtClean="0">
                <a:solidFill>
                  <a:schemeClr val="tx1"/>
                </a:solidFill>
              </a:rPr>
              <a:t>Cursors in PL/SQL</a:t>
            </a:r>
          </a:p>
        </p:txBody>
      </p:sp>
      <p:sp>
        <p:nvSpPr>
          <p:cNvPr id="53251" name="Content Placeholder 4"/>
          <p:cNvSpPr>
            <a:spLocks noGrp="1"/>
          </p:cNvSpPr>
          <p:nvPr>
            <p:ph idx="1"/>
          </p:nvPr>
        </p:nvSpPr>
        <p:spPr>
          <a:xfrm>
            <a:off x="1091747" y="1876097"/>
            <a:ext cx="9797918" cy="3434794"/>
          </a:xfrm>
        </p:spPr>
        <p:txBody>
          <a:bodyPr/>
          <a:lstStyle/>
          <a:p>
            <a:r>
              <a:rPr lang="en-US" sz="2400" b="1" dirty="0" smtClean="0"/>
              <a:t>Cursor</a:t>
            </a:r>
          </a:p>
          <a:p>
            <a:pPr lvl="1"/>
            <a:r>
              <a:rPr lang="en-US" sz="2400" dirty="0" smtClean="0"/>
              <a:t>Allows the rows of a query result to be accessed one at a time</a:t>
            </a:r>
          </a:p>
          <a:p>
            <a:pPr lvl="1"/>
            <a:r>
              <a:rPr lang="en-US" sz="2400" dirty="0" smtClean="0"/>
              <a:t>Must be declared and opened before use</a:t>
            </a:r>
          </a:p>
          <a:p>
            <a:pPr lvl="1"/>
            <a:r>
              <a:rPr lang="en-US" sz="2400" dirty="0" smtClean="0"/>
              <a:t>Must be closed to deactivate it after it is no longer required</a:t>
            </a:r>
          </a:p>
          <a:p>
            <a:pPr lvl="1"/>
            <a:r>
              <a:rPr lang="en-US" sz="2400" dirty="0" smtClean="0"/>
              <a:t>Updating rows through a cursor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362264" y="344005"/>
            <a:ext cx="7992354" cy="873580"/>
          </a:xfrm>
        </p:spPr>
        <p:txBody>
          <a:bodyPr/>
          <a:lstStyle/>
          <a:p>
            <a:pPr algn="r" eaLnBrk="1" hangingPunct="1"/>
            <a:r>
              <a:rPr lang="en-US" sz="3600" dirty="0" smtClean="0">
                <a:latin typeface="Open Sans" pitchFamily="-84" charset="0"/>
              </a:rPr>
              <a:t>LEARNING OUTCOMES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837110" y="2220686"/>
            <a:ext cx="8350532" cy="33525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AU" sz="3200" dirty="0" smtClean="0"/>
              <a:t>LO 1: Describe database systems, terminology, environment, and new concept of database</a:t>
            </a:r>
          </a:p>
          <a:p>
            <a:pPr marL="0" indent="0" eaLnBrk="1" hangingPunct="1">
              <a:buNone/>
            </a:pPr>
            <a:endParaRPr lang="en-AU" sz="3200" dirty="0" smtClean="0">
              <a:latin typeface="Open Sans" pitchFamily="-84" charset="0"/>
            </a:endParaRPr>
          </a:p>
          <a:p>
            <a:pPr marL="0" indent="0" eaLnBrk="1" hangingPunct="1">
              <a:buNone/>
            </a:pPr>
            <a:r>
              <a:rPr lang="en-AU" sz="3200" dirty="0" smtClean="0"/>
              <a:t>LO 4: Evaluate database processing and security Mechanism</a:t>
            </a:r>
            <a:endParaRPr lang="en-US" sz="3200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292776" y="3513724"/>
            <a:ext cx="2695904" cy="427655"/>
          </a:xfrm>
        </p:spPr>
        <p:txBody>
          <a:bodyPr/>
          <a:lstStyle/>
          <a:p>
            <a:pPr>
              <a:defRPr/>
            </a:pPr>
            <a:r>
              <a:rPr sz="2800" smtClean="0">
                <a:solidFill>
                  <a:schemeClr val="tx1"/>
                </a:solidFill>
              </a:rPr>
              <a:t>Using Cursors in PL/SQL to Process a Multirow Query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2231" y="126119"/>
            <a:ext cx="6386199" cy="726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3626068" y="301144"/>
            <a:ext cx="6617209" cy="1099414"/>
          </a:xfrm>
        </p:spPr>
        <p:txBody>
          <a:bodyPr/>
          <a:lstStyle/>
          <a:p>
            <a:pPr>
              <a:defRPr/>
            </a:pPr>
            <a:r>
              <a:rPr sz="3200" smtClean="0">
                <a:solidFill>
                  <a:schemeClr val="tx1"/>
                </a:solidFill>
              </a:rPr>
              <a:t>Subprograms, Stored Procedures, Functions, and Packages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296699" y="2018327"/>
            <a:ext cx="8946578" cy="5036832"/>
          </a:xfrm>
        </p:spPr>
        <p:txBody>
          <a:bodyPr/>
          <a:lstStyle/>
          <a:p>
            <a:r>
              <a:rPr lang="en-US" sz="2600" b="1" dirty="0" smtClean="0"/>
              <a:t>Subprograms </a:t>
            </a:r>
          </a:p>
          <a:p>
            <a:pPr lvl="1"/>
            <a:r>
              <a:rPr lang="en-US" sz="2400" dirty="0" smtClean="0"/>
              <a:t>Named PL/SQL blocks that can take parameters and be invoked</a:t>
            </a:r>
          </a:p>
          <a:p>
            <a:r>
              <a:rPr lang="en-US" sz="2400" dirty="0" smtClean="0"/>
              <a:t>Two types:</a:t>
            </a:r>
          </a:p>
          <a:p>
            <a:pPr lvl="1"/>
            <a:r>
              <a:rPr lang="en-US" sz="2400" dirty="0" smtClean="0"/>
              <a:t>Stored procedures</a:t>
            </a:r>
          </a:p>
          <a:p>
            <a:pPr lvl="1"/>
            <a:r>
              <a:rPr lang="en-US" sz="2400" dirty="0" smtClean="0"/>
              <a:t>Functions (returns a single value to caller)</a:t>
            </a:r>
          </a:p>
          <a:p>
            <a:r>
              <a:rPr lang="en-US" sz="2400" dirty="0" smtClean="0"/>
              <a:t>Can take a set of parameters</a:t>
            </a:r>
          </a:p>
          <a:p>
            <a:pPr lvl="1"/>
            <a:r>
              <a:rPr lang="en-US" sz="2400" dirty="0" smtClean="0"/>
              <a:t>Each has name and data type</a:t>
            </a:r>
          </a:p>
          <a:p>
            <a:pPr lvl="1"/>
            <a:r>
              <a:rPr lang="en-US" sz="2400" dirty="0" smtClean="0"/>
              <a:t>Can be designated as IN, OUT, IN OUT</a:t>
            </a:r>
          </a:p>
          <a:p>
            <a:pPr lvl="1"/>
            <a:endParaRPr lang="en-US" sz="24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3"/>
          <p:cNvSpPr>
            <a:spLocks noGrp="1"/>
          </p:cNvSpPr>
          <p:nvPr>
            <p:ph idx="1"/>
          </p:nvPr>
        </p:nvSpPr>
        <p:spPr>
          <a:xfrm>
            <a:off x="1407057" y="2207172"/>
            <a:ext cx="8474367" cy="4324072"/>
          </a:xfrm>
        </p:spPr>
        <p:txBody>
          <a:bodyPr/>
          <a:lstStyle/>
          <a:p>
            <a:r>
              <a:rPr lang="en-US" sz="2600" b="1" dirty="0" smtClean="0"/>
              <a:t>Package </a:t>
            </a:r>
          </a:p>
          <a:p>
            <a:pPr lvl="1"/>
            <a:r>
              <a:rPr lang="en-US" sz="2400" dirty="0" smtClean="0"/>
              <a:t>Collection of procedures, functions, variables, and SQL statements that are grouped together and stored as a single program unit</a:t>
            </a:r>
          </a:p>
          <a:p>
            <a:r>
              <a:rPr lang="en-US" sz="2400" dirty="0" smtClean="0"/>
              <a:t>Specification</a:t>
            </a:r>
          </a:p>
          <a:p>
            <a:pPr lvl="1"/>
            <a:r>
              <a:rPr lang="en-US" sz="2400" dirty="0" smtClean="0"/>
              <a:t>Declares all public constructs of the package</a:t>
            </a:r>
          </a:p>
          <a:p>
            <a:r>
              <a:rPr lang="en-US" sz="2400" dirty="0" smtClean="0"/>
              <a:t>Body</a:t>
            </a:r>
          </a:p>
          <a:p>
            <a:pPr lvl="1"/>
            <a:r>
              <a:rPr lang="en-US" sz="2400" dirty="0" smtClean="0"/>
              <a:t>Defines all constructs (public and private) of the package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626068" y="301144"/>
            <a:ext cx="6617209" cy="109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Subprograms, Stored Procedures, Functions, and Packages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45360" y="253847"/>
            <a:ext cx="9797918" cy="610980"/>
          </a:xfrm>
        </p:spPr>
        <p:txBody>
          <a:bodyPr/>
          <a:lstStyle/>
          <a:p>
            <a:pPr>
              <a:defRPr/>
            </a:pPr>
            <a:r>
              <a:rPr sz="4400" smtClean="0">
                <a:solidFill>
                  <a:schemeClr val="tx1"/>
                </a:solidFill>
              </a:rPr>
              <a:t>Triggers</a:t>
            </a:r>
          </a:p>
        </p:txBody>
      </p:sp>
      <p:sp>
        <p:nvSpPr>
          <p:cNvPr id="33794" name="Content Placeholder 3"/>
          <p:cNvSpPr>
            <a:spLocks noGrp="1"/>
          </p:cNvSpPr>
          <p:nvPr>
            <p:ph idx="1"/>
          </p:nvPr>
        </p:nvSpPr>
        <p:spPr>
          <a:xfrm>
            <a:off x="1312463" y="1795629"/>
            <a:ext cx="9797918" cy="5464488"/>
          </a:xfrm>
        </p:spPr>
        <p:txBody>
          <a:bodyPr/>
          <a:lstStyle/>
          <a:p>
            <a:r>
              <a:rPr lang="en-US" sz="2600" b="1" dirty="0" smtClean="0"/>
              <a:t>Trigger </a:t>
            </a:r>
          </a:p>
          <a:p>
            <a:pPr lvl="1"/>
            <a:r>
              <a:rPr lang="en-US" sz="2400" dirty="0" smtClean="0"/>
              <a:t>Defines an action that the database should take when some event occurs in the application</a:t>
            </a:r>
          </a:p>
          <a:p>
            <a:pPr lvl="1"/>
            <a:r>
              <a:rPr lang="en-US" sz="2400" dirty="0" smtClean="0"/>
              <a:t>Based on Event-Condition-Action (ECA) model</a:t>
            </a:r>
          </a:p>
          <a:p>
            <a:r>
              <a:rPr lang="en-US" sz="2400" dirty="0" smtClean="0"/>
              <a:t>Types</a:t>
            </a:r>
          </a:p>
          <a:p>
            <a:pPr lvl="1"/>
            <a:r>
              <a:rPr lang="en-US" sz="2400" dirty="0" smtClean="0"/>
              <a:t>Row-level</a:t>
            </a:r>
          </a:p>
          <a:p>
            <a:pPr lvl="1"/>
            <a:r>
              <a:rPr lang="en-US" sz="2400" dirty="0" smtClean="0"/>
              <a:t>Statement-level</a:t>
            </a:r>
          </a:p>
          <a:p>
            <a:r>
              <a:rPr lang="en-US" sz="2400" dirty="0" smtClean="0"/>
              <a:t>Event: INSERT, UPDATE or DELETE</a:t>
            </a:r>
          </a:p>
          <a:p>
            <a:r>
              <a:rPr lang="en-US" sz="2400" dirty="0" smtClean="0"/>
              <a:t>Timing: BEFORE, AFTER or INSTEAD OF</a:t>
            </a:r>
          </a:p>
          <a:p>
            <a:r>
              <a:rPr lang="en-US" sz="2400" dirty="0" smtClean="0"/>
              <a:t>Advantages and disadvantages of triggers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618786" y="458805"/>
            <a:ext cx="9797918" cy="610980"/>
          </a:xfrm>
        </p:spPr>
        <p:txBody>
          <a:bodyPr/>
          <a:lstStyle/>
          <a:p>
            <a:pPr>
              <a:defRPr/>
            </a:pPr>
            <a:r>
              <a:rPr sz="4400" smtClean="0">
                <a:solidFill>
                  <a:schemeClr val="tx1"/>
                </a:solidFill>
              </a:rPr>
              <a:t>Trigger Format</a:t>
            </a:r>
          </a:p>
        </p:txBody>
      </p:sp>
      <p:pic>
        <p:nvPicPr>
          <p:cNvPr id="583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7316" y="1827043"/>
            <a:ext cx="9456476" cy="1186947"/>
          </a:xfrm>
        </p:spPr>
      </p:pic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172" y="2898446"/>
            <a:ext cx="9469466" cy="179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895787" y="385911"/>
            <a:ext cx="9797918" cy="610980"/>
          </a:xfrm>
        </p:spPr>
        <p:txBody>
          <a:bodyPr/>
          <a:lstStyle/>
          <a:p>
            <a:pPr>
              <a:defRPr/>
            </a:pPr>
            <a:r>
              <a:rPr sz="4400" smtClean="0">
                <a:solidFill>
                  <a:schemeClr val="tx1"/>
                </a:solidFill>
              </a:rPr>
              <a:t>Using a BEFORE Trigger</a:t>
            </a:r>
          </a:p>
        </p:txBody>
      </p:sp>
      <p:pic>
        <p:nvPicPr>
          <p:cNvPr id="593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90005" y="1828019"/>
            <a:ext cx="9278303" cy="480559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3074280" y="417443"/>
            <a:ext cx="7437006" cy="610980"/>
          </a:xfrm>
        </p:spPr>
        <p:txBody>
          <a:bodyPr/>
          <a:lstStyle/>
          <a:p>
            <a:pPr>
              <a:defRPr/>
            </a:pPr>
            <a:r>
              <a:rPr sz="4000" smtClean="0">
                <a:solidFill>
                  <a:schemeClr val="tx1"/>
                </a:solidFill>
              </a:rPr>
              <a:t>Advantages</a:t>
            </a:r>
            <a:r>
              <a:rPr lang="en-US" sz="4000" dirty="0" smtClean="0">
                <a:solidFill>
                  <a:schemeClr val="tx1"/>
                </a:solidFill>
              </a:rPr>
              <a:t> &amp; Disadvantages of Triggers</a:t>
            </a:r>
            <a:endParaRPr sz="4000" smtClean="0">
              <a:solidFill>
                <a:schemeClr val="tx1"/>
              </a:solidFill>
            </a:endParaRPr>
          </a:p>
        </p:txBody>
      </p:sp>
      <p:pic>
        <p:nvPicPr>
          <p:cNvPr id="6146" name="Picture 2" descr="http://www.impressico.com/blog/wp-content/uploads/2015/10/advantage-clipart-clipart_of_31983_smjpg_2-300x2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8874" y="1682972"/>
            <a:ext cx="5393668" cy="4045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794" name="Content Placeholder 3"/>
          <p:cNvSpPr>
            <a:spLocks noGrp="1"/>
          </p:cNvSpPr>
          <p:nvPr>
            <p:ph idx="1"/>
          </p:nvPr>
        </p:nvSpPr>
        <p:spPr>
          <a:xfrm>
            <a:off x="1485894" y="4193630"/>
            <a:ext cx="4678431" cy="3041106"/>
          </a:xfrm>
        </p:spPr>
        <p:txBody>
          <a:bodyPr/>
          <a:lstStyle/>
          <a:p>
            <a:r>
              <a:rPr lang="en-US" sz="2400" dirty="0" smtClean="0"/>
              <a:t>Elimination of redundant code</a:t>
            </a:r>
            <a:r>
              <a:rPr lang="en-US" sz="2400" b="1" dirty="0" smtClean="0"/>
              <a:t> </a:t>
            </a:r>
          </a:p>
          <a:p>
            <a:r>
              <a:rPr lang="en-US" sz="2400" dirty="0" smtClean="0"/>
              <a:t>Simplifying modifications</a:t>
            </a:r>
          </a:p>
          <a:p>
            <a:r>
              <a:rPr lang="en-US" sz="2400" dirty="0" smtClean="0"/>
              <a:t>Increased security</a:t>
            </a:r>
          </a:p>
          <a:p>
            <a:r>
              <a:rPr lang="en-US" sz="2400" dirty="0" smtClean="0"/>
              <a:t>Improved integrity</a:t>
            </a:r>
          </a:p>
          <a:p>
            <a:r>
              <a:rPr lang="en-US" sz="2400" dirty="0" smtClean="0"/>
              <a:t>Improved processing power</a:t>
            </a:r>
          </a:p>
          <a:p>
            <a:r>
              <a:rPr lang="en-US" sz="2400" dirty="0" smtClean="0"/>
              <a:t>Good fit with client-server architecture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11623" y="4193621"/>
            <a:ext cx="5261757" cy="199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7825" marR="0" lvl="0" indent="-3778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Performance overhead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77825" marR="0" lvl="0" indent="-3778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Cascading effects</a:t>
            </a:r>
          </a:p>
          <a:p>
            <a:pPr marL="377825" marR="0" lvl="0" indent="-3778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Cannot be scheduled</a:t>
            </a:r>
          </a:p>
          <a:p>
            <a:pPr marL="377825" marR="0" lvl="0" indent="-3778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Less portable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9384884" y="7147352"/>
            <a:ext cx="12682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www.impressico.com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4"/>
          <p:cNvSpPr>
            <a:spLocks noGrp="1"/>
          </p:cNvSpPr>
          <p:nvPr>
            <p:ph type="title"/>
          </p:nvPr>
        </p:nvSpPr>
        <p:spPr>
          <a:xfrm>
            <a:off x="445360" y="496273"/>
            <a:ext cx="9797918" cy="610980"/>
          </a:xfrm>
        </p:spPr>
        <p:txBody>
          <a:bodyPr/>
          <a:lstStyle/>
          <a:p>
            <a:pPr>
              <a:defRPr/>
            </a:pPr>
            <a:r>
              <a:rPr sz="4400" smtClean="0">
                <a:solidFill>
                  <a:schemeClr val="tx1"/>
                </a:solidFill>
              </a:rPr>
              <a:t>Recursion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438588" y="2017986"/>
            <a:ext cx="8442836" cy="3373727"/>
          </a:xfrm>
        </p:spPr>
        <p:txBody>
          <a:bodyPr/>
          <a:lstStyle/>
          <a:p>
            <a:r>
              <a:rPr lang="en-US" sz="2600" b="1" dirty="0" smtClean="0"/>
              <a:t>Extremely difficult to handle recursive queries</a:t>
            </a:r>
          </a:p>
          <a:p>
            <a:pPr lvl="1"/>
            <a:r>
              <a:rPr lang="en-US" sz="2400" b="1" dirty="0" smtClean="0"/>
              <a:t>Queries about relationships that a relation has with itself (directly or indirectly)</a:t>
            </a:r>
          </a:p>
          <a:p>
            <a:r>
              <a:rPr lang="en-US" sz="2600" b="1" dirty="0" smtClean="0"/>
              <a:t>WITH RECURSIVE statement handles this</a:t>
            </a:r>
          </a:p>
          <a:p>
            <a:r>
              <a:rPr lang="en-US" sz="2600" b="1" dirty="0" smtClean="0"/>
              <a:t>Infinite loop can occur unless the cycle can be detected</a:t>
            </a:r>
          </a:p>
          <a:p>
            <a:pPr lvl="1"/>
            <a:r>
              <a:rPr lang="en-US" sz="2400" b="1" dirty="0" smtClean="0"/>
              <a:t>CYCLE clause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4"/>
          <p:cNvSpPr>
            <a:spLocks noGrp="1"/>
          </p:cNvSpPr>
          <p:nvPr>
            <p:ph type="title"/>
          </p:nvPr>
        </p:nvSpPr>
        <p:spPr>
          <a:xfrm>
            <a:off x="1848491" y="370145"/>
            <a:ext cx="9797918" cy="610980"/>
          </a:xfrm>
        </p:spPr>
        <p:txBody>
          <a:bodyPr/>
          <a:lstStyle/>
          <a:p>
            <a:pPr>
              <a:defRPr/>
            </a:pPr>
            <a:r>
              <a:rPr sz="4400" smtClean="0">
                <a:solidFill>
                  <a:schemeClr val="tx1"/>
                </a:solidFill>
              </a:rPr>
              <a:t>Recursion - Example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1423881" y="1923975"/>
            <a:ext cx="9528846" cy="5131184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WITH RECURSIVE</a:t>
            </a:r>
          </a:p>
          <a:p>
            <a:pPr marL="0" indent="0">
              <a:buNone/>
            </a:pPr>
            <a:r>
              <a:rPr lang="en-GB" sz="2400" dirty="0" err="1" smtClean="0"/>
              <a:t>AllManagers</a:t>
            </a:r>
            <a:r>
              <a:rPr lang="en-GB" sz="2400" dirty="0" smtClean="0"/>
              <a:t> (</a:t>
            </a:r>
            <a:r>
              <a:rPr lang="en-GB" sz="2400" dirty="0" err="1" smtClean="0"/>
              <a:t>staffNo</a:t>
            </a:r>
            <a:r>
              <a:rPr lang="en-GB" sz="2400" dirty="0" smtClean="0"/>
              <a:t>, </a:t>
            </a:r>
            <a:r>
              <a:rPr lang="en-GB" sz="2400" dirty="0" err="1" smtClean="0"/>
              <a:t>managerStaffNo</a:t>
            </a:r>
            <a:r>
              <a:rPr lang="en-GB" sz="2400" dirty="0" smtClean="0"/>
              <a:t>) </a:t>
            </a:r>
            <a:r>
              <a:rPr lang="en-GB" sz="2400" b="1" dirty="0" smtClean="0"/>
              <a:t>AS</a:t>
            </a:r>
          </a:p>
          <a:p>
            <a:pPr marL="0" indent="0">
              <a:buNone/>
            </a:pPr>
            <a:r>
              <a:rPr lang="en-GB" sz="2400" dirty="0" smtClean="0"/>
              <a:t>(</a:t>
            </a:r>
            <a:r>
              <a:rPr lang="en-GB" sz="2400" b="1" dirty="0" smtClean="0"/>
              <a:t>SELECT </a:t>
            </a:r>
            <a:r>
              <a:rPr lang="en-GB" sz="2400" dirty="0" err="1" smtClean="0"/>
              <a:t>staffNo</a:t>
            </a:r>
            <a:r>
              <a:rPr lang="en-GB" sz="2400" dirty="0" smtClean="0"/>
              <a:t>, </a:t>
            </a:r>
            <a:r>
              <a:rPr lang="en-GB" sz="2400" dirty="0" err="1" smtClean="0"/>
              <a:t>managerStaffNo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b="1" dirty="0" smtClean="0"/>
              <a:t>FROM </a:t>
            </a:r>
            <a:r>
              <a:rPr lang="en-GB" sz="2400" dirty="0" smtClean="0"/>
              <a:t>Staff</a:t>
            </a:r>
          </a:p>
          <a:p>
            <a:pPr marL="0" indent="0">
              <a:buNone/>
            </a:pPr>
            <a:r>
              <a:rPr lang="en-GB" sz="2400" b="1" dirty="0" smtClean="0"/>
              <a:t>UNION</a:t>
            </a:r>
          </a:p>
          <a:p>
            <a:pPr marL="0" indent="0">
              <a:buNone/>
            </a:pPr>
            <a:r>
              <a:rPr lang="en-GB" sz="2400" b="1" dirty="0" smtClean="0"/>
              <a:t>SELECT </a:t>
            </a:r>
            <a:r>
              <a:rPr lang="en-GB" sz="2400" dirty="0" err="1" smtClean="0"/>
              <a:t>in.staffNo</a:t>
            </a:r>
            <a:r>
              <a:rPr lang="en-GB" sz="2400" dirty="0" smtClean="0"/>
              <a:t>, </a:t>
            </a:r>
            <a:r>
              <a:rPr lang="en-GB" sz="2400" dirty="0" err="1" smtClean="0"/>
              <a:t>out.managerStaffNo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b="1" dirty="0" smtClean="0"/>
              <a:t>FROM </a:t>
            </a:r>
            <a:r>
              <a:rPr lang="en-GB" sz="2400" dirty="0" err="1" smtClean="0"/>
              <a:t>AllManagers</a:t>
            </a:r>
            <a:r>
              <a:rPr lang="en-GB" sz="2400" dirty="0" smtClean="0"/>
              <a:t> in, Staff out</a:t>
            </a:r>
          </a:p>
          <a:p>
            <a:pPr marL="0" indent="0">
              <a:buNone/>
            </a:pPr>
            <a:r>
              <a:rPr lang="en-GB" sz="2400" b="1" dirty="0" smtClean="0"/>
              <a:t>WHERE </a:t>
            </a:r>
            <a:r>
              <a:rPr lang="en-GB" sz="2400" dirty="0" err="1" smtClean="0"/>
              <a:t>in.managerStaffNo</a:t>
            </a:r>
            <a:r>
              <a:rPr lang="en-GB" sz="2400" dirty="0" smtClean="0"/>
              <a:t> = </a:t>
            </a:r>
            <a:r>
              <a:rPr lang="en-GB" sz="2400" dirty="0" err="1" smtClean="0"/>
              <a:t>out.staffNo</a:t>
            </a:r>
            <a:r>
              <a:rPr lang="en-GB" sz="2400" dirty="0" smtClean="0"/>
              <a:t>);</a:t>
            </a:r>
          </a:p>
          <a:p>
            <a:pPr marL="0" indent="0">
              <a:buNone/>
            </a:pPr>
            <a:r>
              <a:rPr lang="en-GB" sz="2400" b="1" dirty="0" smtClean="0"/>
              <a:t>SELECT </a:t>
            </a:r>
            <a:r>
              <a:rPr lang="en-GB" sz="2400" dirty="0" smtClean="0"/>
              <a:t>* </a:t>
            </a:r>
            <a:r>
              <a:rPr lang="en-GB" sz="2400" b="1" dirty="0" smtClean="0"/>
              <a:t>FROM </a:t>
            </a:r>
            <a:r>
              <a:rPr lang="en-GB" sz="2400" dirty="0" err="1" smtClean="0"/>
              <a:t>AllManagers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b="1" dirty="0" smtClean="0"/>
              <a:t>ORDER BY </a:t>
            </a:r>
            <a:r>
              <a:rPr lang="en-GB" sz="2400" dirty="0" err="1" smtClean="0"/>
              <a:t>staffNo</a:t>
            </a:r>
            <a:r>
              <a:rPr lang="en-GB" sz="2400" dirty="0" smtClean="0"/>
              <a:t>, </a:t>
            </a:r>
            <a:r>
              <a:rPr lang="en-GB" sz="2400" dirty="0" err="1" smtClean="0"/>
              <a:t>managerStaffNo</a:t>
            </a:r>
            <a:r>
              <a:rPr lang="en-GB" sz="2400" dirty="0" smtClean="0"/>
              <a:t>;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 descr="http://www.healthytravelblog.com/wp-content/uploads/2013/12/Thank-you-post-it_Xoomb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360" y="840317"/>
            <a:ext cx="9797918" cy="577945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8550911" y="7056199"/>
            <a:ext cx="1765524" cy="259195"/>
          </a:xfrm>
          <a:prstGeom prst="rect">
            <a:avLst/>
          </a:prstGeom>
        </p:spPr>
        <p:txBody>
          <a:bodyPr wrap="none" lIns="104287" tIns="52144" rIns="104287" bIns="52144">
            <a:spAutoFit/>
          </a:bodyPr>
          <a:lstStyle/>
          <a:p>
            <a:r>
              <a:rPr lang="en-US" sz="1000" dirty="0">
                <a:latin typeface="Open Sans"/>
                <a:hlinkClick r:id="rId3"/>
              </a:rPr>
              <a:t>www.healthytravelblog.com</a:t>
            </a:r>
            <a:endParaRPr lang="en-US" sz="1000" dirty="0"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362264" y="551458"/>
            <a:ext cx="7992354" cy="873579"/>
          </a:xfrm>
        </p:spPr>
        <p:txBody>
          <a:bodyPr/>
          <a:lstStyle/>
          <a:p>
            <a:pPr algn="r" eaLnBrk="1" hangingPunct="1"/>
            <a:r>
              <a:rPr lang="en-US" sz="3600" dirty="0" smtClean="0">
                <a:latin typeface="Open Sans" pitchFamily="-84" charset="0"/>
              </a:rPr>
              <a:t>ACKNOWLEDGEMENT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419585" y="2205832"/>
            <a:ext cx="4258754" cy="33525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Open Sans" pitchFamily="-84" charset="0"/>
              </a:rPr>
              <a:t>These slides have been adapted from Thomas Connolly and Carolyn </a:t>
            </a:r>
            <a:r>
              <a:rPr lang="en-US" dirty="0" err="1" smtClean="0">
                <a:latin typeface="Open Sans" pitchFamily="-84" charset="0"/>
              </a:rPr>
              <a:t>Begg</a:t>
            </a:r>
            <a:r>
              <a:rPr lang="en-US" dirty="0" smtClean="0">
                <a:latin typeface="Open Sans" pitchFamily="-84" charset="0"/>
              </a:rPr>
              <a:t>. 2015. Database Systems: A Practical Approach To Design, Implementation, and Management. Pearson Education. USA. ISBN:978-1-292-06118-4 </a:t>
            </a:r>
          </a:p>
        </p:txBody>
      </p:sp>
      <p:pic>
        <p:nvPicPr>
          <p:cNvPr id="35844" name="Picture 2" descr="D:\SCC\!Ganjil-1415\Course Review\PSBD_Edisi 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9370" y="1811934"/>
            <a:ext cx="4175249" cy="505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4432" y="2773045"/>
            <a:ext cx="10489629" cy="1260475"/>
          </a:xfrm>
        </p:spPr>
        <p:txBody>
          <a:bodyPr>
            <a:noAutofit/>
          </a:bodyPr>
          <a:lstStyle/>
          <a:p>
            <a:r>
              <a:rPr lang="en-US" sz="4600" dirty="0" smtClean="0"/>
              <a:t>CHAPTER 8</a:t>
            </a:r>
            <a:r>
              <a:rPr lang="en-US" sz="4600" dirty="0" smtClean="0"/>
              <a:t/>
            </a:r>
            <a:br>
              <a:rPr lang="en-US" sz="4600" dirty="0" smtClean="0"/>
            </a:br>
            <a:r>
              <a:rPr lang="en-US" sz="4600" dirty="0" smtClean="0"/>
              <a:t>ADVANCED SQL</a:t>
            </a:r>
            <a:endParaRPr lang="id-ID" sz="4600" dirty="0"/>
          </a:p>
        </p:txBody>
      </p:sp>
      <p:sp>
        <p:nvSpPr>
          <p:cNvPr id="6146" name="AutoShape 2" descr="https://www.csiac.org/sites/default/files/images/group_rotating_banner/banner_195.jpg"/>
          <p:cNvSpPr>
            <a:spLocks noChangeAspect="1" noChangeArrowheads="1"/>
          </p:cNvSpPr>
          <p:nvPr/>
        </p:nvSpPr>
        <p:spPr bwMode="auto">
          <a:xfrm>
            <a:off x="181855" y="-1638617"/>
            <a:ext cx="7237099" cy="3413786"/>
          </a:xfrm>
          <a:prstGeom prst="rect">
            <a:avLst/>
          </a:prstGeom>
          <a:noFill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10517" y="240539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LEARNING OBJECTIVES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61735" y="1729141"/>
            <a:ext cx="8550910" cy="3024384"/>
          </a:xfrm>
          <a:prstGeom prst="rect">
            <a:avLst/>
          </a:prstGeom>
        </p:spPr>
        <p:txBody>
          <a:bodyPr lIns="104287" tIns="52144" rIns="104287" bIns="5214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 smtClean="0">
                <a:latin typeface="Open Sans"/>
              </a:rPr>
              <a:t>How to use the SQL programming language</a:t>
            </a:r>
          </a:p>
          <a:p>
            <a:r>
              <a:rPr lang="en-US" sz="2600" b="1" dirty="0" smtClean="0">
                <a:latin typeface="Open Sans"/>
              </a:rPr>
              <a:t>How to use SQL cursors</a:t>
            </a:r>
          </a:p>
          <a:p>
            <a:r>
              <a:rPr lang="en-US" sz="2600" b="1" dirty="0" smtClean="0">
                <a:latin typeface="Open Sans"/>
              </a:rPr>
              <a:t>How to create stored procedures</a:t>
            </a:r>
          </a:p>
          <a:p>
            <a:r>
              <a:rPr lang="en-US" sz="2600" b="1" dirty="0" smtClean="0">
                <a:latin typeface="Open Sans"/>
              </a:rPr>
              <a:t>How to create triggers</a:t>
            </a:r>
          </a:p>
          <a:p>
            <a:r>
              <a:rPr lang="en-US" sz="2600" b="1" dirty="0" smtClean="0">
                <a:latin typeface="Open Sans"/>
              </a:rPr>
              <a:t>How to use triggers to enforce integrity constraints</a:t>
            </a:r>
          </a:p>
          <a:p>
            <a:r>
              <a:rPr lang="en-US" sz="2600" b="1" dirty="0" smtClean="0">
                <a:latin typeface="Open Sans"/>
              </a:rPr>
              <a:t>The advantages and disadvantages of triggers</a:t>
            </a:r>
          </a:p>
          <a:p>
            <a:r>
              <a:rPr lang="en-US" sz="2600" b="1" dirty="0" smtClean="0">
                <a:latin typeface="Open Sans"/>
              </a:rPr>
              <a:t>How to use recursive queries</a:t>
            </a:r>
            <a:endParaRPr lang="en-GB" sz="2600" b="1" dirty="0" smtClean="0">
              <a:latin typeface="Open Sans"/>
            </a:endParaRPr>
          </a:p>
          <a:p>
            <a:endParaRPr lang="en-GB" altLang="en-US" sz="2600" b="1" dirty="0" smtClean="0">
              <a:latin typeface="Open Sans"/>
            </a:endParaRPr>
          </a:p>
          <a:p>
            <a:endParaRPr lang="en-GB" altLang="en-US" sz="2600" b="1" dirty="0" smtClean="0">
              <a:latin typeface="Open Sans"/>
            </a:endParaRPr>
          </a:p>
          <a:p>
            <a:pPr algn="just"/>
            <a:endParaRPr lang="en-US" altLang="en-US" sz="2600" b="1" dirty="0" smtClean="0">
              <a:latin typeface="Open Sans"/>
            </a:endParaRPr>
          </a:p>
          <a:p>
            <a:pPr>
              <a:buNone/>
            </a:pPr>
            <a:endParaRPr lang="en-GB" altLang="en-US" sz="2600" b="1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US" sz="2600" b="1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90114" name="Picture 2" descr="http://1.bp.blogspot.com/-Fw0M62Pfukg/Us5adyzy_mI/AAAAAAAAAFg/mIy9onF35uA/s1600/Learning-Objective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3028" y="5600782"/>
            <a:ext cx="2340249" cy="1791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7903028" y="7201724"/>
            <a:ext cx="18774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vtraining-msuhandi.blogspot.com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2021912" y="448975"/>
            <a:ext cx="9797918" cy="610980"/>
          </a:xfrm>
        </p:spPr>
        <p:txBody>
          <a:bodyPr/>
          <a:lstStyle/>
          <a:p>
            <a:pPr>
              <a:defRPr/>
            </a:pPr>
            <a:r>
              <a:rPr sz="3600" smtClean="0">
                <a:solidFill>
                  <a:schemeClr val="tx1"/>
                </a:solidFill>
              </a:rPr>
              <a:t>The SQL Programming Language</a:t>
            </a:r>
          </a:p>
        </p:txBody>
      </p:sp>
      <p:sp>
        <p:nvSpPr>
          <p:cNvPr id="37891" name="Content Placeholder 4"/>
          <p:cNvSpPr>
            <a:spLocks noGrp="1"/>
          </p:cNvSpPr>
          <p:nvPr>
            <p:ph idx="1"/>
          </p:nvPr>
        </p:nvSpPr>
        <p:spPr>
          <a:xfrm>
            <a:off x="1312464" y="1782890"/>
            <a:ext cx="9797918" cy="5674921"/>
          </a:xfrm>
        </p:spPr>
        <p:txBody>
          <a:bodyPr/>
          <a:lstStyle/>
          <a:p>
            <a:r>
              <a:rPr lang="en-US" sz="2400" dirty="0" smtClean="0"/>
              <a:t>Impedance mismatch</a:t>
            </a:r>
          </a:p>
          <a:p>
            <a:pPr lvl="1"/>
            <a:r>
              <a:rPr lang="en-US" sz="2400" dirty="0" smtClean="0"/>
              <a:t>Mixing different programming paradigms</a:t>
            </a:r>
          </a:p>
          <a:p>
            <a:pPr lvl="1"/>
            <a:r>
              <a:rPr lang="en-US" sz="2400" dirty="0" smtClean="0"/>
              <a:t>SQL is a declarative language</a:t>
            </a:r>
          </a:p>
          <a:p>
            <a:pPr lvl="1"/>
            <a:r>
              <a:rPr lang="en-US" sz="2400" dirty="0" smtClean="0"/>
              <a:t>High-level language such as C is a procedural language</a:t>
            </a:r>
          </a:p>
          <a:p>
            <a:pPr lvl="1"/>
            <a:r>
              <a:rPr lang="en-US" sz="2400" dirty="0" smtClean="0"/>
              <a:t>SQL and 3GLs use different models to represent data</a:t>
            </a:r>
          </a:p>
          <a:p>
            <a:r>
              <a:rPr lang="en-US" sz="2400" dirty="0" smtClean="0"/>
              <a:t>SQL/PSM (Persistent Stored Modules)</a:t>
            </a:r>
          </a:p>
          <a:p>
            <a:r>
              <a:rPr lang="en-US" sz="2400" dirty="0" smtClean="0"/>
              <a:t>PL/SQL (Procedural Language/SQL) </a:t>
            </a:r>
          </a:p>
          <a:p>
            <a:pPr lvl="1"/>
            <a:r>
              <a:rPr lang="en-US" sz="2400" dirty="0" smtClean="0"/>
              <a:t>Oracle’s procedural extension to SQL</a:t>
            </a:r>
          </a:p>
          <a:p>
            <a:pPr lvl="1"/>
            <a:r>
              <a:rPr lang="en-US" sz="2400" dirty="0" smtClean="0"/>
              <a:t>Two versions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634546" y="559337"/>
            <a:ext cx="9797918" cy="610980"/>
          </a:xfrm>
        </p:spPr>
        <p:txBody>
          <a:bodyPr/>
          <a:lstStyle/>
          <a:p>
            <a:pPr>
              <a:defRPr/>
            </a:pPr>
            <a:r>
              <a:rPr sz="4400" smtClean="0">
                <a:solidFill>
                  <a:schemeClr val="tx1"/>
                </a:solidFill>
              </a:rPr>
              <a:t>Declarations</a:t>
            </a:r>
          </a:p>
        </p:txBody>
      </p:sp>
      <p:sp>
        <p:nvSpPr>
          <p:cNvPr id="21506" name="Content Placeholder 4"/>
          <p:cNvSpPr>
            <a:spLocks noGrp="1"/>
          </p:cNvSpPr>
          <p:nvPr>
            <p:ph idx="1"/>
          </p:nvPr>
        </p:nvSpPr>
        <p:spPr>
          <a:xfrm>
            <a:off x="1296698" y="2002221"/>
            <a:ext cx="8946580" cy="4419107"/>
          </a:xfrm>
        </p:spPr>
        <p:txBody>
          <a:bodyPr/>
          <a:lstStyle/>
          <a:p>
            <a:r>
              <a:rPr lang="en-US" sz="2400" dirty="0" smtClean="0"/>
              <a:t>Variables and constant variables must be declared before they can be referenced</a:t>
            </a:r>
          </a:p>
          <a:p>
            <a:r>
              <a:rPr lang="en-US" sz="2400" dirty="0" smtClean="0"/>
              <a:t>Possible to declare a variable as NOT NULL</a:t>
            </a:r>
          </a:p>
          <a:p>
            <a:r>
              <a:rPr lang="en-US" sz="2400" dirty="0" smtClean="0"/>
              <a:t>%TYPE – variable same type as a column</a:t>
            </a:r>
          </a:p>
          <a:p>
            <a:pPr lvl="1"/>
            <a:r>
              <a:rPr lang="en-US" sz="2400" dirty="0" err="1" smtClean="0"/>
              <a:t>vStaffNo</a:t>
            </a:r>
            <a:r>
              <a:rPr lang="en-US" sz="2400" dirty="0" smtClean="0"/>
              <a:t>    </a:t>
            </a:r>
            <a:r>
              <a:rPr lang="en-US" sz="2400" dirty="0" err="1" smtClean="0"/>
              <a:t>Staff.staffNo%TYPE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%ROWTYPE – variable same type as an entire row</a:t>
            </a:r>
          </a:p>
          <a:p>
            <a:pPr lvl="1"/>
            <a:r>
              <a:rPr lang="en-US" sz="2400" dirty="0" smtClean="0"/>
              <a:t>vStaffNo1    </a:t>
            </a:r>
            <a:r>
              <a:rPr lang="en-US" sz="2400" dirty="0" err="1" smtClean="0"/>
              <a:t>Staff%ROWTYPE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890720" y="448975"/>
            <a:ext cx="9797918" cy="610980"/>
          </a:xfrm>
        </p:spPr>
        <p:txBody>
          <a:bodyPr/>
          <a:lstStyle/>
          <a:p>
            <a:pPr>
              <a:defRPr/>
            </a:pPr>
            <a:r>
              <a:rPr sz="4400" smtClean="0">
                <a:solidFill>
                  <a:schemeClr val="tx1"/>
                </a:solidFill>
              </a:rPr>
              <a:t>Declarations</a:t>
            </a:r>
            <a:r>
              <a:rPr lang="en-GB" sz="4400" dirty="0" smtClean="0">
                <a:solidFill>
                  <a:schemeClr val="tx1"/>
                </a:solidFill>
              </a:rPr>
              <a:t> </a:t>
            </a:r>
            <a:endParaRPr sz="4400" smtClean="0">
              <a:solidFill>
                <a:schemeClr val="tx1"/>
              </a:solidFill>
            </a:endParaRP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6545" y="2017014"/>
            <a:ext cx="7359947" cy="434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890720" y="385911"/>
            <a:ext cx="9797918" cy="610980"/>
          </a:xfrm>
        </p:spPr>
        <p:txBody>
          <a:bodyPr/>
          <a:lstStyle/>
          <a:p>
            <a:pPr>
              <a:defRPr/>
            </a:pPr>
            <a:r>
              <a:rPr sz="4400" smtClean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139042" y="1655379"/>
            <a:ext cx="9797918" cy="4819567"/>
          </a:xfrm>
        </p:spPr>
        <p:txBody>
          <a:bodyPr/>
          <a:lstStyle/>
          <a:p>
            <a:r>
              <a:rPr lang="en-US" dirty="0" smtClean="0"/>
              <a:t>Variables can be assigned in two ways:</a:t>
            </a:r>
          </a:p>
          <a:p>
            <a:pPr lvl="1"/>
            <a:r>
              <a:rPr lang="en-US" dirty="0" smtClean="0"/>
              <a:t>Using the normal assignment statement (:=): </a:t>
            </a:r>
          </a:p>
          <a:p>
            <a:pPr lvl="1"/>
            <a:endParaRPr lang="en-US" dirty="0" smtClean="0"/>
          </a:p>
          <a:p>
            <a:pPr marL="1042873" lvl="2" indent="0">
              <a:buNone/>
            </a:pPr>
            <a:r>
              <a:rPr lang="en-US" dirty="0" err="1" smtClean="0"/>
              <a:t>vStaffNo</a:t>
            </a:r>
            <a:r>
              <a:rPr lang="en-US" dirty="0" smtClean="0"/>
              <a:t> := ‘SG14’;</a:t>
            </a:r>
          </a:p>
          <a:p>
            <a:pPr marL="1042873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an SQL SELECT or FETCH statement:</a:t>
            </a:r>
          </a:p>
          <a:p>
            <a:pPr lvl="1"/>
            <a:endParaRPr lang="en-US" dirty="0" smtClean="0"/>
          </a:p>
          <a:p>
            <a:pPr marL="1042873" lvl="2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b="1" dirty="0" smtClean="0"/>
              <a:t>COUNT</a:t>
            </a:r>
            <a:r>
              <a:rPr lang="en-US" dirty="0" smtClean="0"/>
              <a:t>(*) </a:t>
            </a:r>
            <a:r>
              <a:rPr lang="en-US" b="1" dirty="0" smtClean="0"/>
              <a:t>INTO</a:t>
            </a:r>
            <a:r>
              <a:rPr lang="en-US" dirty="0" smtClean="0"/>
              <a:t> x</a:t>
            </a:r>
          </a:p>
          <a:p>
            <a:pPr marL="1042873" lvl="2" indent="0">
              <a:buNone/>
            </a:pP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PropertyForRent</a:t>
            </a:r>
            <a:endParaRPr lang="en-US" dirty="0" smtClean="0"/>
          </a:p>
          <a:p>
            <a:pPr marL="1042873" lvl="2" indent="0">
              <a:buNone/>
            </a:pP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staffNo</a:t>
            </a:r>
            <a:r>
              <a:rPr lang="en-US" dirty="0" smtClean="0"/>
              <a:t> = </a:t>
            </a:r>
            <a:r>
              <a:rPr lang="en-US" dirty="0" err="1" smtClean="0"/>
              <a:t>vStaffNo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1214</TotalTime>
  <Words>770</Words>
  <Application>Microsoft Office PowerPoint</Application>
  <PresentationFormat>Custom</PresentationFormat>
  <Paragraphs>183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TemplateBM</vt:lpstr>
      <vt:lpstr>Custom Design</vt:lpstr>
      <vt:lpstr>ADVANCED SQL</vt:lpstr>
      <vt:lpstr>LEARNING OUTCOMES</vt:lpstr>
      <vt:lpstr>ACKNOWLEDGEMENT</vt:lpstr>
      <vt:lpstr>CHAPTER 8 ADVANCED SQL</vt:lpstr>
      <vt:lpstr>Slide 5</vt:lpstr>
      <vt:lpstr>The SQL Programming Language</vt:lpstr>
      <vt:lpstr>Declarations</vt:lpstr>
      <vt:lpstr>Declarations </vt:lpstr>
      <vt:lpstr>Assignments</vt:lpstr>
      <vt:lpstr>Control Statements</vt:lpstr>
      <vt:lpstr>Conditional IF Statement</vt:lpstr>
      <vt:lpstr>Iteration Statement (LOOP)</vt:lpstr>
      <vt:lpstr>Iteration Statement (WHILE and REPEAT)</vt:lpstr>
      <vt:lpstr>Iteration Statement (FOR)</vt:lpstr>
      <vt:lpstr>Exceptions in PL/SQL</vt:lpstr>
      <vt:lpstr>Example of Exception Handling in PL/SQL</vt:lpstr>
      <vt:lpstr>Condition Handling</vt:lpstr>
      <vt:lpstr>The DECLARE . . . HANDLER Statement</vt:lpstr>
      <vt:lpstr>Cursors in PL/SQL</vt:lpstr>
      <vt:lpstr>Using Cursors in PL/SQL to Process a Multirow Query</vt:lpstr>
      <vt:lpstr>Subprograms, Stored Procedures, Functions, and Packages</vt:lpstr>
      <vt:lpstr>Slide 22</vt:lpstr>
      <vt:lpstr>Triggers</vt:lpstr>
      <vt:lpstr>Trigger Format</vt:lpstr>
      <vt:lpstr>Using a BEFORE Trigger</vt:lpstr>
      <vt:lpstr>Advantages &amp; Disadvantages of Triggers</vt:lpstr>
      <vt:lpstr>Recursion</vt:lpstr>
      <vt:lpstr>Recursion - Example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Binus</cp:lastModifiedBy>
  <cp:revision>355</cp:revision>
  <dcterms:created xsi:type="dcterms:W3CDTF">2014-08-20T01:28:25Z</dcterms:created>
  <dcterms:modified xsi:type="dcterms:W3CDTF">2015-12-15T08:14:47Z</dcterms:modified>
</cp:coreProperties>
</file>