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468" r:id="rId2"/>
    <p:sldId id="381" r:id="rId3"/>
    <p:sldId id="514" r:id="rId4"/>
    <p:sldId id="512" r:id="rId5"/>
    <p:sldId id="516" r:id="rId6"/>
    <p:sldId id="517" r:id="rId7"/>
    <p:sldId id="518" r:id="rId8"/>
    <p:sldId id="519" r:id="rId9"/>
    <p:sldId id="520" r:id="rId10"/>
    <p:sldId id="521" r:id="rId11"/>
    <p:sldId id="557" r:id="rId12"/>
    <p:sldId id="523" r:id="rId13"/>
    <p:sldId id="524" r:id="rId14"/>
    <p:sldId id="559" r:id="rId15"/>
    <p:sldId id="558" r:id="rId16"/>
    <p:sldId id="560" r:id="rId17"/>
    <p:sldId id="528" r:id="rId18"/>
    <p:sldId id="529" r:id="rId19"/>
    <p:sldId id="531" r:id="rId20"/>
    <p:sldId id="532" r:id="rId21"/>
    <p:sldId id="533" r:id="rId22"/>
    <p:sldId id="534" r:id="rId23"/>
    <p:sldId id="535" r:id="rId24"/>
    <p:sldId id="537" r:id="rId25"/>
    <p:sldId id="538" r:id="rId26"/>
    <p:sldId id="539" r:id="rId27"/>
    <p:sldId id="540" r:id="rId28"/>
    <p:sldId id="541" r:id="rId29"/>
    <p:sldId id="542" r:id="rId30"/>
    <p:sldId id="543" r:id="rId31"/>
    <p:sldId id="544" r:id="rId32"/>
    <p:sldId id="545" r:id="rId33"/>
    <p:sldId id="547" r:id="rId34"/>
    <p:sldId id="549" r:id="rId35"/>
    <p:sldId id="550" r:id="rId36"/>
    <p:sldId id="551" r:id="rId37"/>
    <p:sldId id="552" r:id="rId38"/>
    <p:sldId id="553" r:id="rId39"/>
    <p:sldId id="554" r:id="rId40"/>
    <p:sldId id="555" r:id="rId41"/>
    <p:sldId id="556" r:id="rId42"/>
    <p:sldId id="561" r:id="rId43"/>
    <p:sldId id="562" r:id="rId44"/>
    <p:sldId id="563" r:id="rId45"/>
    <p:sldId id="464" r:id="rId4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468"/>
            <p14:sldId id="381"/>
            <p14:sldId id="514"/>
            <p14:sldId id="512"/>
            <p14:sldId id="516"/>
            <p14:sldId id="517"/>
            <p14:sldId id="518"/>
            <p14:sldId id="519"/>
            <p14:sldId id="520"/>
            <p14:sldId id="521"/>
            <p14:sldId id="557"/>
            <p14:sldId id="523"/>
            <p14:sldId id="524"/>
            <p14:sldId id="559"/>
            <p14:sldId id="558"/>
            <p14:sldId id="560"/>
            <p14:sldId id="528"/>
            <p14:sldId id="529"/>
            <p14:sldId id="531"/>
            <p14:sldId id="532"/>
            <p14:sldId id="533"/>
            <p14:sldId id="534"/>
            <p14:sldId id="535"/>
            <p14:sldId id="537"/>
            <p14:sldId id="538"/>
            <p14:sldId id="539"/>
            <p14:sldId id="540"/>
            <p14:sldId id="541"/>
            <p14:sldId id="542"/>
            <p14:sldId id="543"/>
            <p14:sldId id="544"/>
            <p14:sldId id="545"/>
            <p14:sldId id="547"/>
            <p14:sldId id="549"/>
            <p14:sldId id="550"/>
            <p14:sldId id="551"/>
            <p14:sldId id="552"/>
            <p14:sldId id="553"/>
            <p14:sldId id="554"/>
            <p14:sldId id="555"/>
            <p14:sldId id="556"/>
            <p14:sldId id="561"/>
            <p14:sldId id="562"/>
            <p14:sldId id="563"/>
            <p14:sldId id="464"/>
          </p14:sldIdLst>
        </p14:section>
        <p14:section name="COURSE CONTENT" id="{F4927CBE-FA17-46D1-BAAE-887D0AF2CCBF}">
          <p14:sldIdLst/>
        </p14:section>
        <p14:section name="REFERENCE" id="{82098E28-DACF-4424-86A1-E861B2DCC6F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44" autoAdjust="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6A1746-3ACB-46B3-A08B-805C251610DB}" type="doc">
      <dgm:prSet loTypeId="urn:microsoft.com/office/officeart/2005/8/layout/matrix3" loCatId="matrix" qsTypeId="urn:microsoft.com/office/officeart/2005/8/quickstyle/3d1" qsCatId="3D" csTypeId="urn:microsoft.com/office/officeart/2005/8/colors/colorful1#18" csCatId="colorful"/>
      <dgm:spPr/>
      <dgm:t>
        <a:bodyPr/>
        <a:lstStyle/>
        <a:p>
          <a:endParaRPr lang="en-US"/>
        </a:p>
      </dgm:t>
    </dgm:pt>
    <dgm:pt modelId="{9CEA92E3-53B7-4688-B9B6-E9EB2CA97F36}">
      <dgm:prSet custT="1"/>
      <dgm:spPr/>
      <dgm:t>
        <a:bodyPr/>
        <a:lstStyle/>
        <a:p>
          <a:pPr rtl="0"/>
          <a:r>
            <a:rPr lang="en-US" sz="2200" b="1" dirty="0" smtClean="0">
              <a:latin typeface="Open Sans"/>
            </a:rPr>
            <a:t>Object Model (OM).</a:t>
          </a:r>
          <a:endParaRPr lang="en-US" sz="2200" dirty="0">
            <a:latin typeface="Open Sans"/>
          </a:endParaRPr>
        </a:p>
      </dgm:t>
    </dgm:pt>
    <dgm:pt modelId="{B296CB2D-33A8-4062-A77E-E6A56C2B6341}" type="parTrans" cxnId="{18F9722E-F43D-4D2E-8038-1002AE54825A}">
      <dgm:prSet/>
      <dgm:spPr/>
      <dgm:t>
        <a:bodyPr/>
        <a:lstStyle/>
        <a:p>
          <a:endParaRPr lang="en-US" sz="2200">
            <a:latin typeface="Open Sans"/>
          </a:endParaRPr>
        </a:p>
      </dgm:t>
    </dgm:pt>
    <dgm:pt modelId="{0CC9B46C-0CAE-4867-9BAF-7D17C72CD93B}" type="sibTrans" cxnId="{18F9722E-F43D-4D2E-8038-1002AE54825A}">
      <dgm:prSet/>
      <dgm:spPr/>
      <dgm:t>
        <a:bodyPr/>
        <a:lstStyle/>
        <a:p>
          <a:endParaRPr lang="en-US" sz="2200">
            <a:latin typeface="Open Sans"/>
          </a:endParaRPr>
        </a:p>
      </dgm:t>
    </dgm:pt>
    <dgm:pt modelId="{3E60536B-30CA-4EE5-86C9-6735ADE8899D}">
      <dgm:prSet custT="1"/>
      <dgm:spPr/>
      <dgm:t>
        <a:bodyPr/>
        <a:lstStyle/>
        <a:p>
          <a:pPr rtl="0"/>
          <a:r>
            <a:rPr lang="en-US" sz="2200" b="1" dirty="0" smtClean="0">
              <a:latin typeface="Open Sans"/>
            </a:rPr>
            <a:t>Object Definition Language (ODL).</a:t>
          </a:r>
          <a:endParaRPr lang="en-US" sz="2200" dirty="0">
            <a:latin typeface="Open Sans"/>
          </a:endParaRPr>
        </a:p>
      </dgm:t>
    </dgm:pt>
    <dgm:pt modelId="{9DA3626B-EF7F-4CB2-89AE-A017D5BD3BD0}" type="parTrans" cxnId="{FF322624-FA34-40D8-AC37-049BD4F0BAB7}">
      <dgm:prSet/>
      <dgm:spPr/>
      <dgm:t>
        <a:bodyPr/>
        <a:lstStyle/>
        <a:p>
          <a:endParaRPr lang="en-US" sz="2200">
            <a:latin typeface="Open Sans"/>
          </a:endParaRPr>
        </a:p>
      </dgm:t>
    </dgm:pt>
    <dgm:pt modelId="{98F433C3-351D-469D-812A-B87C9668A46D}" type="sibTrans" cxnId="{FF322624-FA34-40D8-AC37-049BD4F0BAB7}">
      <dgm:prSet/>
      <dgm:spPr/>
      <dgm:t>
        <a:bodyPr/>
        <a:lstStyle/>
        <a:p>
          <a:endParaRPr lang="en-US" sz="2200">
            <a:latin typeface="Open Sans"/>
          </a:endParaRPr>
        </a:p>
      </dgm:t>
    </dgm:pt>
    <dgm:pt modelId="{D6E4E21F-B78F-49DA-B8D6-088F71CCB24C}">
      <dgm:prSet custT="1"/>
      <dgm:spPr/>
      <dgm:t>
        <a:bodyPr/>
        <a:lstStyle/>
        <a:p>
          <a:pPr rtl="0"/>
          <a:r>
            <a:rPr lang="en-US" sz="2200" b="1" dirty="0" smtClean="0">
              <a:latin typeface="Open Sans"/>
            </a:rPr>
            <a:t>Object Query Language (OQL).</a:t>
          </a:r>
          <a:endParaRPr lang="en-US" sz="2200" dirty="0">
            <a:latin typeface="Open Sans"/>
          </a:endParaRPr>
        </a:p>
      </dgm:t>
    </dgm:pt>
    <dgm:pt modelId="{C16FE728-65C3-4851-838B-941604BF7385}" type="parTrans" cxnId="{87EAA640-C5A5-41D5-81CE-D6AC5F29D4A1}">
      <dgm:prSet/>
      <dgm:spPr/>
      <dgm:t>
        <a:bodyPr/>
        <a:lstStyle/>
        <a:p>
          <a:endParaRPr lang="en-US" sz="2200">
            <a:latin typeface="Open Sans"/>
          </a:endParaRPr>
        </a:p>
      </dgm:t>
    </dgm:pt>
    <dgm:pt modelId="{5CBFB8C3-B578-4740-939F-CDF27809272F}" type="sibTrans" cxnId="{87EAA640-C5A5-41D5-81CE-D6AC5F29D4A1}">
      <dgm:prSet/>
      <dgm:spPr/>
      <dgm:t>
        <a:bodyPr/>
        <a:lstStyle/>
        <a:p>
          <a:endParaRPr lang="en-US" sz="2200">
            <a:latin typeface="Open Sans"/>
          </a:endParaRPr>
        </a:p>
      </dgm:t>
    </dgm:pt>
    <dgm:pt modelId="{2564468D-A54C-48AC-8B62-253AE9514602}">
      <dgm:prSet custT="1"/>
      <dgm:spPr/>
      <dgm:t>
        <a:bodyPr/>
        <a:lstStyle/>
        <a:p>
          <a:pPr rtl="0"/>
          <a:r>
            <a:rPr lang="en-US" sz="2200" b="1" dirty="0" smtClean="0">
              <a:latin typeface="Open Sans"/>
            </a:rPr>
            <a:t>C++, Smalltalk, and Java Language Binding.</a:t>
          </a:r>
          <a:endParaRPr lang="en-US" sz="2200" b="1" dirty="0">
            <a:latin typeface="Open Sans"/>
          </a:endParaRPr>
        </a:p>
      </dgm:t>
    </dgm:pt>
    <dgm:pt modelId="{A7E66FD0-8CF8-42AC-9A8A-598F5EBA7B56}" type="parTrans" cxnId="{F45349E0-A5D6-4C60-AC59-4B2158531976}">
      <dgm:prSet/>
      <dgm:spPr/>
      <dgm:t>
        <a:bodyPr/>
        <a:lstStyle/>
        <a:p>
          <a:endParaRPr lang="en-US" sz="2200">
            <a:latin typeface="Open Sans"/>
          </a:endParaRPr>
        </a:p>
      </dgm:t>
    </dgm:pt>
    <dgm:pt modelId="{CB4BADCA-D246-4DF1-948B-074722A14894}" type="sibTrans" cxnId="{F45349E0-A5D6-4C60-AC59-4B2158531976}">
      <dgm:prSet/>
      <dgm:spPr/>
      <dgm:t>
        <a:bodyPr/>
        <a:lstStyle/>
        <a:p>
          <a:endParaRPr lang="en-US" sz="2200">
            <a:latin typeface="Open Sans"/>
          </a:endParaRPr>
        </a:p>
      </dgm:t>
    </dgm:pt>
    <dgm:pt modelId="{52439341-F785-465A-98E1-AF3B6F044792}" type="pres">
      <dgm:prSet presAssocID="{686A1746-3ACB-46B3-A08B-805C251610DB}" presName="matrix" presStyleCnt="0">
        <dgm:presLayoutVars>
          <dgm:chMax val="1"/>
          <dgm:dir/>
          <dgm:resizeHandles val="exact"/>
        </dgm:presLayoutVars>
      </dgm:prSet>
      <dgm:spPr/>
      <dgm:t>
        <a:bodyPr/>
        <a:lstStyle/>
        <a:p>
          <a:endParaRPr lang="en-US"/>
        </a:p>
      </dgm:t>
    </dgm:pt>
    <dgm:pt modelId="{CE76BB20-C2A3-4DAE-ACF4-C6005777E6AE}" type="pres">
      <dgm:prSet presAssocID="{686A1746-3ACB-46B3-A08B-805C251610DB}" presName="diamond" presStyleLbl="bgShp" presStyleIdx="0" presStyleCnt="1"/>
      <dgm:spPr/>
    </dgm:pt>
    <dgm:pt modelId="{891A63E7-7C1A-48EC-B180-B98003A058E9}" type="pres">
      <dgm:prSet presAssocID="{686A1746-3ACB-46B3-A08B-805C251610DB}" presName="quad1" presStyleLbl="node1" presStyleIdx="0" presStyleCnt="4">
        <dgm:presLayoutVars>
          <dgm:chMax val="0"/>
          <dgm:chPref val="0"/>
          <dgm:bulletEnabled val="1"/>
        </dgm:presLayoutVars>
      </dgm:prSet>
      <dgm:spPr/>
      <dgm:t>
        <a:bodyPr/>
        <a:lstStyle/>
        <a:p>
          <a:endParaRPr lang="en-US"/>
        </a:p>
      </dgm:t>
    </dgm:pt>
    <dgm:pt modelId="{EADF2EB5-B116-44DA-BA7B-B2EC1224B451}" type="pres">
      <dgm:prSet presAssocID="{686A1746-3ACB-46B3-A08B-805C251610DB}" presName="quad2" presStyleLbl="node1" presStyleIdx="1" presStyleCnt="4">
        <dgm:presLayoutVars>
          <dgm:chMax val="0"/>
          <dgm:chPref val="0"/>
          <dgm:bulletEnabled val="1"/>
        </dgm:presLayoutVars>
      </dgm:prSet>
      <dgm:spPr/>
      <dgm:t>
        <a:bodyPr/>
        <a:lstStyle/>
        <a:p>
          <a:endParaRPr lang="en-US"/>
        </a:p>
      </dgm:t>
    </dgm:pt>
    <dgm:pt modelId="{5D232528-E014-467A-B374-9131AC6EAD78}" type="pres">
      <dgm:prSet presAssocID="{686A1746-3ACB-46B3-A08B-805C251610DB}" presName="quad3" presStyleLbl="node1" presStyleIdx="2" presStyleCnt="4">
        <dgm:presLayoutVars>
          <dgm:chMax val="0"/>
          <dgm:chPref val="0"/>
          <dgm:bulletEnabled val="1"/>
        </dgm:presLayoutVars>
      </dgm:prSet>
      <dgm:spPr/>
      <dgm:t>
        <a:bodyPr/>
        <a:lstStyle/>
        <a:p>
          <a:endParaRPr lang="en-US"/>
        </a:p>
      </dgm:t>
    </dgm:pt>
    <dgm:pt modelId="{95EDFBB7-E5FE-4E55-9ADE-B7055F01B5AC}" type="pres">
      <dgm:prSet presAssocID="{686A1746-3ACB-46B3-A08B-805C251610DB}" presName="quad4" presStyleLbl="node1" presStyleIdx="3" presStyleCnt="4">
        <dgm:presLayoutVars>
          <dgm:chMax val="0"/>
          <dgm:chPref val="0"/>
          <dgm:bulletEnabled val="1"/>
        </dgm:presLayoutVars>
      </dgm:prSet>
      <dgm:spPr/>
      <dgm:t>
        <a:bodyPr/>
        <a:lstStyle/>
        <a:p>
          <a:endParaRPr lang="en-US"/>
        </a:p>
      </dgm:t>
    </dgm:pt>
  </dgm:ptLst>
  <dgm:cxnLst>
    <dgm:cxn modelId="{5C2B4FEB-5E54-4999-A1BE-95FAD8D58FA3}" type="presOf" srcId="{686A1746-3ACB-46B3-A08B-805C251610DB}" destId="{52439341-F785-465A-98E1-AF3B6F044792}" srcOrd="0" destOrd="0" presId="urn:microsoft.com/office/officeart/2005/8/layout/matrix3"/>
    <dgm:cxn modelId="{95B5A56D-9F68-4708-ADF5-8BACB378464E}" type="presOf" srcId="{3E60536B-30CA-4EE5-86C9-6735ADE8899D}" destId="{EADF2EB5-B116-44DA-BA7B-B2EC1224B451}" srcOrd="0" destOrd="0" presId="urn:microsoft.com/office/officeart/2005/8/layout/matrix3"/>
    <dgm:cxn modelId="{18F9722E-F43D-4D2E-8038-1002AE54825A}" srcId="{686A1746-3ACB-46B3-A08B-805C251610DB}" destId="{9CEA92E3-53B7-4688-B9B6-E9EB2CA97F36}" srcOrd="0" destOrd="0" parTransId="{B296CB2D-33A8-4062-A77E-E6A56C2B6341}" sibTransId="{0CC9B46C-0CAE-4867-9BAF-7D17C72CD93B}"/>
    <dgm:cxn modelId="{8E5DA8CD-4931-40DA-BC65-223F6597E97A}" type="presOf" srcId="{2564468D-A54C-48AC-8B62-253AE9514602}" destId="{95EDFBB7-E5FE-4E55-9ADE-B7055F01B5AC}" srcOrd="0" destOrd="0" presId="urn:microsoft.com/office/officeart/2005/8/layout/matrix3"/>
    <dgm:cxn modelId="{F3B2700E-6EA9-4D82-909F-36877E7D3394}" type="presOf" srcId="{D6E4E21F-B78F-49DA-B8D6-088F71CCB24C}" destId="{5D232528-E014-467A-B374-9131AC6EAD78}" srcOrd="0" destOrd="0" presId="urn:microsoft.com/office/officeart/2005/8/layout/matrix3"/>
    <dgm:cxn modelId="{6B8470AE-016A-4E22-A46F-8176409EA812}" type="presOf" srcId="{9CEA92E3-53B7-4688-B9B6-E9EB2CA97F36}" destId="{891A63E7-7C1A-48EC-B180-B98003A058E9}" srcOrd="0" destOrd="0" presId="urn:microsoft.com/office/officeart/2005/8/layout/matrix3"/>
    <dgm:cxn modelId="{87EAA640-C5A5-41D5-81CE-D6AC5F29D4A1}" srcId="{686A1746-3ACB-46B3-A08B-805C251610DB}" destId="{D6E4E21F-B78F-49DA-B8D6-088F71CCB24C}" srcOrd="2" destOrd="0" parTransId="{C16FE728-65C3-4851-838B-941604BF7385}" sibTransId="{5CBFB8C3-B578-4740-939F-CDF27809272F}"/>
    <dgm:cxn modelId="{FF322624-FA34-40D8-AC37-049BD4F0BAB7}" srcId="{686A1746-3ACB-46B3-A08B-805C251610DB}" destId="{3E60536B-30CA-4EE5-86C9-6735ADE8899D}" srcOrd="1" destOrd="0" parTransId="{9DA3626B-EF7F-4CB2-89AE-A017D5BD3BD0}" sibTransId="{98F433C3-351D-469D-812A-B87C9668A46D}"/>
    <dgm:cxn modelId="{F45349E0-A5D6-4C60-AC59-4B2158531976}" srcId="{686A1746-3ACB-46B3-A08B-805C251610DB}" destId="{2564468D-A54C-48AC-8B62-253AE9514602}" srcOrd="3" destOrd="0" parTransId="{A7E66FD0-8CF8-42AC-9A8A-598F5EBA7B56}" sibTransId="{CB4BADCA-D246-4DF1-948B-074722A14894}"/>
    <dgm:cxn modelId="{1F97DF84-A2E3-4775-AF01-AE49D8D71F1F}" type="presParOf" srcId="{52439341-F785-465A-98E1-AF3B6F044792}" destId="{CE76BB20-C2A3-4DAE-ACF4-C6005777E6AE}" srcOrd="0" destOrd="0" presId="urn:microsoft.com/office/officeart/2005/8/layout/matrix3"/>
    <dgm:cxn modelId="{5F4C6E80-B5C0-4C99-BCFB-D37AB6AC65D5}" type="presParOf" srcId="{52439341-F785-465A-98E1-AF3B6F044792}" destId="{891A63E7-7C1A-48EC-B180-B98003A058E9}" srcOrd="1" destOrd="0" presId="urn:microsoft.com/office/officeart/2005/8/layout/matrix3"/>
    <dgm:cxn modelId="{DEB1DFD3-D2F4-4577-8EA4-CAED7FD8A6CF}" type="presParOf" srcId="{52439341-F785-465A-98E1-AF3B6F044792}" destId="{EADF2EB5-B116-44DA-BA7B-B2EC1224B451}" srcOrd="2" destOrd="0" presId="urn:microsoft.com/office/officeart/2005/8/layout/matrix3"/>
    <dgm:cxn modelId="{6E4285A6-29EE-43A8-8882-9F27E421CE0C}" type="presParOf" srcId="{52439341-F785-465A-98E1-AF3B6F044792}" destId="{5D232528-E014-467A-B374-9131AC6EAD78}" srcOrd="3" destOrd="0" presId="urn:microsoft.com/office/officeart/2005/8/layout/matrix3"/>
    <dgm:cxn modelId="{3B879A02-BB6C-4DB5-9E3E-2C4F86032CDF}" type="presParOf" srcId="{52439341-F785-465A-98E1-AF3B6F044792}" destId="{95EDFBB7-E5FE-4E55-9ADE-B7055F01B5A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8227BC-C62F-4CAC-82E5-5263DA9F57BC}" type="doc">
      <dgm:prSet loTypeId="urn:microsoft.com/office/officeart/2005/8/layout/venn3" loCatId="relationship" qsTypeId="urn:microsoft.com/office/officeart/2005/8/quickstyle/3d2" qsCatId="3D" csTypeId="urn:microsoft.com/office/officeart/2005/8/colors/colorful5" csCatId="colorful" phldr="1"/>
      <dgm:spPr/>
      <dgm:t>
        <a:bodyPr/>
        <a:lstStyle/>
        <a:p>
          <a:endParaRPr lang="en-US"/>
        </a:p>
      </dgm:t>
    </dgm:pt>
    <dgm:pt modelId="{AEB3C424-51BA-461E-9961-C065B00ED123}">
      <dgm:prSet phldrT="[Text]" custT="1"/>
      <dgm:spPr/>
      <dgm:t>
        <a:bodyPr/>
        <a:lstStyle/>
        <a:p>
          <a:r>
            <a:rPr lang="en-US" sz="2400" dirty="0" smtClean="0">
              <a:latin typeface="Open Sans"/>
            </a:rPr>
            <a:t>Structure</a:t>
          </a:r>
          <a:endParaRPr lang="en-US" sz="2400" dirty="0">
            <a:latin typeface="Open Sans"/>
          </a:endParaRPr>
        </a:p>
      </dgm:t>
    </dgm:pt>
    <dgm:pt modelId="{E117E672-CE82-4501-A578-CE715231F0D1}" type="parTrans" cxnId="{7AFBA59B-69D4-4737-BF9B-09F1F2EC72EB}">
      <dgm:prSet/>
      <dgm:spPr/>
      <dgm:t>
        <a:bodyPr/>
        <a:lstStyle/>
        <a:p>
          <a:endParaRPr lang="en-US" sz="2400">
            <a:latin typeface="Open Sans"/>
          </a:endParaRPr>
        </a:p>
      </dgm:t>
    </dgm:pt>
    <dgm:pt modelId="{AFC284CA-8860-406A-A3DB-96F251E8C54A}" type="sibTrans" cxnId="{7AFBA59B-69D4-4737-BF9B-09F1F2EC72EB}">
      <dgm:prSet/>
      <dgm:spPr/>
      <dgm:t>
        <a:bodyPr/>
        <a:lstStyle/>
        <a:p>
          <a:endParaRPr lang="en-US" sz="2400">
            <a:latin typeface="Open Sans"/>
          </a:endParaRPr>
        </a:p>
      </dgm:t>
    </dgm:pt>
    <dgm:pt modelId="{4A004F7B-CD11-41E5-903A-E5B32B666C16}">
      <dgm:prSet phldrT="[Text]" custT="1"/>
      <dgm:spPr/>
      <dgm:t>
        <a:bodyPr/>
        <a:lstStyle/>
        <a:p>
          <a:r>
            <a:rPr lang="en-US" sz="2400" dirty="0" smtClean="0">
              <a:latin typeface="Open Sans"/>
            </a:rPr>
            <a:t>Identifier</a:t>
          </a:r>
          <a:endParaRPr lang="en-US" sz="2400" dirty="0">
            <a:latin typeface="Open Sans"/>
          </a:endParaRPr>
        </a:p>
      </dgm:t>
    </dgm:pt>
    <dgm:pt modelId="{46BE7072-34FE-487F-9F3E-55F3CC6626F3}" type="parTrans" cxnId="{3054324E-B281-4D7B-9920-83751EDE314F}">
      <dgm:prSet/>
      <dgm:spPr/>
      <dgm:t>
        <a:bodyPr/>
        <a:lstStyle/>
        <a:p>
          <a:endParaRPr lang="en-US" sz="2400">
            <a:latin typeface="Open Sans"/>
          </a:endParaRPr>
        </a:p>
      </dgm:t>
    </dgm:pt>
    <dgm:pt modelId="{02AD6DBA-BC0A-454F-9F1D-B68B2D45E451}" type="sibTrans" cxnId="{3054324E-B281-4D7B-9920-83751EDE314F}">
      <dgm:prSet/>
      <dgm:spPr/>
      <dgm:t>
        <a:bodyPr/>
        <a:lstStyle/>
        <a:p>
          <a:endParaRPr lang="en-US" sz="2400">
            <a:latin typeface="Open Sans"/>
          </a:endParaRPr>
        </a:p>
      </dgm:t>
    </dgm:pt>
    <dgm:pt modelId="{F647037F-D792-4CA4-9D0E-58CE042F69BC}">
      <dgm:prSet phldrT="[Text]" custT="1"/>
      <dgm:spPr/>
      <dgm:t>
        <a:bodyPr/>
        <a:lstStyle/>
        <a:p>
          <a:r>
            <a:rPr lang="en-US" sz="2400" dirty="0" smtClean="0">
              <a:latin typeface="Open Sans"/>
            </a:rPr>
            <a:t>Name</a:t>
          </a:r>
          <a:endParaRPr lang="en-US" sz="2400" dirty="0">
            <a:latin typeface="Open Sans"/>
          </a:endParaRPr>
        </a:p>
      </dgm:t>
    </dgm:pt>
    <dgm:pt modelId="{49DEF204-501E-45D6-B07A-D35759DA7336}" type="parTrans" cxnId="{163948BC-E43F-4463-84B5-909E718BEB75}">
      <dgm:prSet/>
      <dgm:spPr/>
      <dgm:t>
        <a:bodyPr/>
        <a:lstStyle/>
        <a:p>
          <a:endParaRPr lang="en-US" sz="2400">
            <a:latin typeface="Open Sans"/>
          </a:endParaRPr>
        </a:p>
      </dgm:t>
    </dgm:pt>
    <dgm:pt modelId="{51D0B444-2910-4321-B73E-D91F9A684279}" type="sibTrans" cxnId="{163948BC-E43F-4463-84B5-909E718BEB75}">
      <dgm:prSet/>
      <dgm:spPr/>
      <dgm:t>
        <a:bodyPr/>
        <a:lstStyle/>
        <a:p>
          <a:endParaRPr lang="en-US" sz="2400">
            <a:latin typeface="Open Sans"/>
          </a:endParaRPr>
        </a:p>
      </dgm:t>
    </dgm:pt>
    <dgm:pt modelId="{E767BDA9-5503-4E59-A4F4-C201BD2BC10A}">
      <dgm:prSet phldrT="[Text]" custT="1"/>
      <dgm:spPr/>
      <dgm:t>
        <a:bodyPr/>
        <a:lstStyle/>
        <a:p>
          <a:r>
            <a:rPr lang="en-US" sz="2400" dirty="0" smtClean="0">
              <a:latin typeface="Open Sans"/>
            </a:rPr>
            <a:t>Lifetime</a:t>
          </a:r>
          <a:endParaRPr lang="en-US" sz="2400" dirty="0">
            <a:latin typeface="Open Sans"/>
          </a:endParaRPr>
        </a:p>
      </dgm:t>
    </dgm:pt>
    <dgm:pt modelId="{8020C578-DEE1-420C-A8A5-0A93682CDA99}" type="parTrans" cxnId="{68CC0E75-44F5-4EDF-8CF5-BB8B2E10D25A}">
      <dgm:prSet/>
      <dgm:spPr/>
      <dgm:t>
        <a:bodyPr/>
        <a:lstStyle/>
        <a:p>
          <a:endParaRPr lang="en-US" sz="2400">
            <a:latin typeface="Open Sans"/>
          </a:endParaRPr>
        </a:p>
      </dgm:t>
    </dgm:pt>
    <dgm:pt modelId="{1D1BF5E0-C100-4A97-A7DC-CAD069ACF972}" type="sibTrans" cxnId="{68CC0E75-44F5-4EDF-8CF5-BB8B2E10D25A}">
      <dgm:prSet/>
      <dgm:spPr/>
      <dgm:t>
        <a:bodyPr/>
        <a:lstStyle/>
        <a:p>
          <a:endParaRPr lang="en-US" sz="2400">
            <a:latin typeface="Open Sans"/>
          </a:endParaRPr>
        </a:p>
      </dgm:t>
    </dgm:pt>
    <dgm:pt modelId="{21549DC9-0D23-4168-A264-F83519EA809C}" type="pres">
      <dgm:prSet presAssocID="{708227BC-C62F-4CAC-82E5-5263DA9F57BC}" presName="Name0" presStyleCnt="0">
        <dgm:presLayoutVars>
          <dgm:dir/>
          <dgm:resizeHandles val="exact"/>
        </dgm:presLayoutVars>
      </dgm:prSet>
      <dgm:spPr/>
      <dgm:t>
        <a:bodyPr/>
        <a:lstStyle/>
        <a:p>
          <a:endParaRPr lang="en-US"/>
        </a:p>
      </dgm:t>
    </dgm:pt>
    <dgm:pt modelId="{FF06D2EA-659F-45D1-920B-5E984B0AB43F}" type="pres">
      <dgm:prSet presAssocID="{AEB3C424-51BA-461E-9961-C065B00ED123}" presName="Name5" presStyleLbl="vennNode1" presStyleIdx="0" presStyleCnt="4">
        <dgm:presLayoutVars>
          <dgm:bulletEnabled val="1"/>
        </dgm:presLayoutVars>
      </dgm:prSet>
      <dgm:spPr/>
      <dgm:t>
        <a:bodyPr/>
        <a:lstStyle/>
        <a:p>
          <a:endParaRPr lang="en-US"/>
        </a:p>
      </dgm:t>
    </dgm:pt>
    <dgm:pt modelId="{2A333A69-FECB-4FA7-A1AF-530855B95280}" type="pres">
      <dgm:prSet presAssocID="{AFC284CA-8860-406A-A3DB-96F251E8C54A}" presName="space" presStyleCnt="0"/>
      <dgm:spPr/>
    </dgm:pt>
    <dgm:pt modelId="{7AED77EA-DADA-433E-B8C0-01F4F59306EC}" type="pres">
      <dgm:prSet presAssocID="{4A004F7B-CD11-41E5-903A-E5B32B666C16}" presName="Name5" presStyleLbl="vennNode1" presStyleIdx="1" presStyleCnt="4">
        <dgm:presLayoutVars>
          <dgm:bulletEnabled val="1"/>
        </dgm:presLayoutVars>
      </dgm:prSet>
      <dgm:spPr/>
      <dgm:t>
        <a:bodyPr/>
        <a:lstStyle/>
        <a:p>
          <a:endParaRPr lang="en-US"/>
        </a:p>
      </dgm:t>
    </dgm:pt>
    <dgm:pt modelId="{300F6C51-E2A9-442F-BD8C-25362F993455}" type="pres">
      <dgm:prSet presAssocID="{02AD6DBA-BC0A-454F-9F1D-B68B2D45E451}" presName="space" presStyleCnt="0"/>
      <dgm:spPr/>
    </dgm:pt>
    <dgm:pt modelId="{DB4A012A-3A6D-406B-A35A-0D58B52A0DE8}" type="pres">
      <dgm:prSet presAssocID="{F647037F-D792-4CA4-9D0E-58CE042F69BC}" presName="Name5" presStyleLbl="vennNode1" presStyleIdx="2" presStyleCnt="4">
        <dgm:presLayoutVars>
          <dgm:bulletEnabled val="1"/>
        </dgm:presLayoutVars>
      </dgm:prSet>
      <dgm:spPr/>
      <dgm:t>
        <a:bodyPr/>
        <a:lstStyle/>
        <a:p>
          <a:endParaRPr lang="en-US"/>
        </a:p>
      </dgm:t>
    </dgm:pt>
    <dgm:pt modelId="{110AF6D8-604E-4B67-AE03-F12292B4F1BC}" type="pres">
      <dgm:prSet presAssocID="{51D0B444-2910-4321-B73E-D91F9A684279}" presName="space" presStyleCnt="0"/>
      <dgm:spPr/>
    </dgm:pt>
    <dgm:pt modelId="{3710C92D-4CA8-418D-A694-CBBD4AC8F77B}" type="pres">
      <dgm:prSet presAssocID="{E767BDA9-5503-4E59-A4F4-C201BD2BC10A}" presName="Name5" presStyleLbl="vennNode1" presStyleIdx="3" presStyleCnt="4">
        <dgm:presLayoutVars>
          <dgm:bulletEnabled val="1"/>
        </dgm:presLayoutVars>
      </dgm:prSet>
      <dgm:spPr/>
      <dgm:t>
        <a:bodyPr/>
        <a:lstStyle/>
        <a:p>
          <a:endParaRPr lang="en-US"/>
        </a:p>
      </dgm:t>
    </dgm:pt>
  </dgm:ptLst>
  <dgm:cxnLst>
    <dgm:cxn modelId="{22B4B465-E834-4F3A-A45B-388717A123E2}" type="presOf" srcId="{AEB3C424-51BA-461E-9961-C065B00ED123}" destId="{FF06D2EA-659F-45D1-920B-5E984B0AB43F}" srcOrd="0" destOrd="0" presId="urn:microsoft.com/office/officeart/2005/8/layout/venn3"/>
    <dgm:cxn modelId="{68CC0E75-44F5-4EDF-8CF5-BB8B2E10D25A}" srcId="{708227BC-C62F-4CAC-82E5-5263DA9F57BC}" destId="{E767BDA9-5503-4E59-A4F4-C201BD2BC10A}" srcOrd="3" destOrd="0" parTransId="{8020C578-DEE1-420C-A8A5-0A93682CDA99}" sibTransId="{1D1BF5E0-C100-4A97-A7DC-CAD069ACF972}"/>
    <dgm:cxn modelId="{046F4C57-893A-496E-A747-BE93AC02E0D7}" type="presOf" srcId="{F647037F-D792-4CA4-9D0E-58CE042F69BC}" destId="{DB4A012A-3A6D-406B-A35A-0D58B52A0DE8}" srcOrd="0" destOrd="0" presId="urn:microsoft.com/office/officeart/2005/8/layout/venn3"/>
    <dgm:cxn modelId="{163948BC-E43F-4463-84B5-909E718BEB75}" srcId="{708227BC-C62F-4CAC-82E5-5263DA9F57BC}" destId="{F647037F-D792-4CA4-9D0E-58CE042F69BC}" srcOrd="2" destOrd="0" parTransId="{49DEF204-501E-45D6-B07A-D35759DA7336}" sibTransId="{51D0B444-2910-4321-B73E-D91F9A684279}"/>
    <dgm:cxn modelId="{7AFBA59B-69D4-4737-BF9B-09F1F2EC72EB}" srcId="{708227BC-C62F-4CAC-82E5-5263DA9F57BC}" destId="{AEB3C424-51BA-461E-9961-C065B00ED123}" srcOrd="0" destOrd="0" parTransId="{E117E672-CE82-4501-A578-CE715231F0D1}" sibTransId="{AFC284CA-8860-406A-A3DB-96F251E8C54A}"/>
    <dgm:cxn modelId="{ECC0B7C5-AA65-4D1F-8F92-CC437D1FDFDA}" type="presOf" srcId="{708227BC-C62F-4CAC-82E5-5263DA9F57BC}" destId="{21549DC9-0D23-4168-A264-F83519EA809C}" srcOrd="0" destOrd="0" presId="urn:microsoft.com/office/officeart/2005/8/layout/venn3"/>
    <dgm:cxn modelId="{C9F498E2-3C8C-4BCF-95F3-6DC778A3638B}" type="presOf" srcId="{4A004F7B-CD11-41E5-903A-E5B32B666C16}" destId="{7AED77EA-DADA-433E-B8C0-01F4F59306EC}" srcOrd="0" destOrd="0" presId="urn:microsoft.com/office/officeart/2005/8/layout/venn3"/>
    <dgm:cxn modelId="{BFA83952-4878-49F7-BF5B-E43B7D191E88}" type="presOf" srcId="{E767BDA9-5503-4E59-A4F4-C201BD2BC10A}" destId="{3710C92D-4CA8-418D-A694-CBBD4AC8F77B}" srcOrd="0" destOrd="0" presId="urn:microsoft.com/office/officeart/2005/8/layout/venn3"/>
    <dgm:cxn modelId="{3054324E-B281-4D7B-9920-83751EDE314F}" srcId="{708227BC-C62F-4CAC-82E5-5263DA9F57BC}" destId="{4A004F7B-CD11-41E5-903A-E5B32B666C16}" srcOrd="1" destOrd="0" parTransId="{46BE7072-34FE-487F-9F3E-55F3CC6626F3}" sibTransId="{02AD6DBA-BC0A-454F-9F1D-B68B2D45E451}"/>
    <dgm:cxn modelId="{101972D7-18CF-4AC8-BB7C-8CB3597CDC5D}" type="presParOf" srcId="{21549DC9-0D23-4168-A264-F83519EA809C}" destId="{FF06D2EA-659F-45D1-920B-5E984B0AB43F}" srcOrd="0" destOrd="0" presId="urn:microsoft.com/office/officeart/2005/8/layout/venn3"/>
    <dgm:cxn modelId="{60DEF8B1-0AB4-4D23-89D5-D48BF16D5B42}" type="presParOf" srcId="{21549DC9-0D23-4168-A264-F83519EA809C}" destId="{2A333A69-FECB-4FA7-A1AF-530855B95280}" srcOrd="1" destOrd="0" presId="urn:microsoft.com/office/officeart/2005/8/layout/venn3"/>
    <dgm:cxn modelId="{DC692B88-FDAD-4AF1-9526-F7C6F92FFB6C}" type="presParOf" srcId="{21549DC9-0D23-4168-A264-F83519EA809C}" destId="{7AED77EA-DADA-433E-B8C0-01F4F59306EC}" srcOrd="2" destOrd="0" presId="urn:microsoft.com/office/officeart/2005/8/layout/venn3"/>
    <dgm:cxn modelId="{43CFC952-46BD-4042-8BBB-D3F61FB30348}" type="presParOf" srcId="{21549DC9-0D23-4168-A264-F83519EA809C}" destId="{300F6C51-E2A9-442F-BD8C-25362F993455}" srcOrd="3" destOrd="0" presId="urn:microsoft.com/office/officeart/2005/8/layout/venn3"/>
    <dgm:cxn modelId="{7B631342-F0C4-4AAD-9FBC-8F6C4F36DBCF}" type="presParOf" srcId="{21549DC9-0D23-4168-A264-F83519EA809C}" destId="{DB4A012A-3A6D-406B-A35A-0D58B52A0DE8}" srcOrd="4" destOrd="0" presId="urn:microsoft.com/office/officeart/2005/8/layout/venn3"/>
    <dgm:cxn modelId="{71584EA7-B9AF-4C7E-9EF9-CDAD6E757325}" type="presParOf" srcId="{21549DC9-0D23-4168-A264-F83519EA809C}" destId="{110AF6D8-604E-4B67-AE03-F12292B4F1BC}" srcOrd="5" destOrd="0" presId="urn:microsoft.com/office/officeart/2005/8/layout/venn3"/>
    <dgm:cxn modelId="{0A29BA95-C943-45ED-8085-9C6C43CB41F8}" type="presParOf" srcId="{21549DC9-0D23-4168-A264-F83519EA809C}" destId="{3710C92D-4CA8-418D-A694-CBBD4AC8F77B}"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9B690E-0258-4753-A80E-FEF4DEA65197}" type="doc">
      <dgm:prSet loTypeId="urn:microsoft.com/office/officeart/2005/8/layout/default#4" loCatId="list" qsTypeId="urn:microsoft.com/office/officeart/2005/8/quickstyle/simple3" qsCatId="simple" csTypeId="urn:microsoft.com/office/officeart/2005/8/colors/colorful1#19" csCatId="colorful" phldr="1"/>
      <dgm:spPr/>
      <dgm:t>
        <a:bodyPr/>
        <a:lstStyle/>
        <a:p>
          <a:endParaRPr lang="en-US"/>
        </a:p>
      </dgm:t>
    </dgm:pt>
    <dgm:pt modelId="{E3957037-0FE3-4843-AE1E-490443D302A8}">
      <dgm:prSet phldrT="[Text]" custT="1"/>
      <dgm:spPr/>
      <dgm:t>
        <a:bodyPr/>
        <a:lstStyle/>
        <a:p>
          <a:r>
            <a:rPr lang="en-US" altLang="en-US" sz="2200" b="1" dirty="0" smtClean="0">
              <a:latin typeface="Open Sans"/>
            </a:rPr>
            <a:t>Exceptions</a:t>
          </a:r>
          <a:endParaRPr lang="en-US" sz="2200" dirty="0">
            <a:latin typeface="Open Sans"/>
          </a:endParaRPr>
        </a:p>
      </dgm:t>
    </dgm:pt>
    <dgm:pt modelId="{3F95B780-C6B0-442F-B734-DDF65E0B250C}" type="parTrans" cxnId="{E9E355B1-1691-49F8-BAFF-051817DC738A}">
      <dgm:prSet/>
      <dgm:spPr/>
      <dgm:t>
        <a:bodyPr/>
        <a:lstStyle/>
        <a:p>
          <a:endParaRPr lang="en-US" sz="2200">
            <a:latin typeface="Open Sans"/>
          </a:endParaRPr>
        </a:p>
      </dgm:t>
    </dgm:pt>
    <dgm:pt modelId="{7E2ACBC3-543A-465D-B706-C02980FDFDCB}" type="sibTrans" cxnId="{E9E355B1-1691-49F8-BAFF-051817DC738A}">
      <dgm:prSet/>
      <dgm:spPr/>
      <dgm:t>
        <a:bodyPr/>
        <a:lstStyle/>
        <a:p>
          <a:endParaRPr lang="en-US" sz="2200">
            <a:latin typeface="Open Sans"/>
          </a:endParaRPr>
        </a:p>
      </dgm:t>
    </dgm:pt>
    <dgm:pt modelId="{D02AA2DB-8C09-4CB4-A862-5C380EE35912}">
      <dgm:prSet custT="1"/>
      <dgm:spPr/>
      <dgm:t>
        <a:bodyPr/>
        <a:lstStyle/>
        <a:p>
          <a:r>
            <a:rPr lang="en-US" altLang="en-US" sz="2200" b="1" dirty="0" smtClean="0">
              <a:latin typeface="Open Sans"/>
            </a:rPr>
            <a:t>Metadata</a:t>
          </a:r>
        </a:p>
      </dgm:t>
    </dgm:pt>
    <dgm:pt modelId="{E9189C86-1218-45B9-BF84-104D786E5358}" type="parTrans" cxnId="{48A3F0D7-BFAD-4E2E-B4D7-EA550A6FF606}">
      <dgm:prSet/>
      <dgm:spPr/>
      <dgm:t>
        <a:bodyPr/>
        <a:lstStyle/>
        <a:p>
          <a:endParaRPr lang="en-US" sz="2200">
            <a:latin typeface="Open Sans"/>
          </a:endParaRPr>
        </a:p>
      </dgm:t>
    </dgm:pt>
    <dgm:pt modelId="{90B68FDF-6E4B-4DB4-9B10-019EC199C9D3}" type="sibTrans" cxnId="{48A3F0D7-BFAD-4E2E-B4D7-EA550A6FF606}">
      <dgm:prSet/>
      <dgm:spPr/>
      <dgm:t>
        <a:bodyPr/>
        <a:lstStyle/>
        <a:p>
          <a:endParaRPr lang="en-US" sz="2200">
            <a:latin typeface="Open Sans"/>
          </a:endParaRPr>
        </a:p>
      </dgm:t>
    </dgm:pt>
    <dgm:pt modelId="{028C7A28-0D40-488D-BA63-01E4D1A5D540}">
      <dgm:prSet custT="1"/>
      <dgm:spPr/>
      <dgm:t>
        <a:bodyPr/>
        <a:lstStyle/>
        <a:p>
          <a:r>
            <a:rPr lang="en-US" altLang="en-US" sz="2200" b="1" dirty="0" smtClean="0">
              <a:latin typeface="Open Sans"/>
            </a:rPr>
            <a:t>Transactions</a:t>
          </a:r>
        </a:p>
      </dgm:t>
    </dgm:pt>
    <dgm:pt modelId="{B7A1EDF0-8F7F-46A3-940F-FF4DA4B05B95}" type="parTrans" cxnId="{DC648A71-090B-4EF0-854B-41BE31C07DAF}">
      <dgm:prSet/>
      <dgm:spPr/>
      <dgm:t>
        <a:bodyPr/>
        <a:lstStyle/>
        <a:p>
          <a:endParaRPr lang="en-US" sz="2200">
            <a:latin typeface="Open Sans"/>
          </a:endParaRPr>
        </a:p>
      </dgm:t>
    </dgm:pt>
    <dgm:pt modelId="{D9F80775-882A-48BE-BC35-3F9A6D418684}" type="sibTrans" cxnId="{DC648A71-090B-4EF0-854B-41BE31C07DAF}">
      <dgm:prSet/>
      <dgm:spPr/>
      <dgm:t>
        <a:bodyPr/>
        <a:lstStyle/>
        <a:p>
          <a:endParaRPr lang="en-US" sz="2200">
            <a:latin typeface="Open Sans"/>
          </a:endParaRPr>
        </a:p>
      </dgm:t>
    </dgm:pt>
    <dgm:pt modelId="{F3AEF7D8-A2AE-4F56-9BCA-9B9EDE973D3B}">
      <dgm:prSet custT="1"/>
      <dgm:spPr/>
      <dgm:t>
        <a:bodyPr/>
        <a:lstStyle/>
        <a:p>
          <a:r>
            <a:rPr lang="en-US" altLang="en-US" sz="2200" b="1" dirty="0" smtClean="0">
              <a:latin typeface="Open Sans"/>
            </a:rPr>
            <a:t>Databases</a:t>
          </a:r>
        </a:p>
      </dgm:t>
    </dgm:pt>
    <dgm:pt modelId="{97734A38-18D2-4E97-8865-D564F8700844}" type="parTrans" cxnId="{EF8CCB4A-6BE8-4EF0-A7B8-FDEBEE4D63C8}">
      <dgm:prSet/>
      <dgm:spPr/>
      <dgm:t>
        <a:bodyPr/>
        <a:lstStyle/>
        <a:p>
          <a:endParaRPr lang="en-US" sz="2200">
            <a:latin typeface="Open Sans"/>
          </a:endParaRPr>
        </a:p>
      </dgm:t>
    </dgm:pt>
    <dgm:pt modelId="{CA983505-5786-4D3C-8D3B-755A360D24AB}" type="sibTrans" cxnId="{EF8CCB4A-6BE8-4EF0-A7B8-FDEBEE4D63C8}">
      <dgm:prSet/>
      <dgm:spPr/>
      <dgm:t>
        <a:bodyPr/>
        <a:lstStyle/>
        <a:p>
          <a:endParaRPr lang="en-US" sz="2200">
            <a:latin typeface="Open Sans"/>
          </a:endParaRPr>
        </a:p>
      </dgm:t>
    </dgm:pt>
    <dgm:pt modelId="{94F2B183-FF18-4DEE-9B2F-66B1FB8947AD}">
      <dgm:prSet custT="1"/>
      <dgm:spPr/>
      <dgm:t>
        <a:bodyPr/>
        <a:lstStyle/>
        <a:p>
          <a:r>
            <a:rPr lang="en-US" altLang="en-US" sz="2200" b="1" dirty="0" smtClean="0">
              <a:latin typeface="Open Sans"/>
            </a:rPr>
            <a:t>Modules</a:t>
          </a:r>
          <a:endParaRPr lang="en-US" sz="2200" dirty="0">
            <a:latin typeface="Open Sans"/>
          </a:endParaRPr>
        </a:p>
      </dgm:t>
    </dgm:pt>
    <dgm:pt modelId="{F1ABF300-3710-4E31-8CB1-15C87739448F}" type="parTrans" cxnId="{712DB5AC-4205-429D-8E6C-B10ADDA53D9A}">
      <dgm:prSet/>
      <dgm:spPr/>
      <dgm:t>
        <a:bodyPr/>
        <a:lstStyle/>
        <a:p>
          <a:endParaRPr lang="en-US" sz="2200">
            <a:latin typeface="Open Sans"/>
          </a:endParaRPr>
        </a:p>
      </dgm:t>
    </dgm:pt>
    <dgm:pt modelId="{07A39E53-2447-43CF-AF0C-228DBE083F38}" type="sibTrans" cxnId="{712DB5AC-4205-429D-8E6C-B10ADDA53D9A}">
      <dgm:prSet/>
      <dgm:spPr/>
      <dgm:t>
        <a:bodyPr/>
        <a:lstStyle/>
        <a:p>
          <a:endParaRPr lang="en-US" sz="2200">
            <a:latin typeface="Open Sans"/>
          </a:endParaRPr>
        </a:p>
      </dgm:t>
    </dgm:pt>
    <dgm:pt modelId="{A20B415E-9ED9-4A13-A462-86D8147FA58C}" type="pres">
      <dgm:prSet presAssocID="{CB9B690E-0258-4753-A80E-FEF4DEA65197}" presName="diagram" presStyleCnt="0">
        <dgm:presLayoutVars>
          <dgm:dir/>
          <dgm:resizeHandles val="exact"/>
        </dgm:presLayoutVars>
      </dgm:prSet>
      <dgm:spPr/>
      <dgm:t>
        <a:bodyPr/>
        <a:lstStyle/>
        <a:p>
          <a:endParaRPr lang="en-US"/>
        </a:p>
      </dgm:t>
    </dgm:pt>
    <dgm:pt modelId="{23E66162-424B-4D32-8220-C99D853145D3}" type="pres">
      <dgm:prSet presAssocID="{E3957037-0FE3-4843-AE1E-490443D302A8}" presName="node" presStyleLbl="node1" presStyleIdx="0" presStyleCnt="5">
        <dgm:presLayoutVars>
          <dgm:bulletEnabled val="1"/>
        </dgm:presLayoutVars>
      </dgm:prSet>
      <dgm:spPr/>
      <dgm:t>
        <a:bodyPr/>
        <a:lstStyle/>
        <a:p>
          <a:endParaRPr lang="en-US"/>
        </a:p>
      </dgm:t>
    </dgm:pt>
    <dgm:pt modelId="{834AC532-5B80-48FC-A3FE-43A06BC84C3E}" type="pres">
      <dgm:prSet presAssocID="{7E2ACBC3-543A-465D-B706-C02980FDFDCB}" presName="sibTrans" presStyleCnt="0"/>
      <dgm:spPr/>
    </dgm:pt>
    <dgm:pt modelId="{B8E18459-54AA-4579-94CF-A60B0C3308A5}" type="pres">
      <dgm:prSet presAssocID="{D02AA2DB-8C09-4CB4-A862-5C380EE35912}" presName="node" presStyleLbl="node1" presStyleIdx="1" presStyleCnt="5">
        <dgm:presLayoutVars>
          <dgm:bulletEnabled val="1"/>
        </dgm:presLayoutVars>
      </dgm:prSet>
      <dgm:spPr/>
      <dgm:t>
        <a:bodyPr/>
        <a:lstStyle/>
        <a:p>
          <a:endParaRPr lang="en-US"/>
        </a:p>
      </dgm:t>
    </dgm:pt>
    <dgm:pt modelId="{6D58207A-D857-4A38-885D-94DA86CAD53B}" type="pres">
      <dgm:prSet presAssocID="{90B68FDF-6E4B-4DB4-9B10-019EC199C9D3}" presName="sibTrans" presStyleCnt="0"/>
      <dgm:spPr/>
    </dgm:pt>
    <dgm:pt modelId="{43BD41E7-3546-42F2-AA47-508414801050}" type="pres">
      <dgm:prSet presAssocID="{028C7A28-0D40-488D-BA63-01E4D1A5D540}" presName="node" presStyleLbl="node1" presStyleIdx="2" presStyleCnt="5">
        <dgm:presLayoutVars>
          <dgm:bulletEnabled val="1"/>
        </dgm:presLayoutVars>
      </dgm:prSet>
      <dgm:spPr/>
      <dgm:t>
        <a:bodyPr/>
        <a:lstStyle/>
        <a:p>
          <a:endParaRPr lang="en-US"/>
        </a:p>
      </dgm:t>
    </dgm:pt>
    <dgm:pt modelId="{BDB45A4E-28D1-425F-B69E-B8B5113E8DD8}" type="pres">
      <dgm:prSet presAssocID="{D9F80775-882A-48BE-BC35-3F9A6D418684}" presName="sibTrans" presStyleCnt="0"/>
      <dgm:spPr/>
    </dgm:pt>
    <dgm:pt modelId="{ECAE30B2-6671-47B7-8EAA-AE75248056D2}" type="pres">
      <dgm:prSet presAssocID="{F3AEF7D8-A2AE-4F56-9BCA-9B9EDE973D3B}" presName="node" presStyleLbl="node1" presStyleIdx="3" presStyleCnt="5">
        <dgm:presLayoutVars>
          <dgm:bulletEnabled val="1"/>
        </dgm:presLayoutVars>
      </dgm:prSet>
      <dgm:spPr/>
      <dgm:t>
        <a:bodyPr/>
        <a:lstStyle/>
        <a:p>
          <a:endParaRPr lang="en-US"/>
        </a:p>
      </dgm:t>
    </dgm:pt>
    <dgm:pt modelId="{17FD7410-71B9-4500-8A8D-F834ECCAF323}" type="pres">
      <dgm:prSet presAssocID="{CA983505-5786-4D3C-8D3B-755A360D24AB}" presName="sibTrans" presStyleCnt="0"/>
      <dgm:spPr/>
    </dgm:pt>
    <dgm:pt modelId="{4786CAD8-985A-4C98-BAAB-2668983C727B}" type="pres">
      <dgm:prSet presAssocID="{94F2B183-FF18-4DEE-9B2F-66B1FB8947AD}" presName="node" presStyleLbl="node1" presStyleIdx="4" presStyleCnt="5">
        <dgm:presLayoutVars>
          <dgm:bulletEnabled val="1"/>
        </dgm:presLayoutVars>
      </dgm:prSet>
      <dgm:spPr/>
      <dgm:t>
        <a:bodyPr/>
        <a:lstStyle/>
        <a:p>
          <a:endParaRPr lang="en-US"/>
        </a:p>
      </dgm:t>
    </dgm:pt>
  </dgm:ptLst>
  <dgm:cxnLst>
    <dgm:cxn modelId="{416417C9-8B66-4C5E-8ADD-6094B779B6B4}" type="presOf" srcId="{F3AEF7D8-A2AE-4F56-9BCA-9B9EDE973D3B}" destId="{ECAE30B2-6671-47B7-8EAA-AE75248056D2}" srcOrd="0" destOrd="0" presId="urn:microsoft.com/office/officeart/2005/8/layout/default#4"/>
    <dgm:cxn modelId="{DC648A71-090B-4EF0-854B-41BE31C07DAF}" srcId="{CB9B690E-0258-4753-A80E-FEF4DEA65197}" destId="{028C7A28-0D40-488D-BA63-01E4D1A5D540}" srcOrd="2" destOrd="0" parTransId="{B7A1EDF0-8F7F-46A3-940F-FF4DA4B05B95}" sibTransId="{D9F80775-882A-48BE-BC35-3F9A6D418684}"/>
    <dgm:cxn modelId="{EF8CCB4A-6BE8-4EF0-A7B8-FDEBEE4D63C8}" srcId="{CB9B690E-0258-4753-A80E-FEF4DEA65197}" destId="{F3AEF7D8-A2AE-4F56-9BCA-9B9EDE973D3B}" srcOrd="3" destOrd="0" parTransId="{97734A38-18D2-4E97-8865-D564F8700844}" sibTransId="{CA983505-5786-4D3C-8D3B-755A360D24AB}"/>
    <dgm:cxn modelId="{48A3F0D7-BFAD-4E2E-B4D7-EA550A6FF606}" srcId="{CB9B690E-0258-4753-A80E-FEF4DEA65197}" destId="{D02AA2DB-8C09-4CB4-A862-5C380EE35912}" srcOrd="1" destOrd="0" parTransId="{E9189C86-1218-45B9-BF84-104D786E5358}" sibTransId="{90B68FDF-6E4B-4DB4-9B10-019EC199C9D3}"/>
    <dgm:cxn modelId="{A41FC5F3-CF21-446E-9C08-4391E823DAB3}" type="presOf" srcId="{D02AA2DB-8C09-4CB4-A862-5C380EE35912}" destId="{B8E18459-54AA-4579-94CF-A60B0C3308A5}" srcOrd="0" destOrd="0" presId="urn:microsoft.com/office/officeart/2005/8/layout/default#4"/>
    <dgm:cxn modelId="{14C44396-93E3-4C2A-BE61-1BCDAA32F326}" type="presOf" srcId="{94F2B183-FF18-4DEE-9B2F-66B1FB8947AD}" destId="{4786CAD8-985A-4C98-BAAB-2668983C727B}" srcOrd="0" destOrd="0" presId="urn:microsoft.com/office/officeart/2005/8/layout/default#4"/>
    <dgm:cxn modelId="{712DB5AC-4205-429D-8E6C-B10ADDA53D9A}" srcId="{CB9B690E-0258-4753-A80E-FEF4DEA65197}" destId="{94F2B183-FF18-4DEE-9B2F-66B1FB8947AD}" srcOrd="4" destOrd="0" parTransId="{F1ABF300-3710-4E31-8CB1-15C87739448F}" sibTransId="{07A39E53-2447-43CF-AF0C-228DBE083F38}"/>
    <dgm:cxn modelId="{7F1F687A-DD2E-4B3B-9795-923AB39611B9}" type="presOf" srcId="{028C7A28-0D40-488D-BA63-01E4D1A5D540}" destId="{43BD41E7-3546-42F2-AA47-508414801050}" srcOrd="0" destOrd="0" presId="urn:microsoft.com/office/officeart/2005/8/layout/default#4"/>
    <dgm:cxn modelId="{9455D728-3348-435E-9156-668B71E512F0}" type="presOf" srcId="{CB9B690E-0258-4753-A80E-FEF4DEA65197}" destId="{A20B415E-9ED9-4A13-A462-86D8147FA58C}" srcOrd="0" destOrd="0" presId="urn:microsoft.com/office/officeart/2005/8/layout/default#4"/>
    <dgm:cxn modelId="{D1EB9FB9-5F08-4445-A06A-B53B4F86E93F}" type="presOf" srcId="{E3957037-0FE3-4843-AE1E-490443D302A8}" destId="{23E66162-424B-4D32-8220-C99D853145D3}" srcOrd="0" destOrd="0" presId="urn:microsoft.com/office/officeart/2005/8/layout/default#4"/>
    <dgm:cxn modelId="{E9E355B1-1691-49F8-BAFF-051817DC738A}" srcId="{CB9B690E-0258-4753-A80E-FEF4DEA65197}" destId="{E3957037-0FE3-4843-AE1E-490443D302A8}" srcOrd="0" destOrd="0" parTransId="{3F95B780-C6B0-442F-B734-DDF65E0B250C}" sibTransId="{7E2ACBC3-543A-465D-B706-C02980FDFDCB}"/>
    <dgm:cxn modelId="{97DDE234-B82A-4E6C-B4FA-88D7C6B61D78}" type="presParOf" srcId="{A20B415E-9ED9-4A13-A462-86D8147FA58C}" destId="{23E66162-424B-4D32-8220-C99D853145D3}" srcOrd="0" destOrd="0" presId="urn:microsoft.com/office/officeart/2005/8/layout/default#4"/>
    <dgm:cxn modelId="{3FA2A490-BB73-435F-93D5-D0C009CEFD1C}" type="presParOf" srcId="{A20B415E-9ED9-4A13-A462-86D8147FA58C}" destId="{834AC532-5B80-48FC-A3FE-43A06BC84C3E}" srcOrd="1" destOrd="0" presId="urn:microsoft.com/office/officeart/2005/8/layout/default#4"/>
    <dgm:cxn modelId="{528993D8-C763-4A8B-8161-A01AAEC45A62}" type="presParOf" srcId="{A20B415E-9ED9-4A13-A462-86D8147FA58C}" destId="{B8E18459-54AA-4579-94CF-A60B0C3308A5}" srcOrd="2" destOrd="0" presId="urn:microsoft.com/office/officeart/2005/8/layout/default#4"/>
    <dgm:cxn modelId="{80C77201-9006-4D71-8430-A7C52935C13F}" type="presParOf" srcId="{A20B415E-9ED9-4A13-A462-86D8147FA58C}" destId="{6D58207A-D857-4A38-885D-94DA86CAD53B}" srcOrd="3" destOrd="0" presId="urn:microsoft.com/office/officeart/2005/8/layout/default#4"/>
    <dgm:cxn modelId="{EEAF4EDA-BC30-4CD6-B292-4F3E8DA2456E}" type="presParOf" srcId="{A20B415E-9ED9-4A13-A462-86D8147FA58C}" destId="{43BD41E7-3546-42F2-AA47-508414801050}" srcOrd="4" destOrd="0" presId="urn:microsoft.com/office/officeart/2005/8/layout/default#4"/>
    <dgm:cxn modelId="{D4301CF7-56CB-4A16-A0EC-1F26A4616112}" type="presParOf" srcId="{A20B415E-9ED9-4A13-A462-86D8147FA58C}" destId="{BDB45A4E-28D1-425F-B69E-B8B5113E8DD8}" srcOrd="5" destOrd="0" presId="urn:microsoft.com/office/officeart/2005/8/layout/default#4"/>
    <dgm:cxn modelId="{635086C6-6B13-4460-92F4-62E3870DA650}" type="presParOf" srcId="{A20B415E-9ED9-4A13-A462-86D8147FA58C}" destId="{ECAE30B2-6671-47B7-8EAA-AE75248056D2}" srcOrd="6" destOrd="0" presId="urn:microsoft.com/office/officeart/2005/8/layout/default#4"/>
    <dgm:cxn modelId="{68E699C8-1863-4B49-A471-71A5B3EC56C0}" type="presParOf" srcId="{A20B415E-9ED9-4A13-A462-86D8147FA58C}" destId="{17FD7410-71B9-4500-8A8D-F834ECCAF323}" srcOrd="7" destOrd="0" presId="urn:microsoft.com/office/officeart/2005/8/layout/default#4"/>
    <dgm:cxn modelId="{8B971CE1-3D7C-46E8-A9F4-62E6B35FFA3F}" type="presParOf" srcId="{A20B415E-9ED9-4A13-A462-86D8147FA58C}" destId="{4786CAD8-985A-4C98-BAAB-2668983C727B}" srcOrd="8" destOrd="0" presId="urn:microsoft.com/office/officeart/2005/8/layout/defaul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6BB20-C2A3-4DAE-ACF4-C6005777E6AE}">
      <dsp:nvSpPr>
        <dsp:cNvPr id="0" name=""/>
        <dsp:cNvSpPr/>
      </dsp:nvSpPr>
      <dsp:spPr>
        <a:xfrm>
          <a:off x="1524000" y="0"/>
          <a:ext cx="4419600" cy="4419600"/>
        </a:xfrm>
        <a:prstGeom prst="diamond">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91A63E7-7C1A-48EC-B180-B98003A058E9}">
      <dsp:nvSpPr>
        <dsp:cNvPr id="0" name=""/>
        <dsp:cNvSpPr/>
      </dsp:nvSpPr>
      <dsp:spPr>
        <a:xfrm>
          <a:off x="1943862" y="419861"/>
          <a:ext cx="1723644" cy="172364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latin typeface="Open Sans"/>
            </a:rPr>
            <a:t>Object Model (OM).</a:t>
          </a:r>
          <a:endParaRPr lang="en-US" sz="2200" kern="1200" dirty="0">
            <a:latin typeface="Open Sans"/>
          </a:endParaRPr>
        </a:p>
      </dsp:txBody>
      <dsp:txXfrm>
        <a:off x="2028003" y="504002"/>
        <a:ext cx="1555362" cy="1555362"/>
      </dsp:txXfrm>
    </dsp:sp>
    <dsp:sp modelId="{EADF2EB5-B116-44DA-BA7B-B2EC1224B451}">
      <dsp:nvSpPr>
        <dsp:cNvPr id="0" name=""/>
        <dsp:cNvSpPr/>
      </dsp:nvSpPr>
      <dsp:spPr>
        <a:xfrm>
          <a:off x="3800094" y="419861"/>
          <a:ext cx="1723644" cy="1723644"/>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latin typeface="Open Sans"/>
            </a:rPr>
            <a:t>Object Definition Language (ODL).</a:t>
          </a:r>
          <a:endParaRPr lang="en-US" sz="2200" kern="1200" dirty="0">
            <a:latin typeface="Open Sans"/>
          </a:endParaRPr>
        </a:p>
      </dsp:txBody>
      <dsp:txXfrm>
        <a:off x="3884235" y="504002"/>
        <a:ext cx="1555362" cy="1555362"/>
      </dsp:txXfrm>
    </dsp:sp>
    <dsp:sp modelId="{5D232528-E014-467A-B374-9131AC6EAD78}">
      <dsp:nvSpPr>
        <dsp:cNvPr id="0" name=""/>
        <dsp:cNvSpPr/>
      </dsp:nvSpPr>
      <dsp:spPr>
        <a:xfrm>
          <a:off x="1943862" y="2276094"/>
          <a:ext cx="1723644" cy="1723644"/>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latin typeface="Open Sans"/>
            </a:rPr>
            <a:t>Object Query Language (OQL).</a:t>
          </a:r>
          <a:endParaRPr lang="en-US" sz="2200" kern="1200" dirty="0">
            <a:latin typeface="Open Sans"/>
          </a:endParaRPr>
        </a:p>
      </dsp:txBody>
      <dsp:txXfrm>
        <a:off x="2028003" y="2360235"/>
        <a:ext cx="1555362" cy="1555362"/>
      </dsp:txXfrm>
    </dsp:sp>
    <dsp:sp modelId="{95EDFBB7-E5FE-4E55-9ADE-B7055F01B5AC}">
      <dsp:nvSpPr>
        <dsp:cNvPr id="0" name=""/>
        <dsp:cNvSpPr/>
      </dsp:nvSpPr>
      <dsp:spPr>
        <a:xfrm>
          <a:off x="3800094" y="2276094"/>
          <a:ext cx="1723644" cy="1723644"/>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latin typeface="Open Sans"/>
            </a:rPr>
            <a:t>C++, Smalltalk, and Java Language Binding.</a:t>
          </a:r>
          <a:endParaRPr lang="en-US" sz="2200" b="1" kern="1200" dirty="0">
            <a:latin typeface="Open Sans"/>
          </a:endParaRPr>
        </a:p>
      </dsp:txBody>
      <dsp:txXfrm>
        <a:off x="3884235" y="2360235"/>
        <a:ext cx="1555362" cy="1555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6D2EA-659F-45D1-920B-5E984B0AB43F}">
      <dsp:nvSpPr>
        <dsp:cNvPr id="0" name=""/>
        <dsp:cNvSpPr/>
      </dsp:nvSpPr>
      <dsp:spPr>
        <a:xfrm>
          <a:off x="2098" y="979264"/>
          <a:ext cx="2105471" cy="2105471"/>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15871" tIns="30480" rIns="115871"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Open Sans"/>
            </a:rPr>
            <a:t>Structure</a:t>
          </a:r>
          <a:endParaRPr lang="en-US" sz="2400" kern="1200" dirty="0">
            <a:latin typeface="Open Sans"/>
          </a:endParaRPr>
        </a:p>
      </dsp:txBody>
      <dsp:txXfrm>
        <a:off x="310437" y="1287603"/>
        <a:ext cx="1488793" cy="1488793"/>
      </dsp:txXfrm>
    </dsp:sp>
    <dsp:sp modelId="{7AED77EA-DADA-433E-B8C0-01F4F59306EC}">
      <dsp:nvSpPr>
        <dsp:cNvPr id="0" name=""/>
        <dsp:cNvSpPr/>
      </dsp:nvSpPr>
      <dsp:spPr>
        <a:xfrm>
          <a:off x="1686475" y="979264"/>
          <a:ext cx="2105471" cy="2105471"/>
        </a:xfrm>
        <a:prstGeom prst="ellipse">
          <a:avLst/>
        </a:prstGeom>
        <a:gradFill rotWithShape="0">
          <a:gsLst>
            <a:gs pos="0">
              <a:schemeClr val="accent5">
                <a:alpha val="50000"/>
                <a:hueOff val="-3311292"/>
                <a:satOff val="13270"/>
                <a:lumOff val="2876"/>
                <a:alphaOff val="0"/>
                <a:shade val="51000"/>
                <a:satMod val="130000"/>
              </a:schemeClr>
            </a:gs>
            <a:gs pos="80000">
              <a:schemeClr val="accent5">
                <a:alpha val="50000"/>
                <a:hueOff val="-3311292"/>
                <a:satOff val="13270"/>
                <a:lumOff val="2876"/>
                <a:alphaOff val="0"/>
                <a:shade val="93000"/>
                <a:satMod val="130000"/>
              </a:schemeClr>
            </a:gs>
            <a:gs pos="100000">
              <a:schemeClr val="accent5">
                <a:alpha val="50000"/>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15871" tIns="30480" rIns="115871"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Open Sans"/>
            </a:rPr>
            <a:t>Identifier</a:t>
          </a:r>
          <a:endParaRPr lang="en-US" sz="2400" kern="1200" dirty="0">
            <a:latin typeface="Open Sans"/>
          </a:endParaRPr>
        </a:p>
      </dsp:txBody>
      <dsp:txXfrm>
        <a:off x="1994814" y="1287603"/>
        <a:ext cx="1488793" cy="1488793"/>
      </dsp:txXfrm>
    </dsp:sp>
    <dsp:sp modelId="{DB4A012A-3A6D-406B-A35A-0D58B52A0DE8}">
      <dsp:nvSpPr>
        <dsp:cNvPr id="0" name=""/>
        <dsp:cNvSpPr/>
      </dsp:nvSpPr>
      <dsp:spPr>
        <a:xfrm>
          <a:off x="3370852" y="979264"/>
          <a:ext cx="2105471" cy="2105471"/>
        </a:xfrm>
        <a:prstGeom prst="ellipse">
          <a:avLst/>
        </a:prstGeom>
        <a:gradFill rotWithShape="0">
          <a:gsLst>
            <a:gs pos="0">
              <a:schemeClr val="accent5">
                <a:alpha val="50000"/>
                <a:hueOff val="-6622584"/>
                <a:satOff val="26541"/>
                <a:lumOff val="5752"/>
                <a:alphaOff val="0"/>
                <a:shade val="51000"/>
                <a:satMod val="130000"/>
              </a:schemeClr>
            </a:gs>
            <a:gs pos="80000">
              <a:schemeClr val="accent5">
                <a:alpha val="50000"/>
                <a:hueOff val="-6622584"/>
                <a:satOff val="26541"/>
                <a:lumOff val="5752"/>
                <a:alphaOff val="0"/>
                <a:shade val="93000"/>
                <a:satMod val="130000"/>
              </a:schemeClr>
            </a:gs>
            <a:gs pos="100000">
              <a:schemeClr val="accent5">
                <a:alpha val="50000"/>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15871" tIns="30480" rIns="115871"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Open Sans"/>
            </a:rPr>
            <a:t>Name</a:t>
          </a:r>
          <a:endParaRPr lang="en-US" sz="2400" kern="1200" dirty="0">
            <a:latin typeface="Open Sans"/>
          </a:endParaRPr>
        </a:p>
      </dsp:txBody>
      <dsp:txXfrm>
        <a:off x="3679191" y="1287603"/>
        <a:ext cx="1488793" cy="1488793"/>
      </dsp:txXfrm>
    </dsp:sp>
    <dsp:sp modelId="{3710C92D-4CA8-418D-A694-CBBD4AC8F77B}">
      <dsp:nvSpPr>
        <dsp:cNvPr id="0" name=""/>
        <dsp:cNvSpPr/>
      </dsp:nvSpPr>
      <dsp:spPr>
        <a:xfrm>
          <a:off x="5055230" y="979264"/>
          <a:ext cx="2105471" cy="2105471"/>
        </a:xfrm>
        <a:prstGeom prst="ellipse">
          <a:avLst/>
        </a:prstGeom>
        <a:gradFill rotWithShape="0">
          <a:gsLst>
            <a:gs pos="0">
              <a:schemeClr val="accent5">
                <a:alpha val="50000"/>
                <a:hueOff val="-9933876"/>
                <a:satOff val="39811"/>
                <a:lumOff val="8628"/>
                <a:alphaOff val="0"/>
                <a:shade val="51000"/>
                <a:satMod val="130000"/>
              </a:schemeClr>
            </a:gs>
            <a:gs pos="80000">
              <a:schemeClr val="accent5">
                <a:alpha val="50000"/>
                <a:hueOff val="-9933876"/>
                <a:satOff val="39811"/>
                <a:lumOff val="8628"/>
                <a:alphaOff val="0"/>
                <a:shade val="93000"/>
                <a:satMod val="130000"/>
              </a:schemeClr>
            </a:gs>
            <a:gs pos="100000">
              <a:schemeClr val="accent5">
                <a:alpha val="50000"/>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15871" tIns="30480" rIns="115871" bIns="30480" numCol="1" spcCol="1270" anchor="ctr" anchorCtr="0">
          <a:noAutofit/>
        </a:bodyPr>
        <a:lstStyle/>
        <a:p>
          <a:pPr lvl="0" algn="ctr" defTabSz="1066800">
            <a:lnSpc>
              <a:spcPct val="90000"/>
            </a:lnSpc>
            <a:spcBef>
              <a:spcPct val="0"/>
            </a:spcBef>
            <a:spcAft>
              <a:spcPct val="35000"/>
            </a:spcAft>
          </a:pPr>
          <a:r>
            <a:rPr lang="en-US" sz="2400" kern="1200" dirty="0" smtClean="0">
              <a:latin typeface="Open Sans"/>
            </a:rPr>
            <a:t>Lifetime</a:t>
          </a:r>
          <a:endParaRPr lang="en-US" sz="2400" kern="1200" dirty="0">
            <a:latin typeface="Open Sans"/>
          </a:endParaRPr>
        </a:p>
      </dsp:txBody>
      <dsp:txXfrm>
        <a:off x="5363569" y="1287603"/>
        <a:ext cx="1488793" cy="14887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66162-424B-4D32-8220-C99D853145D3}">
      <dsp:nvSpPr>
        <dsp:cNvPr id="0" name=""/>
        <dsp:cNvSpPr/>
      </dsp:nvSpPr>
      <dsp:spPr>
        <a:xfrm>
          <a:off x="916483" y="1984"/>
          <a:ext cx="2030015" cy="1218009"/>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en-US" sz="2200" b="1" kern="1200" dirty="0" smtClean="0">
              <a:latin typeface="Open Sans"/>
            </a:rPr>
            <a:t>Exceptions</a:t>
          </a:r>
          <a:endParaRPr lang="en-US" sz="2200" kern="1200" dirty="0">
            <a:latin typeface="Open Sans"/>
          </a:endParaRPr>
        </a:p>
      </dsp:txBody>
      <dsp:txXfrm>
        <a:off x="916483" y="1984"/>
        <a:ext cx="2030015" cy="1218009"/>
      </dsp:txXfrm>
    </dsp:sp>
    <dsp:sp modelId="{B8E18459-54AA-4579-94CF-A60B0C3308A5}">
      <dsp:nvSpPr>
        <dsp:cNvPr id="0" name=""/>
        <dsp:cNvSpPr/>
      </dsp:nvSpPr>
      <dsp:spPr>
        <a:xfrm>
          <a:off x="3149500" y="1984"/>
          <a:ext cx="2030015" cy="1218009"/>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en-US" sz="2200" b="1" kern="1200" dirty="0" smtClean="0">
              <a:latin typeface="Open Sans"/>
            </a:rPr>
            <a:t>Metadata</a:t>
          </a:r>
        </a:p>
      </dsp:txBody>
      <dsp:txXfrm>
        <a:off x="3149500" y="1984"/>
        <a:ext cx="2030015" cy="1218009"/>
      </dsp:txXfrm>
    </dsp:sp>
    <dsp:sp modelId="{43BD41E7-3546-42F2-AA47-508414801050}">
      <dsp:nvSpPr>
        <dsp:cNvPr id="0" name=""/>
        <dsp:cNvSpPr/>
      </dsp:nvSpPr>
      <dsp:spPr>
        <a:xfrm>
          <a:off x="916483" y="1422995"/>
          <a:ext cx="2030015" cy="1218009"/>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en-US" sz="2200" b="1" kern="1200" dirty="0" smtClean="0">
              <a:latin typeface="Open Sans"/>
            </a:rPr>
            <a:t>Transactions</a:t>
          </a:r>
        </a:p>
      </dsp:txBody>
      <dsp:txXfrm>
        <a:off x="916483" y="1422995"/>
        <a:ext cx="2030015" cy="1218009"/>
      </dsp:txXfrm>
    </dsp:sp>
    <dsp:sp modelId="{ECAE30B2-6671-47B7-8EAA-AE75248056D2}">
      <dsp:nvSpPr>
        <dsp:cNvPr id="0" name=""/>
        <dsp:cNvSpPr/>
      </dsp:nvSpPr>
      <dsp:spPr>
        <a:xfrm>
          <a:off x="3149500" y="1422995"/>
          <a:ext cx="2030015" cy="1218009"/>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en-US" sz="2200" b="1" kern="1200" dirty="0" smtClean="0">
              <a:latin typeface="Open Sans"/>
            </a:rPr>
            <a:t>Databases</a:t>
          </a:r>
        </a:p>
      </dsp:txBody>
      <dsp:txXfrm>
        <a:off x="3149500" y="1422995"/>
        <a:ext cx="2030015" cy="1218009"/>
      </dsp:txXfrm>
    </dsp:sp>
    <dsp:sp modelId="{4786CAD8-985A-4C98-BAAB-2668983C727B}">
      <dsp:nvSpPr>
        <dsp:cNvPr id="0" name=""/>
        <dsp:cNvSpPr/>
      </dsp:nvSpPr>
      <dsp:spPr>
        <a:xfrm>
          <a:off x="2032992" y="2844006"/>
          <a:ext cx="2030015" cy="1218009"/>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en-US" sz="2200" b="1" kern="1200" dirty="0" smtClean="0">
              <a:latin typeface="Open Sans"/>
            </a:rPr>
            <a:t>Modules</a:t>
          </a:r>
          <a:endParaRPr lang="en-US" sz="2200" kern="1200" dirty="0">
            <a:latin typeface="Open Sans"/>
          </a:endParaRPr>
        </a:p>
      </dsp:txBody>
      <dsp:txXfrm>
        <a:off x="2032992" y="2844006"/>
        <a:ext cx="2030015" cy="121800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F9BB24-A8BE-48DF-8A8D-59199EF78CCA}" type="datetimeFigureOut">
              <a:rPr lang="en-US" smtClean="0"/>
              <a:pPr/>
              <a:t>11/26/2017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5CDA0E-3DDB-41E9-B76B-5C58D9F61BDE}" type="slidenum">
              <a:rPr lang="en-US" smtClean="0"/>
              <a:pPr/>
              <a:t>‹#›</a:t>
            </a:fld>
            <a:endParaRPr lang="en-US"/>
          </a:p>
        </p:txBody>
      </p:sp>
    </p:spTree>
    <p:extLst>
      <p:ext uri="{BB962C8B-B14F-4D97-AF65-F5344CB8AC3E}">
        <p14:creationId xmlns:p14="http://schemas.microsoft.com/office/powerpoint/2010/main" val="3931042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296988" y="798513"/>
            <a:ext cx="4264025" cy="3197225"/>
          </a:xfrm>
          <a:ln/>
        </p:spPr>
      </p:sp>
      <p:sp>
        <p:nvSpPr>
          <p:cNvPr id="6963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72822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296988" y="798513"/>
            <a:ext cx="4264025" cy="3197225"/>
          </a:xfrm>
          <a:solidFill>
            <a:srgbClr val="FFFFFF"/>
          </a:solidFill>
          <a:ln/>
        </p:spPr>
      </p:sp>
      <p:sp>
        <p:nvSpPr>
          <p:cNvPr id="71683"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392792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296988" y="798513"/>
            <a:ext cx="4264025" cy="3197225"/>
          </a:xfrm>
          <a:solidFill>
            <a:srgbClr val="FFFFFF"/>
          </a:solidFill>
          <a:ln/>
        </p:spPr>
      </p:sp>
      <p:sp>
        <p:nvSpPr>
          <p:cNvPr id="73731"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738575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296988" y="798513"/>
            <a:ext cx="4264025" cy="3197225"/>
          </a:xfrm>
          <a:ln/>
        </p:spPr>
      </p:sp>
      <p:sp>
        <p:nvSpPr>
          <p:cNvPr id="98307" name="Notes Placeholder 2"/>
          <p:cNvSpPr>
            <a:spLocks noGrp="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209993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smtClean="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26/11/2017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26/11/2017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598559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32736973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26/11/2017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26/11/2017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instridesports.com/services/event-management/" TargetMode="External"/><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hyperlink" Target="http://www.google.com/url?sa=i&amp;source=imgres&amp;cd=&amp;cad=rja&amp;uact=8&amp;ved=0CAsQjB0wAGoVChMI_bGvzfWTxgIVRXu8Ch0mogAS&amp;url=http://www.healthytravelblog.com/2013/12/18/is-it-bad-to-say-thank-you-and-other-cultural-no-nos/&amp;ei=zu5_Vf2SNMX28QWmxIKQAQ&amp;psig=AFQjCNEBHY_E9fkfNK52ASzl-aFPXYg-Ow&amp;ust=1434533966946524" TargetMode="External"/><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m/url?sa=i&amp;rct=j&amp;q=&amp;esrc=s&amp;source=imgres&amp;cd=&amp;cad=rja&amp;uact=8&amp;ved=0ahUKEwisuuHQ-drJAhXIuo4KHTBnCuoQjB0ICDAA&amp;url=http://vtraining-msuhandi.blogspot.com/2014/01/learning-objective.html&amp;psig=AFQjCNGaacwQUftOECeonGYDEFyMbfRF2w&amp;ust=1450168728765773" TargetMode="External"/><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690687" y="1676400"/>
            <a:ext cx="7758113" cy="935038"/>
          </a:xfrm>
          <a:prstGeom prst="rect">
            <a:avLst/>
          </a:prstGeom>
          <a:noFill/>
          <a:ln w="9525">
            <a:noFill/>
            <a:miter lim="800000"/>
            <a:headEnd/>
            <a:tailEnd/>
          </a:ln>
        </p:spPr>
        <p:txBody>
          <a:bodyPr/>
          <a:lstStyle/>
          <a:p>
            <a:pPr>
              <a:spcBef>
                <a:spcPct val="20000"/>
              </a:spcBef>
              <a:tabLst>
                <a:tab pos="1320800" algn="l"/>
                <a:tab pos="2054225" algn="l"/>
              </a:tabLst>
            </a:pPr>
            <a:r>
              <a:rPr lang="en-US" sz="2100" b="1" dirty="0" smtClean="0">
                <a:solidFill>
                  <a:schemeClr val="bg1"/>
                </a:solidFill>
                <a:latin typeface="Open Sans"/>
              </a:rPr>
              <a:t>Course	: ISYS6280 – Database Systems </a:t>
            </a:r>
            <a:r>
              <a:rPr lang="en-US" sz="2100" b="1" dirty="0" smtClean="0">
                <a:solidFill>
                  <a:schemeClr val="bg1"/>
                </a:solidFill>
                <a:latin typeface="Open Sans"/>
              </a:rPr>
              <a:t>(GAT</a:t>
            </a:r>
            <a:r>
              <a:rPr lang="en-US" sz="2100" b="1" dirty="0" smtClean="0">
                <a:solidFill>
                  <a:schemeClr val="bg1"/>
                </a:solidFill>
                <a:latin typeface="Open Sans"/>
              </a:rPr>
              <a:t>)</a:t>
            </a:r>
            <a:endParaRPr lang="en-US" sz="2100" b="1" dirty="0">
              <a:solidFill>
                <a:schemeClr val="bg1"/>
              </a:solidFill>
              <a:latin typeface="Open Sans"/>
            </a:endParaRPr>
          </a:p>
          <a:p>
            <a:pPr>
              <a:spcBef>
                <a:spcPct val="20000"/>
              </a:spcBef>
              <a:tabLst>
                <a:tab pos="1320800" algn="l"/>
                <a:tab pos="2054225" algn="l"/>
              </a:tabLst>
            </a:pPr>
            <a:r>
              <a:rPr lang="en-US" sz="2100" b="1" dirty="0" smtClean="0">
                <a:solidFill>
                  <a:schemeClr val="bg1"/>
                </a:solidFill>
                <a:latin typeface="Open Sans"/>
              </a:rPr>
              <a:t>Year 	: </a:t>
            </a:r>
            <a:r>
              <a:rPr lang="en-US" sz="2100" b="1" dirty="0" smtClean="0">
                <a:solidFill>
                  <a:schemeClr val="bg1"/>
                </a:solidFill>
                <a:latin typeface="Open Sans"/>
              </a:rPr>
              <a:t>2017</a:t>
            </a:r>
            <a:endParaRPr lang="en-US" sz="2100" b="1" dirty="0">
              <a:solidFill>
                <a:schemeClr val="bg1"/>
              </a:solidFill>
              <a:latin typeface="Open Sans"/>
            </a:endParaRPr>
          </a:p>
        </p:txBody>
      </p:sp>
      <p:sp>
        <p:nvSpPr>
          <p:cNvPr id="8" name="Rectangle 6"/>
          <p:cNvSpPr>
            <a:spLocks noGrp="1" noChangeArrowheads="1"/>
          </p:cNvSpPr>
          <p:nvPr>
            <p:ph type="ctrTitle"/>
          </p:nvPr>
        </p:nvSpPr>
        <p:spPr>
          <a:xfrm>
            <a:off x="1676400" y="3048000"/>
            <a:ext cx="7467600" cy="2384425"/>
          </a:xfrm>
          <a:noFill/>
        </p:spPr>
        <p:txBody>
          <a:bodyPr>
            <a:normAutofit/>
          </a:bodyPr>
          <a:lstStyle/>
          <a:p>
            <a:r>
              <a:rPr lang="en-AU" sz="4000" dirty="0" smtClean="0"/>
              <a:t>OBJECT ORIENTED CONCEPTUAL MODELING</a:t>
            </a:r>
            <a:r>
              <a:rPr lang="en-US" sz="4000" dirty="0" smtClean="0"/>
              <a:t/>
            </a:r>
            <a:br>
              <a:rPr lang="en-US" sz="4000" dirty="0" smtClean="0"/>
            </a:br>
            <a:r>
              <a:rPr lang="en-US" sz="4000" dirty="0" smtClean="0">
                <a:solidFill>
                  <a:schemeClr val="bg1"/>
                </a:solidFill>
              </a:rPr>
              <a:t/>
            </a:r>
            <a:br>
              <a:rPr lang="en-US" sz="4000" dirty="0" smtClean="0">
                <a:solidFill>
                  <a:schemeClr val="bg1"/>
                </a:solidFill>
              </a:rPr>
            </a:br>
            <a:r>
              <a:rPr lang="en-US" sz="2800" dirty="0" smtClean="0">
                <a:solidFill>
                  <a:schemeClr val="bg1"/>
                </a:solidFill>
              </a:rPr>
              <a:t>Session  17&amp;18</a:t>
            </a:r>
          </a:p>
        </p:txBody>
      </p:sp>
    </p:spTree>
    <p:extLst>
      <p:ext uri="{BB962C8B-B14F-4D97-AF65-F5344CB8AC3E}">
        <p14:creationId xmlns:p14="http://schemas.microsoft.com/office/powerpoint/2010/main" val="420442114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2971800" y="228600"/>
            <a:ext cx="5486400" cy="914400"/>
          </a:xfrm>
        </p:spPr>
        <p:txBody>
          <a:bodyPr>
            <a:normAutofit fontScale="90000"/>
          </a:bodyPr>
          <a:lstStyle/>
          <a:p>
            <a:pPr eaLnBrk="1" hangingPunct="1">
              <a:defRPr/>
            </a:pPr>
            <a:r>
              <a:rPr lang="en-US" sz="3200" b="1" dirty="0" smtClean="0">
                <a:solidFill>
                  <a:schemeClr val="tx1"/>
                </a:solidFill>
              </a:rPr>
              <a:t>The Object Model </a:t>
            </a:r>
            <a:r>
              <a:rPr sz="3200" b="1" smtClean="0">
                <a:solidFill>
                  <a:schemeClr val="tx1"/>
                </a:solidFill>
              </a:rPr>
              <a:t>- </a:t>
            </a:r>
            <a:r>
              <a:rPr sz="3200" b="1">
                <a:solidFill>
                  <a:schemeClr val="tx1"/>
                </a:solidFill>
              </a:rPr>
              <a:t>Basic Modeling Primitives</a:t>
            </a:r>
          </a:p>
        </p:txBody>
      </p:sp>
      <p:sp>
        <p:nvSpPr>
          <p:cNvPr id="250883" name="Rectangle 3"/>
          <p:cNvSpPr>
            <a:spLocks noGrp="1" noChangeArrowheads="1"/>
          </p:cNvSpPr>
          <p:nvPr>
            <p:ph idx="1"/>
          </p:nvPr>
        </p:nvSpPr>
        <p:spPr>
          <a:xfrm>
            <a:off x="1066800" y="1657350"/>
            <a:ext cx="7848600" cy="4895850"/>
          </a:xfrm>
        </p:spPr>
        <p:txBody>
          <a:bodyPr/>
          <a:lstStyle/>
          <a:p>
            <a:pPr algn="just" eaLnBrk="1" hangingPunct="1"/>
            <a:r>
              <a:rPr lang="en-US" altLang="en-US" b="1" dirty="0" smtClean="0"/>
              <a:t>Basic modeling primitives are object/literal. Only an object has a unique identifier.</a:t>
            </a:r>
          </a:p>
          <a:p>
            <a:pPr algn="just" eaLnBrk="1" hangingPunct="1"/>
            <a:r>
              <a:rPr lang="en-US" altLang="en-US" b="1" dirty="0" smtClean="0"/>
              <a:t>Objects/literals can be categorized into </a:t>
            </a:r>
            <a:r>
              <a:rPr lang="en-US" altLang="en-US" b="1" u="sng" dirty="0" smtClean="0"/>
              <a:t>types</a:t>
            </a:r>
            <a:r>
              <a:rPr lang="en-US" altLang="en-US" b="1" dirty="0" smtClean="0"/>
              <a:t>. All objects of given type exhibit common behavior and state. A type is itself an object.</a:t>
            </a:r>
          </a:p>
          <a:p>
            <a:pPr algn="just" eaLnBrk="1" hangingPunct="1"/>
            <a:r>
              <a:rPr lang="en-US" altLang="en-US" b="1" dirty="0" smtClean="0"/>
              <a:t>Behavior defined by set of </a:t>
            </a:r>
            <a:r>
              <a:rPr lang="en-US" altLang="en-US" b="1" u="sng" dirty="0" smtClean="0"/>
              <a:t>operations</a:t>
            </a:r>
            <a:r>
              <a:rPr lang="en-US" altLang="en-US" b="1" dirty="0" smtClean="0"/>
              <a:t> that can be performed on or by object. </a:t>
            </a:r>
          </a:p>
          <a:p>
            <a:pPr eaLnBrk="1" hangingPunct="1"/>
            <a:r>
              <a:rPr lang="en-US" altLang="en-US" b="1" dirty="0" smtClean="0"/>
              <a:t>State defined by values objects carry for a set of </a:t>
            </a:r>
            <a:r>
              <a:rPr lang="en-US" altLang="en-US" b="1" u="sng" dirty="0" smtClean="0"/>
              <a:t>properties</a:t>
            </a:r>
            <a:r>
              <a:rPr lang="en-US" altLang="en-US" b="1" dirty="0" smtClean="0"/>
              <a:t>. Property may be either an </a:t>
            </a:r>
            <a:r>
              <a:rPr lang="en-US" altLang="en-US" b="1" u="sng" dirty="0" smtClean="0"/>
              <a:t>attribute</a:t>
            </a:r>
            <a:r>
              <a:rPr lang="en-US" altLang="en-US" b="1" dirty="0" smtClean="0"/>
              <a:t> of object or </a:t>
            </a:r>
            <a:r>
              <a:rPr lang="en-US" altLang="en-US" b="1" u="sng" dirty="0" smtClean="0"/>
              <a:t>relationship</a:t>
            </a:r>
            <a:r>
              <a:rPr lang="en-US" altLang="en-US" b="1" dirty="0" smtClean="0"/>
              <a:t> between object and one or more other objects.</a:t>
            </a:r>
          </a:p>
          <a:p>
            <a:pPr algn="just"/>
            <a:r>
              <a:rPr lang="en-US" altLang="en-US" b="1" dirty="0" smtClean="0"/>
              <a:t>Object Data Management Systems (ODMS) stores objects, enabling them to be shared by multiple users and applications. ODMS based on a </a:t>
            </a:r>
            <a:r>
              <a:rPr lang="en-US" altLang="en-US" b="1" u="sng" dirty="0" smtClean="0"/>
              <a:t>schema</a:t>
            </a:r>
            <a:r>
              <a:rPr lang="en-US" altLang="en-US" b="1" dirty="0" smtClean="0"/>
              <a:t> defined in </a:t>
            </a:r>
            <a:r>
              <a:rPr lang="en-US" altLang="en-US" b="1" u="sng" dirty="0" smtClean="0"/>
              <a:t>ODL</a:t>
            </a:r>
            <a:r>
              <a:rPr lang="en-US" altLang="en-US" b="1" dirty="0" smtClean="0"/>
              <a:t>. </a:t>
            </a:r>
          </a:p>
          <a:p>
            <a:pPr eaLnBrk="1" hangingPunct="1"/>
            <a:endParaRPr lang="en-US" altLang="en-US" b="1"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0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08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08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08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86000" y="152400"/>
            <a:ext cx="7162800" cy="9144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Open Sans"/>
                <a:ea typeface="+mj-ea"/>
                <a:cs typeface="+mj-cs"/>
              </a:rPr>
              <a:t>The Object Model - Objects</a:t>
            </a:r>
            <a:endParaRPr kumimoji="0" lang="en-US" sz="3600" b="1" i="0" u="none" strike="noStrike" kern="1200" cap="none" spc="0" normalizeH="0" baseline="0" noProof="0" dirty="0">
              <a:ln>
                <a:noFill/>
              </a:ln>
              <a:solidFill>
                <a:schemeClr val="tx1"/>
              </a:solidFill>
              <a:effectLst/>
              <a:uLnTx/>
              <a:uFillTx/>
              <a:latin typeface="Open Sans"/>
              <a:ea typeface="+mj-ea"/>
              <a:cs typeface="+mj-cs"/>
            </a:endParaRPr>
          </a:p>
        </p:txBody>
      </p:sp>
      <p:sp>
        <p:nvSpPr>
          <p:cNvPr id="5" name="Rectangle 3"/>
          <p:cNvSpPr>
            <a:spLocks noGrp="1" noChangeArrowheads="1"/>
          </p:cNvSpPr>
          <p:nvPr>
            <p:ph idx="1"/>
          </p:nvPr>
        </p:nvSpPr>
        <p:spPr>
          <a:xfrm>
            <a:off x="762000" y="1600200"/>
            <a:ext cx="8077200" cy="762000"/>
          </a:xfrm>
        </p:spPr>
        <p:txBody>
          <a:bodyPr>
            <a:normAutofit/>
          </a:bodyPr>
          <a:lstStyle/>
          <a:p>
            <a:pPr marL="0" indent="0" algn="ctr" eaLnBrk="1" hangingPunct="1">
              <a:buNone/>
            </a:pPr>
            <a:r>
              <a:rPr lang="en-US" altLang="en-US" sz="2200" b="1" dirty="0" smtClean="0"/>
              <a:t>An Object is described by four characteristics :</a:t>
            </a:r>
          </a:p>
          <a:p>
            <a:pPr lvl="1" algn="ctr" eaLnBrk="1" hangingPunct="1">
              <a:lnSpc>
                <a:spcPct val="40000"/>
              </a:lnSpc>
            </a:pPr>
            <a:endParaRPr lang="en-US" altLang="en-US" sz="2200" b="1" dirty="0" smtClean="0"/>
          </a:p>
        </p:txBody>
      </p:sp>
      <p:graphicFrame>
        <p:nvGraphicFramePr>
          <p:cNvPr id="6" name="Diagram 5"/>
          <p:cNvGraphicFramePr/>
          <p:nvPr/>
        </p:nvGraphicFramePr>
        <p:xfrm>
          <a:off x="1371600" y="2032000"/>
          <a:ext cx="716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1" name="Rectangle 3"/>
          <p:cNvSpPr>
            <a:spLocks noGrp="1" noChangeArrowheads="1"/>
          </p:cNvSpPr>
          <p:nvPr>
            <p:ph idx="1"/>
          </p:nvPr>
        </p:nvSpPr>
        <p:spPr>
          <a:xfrm>
            <a:off x="1143000" y="1746250"/>
            <a:ext cx="7467600" cy="5111750"/>
          </a:xfrm>
        </p:spPr>
        <p:txBody>
          <a:bodyPr>
            <a:normAutofit/>
          </a:bodyPr>
          <a:lstStyle/>
          <a:p>
            <a:pPr algn="just" eaLnBrk="1" hangingPunct="1"/>
            <a:r>
              <a:rPr lang="en-US" altLang="en-US" sz="2200" b="1" dirty="0" smtClean="0"/>
              <a:t>Object types decomposed as atomic, collections, or structured types. </a:t>
            </a:r>
          </a:p>
          <a:p>
            <a:pPr algn="just" eaLnBrk="1" hangingPunct="1"/>
            <a:r>
              <a:rPr lang="en-US" altLang="en-US" sz="2200" b="1" dirty="0" smtClean="0"/>
              <a:t>Structured types as defined in ISO SQL standard.</a:t>
            </a:r>
          </a:p>
          <a:p>
            <a:pPr algn="just" eaLnBrk="1" hangingPunct="1"/>
            <a:r>
              <a:rPr lang="en-US" altLang="en-US" sz="2200" b="1" dirty="0" smtClean="0"/>
              <a:t>Objects created using </a:t>
            </a:r>
            <a:r>
              <a:rPr lang="en-US" altLang="en-US" sz="2200" b="1" i="1" dirty="0" smtClean="0"/>
              <a:t>new</a:t>
            </a:r>
            <a:r>
              <a:rPr lang="en-US" altLang="en-US" sz="2200" b="1" dirty="0" smtClean="0"/>
              <a:t>() of corresponding </a:t>
            </a:r>
            <a:r>
              <a:rPr lang="en-US" altLang="en-US" sz="2200" b="1" i="1" dirty="0" smtClean="0"/>
              <a:t>factory interface</a:t>
            </a:r>
            <a:r>
              <a:rPr lang="en-US" altLang="en-US" sz="2200" b="1" dirty="0" smtClean="0"/>
              <a:t> provided by language binding.</a:t>
            </a:r>
          </a:p>
          <a:p>
            <a:pPr algn="just" eaLnBrk="1" hangingPunct="1"/>
            <a:r>
              <a:rPr lang="en-US" altLang="en-US" sz="2200" b="1" dirty="0" smtClean="0"/>
              <a:t>Object Factory Interface has new method to create a new instance of type object. </a:t>
            </a:r>
          </a:p>
          <a:p>
            <a:pPr algn="just" eaLnBrk="1" hangingPunct="1"/>
            <a:r>
              <a:rPr lang="en-US" altLang="en-US" sz="2200" b="1" dirty="0" smtClean="0"/>
              <a:t>In addition, all objects have the ODL interface, which is implicitly inherited by the definitions of all user-defined object types</a:t>
            </a:r>
          </a:p>
        </p:txBody>
      </p:sp>
      <p:sp>
        <p:nvSpPr>
          <p:cNvPr id="6" name="Rectangle 2"/>
          <p:cNvSpPr txBox="1">
            <a:spLocks noChangeArrowheads="1"/>
          </p:cNvSpPr>
          <p:nvPr/>
        </p:nvSpPr>
        <p:spPr>
          <a:xfrm>
            <a:off x="2286000" y="152400"/>
            <a:ext cx="7162800" cy="9144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Open Sans"/>
                <a:ea typeface="+mj-ea"/>
                <a:cs typeface="+mj-cs"/>
              </a:rPr>
              <a:t>Objects - Structure</a:t>
            </a:r>
            <a:endParaRPr kumimoji="0" lang="en-US" sz="3600" b="1" i="0" u="none" strike="noStrike" kern="1200" cap="none" spc="0" normalizeH="0" baseline="0" noProof="0" dirty="0">
              <a:ln>
                <a:noFill/>
              </a:ln>
              <a:solidFill>
                <a:schemeClr val="tx1"/>
              </a:solidFill>
              <a:effectLst/>
              <a:uLnTx/>
              <a:uFillTx/>
              <a:latin typeface="Open Sans"/>
              <a:ea typeface="+mj-ea"/>
              <a:cs typeface="+mj-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2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29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29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29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838200" y="2971800"/>
            <a:ext cx="2133600" cy="498475"/>
          </a:xfrm>
        </p:spPr>
        <p:txBody>
          <a:bodyPr>
            <a:noAutofit/>
          </a:bodyPr>
          <a:lstStyle/>
          <a:p>
            <a:pPr eaLnBrk="1" hangingPunct="1">
              <a:defRPr/>
            </a:pPr>
            <a:r>
              <a:rPr sz="2400" b="1">
                <a:solidFill>
                  <a:schemeClr val="tx1"/>
                </a:solidFill>
              </a:rPr>
              <a:t>Set of Built-in Types for ODMG Object Model</a:t>
            </a:r>
            <a:endParaRPr sz="2400">
              <a:solidFill>
                <a:schemeClr val="tx1"/>
              </a:solidFill>
            </a:endParaRPr>
          </a:p>
        </p:txBody>
      </p:sp>
      <p:pic>
        <p:nvPicPr>
          <p:cNvPr id="54275" name="Picture 5" descr="DS3-Figure 26-04"/>
          <p:cNvPicPr>
            <a:picLocks noChangeAspect="1" noChangeArrowheads="1"/>
          </p:cNvPicPr>
          <p:nvPr/>
        </p:nvPicPr>
        <p:blipFill>
          <a:blip r:embed="rId2"/>
          <a:srcRect/>
          <a:stretch>
            <a:fillRect/>
          </a:stretch>
        </p:blipFill>
        <p:spPr bwMode="auto">
          <a:xfrm>
            <a:off x="2971800" y="0"/>
            <a:ext cx="6172200" cy="68580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1026"/>
          <p:cNvSpPr>
            <a:spLocks noGrp="1" noChangeArrowheads="1"/>
          </p:cNvSpPr>
          <p:nvPr>
            <p:ph type="title"/>
          </p:nvPr>
        </p:nvSpPr>
        <p:spPr>
          <a:xfrm>
            <a:off x="1600200" y="381000"/>
            <a:ext cx="8382000" cy="554037"/>
          </a:xfrm>
        </p:spPr>
        <p:txBody>
          <a:bodyPr>
            <a:normAutofit fontScale="90000"/>
          </a:bodyPr>
          <a:lstStyle/>
          <a:p>
            <a:pPr eaLnBrk="1" hangingPunct="1">
              <a:defRPr/>
            </a:pPr>
            <a:r>
              <a:rPr sz="4000" b="1">
                <a:solidFill>
                  <a:schemeClr val="tx1"/>
                </a:solidFill>
              </a:rPr>
              <a:t>ODL Interface for Objects</a:t>
            </a:r>
            <a:endParaRPr sz="4000">
              <a:solidFill>
                <a:schemeClr val="tx1"/>
              </a:solidFill>
            </a:endParaRPr>
          </a:p>
        </p:txBody>
      </p:sp>
      <p:pic>
        <p:nvPicPr>
          <p:cNvPr id="55299" name="Picture 1028" descr="DS3-Figure 26-05"/>
          <p:cNvPicPr>
            <a:picLocks noChangeAspect="1" noChangeArrowheads="1"/>
          </p:cNvPicPr>
          <p:nvPr/>
        </p:nvPicPr>
        <p:blipFill>
          <a:blip r:embed="rId2"/>
          <a:srcRect/>
          <a:stretch>
            <a:fillRect/>
          </a:stretch>
        </p:blipFill>
        <p:spPr bwMode="auto">
          <a:xfrm>
            <a:off x="838200" y="1676400"/>
            <a:ext cx="8208221" cy="36576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1" name="Rectangle 3"/>
          <p:cNvSpPr>
            <a:spLocks noGrp="1" noChangeArrowheads="1"/>
          </p:cNvSpPr>
          <p:nvPr>
            <p:ph idx="1"/>
          </p:nvPr>
        </p:nvSpPr>
        <p:spPr>
          <a:xfrm>
            <a:off x="1143000" y="1746250"/>
            <a:ext cx="7467600" cy="5111750"/>
          </a:xfrm>
        </p:spPr>
        <p:txBody>
          <a:bodyPr>
            <a:normAutofit/>
          </a:bodyPr>
          <a:lstStyle/>
          <a:p>
            <a:pPr algn="just" eaLnBrk="1" hangingPunct="1"/>
            <a:r>
              <a:rPr lang="en-US" altLang="en-US" sz="2400" b="1" dirty="0" smtClean="0"/>
              <a:t>Each object has a unique identity, the object identifier, which does not change and is not reused when the object is deleted. </a:t>
            </a:r>
          </a:p>
          <a:p>
            <a:pPr algn="just" eaLnBrk="1" hangingPunct="1"/>
            <a:r>
              <a:rPr lang="en-US" altLang="en-US" sz="2400" b="1" dirty="0" smtClean="0"/>
              <a:t>An Object may also be given one or more names that are meaningful to the user. </a:t>
            </a:r>
          </a:p>
          <a:p>
            <a:pPr algn="just"/>
            <a:r>
              <a:rPr lang="en-US" altLang="en-US" sz="2400" b="1" dirty="0" smtClean="0">
                <a:cs typeface="Times New Roman" pitchFamily="18" charset="0"/>
              </a:rPr>
              <a:t>Object names act as “root” objects that provide entry points into the database. </a:t>
            </a:r>
            <a:endParaRPr lang="en-US" altLang="en-US" sz="2400" b="1" dirty="0" smtClean="0"/>
          </a:p>
          <a:p>
            <a:pPr algn="just" eaLnBrk="1" hangingPunct="1"/>
            <a:endParaRPr lang="en-US" altLang="en-US" sz="2400" b="1" dirty="0" smtClean="0"/>
          </a:p>
        </p:txBody>
      </p:sp>
      <p:sp>
        <p:nvSpPr>
          <p:cNvPr id="6" name="Rectangle 2"/>
          <p:cNvSpPr txBox="1">
            <a:spLocks noChangeArrowheads="1"/>
          </p:cNvSpPr>
          <p:nvPr/>
        </p:nvSpPr>
        <p:spPr>
          <a:xfrm>
            <a:off x="2286000" y="152400"/>
            <a:ext cx="7162800" cy="9144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Open Sans"/>
                <a:ea typeface="+mj-ea"/>
                <a:cs typeface="+mj-cs"/>
              </a:rPr>
              <a:t>Objects – Identifier and</a:t>
            </a:r>
            <a:r>
              <a:rPr kumimoji="0" lang="en-US" sz="3600" b="1" i="0" u="none" strike="noStrike" kern="1200" cap="none" spc="0" normalizeH="0" noProof="0" dirty="0" smtClean="0">
                <a:ln>
                  <a:noFill/>
                </a:ln>
                <a:solidFill>
                  <a:schemeClr val="tx1"/>
                </a:solidFill>
                <a:effectLst/>
                <a:uLnTx/>
                <a:uFillTx/>
                <a:latin typeface="Open Sans"/>
                <a:ea typeface="+mj-ea"/>
                <a:cs typeface="+mj-cs"/>
              </a:rPr>
              <a:t> Names</a:t>
            </a:r>
            <a:endParaRPr kumimoji="0" lang="en-US" sz="3600" b="1" i="0" u="none" strike="noStrike" kern="1200" cap="none" spc="0" normalizeH="0" baseline="0" noProof="0" dirty="0">
              <a:ln>
                <a:noFill/>
              </a:ln>
              <a:solidFill>
                <a:schemeClr val="tx1"/>
              </a:solidFill>
              <a:effectLst/>
              <a:uLnTx/>
              <a:uFillTx/>
              <a:latin typeface="Open Sans"/>
              <a:ea typeface="+mj-ea"/>
              <a:cs typeface="+mj-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29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29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1" name="Rectangle 3"/>
          <p:cNvSpPr>
            <a:spLocks noGrp="1" noChangeArrowheads="1"/>
          </p:cNvSpPr>
          <p:nvPr>
            <p:ph idx="1"/>
          </p:nvPr>
        </p:nvSpPr>
        <p:spPr>
          <a:xfrm>
            <a:off x="1143000" y="1746250"/>
            <a:ext cx="7467600" cy="5111750"/>
          </a:xfrm>
        </p:spPr>
        <p:txBody>
          <a:bodyPr>
            <a:normAutofit/>
          </a:bodyPr>
          <a:lstStyle/>
          <a:p>
            <a:pPr algn="just"/>
            <a:r>
              <a:rPr lang="en-US" altLang="en-US" sz="2400" b="1" dirty="0" smtClean="0"/>
              <a:t>Lifetime specified when object is created:</a:t>
            </a:r>
          </a:p>
          <a:p>
            <a:pPr lvl="1" algn="just"/>
            <a:r>
              <a:rPr lang="en-US" altLang="en-US" sz="2400" b="1" dirty="0" smtClean="0"/>
              <a:t>Transient: object’s memory allocated and </a:t>
            </a:r>
            <a:r>
              <a:rPr lang="en-US" altLang="en-US" sz="2400" b="1" dirty="0" err="1" smtClean="0"/>
              <a:t>deallocated</a:t>
            </a:r>
            <a:r>
              <a:rPr lang="en-US" altLang="en-US" sz="2400" b="1" dirty="0" smtClean="0"/>
              <a:t> by programming language’s runtime system. </a:t>
            </a:r>
          </a:p>
          <a:p>
            <a:pPr lvl="1" algn="just"/>
            <a:r>
              <a:rPr lang="en-US" altLang="en-US" sz="2400" b="1" dirty="0" smtClean="0"/>
              <a:t>Persistent: object’s storage managed by OODBMS.</a:t>
            </a:r>
          </a:p>
          <a:p>
            <a:pPr algn="just" eaLnBrk="1" hangingPunct="1"/>
            <a:endParaRPr lang="en-US" altLang="en-US" sz="2400" b="1" dirty="0" smtClean="0"/>
          </a:p>
        </p:txBody>
      </p:sp>
      <p:sp>
        <p:nvSpPr>
          <p:cNvPr id="6" name="Rectangle 2"/>
          <p:cNvSpPr txBox="1">
            <a:spLocks noChangeArrowheads="1"/>
          </p:cNvSpPr>
          <p:nvPr/>
        </p:nvSpPr>
        <p:spPr>
          <a:xfrm>
            <a:off x="2286000" y="152400"/>
            <a:ext cx="7162800" cy="9144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Open Sans"/>
                <a:ea typeface="+mj-ea"/>
                <a:cs typeface="+mj-cs"/>
              </a:rPr>
              <a:t>Objects – Lifetimes</a:t>
            </a:r>
            <a:endParaRPr kumimoji="0" lang="en-US" sz="3600" b="1" i="0" u="none" strike="noStrike" kern="1200" cap="none" spc="0" normalizeH="0" baseline="0" noProof="0" dirty="0">
              <a:ln>
                <a:noFill/>
              </a:ln>
              <a:solidFill>
                <a:schemeClr val="tx1"/>
              </a:solidFill>
              <a:effectLst/>
              <a:uLnTx/>
              <a:uFillTx/>
              <a:latin typeface="Open Sans"/>
              <a:ea typeface="+mj-ea"/>
              <a:cs typeface="+mj-cs"/>
            </a:endParaRPr>
          </a:p>
        </p:txBody>
      </p:sp>
      <p:pic>
        <p:nvPicPr>
          <p:cNvPr id="1026" name="Picture 2" descr="http://www.instridesports.com/wp/wp-content/uploads/2014/08/asset-management-tool.jpg"/>
          <p:cNvPicPr>
            <a:picLocks noChangeAspect="1" noChangeArrowheads="1"/>
          </p:cNvPicPr>
          <p:nvPr/>
        </p:nvPicPr>
        <p:blipFill>
          <a:blip r:embed="rId2"/>
          <a:srcRect/>
          <a:stretch>
            <a:fillRect/>
          </a:stretch>
        </p:blipFill>
        <p:spPr bwMode="auto">
          <a:xfrm>
            <a:off x="5943600" y="4038600"/>
            <a:ext cx="2514600" cy="2514600"/>
          </a:xfrm>
          <a:prstGeom prst="rect">
            <a:avLst/>
          </a:prstGeom>
          <a:ln>
            <a:noFill/>
          </a:ln>
          <a:effectLst>
            <a:softEdge rad="112500"/>
          </a:effectLst>
        </p:spPr>
      </p:pic>
      <p:sp>
        <p:nvSpPr>
          <p:cNvPr id="5" name="Rectangle 4"/>
          <p:cNvSpPr/>
          <p:nvPr/>
        </p:nvSpPr>
        <p:spPr>
          <a:xfrm>
            <a:off x="6629400" y="6400800"/>
            <a:ext cx="1120820" cy="230832"/>
          </a:xfrm>
          <a:prstGeom prst="rect">
            <a:avLst/>
          </a:prstGeom>
        </p:spPr>
        <p:txBody>
          <a:bodyPr wrap="none">
            <a:spAutoFit/>
          </a:bodyPr>
          <a:lstStyle/>
          <a:p>
            <a:r>
              <a:rPr lang="en-US" sz="900" dirty="0" smtClean="0">
                <a:latin typeface="Open Sans"/>
                <a:hlinkClick r:id="rId3"/>
              </a:rPr>
              <a:t>instridesports.com</a:t>
            </a:r>
            <a:endParaRPr lang="en-US" sz="900" dirty="0">
              <a:latin typeface="Open San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29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29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3048000" y="304800"/>
            <a:ext cx="8382000" cy="554037"/>
          </a:xfrm>
        </p:spPr>
        <p:txBody>
          <a:bodyPr>
            <a:normAutofit fontScale="90000"/>
          </a:bodyPr>
          <a:lstStyle/>
          <a:p>
            <a:pPr algn="just" eaLnBrk="1" hangingPunct="1">
              <a:defRPr/>
            </a:pPr>
            <a:r>
              <a:rPr sz="4000" b="1" smtClean="0">
                <a:solidFill>
                  <a:schemeClr val="tx1"/>
                </a:solidFill>
              </a:rPr>
              <a:t>Object </a:t>
            </a:r>
            <a:r>
              <a:rPr sz="4000" b="1">
                <a:solidFill>
                  <a:schemeClr val="tx1"/>
                </a:solidFill>
              </a:rPr>
              <a:t>Model - Literals</a:t>
            </a:r>
          </a:p>
        </p:txBody>
      </p:sp>
      <p:sp>
        <p:nvSpPr>
          <p:cNvPr id="257027" name="Rectangle 3"/>
          <p:cNvSpPr>
            <a:spLocks noGrp="1" noChangeArrowheads="1"/>
          </p:cNvSpPr>
          <p:nvPr>
            <p:ph idx="1"/>
          </p:nvPr>
        </p:nvSpPr>
        <p:spPr>
          <a:xfrm>
            <a:off x="1079500" y="1373187"/>
            <a:ext cx="7378700" cy="5256213"/>
          </a:xfrm>
        </p:spPr>
        <p:txBody>
          <a:bodyPr>
            <a:normAutofit/>
          </a:bodyPr>
          <a:lstStyle/>
          <a:p>
            <a:pPr algn="just" eaLnBrk="1" hangingPunct="1"/>
            <a:r>
              <a:rPr lang="en-US" altLang="en-US" dirty="0" smtClean="0"/>
              <a:t>A constant, with possibly complex structure.</a:t>
            </a:r>
          </a:p>
          <a:p>
            <a:pPr algn="just" eaLnBrk="1" hangingPunct="1"/>
            <a:r>
              <a:rPr lang="en-US" altLang="en-US" dirty="0" smtClean="0"/>
              <a:t>Literal types decomposed as atomic, collections, structured, or null. </a:t>
            </a:r>
          </a:p>
          <a:p>
            <a:pPr algn="just" eaLnBrk="1" hangingPunct="1"/>
            <a:r>
              <a:rPr lang="en-US" altLang="en-US" dirty="0" smtClean="0"/>
              <a:t>Values of a literal’s properties may not change.</a:t>
            </a:r>
          </a:p>
          <a:p>
            <a:pPr algn="just" eaLnBrk="1" hangingPunct="1"/>
            <a:r>
              <a:rPr lang="en-US" altLang="en-US" dirty="0" smtClean="0"/>
              <a:t>Do not have their own identifiers and cannot stand alone as objects. Embedded in objects and cannot be individually referenced. </a:t>
            </a:r>
          </a:p>
          <a:p>
            <a:pPr algn="just" eaLnBrk="1" hangingPunct="1"/>
            <a:r>
              <a:rPr lang="en-US" altLang="en-US" dirty="0" smtClean="0"/>
              <a:t>Structured literals contain fixed number of named heterogeneous elements. Example :</a:t>
            </a:r>
          </a:p>
          <a:p>
            <a:pPr lvl="1" algn="just">
              <a:buNone/>
            </a:pPr>
            <a:endParaRPr lang="en-US" altLang="en-US" dirty="0" smtClean="0"/>
          </a:p>
          <a:p>
            <a:pPr lvl="1" algn="just">
              <a:buNone/>
            </a:pPr>
            <a:r>
              <a:rPr lang="en-US" altLang="en-US" dirty="0" smtClean="0"/>
              <a:t>	</a:t>
            </a:r>
            <a:r>
              <a:rPr lang="en-US" altLang="en-US" b="1" dirty="0" err="1" smtClean="0"/>
              <a:t>struct</a:t>
            </a:r>
            <a:r>
              <a:rPr lang="en-US" altLang="en-US" dirty="0" smtClean="0"/>
              <a:t> Address {</a:t>
            </a:r>
          </a:p>
          <a:p>
            <a:pPr lvl="1" algn="just">
              <a:buNone/>
            </a:pPr>
            <a:r>
              <a:rPr lang="en-US" altLang="en-US" dirty="0" smtClean="0"/>
              <a:t>			string		street;</a:t>
            </a:r>
          </a:p>
          <a:p>
            <a:pPr lvl="1" algn="just">
              <a:buNone/>
            </a:pPr>
            <a:r>
              <a:rPr lang="en-US" altLang="en-US" dirty="0" smtClean="0"/>
              <a:t>			string		city;</a:t>
            </a:r>
          </a:p>
          <a:p>
            <a:pPr lvl="1" algn="just">
              <a:buNone/>
            </a:pPr>
            <a:r>
              <a:rPr lang="en-US" altLang="en-US" dirty="0" smtClean="0"/>
              <a:t>			string		postcode;</a:t>
            </a:r>
          </a:p>
          <a:p>
            <a:pPr lvl="1" algn="just">
              <a:buNone/>
            </a:pPr>
            <a:r>
              <a:rPr lang="en-US" altLang="en-US" dirty="0" smtClean="0"/>
              <a:t>	}	;</a:t>
            </a:r>
          </a:p>
          <a:p>
            <a:pPr lvl="1" algn="just">
              <a:buNone/>
            </a:pPr>
            <a:r>
              <a:rPr lang="en-US" altLang="en-US" dirty="0" smtClean="0"/>
              <a:t>	</a:t>
            </a:r>
            <a:r>
              <a:rPr lang="en-US" altLang="en-US" b="1" dirty="0" smtClean="0"/>
              <a:t>attribute</a:t>
            </a:r>
            <a:r>
              <a:rPr lang="en-US" altLang="en-US" dirty="0" smtClean="0"/>
              <a:t> Address </a:t>
            </a:r>
            <a:r>
              <a:rPr lang="en-US" altLang="en-US" dirty="0" err="1" smtClean="0"/>
              <a:t>branchAddress</a:t>
            </a:r>
            <a:r>
              <a:rPr lang="en-US" altLang="en-US" dirty="0" smtClean="0"/>
              <a: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7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7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70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702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702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70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70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702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702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70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828800" y="457200"/>
            <a:ext cx="8382000" cy="498475"/>
          </a:xfrm>
        </p:spPr>
        <p:txBody>
          <a:bodyPr>
            <a:noAutofit/>
          </a:bodyPr>
          <a:lstStyle/>
          <a:p>
            <a:pPr eaLnBrk="1" hangingPunct="1">
              <a:defRPr/>
            </a:pPr>
            <a:r>
              <a:rPr b="1" smtClean="0">
                <a:solidFill>
                  <a:schemeClr val="tx1"/>
                </a:solidFill>
              </a:rPr>
              <a:t>Object </a:t>
            </a:r>
            <a:r>
              <a:rPr b="1">
                <a:solidFill>
                  <a:schemeClr val="tx1"/>
                </a:solidFill>
              </a:rPr>
              <a:t>Model - Built-in Collections</a:t>
            </a:r>
          </a:p>
        </p:txBody>
      </p:sp>
      <p:sp>
        <p:nvSpPr>
          <p:cNvPr id="258051" name="Rectangle 3"/>
          <p:cNvSpPr>
            <a:spLocks noGrp="1" noChangeArrowheads="1"/>
          </p:cNvSpPr>
          <p:nvPr>
            <p:ph idx="1"/>
          </p:nvPr>
        </p:nvSpPr>
        <p:spPr>
          <a:xfrm>
            <a:off x="1001712" y="1524000"/>
            <a:ext cx="7761288" cy="4606925"/>
          </a:xfrm>
        </p:spPr>
        <p:txBody>
          <a:bodyPr>
            <a:noAutofit/>
          </a:bodyPr>
          <a:lstStyle/>
          <a:p>
            <a:pPr algn="just" eaLnBrk="1" hangingPunct="1"/>
            <a:r>
              <a:rPr lang="en-US" altLang="en-US" dirty="0" smtClean="0"/>
              <a:t>Contains arbitrary number of unnamed homogeneous elements; each can be instance of atomic type, another collection, or a literal type. </a:t>
            </a:r>
          </a:p>
          <a:p>
            <a:pPr algn="just" eaLnBrk="1" hangingPunct="1"/>
            <a:r>
              <a:rPr lang="en-US" altLang="en-US" dirty="0" smtClean="0"/>
              <a:t>Only collection objects have identity. </a:t>
            </a:r>
          </a:p>
          <a:p>
            <a:pPr algn="just" eaLnBrk="1" hangingPunct="1"/>
            <a:r>
              <a:rPr lang="en-US" altLang="en-US" dirty="0" smtClean="0"/>
              <a:t>Use </a:t>
            </a:r>
            <a:r>
              <a:rPr lang="en-US" altLang="en-US" dirty="0" err="1" smtClean="0"/>
              <a:t>iterator</a:t>
            </a:r>
            <a:r>
              <a:rPr lang="en-US" altLang="en-US" dirty="0" smtClean="0"/>
              <a:t> to iterate over collection.</a:t>
            </a:r>
          </a:p>
          <a:p>
            <a:pPr algn="just" eaLnBrk="1" hangingPunct="1"/>
            <a:r>
              <a:rPr lang="en-US" altLang="en-US" dirty="0" smtClean="0"/>
              <a:t>Ordered and unordered collections:</a:t>
            </a:r>
          </a:p>
          <a:p>
            <a:pPr lvl="1" algn="just" eaLnBrk="1" hangingPunct="1"/>
            <a:r>
              <a:rPr lang="en-US" altLang="en-US" dirty="0" smtClean="0"/>
              <a:t>ordered: traversed first to last, or vice versa; </a:t>
            </a:r>
          </a:p>
          <a:p>
            <a:pPr lvl="1" algn="just" eaLnBrk="1" hangingPunct="1"/>
            <a:r>
              <a:rPr lang="en-US" altLang="en-US" dirty="0" smtClean="0"/>
              <a:t>unordered: no fixed order of iteration.</a:t>
            </a:r>
          </a:p>
          <a:p>
            <a:pPr marL="346075" lvl="1" indent="-346075" algn="just" eaLnBrk="1" hangingPunct="1">
              <a:buFont typeface="Arial" pitchFamily="34" charset="0"/>
              <a:buChar char="•"/>
            </a:pPr>
            <a:r>
              <a:rPr lang="en-US" altLang="en-US" dirty="0" smtClean="0"/>
              <a:t>Five built-in collection subtypes :</a:t>
            </a:r>
          </a:p>
          <a:p>
            <a:pPr marL="746125" lvl="2" indent="-346075" algn="just"/>
            <a:r>
              <a:rPr lang="en-US" altLang="en-US" u="sng" dirty="0" smtClean="0"/>
              <a:t>Set</a:t>
            </a:r>
            <a:r>
              <a:rPr lang="en-US" altLang="en-US" dirty="0" smtClean="0"/>
              <a:t>: unordered collections without duplicates.</a:t>
            </a:r>
          </a:p>
          <a:p>
            <a:pPr marL="746125" lvl="2" indent="-346075" algn="just"/>
            <a:r>
              <a:rPr lang="en-US" altLang="en-US" u="sng" dirty="0" smtClean="0"/>
              <a:t>Bag</a:t>
            </a:r>
            <a:r>
              <a:rPr lang="en-US" altLang="en-US" dirty="0" smtClean="0"/>
              <a:t>: unordered collections that do allow duplicates.</a:t>
            </a:r>
          </a:p>
          <a:p>
            <a:pPr marL="746125" lvl="2" indent="-346075" algn="just"/>
            <a:r>
              <a:rPr lang="en-US" altLang="en-US" u="sng" dirty="0" smtClean="0"/>
              <a:t>List</a:t>
            </a:r>
            <a:r>
              <a:rPr lang="en-US" altLang="en-US" dirty="0" smtClean="0"/>
              <a:t>: ordered collections that allow duplicates.</a:t>
            </a:r>
          </a:p>
          <a:p>
            <a:pPr marL="746125" lvl="2" indent="-346075" algn="just"/>
            <a:r>
              <a:rPr lang="en-US" altLang="en-US" u="sng" dirty="0" smtClean="0"/>
              <a:t>Array</a:t>
            </a:r>
            <a:r>
              <a:rPr lang="en-US" altLang="en-US" dirty="0" smtClean="0"/>
              <a:t>: 1D array of dynamically varying length.</a:t>
            </a:r>
          </a:p>
          <a:p>
            <a:pPr marL="746125" lvl="2" indent="-346075" algn="just"/>
            <a:r>
              <a:rPr lang="en-US" altLang="en-US" u="sng" dirty="0" smtClean="0"/>
              <a:t>Dictionary</a:t>
            </a:r>
            <a:r>
              <a:rPr lang="en-US" altLang="en-US" dirty="0" smtClean="0"/>
              <a:t>: unordered sequence of key-value pairs with no duplicate keys.</a:t>
            </a:r>
          </a:p>
          <a:p>
            <a:pPr marL="746125" lvl="2" indent="-346075" algn="just"/>
            <a:endParaRPr lang="en-US" altLang="en-US" dirty="0" smtClean="0"/>
          </a:p>
          <a:p>
            <a:pPr marL="346075" lvl="1" indent="-346075" algn="just" eaLnBrk="1" hangingPunct="1">
              <a:buNone/>
            </a:pPr>
            <a:r>
              <a:rPr lang="en-US" altLang="en-US" dirty="0" smtClean="0"/>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8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80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805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805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805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805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805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805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805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05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805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805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2667000" y="360363"/>
            <a:ext cx="6324600" cy="554037"/>
          </a:xfrm>
        </p:spPr>
        <p:txBody>
          <a:bodyPr>
            <a:noAutofit/>
          </a:bodyPr>
          <a:lstStyle/>
          <a:p>
            <a:pPr eaLnBrk="1" hangingPunct="1">
              <a:defRPr/>
            </a:pPr>
            <a:r>
              <a:rPr sz="3400" b="1">
                <a:solidFill>
                  <a:schemeClr val="tx1"/>
                </a:solidFill>
              </a:rPr>
              <a:t>ODL Interface for Collections</a:t>
            </a:r>
            <a:endParaRPr sz="3400">
              <a:solidFill>
                <a:schemeClr val="tx1"/>
              </a:solidFill>
            </a:endParaRPr>
          </a:p>
        </p:txBody>
      </p:sp>
      <p:pic>
        <p:nvPicPr>
          <p:cNvPr id="61443" name="Picture 5" descr="DS3-Figure 26-07"/>
          <p:cNvPicPr>
            <a:picLocks noChangeAspect="1" noChangeArrowheads="1"/>
          </p:cNvPicPr>
          <p:nvPr/>
        </p:nvPicPr>
        <p:blipFill>
          <a:blip r:embed="rId2"/>
          <a:srcRect/>
          <a:stretch>
            <a:fillRect/>
          </a:stretch>
        </p:blipFill>
        <p:spPr bwMode="auto">
          <a:xfrm>
            <a:off x="1122363" y="1533525"/>
            <a:ext cx="7488237" cy="4791075"/>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828800" y="304800"/>
            <a:ext cx="6837362" cy="792163"/>
          </a:xfrm>
        </p:spPr>
        <p:txBody>
          <a:bodyPr/>
          <a:lstStyle/>
          <a:p>
            <a:pPr algn="r" eaLnBrk="1" hangingPunct="1"/>
            <a:r>
              <a:rPr lang="en-US" sz="3200" dirty="0" smtClean="0">
                <a:latin typeface="Open Sans" pitchFamily="-84" charset="0"/>
              </a:rPr>
              <a:t>LEARNING OUTCOME</a:t>
            </a:r>
          </a:p>
        </p:txBody>
      </p:sp>
      <p:sp>
        <p:nvSpPr>
          <p:cNvPr id="34819" name="Content Placeholder 2"/>
          <p:cNvSpPr>
            <a:spLocks noGrp="1"/>
          </p:cNvSpPr>
          <p:nvPr>
            <p:ph idx="1"/>
          </p:nvPr>
        </p:nvSpPr>
        <p:spPr>
          <a:xfrm>
            <a:off x="1295400" y="1981200"/>
            <a:ext cx="7800975" cy="3040063"/>
          </a:xfrm>
        </p:spPr>
        <p:txBody>
          <a:bodyPr>
            <a:normAutofit/>
          </a:bodyPr>
          <a:lstStyle/>
          <a:p>
            <a:pPr marL="0" indent="0">
              <a:buNone/>
            </a:pPr>
            <a:r>
              <a:rPr lang="en-AU" sz="3200" dirty="0" smtClean="0"/>
              <a:t>LO 3: Design database using Object Oriented data model</a:t>
            </a:r>
            <a:endParaRPr lang="en-US" sz="3000" dirty="0" smtClean="0">
              <a:latin typeface="Open Sans" pitchFamily="-8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2286000" y="381000"/>
            <a:ext cx="7086600" cy="554037"/>
          </a:xfrm>
        </p:spPr>
        <p:txBody>
          <a:bodyPr>
            <a:noAutofit/>
          </a:bodyPr>
          <a:lstStyle/>
          <a:p>
            <a:pPr eaLnBrk="1" hangingPunct="1">
              <a:defRPr/>
            </a:pPr>
            <a:r>
              <a:rPr sz="3200" b="1" smtClean="0">
                <a:solidFill>
                  <a:schemeClr val="tx1"/>
                </a:solidFill>
              </a:rPr>
              <a:t>Object </a:t>
            </a:r>
            <a:r>
              <a:rPr sz="3200" b="1">
                <a:solidFill>
                  <a:schemeClr val="tx1"/>
                </a:solidFill>
              </a:rPr>
              <a:t>Model – Atomic Objects</a:t>
            </a:r>
          </a:p>
        </p:txBody>
      </p:sp>
      <p:sp>
        <p:nvSpPr>
          <p:cNvPr id="283651" name="Rectangle 3"/>
          <p:cNvSpPr>
            <a:spLocks noGrp="1" noChangeArrowheads="1"/>
          </p:cNvSpPr>
          <p:nvPr>
            <p:ph idx="1"/>
          </p:nvPr>
        </p:nvSpPr>
        <p:spPr>
          <a:xfrm>
            <a:off x="1219200" y="1638300"/>
            <a:ext cx="7391400" cy="4762500"/>
          </a:xfrm>
        </p:spPr>
        <p:txBody>
          <a:bodyPr>
            <a:normAutofit/>
          </a:bodyPr>
          <a:lstStyle/>
          <a:p>
            <a:pPr algn="just" eaLnBrk="1" hangingPunct="1"/>
            <a:r>
              <a:rPr lang="en-US" altLang="en-US" sz="2200" dirty="0" smtClean="0">
                <a:cs typeface="Times New Roman" pitchFamily="18" charset="0"/>
              </a:rPr>
              <a:t>Any user-defined object that is not a collection object is called an atomic object. </a:t>
            </a:r>
          </a:p>
          <a:p>
            <a:pPr algn="just" eaLnBrk="1" hangingPunct="1"/>
            <a:r>
              <a:rPr lang="en-US" altLang="en-US" sz="2200" dirty="0" smtClean="0">
                <a:cs typeface="Times New Roman" pitchFamily="18" charset="0"/>
              </a:rPr>
              <a:t>Atomic objects are represented as a class, which comprises </a:t>
            </a:r>
            <a:r>
              <a:rPr lang="en-US" altLang="en-US" sz="2200" i="1" dirty="0" smtClean="0">
                <a:cs typeface="Times New Roman" pitchFamily="18" charset="0"/>
              </a:rPr>
              <a:t>state</a:t>
            </a:r>
            <a:r>
              <a:rPr lang="en-US" altLang="en-US" sz="2200" dirty="0" smtClean="0">
                <a:cs typeface="Times New Roman" pitchFamily="18" charset="0"/>
              </a:rPr>
              <a:t> and </a:t>
            </a:r>
            <a:r>
              <a:rPr lang="en-US" altLang="en-US" sz="2200" i="1" dirty="0" smtClean="0">
                <a:cs typeface="Times New Roman" pitchFamily="18" charset="0"/>
              </a:rPr>
              <a:t>behavior</a:t>
            </a:r>
            <a:r>
              <a:rPr lang="en-US" altLang="en-US" sz="2200" dirty="0" smtClean="0">
                <a:cs typeface="Times New Roman" pitchFamily="18" charset="0"/>
              </a:rPr>
              <a:t>. </a:t>
            </a:r>
          </a:p>
          <a:p>
            <a:pPr algn="just" eaLnBrk="1" hangingPunct="1"/>
            <a:r>
              <a:rPr lang="en-US" altLang="en-US" sz="2200" dirty="0" smtClean="0">
                <a:cs typeface="Times New Roman" pitchFamily="18" charset="0"/>
              </a:rPr>
              <a:t>State represented by set of properties (attribute or relationship).</a:t>
            </a:r>
          </a:p>
          <a:p>
            <a:pPr algn="just" eaLnBrk="1" hangingPunct="1"/>
            <a:r>
              <a:rPr lang="en-US" altLang="en-US" sz="2200" dirty="0" smtClean="0">
                <a:cs typeface="Times New Roman" pitchFamily="18" charset="0"/>
              </a:rPr>
              <a:t>Attribute is not a “first class” object (i.e. not an object and so no Object Identifier). Ex. A Branch Class has attributes for the branch number, street, city, and postcode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3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3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3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1676400" y="381000"/>
            <a:ext cx="8382000" cy="554037"/>
          </a:xfrm>
        </p:spPr>
        <p:txBody>
          <a:bodyPr>
            <a:noAutofit/>
          </a:bodyPr>
          <a:lstStyle/>
          <a:p>
            <a:pPr eaLnBrk="1" hangingPunct="1">
              <a:defRPr/>
            </a:pPr>
            <a:r>
              <a:rPr sz="3400" b="1" smtClean="0">
                <a:solidFill>
                  <a:schemeClr val="tx1"/>
                </a:solidFill>
              </a:rPr>
              <a:t>Object Model - Relationships</a:t>
            </a:r>
            <a:endParaRPr sz="3400" b="1">
              <a:solidFill>
                <a:schemeClr val="tx1"/>
              </a:solidFill>
            </a:endParaRPr>
          </a:p>
        </p:txBody>
      </p:sp>
      <p:sp>
        <p:nvSpPr>
          <p:cNvPr id="282627" name="Rectangle 3"/>
          <p:cNvSpPr>
            <a:spLocks noGrp="1" noChangeArrowheads="1"/>
          </p:cNvSpPr>
          <p:nvPr>
            <p:ph idx="1"/>
          </p:nvPr>
        </p:nvSpPr>
        <p:spPr>
          <a:xfrm>
            <a:off x="1158875" y="1752600"/>
            <a:ext cx="7527925" cy="3813175"/>
          </a:xfrm>
        </p:spPr>
        <p:txBody>
          <a:bodyPr>
            <a:noAutofit/>
          </a:bodyPr>
          <a:lstStyle/>
          <a:p>
            <a:pPr eaLnBrk="1" hangingPunct="1"/>
            <a:r>
              <a:rPr lang="en-US" altLang="en-US" sz="2200" dirty="0" smtClean="0"/>
              <a:t>Only binary relationships supported.</a:t>
            </a:r>
          </a:p>
          <a:p>
            <a:pPr eaLnBrk="1" hangingPunct="1">
              <a:spcBef>
                <a:spcPts val="2400"/>
              </a:spcBef>
              <a:spcAft>
                <a:spcPts val="2400"/>
              </a:spcAft>
            </a:pPr>
            <a:r>
              <a:rPr lang="en-US" altLang="en-US" sz="2200" dirty="0" smtClean="0"/>
              <a:t>Traversal paths are defined for each direction of traversal. </a:t>
            </a:r>
          </a:p>
          <a:p>
            <a:pPr lvl="1" eaLnBrk="1" hangingPunct="1">
              <a:spcBef>
                <a:spcPts val="600"/>
              </a:spcBef>
              <a:spcAft>
                <a:spcPts val="600"/>
              </a:spcAft>
              <a:buFontTx/>
              <a:buNone/>
            </a:pPr>
            <a:r>
              <a:rPr lang="en-US" altLang="en-US" sz="2200" dirty="0" smtClean="0"/>
              <a:t>class Branch {</a:t>
            </a:r>
          </a:p>
          <a:p>
            <a:pPr lvl="1" eaLnBrk="1" hangingPunct="1">
              <a:spcBef>
                <a:spcPts val="600"/>
              </a:spcBef>
              <a:spcAft>
                <a:spcPts val="600"/>
              </a:spcAft>
              <a:buFontTx/>
              <a:buNone/>
            </a:pPr>
            <a:r>
              <a:rPr lang="en-US" altLang="en-US" sz="2200" dirty="0" smtClean="0"/>
              <a:t>	relationship set &lt;Staff&gt;Has inverse Staff::</a:t>
            </a:r>
            <a:r>
              <a:rPr lang="en-US" altLang="en-US" sz="2200" dirty="0" err="1" smtClean="0"/>
              <a:t>WorksAt</a:t>
            </a:r>
            <a:r>
              <a:rPr lang="en-US" altLang="en-US" sz="2200" dirty="0" smtClean="0"/>
              <a:t>}</a:t>
            </a:r>
          </a:p>
          <a:p>
            <a:pPr lvl="1" eaLnBrk="1" hangingPunct="1">
              <a:spcBef>
                <a:spcPts val="600"/>
              </a:spcBef>
              <a:spcAft>
                <a:spcPts val="600"/>
              </a:spcAft>
              <a:buFontTx/>
              <a:buNone/>
            </a:pPr>
            <a:r>
              <a:rPr lang="en-US" altLang="en-US" sz="2200" dirty="0" smtClean="0"/>
              <a:t>class Staff {</a:t>
            </a:r>
          </a:p>
          <a:p>
            <a:pPr lvl="1" eaLnBrk="1" hangingPunct="1">
              <a:spcBef>
                <a:spcPts val="600"/>
              </a:spcBef>
              <a:spcAft>
                <a:spcPts val="600"/>
              </a:spcAft>
              <a:buFontTx/>
              <a:buNone/>
            </a:pPr>
            <a:r>
              <a:rPr lang="en-US" altLang="en-US" sz="2200" dirty="0" smtClean="0"/>
              <a:t>	relationship Branch </a:t>
            </a:r>
            <a:r>
              <a:rPr lang="en-US" altLang="en-US" sz="2200" dirty="0" err="1" smtClean="0"/>
              <a:t>WorksAt</a:t>
            </a:r>
            <a:r>
              <a:rPr lang="en-US" altLang="en-US" sz="2200" dirty="0" smtClean="0"/>
              <a:t> inverse Branch::Has}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2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26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26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26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2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2667000" y="152400"/>
            <a:ext cx="6324600" cy="1104900"/>
          </a:xfrm>
        </p:spPr>
        <p:txBody>
          <a:bodyPr>
            <a:normAutofit fontScale="90000"/>
          </a:bodyPr>
          <a:lstStyle/>
          <a:p>
            <a:pPr eaLnBrk="1" hangingPunct="1">
              <a:defRPr/>
            </a:pPr>
            <a:r>
              <a:rPr b="1">
                <a:solidFill>
                  <a:schemeClr val="tx1"/>
                </a:solidFill>
              </a:rPr>
              <a:t>ODMG Object Model - Types, Classes, Interfaces, and Inheritance</a:t>
            </a:r>
          </a:p>
        </p:txBody>
      </p:sp>
      <p:sp>
        <p:nvSpPr>
          <p:cNvPr id="261123" name="Rectangle 3"/>
          <p:cNvSpPr>
            <a:spLocks noGrp="1" noChangeArrowheads="1"/>
          </p:cNvSpPr>
          <p:nvPr>
            <p:ph idx="1"/>
          </p:nvPr>
        </p:nvSpPr>
        <p:spPr>
          <a:xfrm>
            <a:off x="1162050" y="1600200"/>
            <a:ext cx="7677150" cy="4876800"/>
          </a:xfrm>
        </p:spPr>
        <p:txBody>
          <a:bodyPr>
            <a:normAutofit/>
          </a:bodyPr>
          <a:lstStyle/>
          <a:p>
            <a:pPr eaLnBrk="1" hangingPunct="1">
              <a:lnSpc>
                <a:spcPct val="80000"/>
              </a:lnSpc>
            </a:pPr>
            <a:r>
              <a:rPr lang="en-US" altLang="en-US" sz="2200" dirty="0" smtClean="0"/>
              <a:t>Two ways to specify types: interfaces and classes.</a:t>
            </a:r>
          </a:p>
          <a:p>
            <a:pPr eaLnBrk="1" hangingPunct="1">
              <a:lnSpc>
                <a:spcPct val="80000"/>
              </a:lnSpc>
            </a:pPr>
            <a:r>
              <a:rPr lang="en-US" altLang="en-US" sz="2200" dirty="0" smtClean="0">
                <a:cs typeface="Times New Roman" pitchFamily="18" charset="0"/>
              </a:rPr>
              <a:t>Interface</a:t>
            </a:r>
            <a:r>
              <a:rPr lang="en-US" altLang="en-US" sz="2200" i="1" dirty="0" smtClean="0">
                <a:cs typeface="Times New Roman" pitchFamily="18" charset="0"/>
              </a:rPr>
              <a:t> </a:t>
            </a:r>
            <a:r>
              <a:rPr lang="en-US" altLang="en-US" sz="2200" dirty="0" smtClean="0">
                <a:cs typeface="Times New Roman" pitchFamily="18" charset="0"/>
              </a:rPr>
              <a:t>is a specification that defines only abstract behavior of an object type, using operation signatures.</a:t>
            </a:r>
          </a:p>
          <a:p>
            <a:pPr eaLnBrk="1" hangingPunct="1">
              <a:lnSpc>
                <a:spcPct val="80000"/>
              </a:lnSpc>
            </a:pPr>
            <a:r>
              <a:rPr lang="en-US" altLang="en-US" sz="2200" i="1" dirty="0" smtClean="0">
                <a:cs typeface="Times New Roman" pitchFamily="18" charset="0"/>
              </a:rPr>
              <a:t>Behavior inheritance </a:t>
            </a:r>
            <a:r>
              <a:rPr lang="en-US" altLang="en-US" sz="2200" dirty="0" smtClean="0">
                <a:cs typeface="Times New Roman" pitchFamily="18" charset="0"/>
              </a:rPr>
              <a:t>allows interfaces to be inherited by other interfaces/classes (but properties cannot be inherited from the interface). </a:t>
            </a:r>
          </a:p>
          <a:p>
            <a:pPr eaLnBrk="1" hangingPunct="1">
              <a:lnSpc>
                <a:spcPct val="80000"/>
              </a:lnSpc>
            </a:pPr>
            <a:r>
              <a:rPr lang="en-US" altLang="en-US" sz="2200" dirty="0" smtClean="0">
                <a:cs typeface="Times New Roman" pitchFamily="18" charset="0"/>
              </a:rPr>
              <a:t>Interface also non </a:t>
            </a:r>
            <a:r>
              <a:rPr lang="en-US" altLang="en-US" sz="2200" dirty="0" err="1" smtClean="0">
                <a:cs typeface="Times New Roman" pitchFamily="18" charset="0"/>
              </a:rPr>
              <a:t>instantiable</a:t>
            </a:r>
            <a:r>
              <a:rPr lang="en-US" altLang="en-US" sz="2200" dirty="0" smtClean="0">
                <a:cs typeface="Times New Roman" pitchFamily="18" charset="0"/>
              </a:rPr>
              <a:t> – cannot create objects from an interface </a:t>
            </a:r>
          </a:p>
          <a:p>
            <a:pPr eaLnBrk="1" hangingPunct="1">
              <a:lnSpc>
                <a:spcPct val="80000"/>
              </a:lnSpc>
            </a:pPr>
            <a:r>
              <a:rPr lang="en-US" altLang="en-US" sz="2200" dirty="0" smtClean="0">
                <a:cs typeface="Times New Roman" pitchFamily="18" charset="0"/>
              </a:rPr>
              <a:t>Normally, interfaces used to specify abstract operations that can be inherited by classes or by other interfaces. </a:t>
            </a:r>
            <a:endParaRPr lang="en-US" altLang="en-US" sz="2200"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11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1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5" name="Rectangle 3"/>
          <p:cNvSpPr>
            <a:spLocks noGrp="1" noChangeArrowheads="1"/>
          </p:cNvSpPr>
          <p:nvPr>
            <p:ph idx="1"/>
          </p:nvPr>
        </p:nvSpPr>
        <p:spPr>
          <a:xfrm>
            <a:off x="1219200" y="1600200"/>
            <a:ext cx="7467600" cy="4752975"/>
          </a:xfrm>
        </p:spPr>
        <p:txBody>
          <a:bodyPr>
            <a:normAutofit/>
          </a:bodyPr>
          <a:lstStyle/>
          <a:p>
            <a:pPr eaLnBrk="1" hangingPunct="1"/>
            <a:r>
              <a:rPr lang="en-US" altLang="en-US" sz="2200" dirty="0" smtClean="0"/>
              <a:t>Class defines both the abstract state and behavior of an object type, and is </a:t>
            </a:r>
            <a:r>
              <a:rPr lang="en-US" altLang="en-US" sz="2200" dirty="0" err="1" smtClean="0"/>
              <a:t>instantiable</a:t>
            </a:r>
            <a:r>
              <a:rPr lang="en-US" altLang="en-US" sz="2200" dirty="0" smtClean="0"/>
              <a:t>.</a:t>
            </a:r>
          </a:p>
          <a:p>
            <a:pPr eaLnBrk="1" hangingPunct="1"/>
            <a:r>
              <a:rPr lang="en-US" altLang="en-US" sz="2200" dirty="0" smtClean="0"/>
              <a:t>Thus, interface is an abstract concept and class an implementation concept.</a:t>
            </a:r>
          </a:p>
          <a:p>
            <a:pPr eaLnBrk="1" hangingPunct="1"/>
            <a:r>
              <a:rPr lang="en-US" altLang="en-US" sz="2200" dirty="0" smtClean="0"/>
              <a:t>Can specify single inheritance between classes using </a:t>
            </a:r>
            <a:r>
              <a:rPr lang="en-US" altLang="en-US" sz="2200" u="sng" dirty="0" smtClean="0"/>
              <a:t>extends</a:t>
            </a:r>
            <a:r>
              <a:rPr lang="en-US" altLang="en-US" sz="2200" dirty="0" smtClean="0"/>
              <a:t> keyword.</a:t>
            </a:r>
          </a:p>
          <a:p>
            <a:pPr eaLnBrk="1" hangingPunct="1"/>
            <a:r>
              <a:rPr lang="en-US" altLang="en-US" sz="2200" dirty="0" smtClean="0"/>
              <a:t>Multiple inheritance not allowed using </a:t>
            </a:r>
            <a:r>
              <a:rPr lang="en-US" altLang="en-US" sz="2200" i="1" dirty="0" smtClean="0"/>
              <a:t>extends</a:t>
            </a:r>
            <a:r>
              <a:rPr lang="en-US" altLang="en-US" sz="2200" dirty="0" smtClean="0"/>
              <a:t> but is allowed using behavior inheritance.</a:t>
            </a:r>
          </a:p>
          <a:p>
            <a:pPr eaLnBrk="1" hangingPunct="1"/>
            <a:r>
              <a:rPr lang="en-US" altLang="en-US" sz="2200" dirty="0" smtClean="0"/>
              <a:t>Class definition can specify its extent and keys :</a:t>
            </a:r>
          </a:p>
          <a:p>
            <a:pPr lvl="1"/>
            <a:r>
              <a:rPr lang="en-US" altLang="en-US" sz="2200" dirty="0" smtClean="0"/>
              <a:t>Extent : set of all instances of given type. May request ODMS maintain index to members of this set.</a:t>
            </a:r>
          </a:p>
          <a:p>
            <a:pPr lvl="1"/>
            <a:r>
              <a:rPr lang="en-US" altLang="en-US" sz="2200" dirty="0" smtClean="0"/>
              <a:t>Key : uniquely identifies the instances of a type (similar to the concept of a candidate key).</a:t>
            </a:r>
          </a:p>
        </p:txBody>
      </p:sp>
      <p:sp>
        <p:nvSpPr>
          <p:cNvPr id="7" name="Rectangle 2"/>
          <p:cNvSpPr>
            <a:spLocks noGrp="1" noChangeArrowheads="1"/>
          </p:cNvSpPr>
          <p:nvPr>
            <p:ph type="title"/>
          </p:nvPr>
        </p:nvSpPr>
        <p:spPr>
          <a:xfrm>
            <a:off x="2667000" y="152400"/>
            <a:ext cx="6324600" cy="1104900"/>
          </a:xfrm>
        </p:spPr>
        <p:txBody>
          <a:bodyPr>
            <a:normAutofit fontScale="90000"/>
          </a:bodyPr>
          <a:lstStyle/>
          <a:p>
            <a:pPr eaLnBrk="1" hangingPunct="1">
              <a:defRPr/>
            </a:pPr>
            <a:r>
              <a:rPr b="1">
                <a:solidFill>
                  <a:schemeClr val="tx1"/>
                </a:solidFill>
              </a:rPr>
              <a:t>ODMG Object Model - Types, Classes, Interfaces, and Inheritance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4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4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4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467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467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4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1295400" y="360363"/>
            <a:ext cx="8382000" cy="554037"/>
          </a:xfrm>
        </p:spPr>
        <p:txBody>
          <a:bodyPr>
            <a:normAutofit fontScale="90000"/>
          </a:bodyPr>
          <a:lstStyle/>
          <a:p>
            <a:pPr eaLnBrk="1" hangingPunct="1">
              <a:defRPr/>
            </a:pPr>
            <a:r>
              <a:rPr sz="4000" b="1">
                <a:solidFill>
                  <a:schemeClr val="tx1"/>
                </a:solidFill>
              </a:rPr>
              <a:t>ODMG Object Model</a:t>
            </a:r>
          </a:p>
        </p:txBody>
      </p:sp>
      <p:sp>
        <p:nvSpPr>
          <p:cNvPr id="67587" name="Rectangle 3"/>
          <p:cNvSpPr>
            <a:spLocks noGrp="1" noChangeArrowheads="1"/>
          </p:cNvSpPr>
          <p:nvPr>
            <p:ph idx="1"/>
          </p:nvPr>
        </p:nvSpPr>
        <p:spPr>
          <a:xfrm>
            <a:off x="2438400" y="1600200"/>
            <a:ext cx="5791200" cy="609600"/>
          </a:xfrm>
        </p:spPr>
        <p:txBody>
          <a:bodyPr>
            <a:noAutofit/>
          </a:bodyPr>
          <a:lstStyle/>
          <a:p>
            <a:pPr eaLnBrk="1" hangingPunct="1">
              <a:buNone/>
            </a:pPr>
            <a:r>
              <a:rPr lang="en-US" altLang="en-US" sz="2400" b="1" dirty="0" smtClean="0"/>
              <a:t>Object model also specifies:</a:t>
            </a:r>
          </a:p>
          <a:p>
            <a:pPr lvl="1" eaLnBrk="1" hangingPunct="1">
              <a:lnSpc>
                <a:spcPct val="40000"/>
              </a:lnSpc>
              <a:buNone/>
            </a:pPr>
            <a:endParaRPr lang="en-US" altLang="en-US" sz="2400" b="1" dirty="0" smtClean="0"/>
          </a:p>
        </p:txBody>
      </p:sp>
      <p:graphicFrame>
        <p:nvGraphicFramePr>
          <p:cNvPr id="7" name="Diagram 6"/>
          <p:cNvGraphicFramePr/>
          <p:nvPr/>
        </p:nvGraphicFramePr>
        <p:xfrm>
          <a:off x="1676400" y="2286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2743200" y="436563"/>
            <a:ext cx="8382000" cy="554037"/>
          </a:xfrm>
        </p:spPr>
        <p:txBody>
          <a:bodyPr>
            <a:noAutofit/>
          </a:bodyPr>
          <a:lstStyle/>
          <a:p>
            <a:pPr algn="just" eaLnBrk="1" hangingPunct="1">
              <a:defRPr/>
            </a:pPr>
            <a:r>
              <a:rPr b="1">
                <a:solidFill>
                  <a:schemeClr val="tx1"/>
                </a:solidFill>
              </a:rPr>
              <a:t>Object Definition Language (ODL)</a:t>
            </a:r>
          </a:p>
        </p:txBody>
      </p:sp>
      <p:sp>
        <p:nvSpPr>
          <p:cNvPr id="68611" name="Rectangle 3"/>
          <p:cNvSpPr>
            <a:spLocks noGrp="1" noChangeArrowheads="1"/>
          </p:cNvSpPr>
          <p:nvPr>
            <p:ph idx="1"/>
          </p:nvPr>
        </p:nvSpPr>
        <p:spPr>
          <a:xfrm>
            <a:off x="1219200" y="2640013"/>
            <a:ext cx="7239000" cy="3989387"/>
          </a:xfrm>
        </p:spPr>
        <p:txBody>
          <a:bodyPr>
            <a:normAutofit/>
          </a:bodyPr>
          <a:lstStyle/>
          <a:p>
            <a:pPr eaLnBrk="1" hangingPunct="1">
              <a:buFont typeface="Monotype Sorts"/>
              <a:buNone/>
            </a:pPr>
            <a:r>
              <a:rPr lang="en-US" altLang="en-US" dirty="0" smtClean="0"/>
              <a:t>module </a:t>
            </a:r>
            <a:r>
              <a:rPr lang="en-US" altLang="en-US" dirty="0" err="1" smtClean="0"/>
              <a:t>DreamHome</a:t>
            </a:r>
            <a:endParaRPr lang="en-US" altLang="en-US" dirty="0" smtClean="0"/>
          </a:p>
          <a:p>
            <a:pPr eaLnBrk="1" hangingPunct="1">
              <a:buFont typeface="Monotype Sorts"/>
              <a:buNone/>
            </a:pPr>
            <a:r>
              <a:rPr lang="en-US" altLang="en-US" dirty="0" smtClean="0"/>
              <a:t>Class Branch</a:t>
            </a:r>
          </a:p>
          <a:p>
            <a:pPr eaLnBrk="1" hangingPunct="1">
              <a:buFont typeface="Monotype Sorts"/>
              <a:buNone/>
            </a:pPr>
            <a:r>
              <a:rPr lang="en-US" altLang="en-US" dirty="0" smtClean="0"/>
              <a:t>	(extent </a:t>
            </a:r>
            <a:r>
              <a:rPr lang="en-US" altLang="en-US" dirty="0" err="1" smtClean="0"/>
              <a:t>branchOffices</a:t>
            </a:r>
            <a:r>
              <a:rPr lang="en-US" altLang="en-US" dirty="0" smtClean="0"/>
              <a:t> 	key </a:t>
            </a:r>
            <a:r>
              <a:rPr lang="en-US" altLang="en-US" dirty="0" err="1" smtClean="0"/>
              <a:t>branchNo</a:t>
            </a:r>
            <a:r>
              <a:rPr lang="en-US" altLang="en-US" dirty="0" smtClean="0"/>
              <a:t>)</a:t>
            </a:r>
          </a:p>
          <a:p>
            <a:pPr eaLnBrk="1" hangingPunct="1">
              <a:buFont typeface="Monotype Sorts"/>
              <a:buNone/>
            </a:pPr>
            <a:r>
              <a:rPr lang="en-US" altLang="en-US" dirty="0" smtClean="0"/>
              <a:t>{</a:t>
            </a:r>
          </a:p>
          <a:p>
            <a:pPr eaLnBrk="1" hangingPunct="1">
              <a:buFont typeface="Monotype Sorts"/>
              <a:buNone/>
            </a:pPr>
            <a:r>
              <a:rPr lang="en-US" altLang="en-US" dirty="0" smtClean="0"/>
              <a:t>	attribute string </a:t>
            </a:r>
            <a:r>
              <a:rPr lang="en-US" altLang="en-US" dirty="0" err="1" smtClean="0"/>
              <a:t>branchNo</a:t>
            </a:r>
            <a:r>
              <a:rPr lang="en-US" altLang="en-US" dirty="0" smtClean="0"/>
              <a:t>; </a:t>
            </a:r>
          </a:p>
          <a:p>
            <a:pPr eaLnBrk="1" hangingPunct="1">
              <a:buFont typeface="Monotype Sorts"/>
              <a:buNone/>
            </a:pPr>
            <a:r>
              <a:rPr lang="en-US" altLang="en-US" dirty="0" smtClean="0"/>
              <a:t>	….</a:t>
            </a:r>
          </a:p>
          <a:p>
            <a:pPr eaLnBrk="1" hangingPunct="1">
              <a:buFont typeface="Monotype Sorts"/>
              <a:buNone/>
            </a:pPr>
            <a:r>
              <a:rPr lang="en-US" altLang="en-US" dirty="0" smtClean="0"/>
              <a:t>	relationship Manager </a:t>
            </a:r>
            <a:r>
              <a:rPr lang="en-US" altLang="en-US" dirty="0" err="1" smtClean="0"/>
              <a:t>ManagedBy</a:t>
            </a:r>
            <a:r>
              <a:rPr lang="en-US" altLang="en-US" dirty="0" smtClean="0"/>
              <a:t> inverse Manager::Manages;</a:t>
            </a:r>
          </a:p>
          <a:p>
            <a:pPr eaLnBrk="1" hangingPunct="1">
              <a:buFont typeface="Monotype Sorts"/>
              <a:buNone/>
            </a:pPr>
            <a:r>
              <a:rPr lang="en-US" altLang="en-US" dirty="0" smtClean="0"/>
              <a:t>	void </a:t>
            </a:r>
            <a:r>
              <a:rPr lang="en-US" altLang="en-US" dirty="0" err="1" smtClean="0"/>
              <a:t>takeOnPropertyForRent</a:t>
            </a:r>
            <a:r>
              <a:rPr lang="en-US" altLang="en-US" dirty="0" smtClean="0"/>
              <a:t>(in string </a:t>
            </a:r>
            <a:r>
              <a:rPr lang="en-US" altLang="en-US" dirty="0" err="1" smtClean="0"/>
              <a:t>propertyNo</a:t>
            </a:r>
            <a:r>
              <a:rPr lang="en-US" altLang="en-US" dirty="0" smtClean="0"/>
              <a:t>)</a:t>
            </a:r>
          </a:p>
          <a:p>
            <a:pPr eaLnBrk="1" hangingPunct="1">
              <a:buFont typeface="Monotype Sorts"/>
              <a:buNone/>
            </a:pPr>
            <a:r>
              <a:rPr lang="en-US" altLang="en-US" dirty="0" smtClean="0"/>
              <a:t>			raises(</a:t>
            </a:r>
            <a:r>
              <a:rPr lang="en-US" altLang="en-US" dirty="0" err="1" smtClean="0"/>
              <a:t>propertyAlreadyForRent</a:t>
            </a:r>
            <a:r>
              <a:rPr lang="en-US" altLang="en-US" dirty="0" smtClean="0"/>
              <a:t>);</a:t>
            </a:r>
          </a:p>
          <a:p>
            <a:pPr eaLnBrk="1" hangingPunct="1">
              <a:buFont typeface="Monotype Sorts"/>
              <a:buNone/>
            </a:pPr>
            <a:r>
              <a:rPr lang="en-US" altLang="en-US" dirty="0" smtClean="0"/>
              <a:t>}</a:t>
            </a:r>
          </a:p>
        </p:txBody>
      </p:sp>
      <p:sp>
        <p:nvSpPr>
          <p:cNvPr id="7" name="TextBox 6"/>
          <p:cNvSpPr txBox="1"/>
          <p:nvPr/>
        </p:nvSpPr>
        <p:spPr>
          <a:xfrm>
            <a:off x="1066800" y="1600200"/>
            <a:ext cx="7924800"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i="1" dirty="0" smtClean="0">
                <a:latin typeface="Open Sans"/>
              </a:rPr>
              <a:t>ODL is a language for defining the specifications of object types for ODMG-compliant systems, equivalent to the DDL of traditional DBMSs</a:t>
            </a:r>
            <a:endParaRPr lang="en-US" b="1" i="1" dirty="0">
              <a:latin typeface="Open Sans"/>
            </a:endParaRP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1219200" y="1524000"/>
            <a:ext cx="7086600" cy="4419600"/>
          </a:xfrm>
        </p:spPr>
        <p:txBody>
          <a:bodyPr>
            <a:normAutofit/>
          </a:bodyPr>
          <a:lstStyle/>
          <a:p>
            <a:pPr algn="just" eaLnBrk="1" hangingPunct="1">
              <a:buFont typeface="Monotype Sorts"/>
              <a:buNone/>
            </a:pPr>
            <a:r>
              <a:rPr lang="en-US" altLang="en-US" sz="2200" dirty="0" smtClean="0"/>
              <a:t>class Person {</a:t>
            </a:r>
          </a:p>
          <a:p>
            <a:pPr algn="just" eaLnBrk="1" hangingPunct="1">
              <a:buFont typeface="Monotype Sorts"/>
              <a:buNone/>
            </a:pPr>
            <a:r>
              <a:rPr lang="en-US" altLang="en-US" sz="2200" dirty="0" smtClean="0"/>
              <a:t>	attribute </a:t>
            </a:r>
            <a:r>
              <a:rPr lang="en-US" altLang="en-US" sz="2200" dirty="0" err="1" smtClean="0"/>
              <a:t>struct</a:t>
            </a:r>
            <a:r>
              <a:rPr lang="en-US" altLang="en-US" sz="2200" dirty="0" smtClean="0"/>
              <a:t> </a:t>
            </a:r>
            <a:r>
              <a:rPr lang="en-US" altLang="en-US" sz="2200" dirty="0" err="1" smtClean="0"/>
              <a:t>Pname</a:t>
            </a:r>
            <a:r>
              <a:rPr lang="en-US" altLang="en-US" sz="2200" dirty="0" smtClean="0"/>
              <a:t> {string </a:t>
            </a:r>
            <a:r>
              <a:rPr lang="en-US" altLang="en-US" sz="2200" dirty="0" err="1" smtClean="0"/>
              <a:t>fName</a:t>
            </a:r>
            <a:r>
              <a:rPr lang="en-US" altLang="en-US" sz="2200" dirty="0" smtClean="0"/>
              <a:t>, string </a:t>
            </a:r>
            <a:r>
              <a:rPr lang="en-US" altLang="en-US" sz="2200" dirty="0" err="1" smtClean="0"/>
              <a:t>lName</a:t>
            </a:r>
            <a:r>
              <a:rPr lang="en-US" altLang="en-US" sz="2200" dirty="0" smtClean="0"/>
              <a:t>} name;</a:t>
            </a:r>
          </a:p>
          <a:p>
            <a:pPr algn="just" eaLnBrk="1" hangingPunct="1">
              <a:buFont typeface="Monotype Sorts"/>
              <a:buNone/>
            </a:pPr>
            <a:r>
              <a:rPr lang="en-US" altLang="en-US" sz="2200" dirty="0" smtClean="0"/>
              <a:t>}</a:t>
            </a:r>
          </a:p>
          <a:p>
            <a:pPr algn="just" eaLnBrk="1" hangingPunct="1">
              <a:buFont typeface="Monotype Sorts"/>
              <a:buNone/>
            </a:pPr>
            <a:r>
              <a:rPr lang="en-US" altLang="en-US" sz="2200" dirty="0" smtClean="0"/>
              <a:t>Class Staff extends Person</a:t>
            </a:r>
          </a:p>
          <a:p>
            <a:pPr algn="just" eaLnBrk="1" hangingPunct="1">
              <a:buFont typeface="Monotype Sorts"/>
              <a:buNone/>
            </a:pPr>
            <a:r>
              <a:rPr lang="en-US" altLang="en-US" sz="2200" dirty="0" smtClean="0"/>
              <a:t>	(extent staff 	key </a:t>
            </a:r>
            <a:r>
              <a:rPr lang="en-US" altLang="en-US" sz="2200" dirty="0" err="1" smtClean="0"/>
              <a:t>staffNo</a:t>
            </a:r>
            <a:r>
              <a:rPr lang="en-US" altLang="en-US" sz="2200" dirty="0" smtClean="0"/>
              <a:t>)</a:t>
            </a:r>
          </a:p>
          <a:p>
            <a:pPr algn="just" eaLnBrk="1" hangingPunct="1">
              <a:buFont typeface="Monotype Sorts"/>
              <a:buNone/>
            </a:pPr>
            <a:r>
              <a:rPr lang="en-US" altLang="en-US" sz="2200" dirty="0" smtClean="0"/>
              <a:t>{</a:t>
            </a:r>
          </a:p>
          <a:p>
            <a:pPr algn="just" eaLnBrk="1" hangingPunct="1">
              <a:buFont typeface="Monotype Sorts"/>
              <a:buNone/>
            </a:pPr>
            <a:r>
              <a:rPr lang="en-US" altLang="en-US" sz="2200" dirty="0" smtClean="0"/>
              <a:t>	attribute </a:t>
            </a:r>
            <a:r>
              <a:rPr lang="en-US" altLang="en-US" sz="2200" dirty="0" err="1" smtClean="0"/>
              <a:t>staffNo</a:t>
            </a:r>
            <a:r>
              <a:rPr lang="en-US" altLang="en-US" sz="2200" dirty="0" smtClean="0"/>
              <a:t>;</a:t>
            </a:r>
          </a:p>
          <a:p>
            <a:pPr algn="just" eaLnBrk="1" hangingPunct="1">
              <a:buFont typeface="Monotype Sorts"/>
              <a:buNone/>
            </a:pPr>
            <a:r>
              <a:rPr lang="en-US" altLang="en-US" sz="2200" dirty="0" smtClean="0"/>
              <a:t>	attribute date DOB;</a:t>
            </a:r>
          </a:p>
          <a:p>
            <a:pPr algn="just" eaLnBrk="1" hangingPunct="1">
              <a:buFont typeface="Monotype Sorts"/>
              <a:buNone/>
            </a:pPr>
            <a:r>
              <a:rPr lang="en-US" altLang="en-US" sz="2200" dirty="0" smtClean="0"/>
              <a:t>	….</a:t>
            </a:r>
          </a:p>
          <a:p>
            <a:pPr algn="just" eaLnBrk="1" hangingPunct="1">
              <a:buFont typeface="Monotype Sorts"/>
              <a:buNone/>
            </a:pPr>
            <a:r>
              <a:rPr lang="en-US" altLang="en-US" sz="2200" dirty="0" smtClean="0"/>
              <a:t>	short </a:t>
            </a:r>
            <a:r>
              <a:rPr lang="en-US" altLang="en-US" sz="2200" dirty="0" err="1" smtClean="0"/>
              <a:t>getAge</a:t>
            </a:r>
            <a:r>
              <a:rPr lang="en-US" altLang="en-US" sz="2200" dirty="0" smtClean="0"/>
              <a:t>();</a:t>
            </a:r>
          </a:p>
          <a:p>
            <a:pPr algn="just" eaLnBrk="1" hangingPunct="1">
              <a:buFont typeface="Monotype Sorts"/>
              <a:buNone/>
            </a:pPr>
            <a:r>
              <a:rPr lang="en-US" altLang="en-US" sz="2200" dirty="0" smtClean="0"/>
              <a:t>}</a:t>
            </a:r>
          </a:p>
        </p:txBody>
      </p:sp>
      <p:sp>
        <p:nvSpPr>
          <p:cNvPr id="7" name="Rectangle 2"/>
          <p:cNvSpPr txBox="1">
            <a:spLocks noChangeArrowheads="1"/>
          </p:cNvSpPr>
          <p:nvPr/>
        </p:nvSpPr>
        <p:spPr>
          <a:xfrm>
            <a:off x="2743200" y="436563"/>
            <a:ext cx="8382000" cy="554037"/>
          </a:xfrm>
          <a:prstGeom prst="rect">
            <a:avLst/>
          </a:prstGeom>
        </p:spPr>
        <p:txBody>
          <a:bodyPr vert="horz" lIns="91440" tIns="45720" rIns="91440" bIns="45720" rtlCol="0" anchor="ct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chemeClr val="tx1"/>
                </a:solidFill>
                <a:effectLst/>
                <a:uLnTx/>
                <a:uFillTx/>
                <a:latin typeface="Open Sans"/>
                <a:ea typeface="+mj-ea"/>
                <a:cs typeface="+mj-cs"/>
              </a:rPr>
              <a:t>Object Definition Language (ODL)</a:t>
            </a:r>
            <a:endParaRPr kumimoji="0" lang="en-US" sz="3000" b="1" i="0" u="none" strike="noStrike" kern="1200" cap="none" spc="0" normalizeH="0" baseline="0" noProof="0" dirty="0">
              <a:ln>
                <a:noFill/>
              </a:ln>
              <a:solidFill>
                <a:schemeClr val="tx1"/>
              </a:solidFill>
              <a:effectLst/>
              <a:uLnTx/>
              <a:uFillTx/>
              <a:latin typeface="Open Sans"/>
              <a:ea typeface="+mj-ea"/>
              <a:cs typeface="+mj-cs"/>
            </a:endParaRPr>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1295400" y="1676400"/>
            <a:ext cx="8305800" cy="4419600"/>
          </a:xfrm>
        </p:spPr>
        <p:txBody>
          <a:bodyPr>
            <a:normAutofit/>
          </a:bodyPr>
          <a:lstStyle/>
          <a:p>
            <a:pPr algn="just" eaLnBrk="1" hangingPunct="1">
              <a:buFont typeface="Monotype Sorts"/>
              <a:buNone/>
            </a:pPr>
            <a:r>
              <a:rPr lang="en-US" altLang="en-US" sz="2200" dirty="0" smtClean="0"/>
              <a:t>class Manager extends Staff</a:t>
            </a:r>
          </a:p>
          <a:p>
            <a:pPr algn="just" eaLnBrk="1" hangingPunct="1">
              <a:buFont typeface="Monotype Sorts"/>
              <a:buNone/>
            </a:pPr>
            <a:r>
              <a:rPr lang="en-US" altLang="en-US" sz="2200" dirty="0" smtClean="0"/>
              <a:t>	(extent managers)</a:t>
            </a:r>
          </a:p>
          <a:p>
            <a:pPr algn="just" eaLnBrk="1" hangingPunct="1">
              <a:buFont typeface="Monotype Sorts"/>
              <a:buNone/>
            </a:pPr>
            <a:r>
              <a:rPr lang="en-US" altLang="en-US" sz="2200" dirty="0" smtClean="0"/>
              <a:t>{</a:t>
            </a:r>
          </a:p>
          <a:p>
            <a:pPr algn="just" eaLnBrk="1" hangingPunct="1">
              <a:buFont typeface="Monotype Sorts"/>
              <a:buNone/>
            </a:pPr>
            <a:r>
              <a:rPr lang="en-US" altLang="en-US" sz="2200" dirty="0" smtClean="0"/>
              <a:t>	relationship Branch Manages </a:t>
            </a:r>
          </a:p>
          <a:p>
            <a:pPr algn="just" eaLnBrk="1" hangingPunct="1">
              <a:buFont typeface="Monotype Sorts"/>
              <a:buNone/>
            </a:pPr>
            <a:r>
              <a:rPr lang="en-US" altLang="en-US" sz="2200" dirty="0" smtClean="0"/>
              <a:t>		inverse Branch::</a:t>
            </a:r>
            <a:r>
              <a:rPr lang="en-US" altLang="en-US" sz="2200" dirty="0" err="1" smtClean="0"/>
              <a:t>ManagedBy</a:t>
            </a:r>
            <a:r>
              <a:rPr lang="en-US" altLang="en-US" sz="2200" dirty="0" smtClean="0"/>
              <a:t>;</a:t>
            </a:r>
          </a:p>
          <a:p>
            <a:pPr algn="just" eaLnBrk="1" hangingPunct="1">
              <a:buFont typeface="Monotype Sorts"/>
              <a:buNone/>
            </a:pPr>
            <a:r>
              <a:rPr lang="en-US" altLang="en-US" sz="2200" dirty="0" smtClean="0"/>
              <a:t>}</a:t>
            </a:r>
          </a:p>
        </p:txBody>
      </p:sp>
      <p:sp>
        <p:nvSpPr>
          <p:cNvPr id="7" name="Rectangle 2"/>
          <p:cNvSpPr txBox="1">
            <a:spLocks noChangeArrowheads="1"/>
          </p:cNvSpPr>
          <p:nvPr/>
        </p:nvSpPr>
        <p:spPr>
          <a:xfrm>
            <a:off x="2743200" y="436563"/>
            <a:ext cx="8382000" cy="554037"/>
          </a:xfrm>
          <a:prstGeom prst="rect">
            <a:avLst/>
          </a:prstGeom>
        </p:spPr>
        <p:txBody>
          <a:bodyPr vert="horz" lIns="91440" tIns="45720" rIns="91440" bIns="45720" rtlCol="0" anchor="ct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chemeClr val="tx1"/>
                </a:solidFill>
                <a:effectLst/>
                <a:uLnTx/>
                <a:uFillTx/>
                <a:latin typeface="Open Sans"/>
                <a:ea typeface="+mj-ea"/>
                <a:cs typeface="+mj-cs"/>
              </a:rPr>
              <a:t>Object Definition Language (ODL)</a:t>
            </a:r>
            <a:endParaRPr kumimoji="0" lang="en-US" sz="3000" b="1" i="0" u="none" strike="noStrike" kern="1200" cap="none" spc="0" normalizeH="0" baseline="0" noProof="0" dirty="0">
              <a:ln>
                <a:noFill/>
              </a:ln>
              <a:solidFill>
                <a:schemeClr val="tx1"/>
              </a:solidFill>
              <a:effectLst/>
              <a:uLnTx/>
              <a:uFillTx/>
              <a:latin typeface="Open Sans"/>
              <a:ea typeface="+mj-ea"/>
              <a:cs typeface="+mj-cs"/>
            </a:endParaRPr>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2819400" y="360363"/>
            <a:ext cx="8382000" cy="554037"/>
          </a:xfrm>
        </p:spPr>
        <p:txBody>
          <a:bodyPr>
            <a:noAutofit/>
          </a:bodyPr>
          <a:lstStyle/>
          <a:p>
            <a:pPr algn="just" eaLnBrk="1" hangingPunct="1">
              <a:defRPr/>
            </a:pPr>
            <a:r>
              <a:rPr sz="3200" b="1">
                <a:solidFill>
                  <a:schemeClr val="tx1"/>
                </a:solidFill>
              </a:rPr>
              <a:t>Object Query Language (OQL)</a:t>
            </a:r>
          </a:p>
        </p:txBody>
      </p:sp>
      <p:sp>
        <p:nvSpPr>
          <p:cNvPr id="266243" name="Rectangle 3"/>
          <p:cNvSpPr>
            <a:spLocks noGrp="1" noChangeArrowheads="1"/>
          </p:cNvSpPr>
          <p:nvPr>
            <p:ph idx="1"/>
          </p:nvPr>
        </p:nvSpPr>
        <p:spPr>
          <a:xfrm>
            <a:off x="1295400" y="1676400"/>
            <a:ext cx="7010400" cy="4800600"/>
          </a:xfrm>
        </p:spPr>
        <p:txBody>
          <a:bodyPr>
            <a:normAutofit/>
          </a:bodyPr>
          <a:lstStyle/>
          <a:p>
            <a:pPr algn="just" eaLnBrk="1" hangingPunct="1">
              <a:spcBef>
                <a:spcPts val="2400"/>
              </a:spcBef>
            </a:pPr>
            <a:r>
              <a:rPr lang="en-US" altLang="en-US" sz="2200" b="1" dirty="0" smtClean="0"/>
              <a:t>Provides declarative access to object database using SQL-like syntax. </a:t>
            </a:r>
          </a:p>
          <a:p>
            <a:pPr algn="just" eaLnBrk="1" hangingPunct="1">
              <a:spcBef>
                <a:spcPts val="2400"/>
              </a:spcBef>
            </a:pPr>
            <a:r>
              <a:rPr lang="en-US" altLang="en-US" sz="2200" b="1" dirty="0" smtClean="0"/>
              <a:t>Does not provide explicit update operators - leaves this to operations defined on object types. </a:t>
            </a:r>
          </a:p>
          <a:p>
            <a:pPr algn="just" eaLnBrk="1" hangingPunct="1">
              <a:spcBef>
                <a:spcPts val="2400"/>
              </a:spcBef>
            </a:pPr>
            <a:r>
              <a:rPr lang="en-US" altLang="en-US" sz="2200" b="1" dirty="0" smtClean="0"/>
              <a:t>Can be used as a standalone language and as a language embedded in another language, for which an ODMG binding is defined (Smalltalk, C++, and Java). </a:t>
            </a:r>
          </a:p>
          <a:p>
            <a:pPr algn="just" eaLnBrk="1" hangingPunct="1">
              <a:spcBef>
                <a:spcPts val="2400"/>
              </a:spcBef>
            </a:pPr>
            <a:r>
              <a:rPr lang="en-US" altLang="en-US" sz="2200" b="1" dirty="0" smtClean="0"/>
              <a:t>OQL can also invoke operations programmed in these languages.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9795" name="Rectangle 3"/>
          <p:cNvSpPr>
            <a:spLocks noGrp="1" noChangeArrowheads="1"/>
          </p:cNvSpPr>
          <p:nvPr>
            <p:ph idx="1"/>
          </p:nvPr>
        </p:nvSpPr>
        <p:spPr>
          <a:xfrm>
            <a:off x="1079500" y="1524000"/>
            <a:ext cx="7683500" cy="4637087"/>
          </a:xfrm>
        </p:spPr>
        <p:txBody>
          <a:bodyPr>
            <a:normAutofit/>
          </a:bodyPr>
          <a:lstStyle/>
          <a:p>
            <a:pPr algn="just" eaLnBrk="1" hangingPunct="1"/>
            <a:r>
              <a:rPr lang="en-US" altLang="en-US" sz="2200" b="1" dirty="0" smtClean="0"/>
              <a:t>Can be used for associative and navigational access:</a:t>
            </a:r>
          </a:p>
          <a:p>
            <a:pPr lvl="1" algn="just" eaLnBrk="1" hangingPunct="1"/>
            <a:r>
              <a:rPr lang="en-US" altLang="en-US" sz="2200" b="1" dirty="0" smtClean="0">
                <a:cs typeface="Times New Roman" pitchFamily="18" charset="0"/>
              </a:rPr>
              <a:t>Associative query returns collection of objects. How these objects are located is responsibility of ODMS</a:t>
            </a:r>
            <a:r>
              <a:rPr lang="en-GB" altLang="en-US" sz="2200" b="1" dirty="0" smtClean="0"/>
              <a:t>.</a:t>
            </a:r>
          </a:p>
          <a:p>
            <a:pPr lvl="1" algn="just" eaLnBrk="1" hangingPunct="1"/>
            <a:r>
              <a:rPr lang="en-US" altLang="en-US" sz="2200" b="1" dirty="0" smtClean="0">
                <a:cs typeface="Times New Roman" pitchFamily="18" charset="0"/>
              </a:rPr>
              <a:t>Navigational query accesses individual objects and object relationships used to navigate from one object to another. Responsibility of application program to specify procedure for accessing the objects.</a:t>
            </a:r>
            <a:endParaRPr lang="en-US" altLang="en-US" sz="2200" b="1" dirty="0" smtClean="0"/>
          </a:p>
        </p:txBody>
      </p:sp>
      <p:sp>
        <p:nvSpPr>
          <p:cNvPr id="7" name="Rectangle 2"/>
          <p:cNvSpPr txBox="1">
            <a:spLocks noChangeArrowheads="1"/>
          </p:cNvSpPr>
          <p:nvPr/>
        </p:nvSpPr>
        <p:spPr>
          <a:xfrm>
            <a:off x="2819400" y="360363"/>
            <a:ext cx="8382000" cy="554037"/>
          </a:xfrm>
          <a:prstGeom prst="rect">
            <a:avLst/>
          </a:prstGeom>
        </p:spPr>
        <p:txBody>
          <a:bodyPr vert="horz" lIns="91440" tIns="45720" rIns="91440" bIns="45720" rtlCol="0" anchor="ct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tx1"/>
                </a:solidFill>
                <a:effectLst/>
                <a:uLnTx/>
                <a:uFillTx/>
                <a:latin typeface="Open Sans"/>
                <a:ea typeface="+mj-ea"/>
                <a:cs typeface="+mj-cs"/>
              </a:rPr>
              <a:t>Object Query Language (OQL)</a:t>
            </a:r>
            <a:endParaRPr kumimoji="0" lang="en-US" sz="3200" b="1" i="0" u="none" strike="noStrike" kern="1200" cap="none" spc="0" normalizeH="0" baseline="0" noProof="0">
              <a:ln>
                <a:noFill/>
              </a:ln>
              <a:solidFill>
                <a:schemeClr val="tx1"/>
              </a:solidFill>
              <a:effectLst/>
              <a:uLnTx/>
              <a:uFillTx/>
              <a:latin typeface="Open Sans"/>
              <a:ea typeface="+mj-ea"/>
              <a:cs typeface="+mj-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9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9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020888" y="500063"/>
            <a:ext cx="6837362" cy="792162"/>
          </a:xfrm>
        </p:spPr>
        <p:txBody>
          <a:bodyPr/>
          <a:lstStyle/>
          <a:p>
            <a:pPr algn="r" eaLnBrk="1" hangingPunct="1"/>
            <a:r>
              <a:rPr lang="en-US" sz="3200" smtClean="0">
                <a:latin typeface="Open Sans" pitchFamily="-84" charset="0"/>
              </a:rPr>
              <a:t>ACKNOWLEDGEMENT</a:t>
            </a:r>
          </a:p>
        </p:txBody>
      </p:sp>
      <p:sp>
        <p:nvSpPr>
          <p:cNvPr id="35843" name="Content Placeholder 2"/>
          <p:cNvSpPr>
            <a:spLocks noGrp="1"/>
          </p:cNvSpPr>
          <p:nvPr>
            <p:ph idx="1"/>
          </p:nvPr>
        </p:nvSpPr>
        <p:spPr>
          <a:xfrm>
            <a:off x="1214438" y="2000250"/>
            <a:ext cx="3643312" cy="3040063"/>
          </a:xfrm>
        </p:spPr>
        <p:txBody>
          <a:bodyPr/>
          <a:lstStyle/>
          <a:p>
            <a:pPr marL="0" indent="0" eaLnBrk="1" hangingPunct="1">
              <a:buFont typeface="Arial" pitchFamily="34" charset="0"/>
              <a:buNone/>
            </a:pPr>
            <a:r>
              <a:rPr lang="en-US" smtClean="0">
                <a:latin typeface="Open Sans" pitchFamily="-84" charset="0"/>
              </a:rPr>
              <a:t>These slides have been adapted from Thomas Connolly and Carolyn Begg. 2015. Database Systems: A Practical Approach To Design, Implementation, and Management. Pearson Education. USA. ISBN:978-1-292-06118-4 </a:t>
            </a:r>
          </a:p>
        </p:txBody>
      </p:sp>
      <p:pic>
        <p:nvPicPr>
          <p:cNvPr id="35844" name="Picture 2" descr="D:\SCC\!Ganjil-1415\Course Review\PSBD_Edisi 6.jpg"/>
          <p:cNvPicPr>
            <a:picLocks noChangeAspect="1" noChangeArrowheads="1"/>
          </p:cNvPicPr>
          <p:nvPr/>
        </p:nvPicPr>
        <p:blipFill>
          <a:blip r:embed="rId2"/>
          <a:srcRect/>
          <a:stretch>
            <a:fillRect/>
          </a:stretch>
        </p:blipFill>
        <p:spPr bwMode="auto">
          <a:xfrm>
            <a:off x="5286375" y="1643063"/>
            <a:ext cx="3571875" cy="458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7" name="Rectangle 3"/>
          <p:cNvSpPr>
            <a:spLocks noGrp="1" noChangeArrowheads="1"/>
          </p:cNvSpPr>
          <p:nvPr>
            <p:ph idx="1"/>
          </p:nvPr>
        </p:nvSpPr>
        <p:spPr>
          <a:xfrm>
            <a:off x="990600" y="1676400"/>
            <a:ext cx="7696200" cy="4114800"/>
          </a:xfrm>
        </p:spPr>
        <p:txBody>
          <a:bodyPr>
            <a:normAutofit/>
          </a:bodyPr>
          <a:lstStyle/>
          <a:p>
            <a:pPr algn="just" eaLnBrk="1" hangingPunct="1"/>
            <a:r>
              <a:rPr lang="en-US" altLang="en-US" sz="2200" b="1" dirty="0" smtClean="0"/>
              <a:t>An OQL query is a function that delivers an object whose type may be inferred from operator contributing to query expression. </a:t>
            </a:r>
          </a:p>
          <a:p>
            <a:pPr algn="just" eaLnBrk="1" hangingPunct="1"/>
            <a:r>
              <a:rPr lang="en-US" altLang="en-US" sz="2200" b="1" dirty="0" smtClean="0"/>
              <a:t>Query definition expressions is of form:</a:t>
            </a:r>
          </a:p>
          <a:p>
            <a:pPr lvl="1" algn="just" eaLnBrk="1" hangingPunct="1">
              <a:lnSpc>
                <a:spcPct val="40000"/>
              </a:lnSpc>
            </a:pPr>
            <a:endParaRPr lang="en-US" altLang="en-US" sz="2200" b="1" dirty="0" smtClean="0"/>
          </a:p>
          <a:p>
            <a:pPr lvl="1" algn="just" eaLnBrk="1" hangingPunct="1">
              <a:buFontTx/>
              <a:buNone/>
            </a:pPr>
            <a:r>
              <a:rPr lang="en-US" altLang="en-US" sz="2200" b="1" dirty="0" smtClean="0"/>
              <a:t>		DEFINE Q as e</a:t>
            </a:r>
          </a:p>
          <a:p>
            <a:pPr algn="just" eaLnBrk="1" hangingPunct="1">
              <a:lnSpc>
                <a:spcPct val="40000"/>
              </a:lnSpc>
            </a:pPr>
            <a:endParaRPr lang="en-US" altLang="en-US" sz="2200" b="1" dirty="0" smtClean="0"/>
          </a:p>
          <a:p>
            <a:pPr algn="just" eaLnBrk="1" hangingPunct="1"/>
            <a:r>
              <a:rPr lang="en-US" altLang="en-US" sz="2200" b="1" dirty="0" smtClean="0"/>
              <a:t>Defines query with name Q given query expression e.</a:t>
            </a:r>
          </a:p>
        </p:txBody>
      </p:sp>
      <p:sp>
        <p:nvSpPr>
          <p:cNvPr id="7" name="Rectangle 2"/>
          <p:cNvSpPr txBox="1">
            <a:spLocks noChangeArrowheads="1"/>
          </p:cNvSpPr>
          <p:nvPr/>
        </p:nvSpPr>
        <p:spPr>
          <a:xfrm>
            <a:off x="2819400" y="360363"/>
            <a:ext cx="8382000" cy="554037"/>
          </a:xfrm>
          <a:prstGeom prst="rect">
            <a:avLst/>
          </a:prstGeom>
        </p:spPr>
        <p:txBody>
          <a:bodyPr vert="horz" lIns="91440" tIns="45720" rIns="91440" bIns="45720" rtlCol="0" anchor="ct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tx1"/>
                </a:solidFill>
                <a:effectLst/>
                <a:uLnTx/>
                <a:uFillTx/>
                <a:latin typeface="Open Sans"/>
                <a:ea typeface="+mj-ea"/>
                <a:cs typeface="+mj-cs"/>
              </a:rPr>
              <a:t>Object Query Language (OQL)</a:t>
            </a:r>
            <a:endParaRPr kumimoji="0" lang="en-US" sz="3200" b="1" i="0" u="none" strike="noStrike" kern="1200" cap="none" spc="0" normalizeH="0" baseline="0" noProof="0">
              <a:ln>
                <a:noFill/>
              </a:ln>
              <a:solidFill>
                <a:schemeClr val="tx1"/>
              </a:solidFill>
              <a:effectLst/>
              <a:uLnTx/>
              <a:uFillTx/>
              <a:latin typeface="Open Sans"/>
              <a:ea typeface="+mj-ea"/>
              <a:cs typeface="+mj-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72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72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7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1" name="Rectangle 3"/>
          <p:cNvSpPr>
            <a:spLocks noGrp="1" noChangeArrowheads="1"/>
          </p:cNvSpPr>
          <p:nvPr>
            <p:ph idx="1"/>
          </p:nvPr>
        </p:nvSpPr>
        <p:spPr>
          <a:xfrm>
            <a:off x="1219200" y="1524000"/>
            <a:ext cx="6858000" cy="4405312"/>
          </a:xfrm>
        </p:spPr>
        <p:txBody>
          <a:bodyPr>
            <a:normAutofit/>
          </a:bodyPr>
          <a:lstStyle/>
          <a:p>
            <a:pPr eaLnBrk="1" hangingPunct="1"/>
            <a:r>
              <a:rPr lang="en-US" altLang="en-US" sz="2200" b="1" dirty="0" smtClean="0"/>
              <a:t>Expression can take several forms:</a:t>
            </a:r>
          </a:p>
          <a:p>
            <a:pPr eaLnBrk="1" hangingPunct="1">
              <a:lnSpc>
                <a:spcPct val="0"/>
              </a:lnSpc>
            </a:pPr>
            <a:endParaRPr lang="en-US" altLang="en-US" sz="2200" b="1" dirty="0" smtClean="0"/>
          </a:p>
          <a:p>
            <a:pPr lvl="1" eaLnBrk="1" hangingPunct="1"/>
            <a:r>
              <a:rPr lang="en-US" altLang="en-US" sz="2200" b="1" dirty="0" smtClean="0"/>
              <a:t>Elementary		- Construction</a:t>
            </a:r>
          </a:p>
          <a:p>
            <a:pPr lvl="1" eaLnBrk="1" hangingPunct="1"/>
            <a:r>
              <a:rPr lang="en-US" altLang="en-US" sz="2200" b="1" dirty="0" smtClean="0"/>
              <a:t>Atomic type		- Object</a:t>
            </a:r>
          </a:p>
          <a:p>
            <a:pPr lvl="1" eaLnBrk="1" hangingPunct="1"/>
            <a:r>
              <a:rPr lang="en-US" altLang="en-US" sz="2200" b="1" dirty="0" smtClean="0"/>
              <a:t>Collection		- Indexed collections</a:t>
            </a:r>
          </a:p>
          <a:p>
            <a:pPr lvl="1" eaLnBrk="1" hangingPunct="1"/>
            <a:r>
              <a:rPr lang="en-US" altLang="en-US" sz="2200" b="1" dirty="0" smtClean="0"/>
              <a:t>Binary set		- Conversion</a:t>
            </a:r>
          </a:p>
          <a:p>
            <a:pPr algn="just" eaLnBrk="1" hangingPunct="1">
              <a:spcBef>
                <a:spcPts val="1800"/>
              </a:spcBef>
            </a:pPr>
            <a:r>
              <a:rPr lang="en-US" altLang="en-US" sz="2200" b="1" dirty="0" smtClean="0"/>
              <a:t>Query consists of a (possibly empty) set of query definition expressions followed by an expression.</a:t>
            </a:r>
          </a:p>
          <a:p>
            <a:pPr eaLnBrk="1" hangingPunct="1">
              <a:spcBef>
                <a:spcPts val="1800"/>
              </a:spcBef>
            </a:pPr>
            <a:r>
              <a:rPr lang="en-US" altLang="en-US" sz="2200" b="1" dirty="0" smtClean="0"/>
              <a:t>Result is object with or without identity.</a:t>
            </a:r>
          </a:p>
        </p:txBody>
      </p:sp>
      <p:sp>
        <p:nvSpPr>
          <p:cNvPr id="77828" name="Text Box 4"/>
          <p:cNvSpPr txBox="1">
            <a:spLocks noChangeArrowheads="1"/>
          </p:cNvSpPr>
          <p:nvPr/>
        </p:nvSpPr>
        <p:spPr bwMode="auto">
          <a:xfrm>
            <a:off x="3124200" y="6400800"/>
            <a:ext cx="3200400" cy="274638"/>
          </a:xfrm>
          <a:prstGeom prst="rect">
            <a:avLst/>
          </a:prstGeom>
          <a:noFill/>
          <a:ln w="12700">
            <a:noFill/>
            <a:miter lim="800000"/>
            <a:headEnd type="none" w="sm" len="sm"/>
            <a:tailEnd type="none" w="sm" len="sm"/>
          </a:ln>
          <a:effectLst/>
        </p:spPr>
        <p:txBody>
          <a:bodyPr>
            <a:spAutoFit/>
          </a:bodyPr>
          <a:lstStyle/>
          <a:p>
            <a:pPr>
              <a:spcBef>
                <a:spcPct val="50000"/>
              </a:spcBef>
            </a:pPr>
            <a:r>
              <a:rPr lang="en-GB" altLang="en-US" sz="1200"/>
              <a:t>Pearson Education © 2014</a:t>
            </a:r>
          </a:p>
        </p:txBody>
      </p:sp>
      <p:sp>
        <p:nvSpPr>
          <p:cNvPr id="77829" name="Slide Number Placeholder 3"/>
          <p:cNvSpPr txBox="1">
            <a:spLocks/>
          </p:cNvSpPr>
          <p:nvPr/>
        </p:nvSpPr>
        <p:spPr bwMode="auto">
          <a:xfrm>
            <a:off x="8453438" y="6397625"/>
            <a:ext cx="690562" cy="365125"/>
          </a:xfrm>
          <a:prstGeom prst="rect">
            <a:avLst/>
          </a:prstGeom>
          <a:noFill/>
          <a:ln w="9525">
            <a:noFill/>
            <a:miter lim="800000"/>
            <a:headEnd/>
            <a:tailEnd/>
          </a:ln>
        </p:spPr>
        <p:txBody>
          <a:bodyPr/>
          <a:lstStyle/>
          <a:p>
            <a:fld id="{D56D3C36-C578-4860-8572-35D7027E8390}" type="slidenum">
              <a:rPr lang="en-GB" altLang="en-US" sz="1800"/>
              <a:pPr/>
              <a:t>31</a:t>
            </a:fld>
            <a:endParaRPr lang="en-GB" altLang="en-US" sz="1800"/>
          </a:p>
        </p:txBody>
      </p:sp>
      <p:sp>
        <p:nvSpPr>
          <p:cNvPr id="7" name="Rectangle 2"/>
          <p:cNvSpPr txBox="1">
            <a:spLocks noChangeArrowheads="1"/>
          </p:cNvSpPr>
          <p:nvPr/>
        </p:nvSpPr>
        <p:spPr>
          <a:xfrm>
            <a:off x="2819400" y="360363"/>
            <a:ext cx="8382000" cy="554037"/>
          </a:xfrm>
          <a:prstGeom prst="rect">
            <a:avLst/>
          </a:prstGeom>
        </p:spPr>
        <p:txBody>
          <a:bodyPr vert="horz" lIns="91440" tIns="45720" rIns="91440" bIns="45720" rtlCol="0" anchor="ct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tx1"/>
                </a:solidFill>
                <a:effectLst/>
                <a:uLnTx/>
                <a:uFillTx/>
                <a:latin typeface="Open Sans"/>
                <a:ea typeface="+mj-ea"/>
                <a:cs typeface="+mj-cs"/>
              </a:rPr>
              <a:t>Object Query Language (OQL)</a:t>
            </a:r>
            <a:endParaRPr kumimoji="0" lang="en-US" sz="3200" b="1" i="0" u="none" strike="noStrike" kern="1200" cap="none" spc="0" normalizeH="0" baseline="0" noProof="0">
              <a:ln>
                <a:noFill/>
              </a:ln>
              <a:solidFill>
                <a:schemeClr val="tx1"/>
              </a:solidFill>
              <a:effectLst/>
              <a:uLnTx/>
              <a:uFillTx/>
              <a:latin typeface="Open Sans"/>
              <a:ea typeface="+mj-ea"/>
              <a:cs typeface="+mj-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29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829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829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829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29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2362200" y="381000"/>
            <a:ext cx="6400800" cy="498475"/>
          </a:xfrm>
        </p:spPr>
        <p:txBody>
          <a:bodyPr>
            <a:noAutofit/>
          </a:bodyPr>
          <a:lstStyle/>
          <a:p>
            <a:pPr eaLnBrk="1" hangingPunct="1">
              <a:defRPr/>
            </a:pPr>
            <a:r>
              <a:rPr b="1">
                <a:solidFill>
                  <a:schemeClr val="tx1"/>
                </a:solidFill>
              </a:rPr>
              <a:t>Example 28.2 OQL: Extents &amp; Traversal Paths</a:t>
            </a:r>
          </a:p>
        </p:txBody>
      </p:sp>
      <p:sp>
        <p:nvSpPr>
          <p:cNvPr id="269315" name="Rectangle 3"/>
          <p:cNvSpPr>
            <a:spLocks noGrp="1" noChangeArrowheads="1"/>
          </p:cNvSpPr>
          <p:nvPr>
            <p:ph idx="1"/>
          </p:nvPr>
        </p:nvSpPr>
        <p:spPr>
          <a:xfrm>
            <a:off x="914400" y="1524000"/>
            <a:ext cx="8153400" cy="5105400"/>
          </a:xfrm>
        </p:spPr>
        <p:txBody>
          <a:bodyPr>
            <a:normAutofit/>
          </a:bodyPr>
          <a:lstStyle/>
          <a:p>
            <a:pPr algn="just" eaLnBrk="1" hangingPunct="1">
              <a:buFont typeface="Monotype Sorts"/>
              <a:buNone/>
            </a:pPr>
            <a:r>
              <a:rPr lang="en-US" altLang="en-US" sz="2200" dirty="0" smtClean="0"/>
              <a:t>	(1) Get set of all staff (with identity)</a:t>
            </a:r>
          </a:p>
          <a:p>
            <a:pPr lvl="1" algn="just" eaLnBrk="1" hangingPunct="1">
              <a:lnSpc>
                <a:spcPct val="40000"/>
              </a:lnSpc>
              <a:buFontTx/>
              <a:buNone/>
            </a:pPr>
            <a:endParaRPr lang="en-US" altLang="en-US" sz="2200" dirty="0" smtClean="0"/>
          </a:p>
          <a:p>
            <a:pPr lvl="1" algn="just" eaLnBrk="1" hangingPunct="1">
              <a:buFontTx/>
              <a:buNone/>
            </a:pPr>
            <a:r>
              <a:rPr lang="en-US" altLang="en-US" sz="2200" dirty="0" smtClean="0"/>
              <a:t>		staff</a:t>
            </a:r>
          </a:p>
          <a:p>
            <a:pPr lvl="1" algn="just" eaLnBrk="1" hangingPunct="1">
              <a:lnSpc>
                <a:spcPct val="40000"/>
              </a:lnSpc>
              <a:buFontTx/>
              <a:buNone/>
            </a:pPr>
            <a:endParaRPr lang="en-US" altLang="en-US" sz="2200" dirty="0" smtClean="0"/>
          </a:p>
          <a:p>
            <a:pPr lvl="1" algn="just" eaLnBrk="1" hangingPunct="1">
              <a:lnSpc>
                <a:spcPct val="10000"/>
              </a:lnSpc>
              <a:buFontTx/>
              <a:buNone/>
            </a:pPr>
            <a:endParaRPr lang="en-US" altLang="en-US" sz="2200" dirty="0" smtClean="0"/>
          </a:p>
          <a:p>
            <a:pPr algn="just" eaLnBrk="1" hangingPunct="1">
              <a:buFont typeface="Monotype Sorts"/>
              <a:buNone/>
            </a:pPr>
            <a:r>
              <a:rPr lang="en-US" altLang="en-US" sz="2200" dirty="0" smtClean="0"/>
              <a:t>	(2) Get set of all branch managers (with identity)</a:t>
            </a:r>
          </a:p>
          <a:p>
            <a:pPr lvl="1" algn="just" eaLnBrk="1" hangingPunct="1">
              <a:lnSpc>
                <a:spcPct val="20000"/>
              </a:lnSpc>
              <a:buFontTx/>
              <a:buNone/>
            </a:pPr>
            <a:endParaRPr lang="en-US" altLang="en-US" sz="2200" dirty="0" smtClean="0"/>
          </a:p>
          <a:p>
            <a:pPr lvl="1" algn="just" eaLnBrk="1" hangingPunct="1">
              <a:buFontTx/>
              <a:buNone/>
            </a:pPr>
            <a:r>
              <a:rPr lang="en-US" altLang="en-US" sz="2200" dirty="0" smtClean="0"/>
              <a:t>		</a:t>
            </a:r>
            <a:r>
              <a:rPr lang="en-US" altLang="en-US" sz="2200" dirty="0" err="1" smtClean="0"/>
              <a:t>branchOffices.ManagedBy</a:t>
            </a:r>
            <a:endParaRPr lang="en-US" altLang="en-US" sz="2200" dirty="0" smtClean="0"/>
          </a:p>
          <a:p>
            <a:pPr lvl="1" algn="just" eaLnBrk="1" hangingPunct="1">
              <a:buFontTx/>
              <a:buNone/>
            </a:pPr>
            <a:endParaRPr lang="en-US" altLang="en-US" sz="2200" dirty="0" smtClean="0"/>
          </a:p>
          <a:p>
            <a:pPr algn="just">
              <a:buNone/>
            </a:pPr>
            <a:r>
              <a:rPr lang="en-US" altLang="en-US" sz="2200" dirty="0" smtClean="0"/>
              <a:t>	(3) Find all branches in London</a:t>
            </a:r>
          </a:p>
          <a:p>
            <a:pPr lvl="1" algn="just">
              <a:lnSpc>
                <a:spcPct val="40000"/>
              </a:lnSpc>
              <a:buNone/>
            </a:pPr>
            <a:endParaRPr lang="en-US" altLang="en-US" sz="2200" dirty="0" smtClean="0"/>
          </a:p>
          <a:p>
            <a:pPr algn="just">
              <a:buNone/>
            </a:pPr>
            <a:r>
              <a:rPr lang="en-US" altLang="en-US" sz="2200" dirty="0" smtClean="0"/>
              <a:t>		SELECT </a:t>
            </a:r>
            <a:r>
              <a:rPr lang="en-US" altLang="en-US" sz="2200" dirty="0" err="1" smtClean="0"/>
              <a:t>b.branchNo</a:t>
            </a:r>
            <a:endParaRPr lang="en-US" altLang="en-US" sz="2200" dirty="0" smtClean="0"/>
          </a:p>
          <a:p>
            <a:pPr algn="just">
              <a:buNone/>
            </a:pPr>
            <a:r>
              <a:rPr lang="en-US" altLang="en-US" sz="2200" dirty="0" smtClean="0"/>
              <a:t>		FROM b IN </a:t>
            </a:r>
            <a:r>
              <a:rPr lang="en-US" altLang="en-US" sz="2200" dirty="0" err="1" smtClean="0"/>
              <a:t>branchOffices</a:t>
            </a:r>
            <a:endParaRPr lang="en-US" altLang="en-US" sz="2200" dirty="0" smtClean="0"/>
          </a:p>
          <a:p>
            <a:pPr algn="just">
              <a:buNone/>
            </a:pPr>
            <a:r>
              <a:rPr lang="en-US" altLang="en-US" sz="2200" dirty="0" smtClean="0"/>
              <a:t>		WHERE </a:t>
            </a:r>
            <a:r>
              <a:rPr lang="en-US" altLang="en-US" sz="2200" dirty="0" err="1" smtClean="0"/>
              <a:t>b.address.city</a:t>
            </a:r>
            <a:r>
              <a:rPr lang="en-US" altLang="en-US" sz="2200" dirty="0" smtClean="0"/>
              <a:t> = “London”;		</a:t>
            </a:r>
          </a:p>
          <a:p>
            <a:pPr algn="just">
              <a:buNone/>
            </a:pPr>
            <a:r>
              <a:rPr lang="en-US" altLang="en-US" sz="2200" dirty="0" smtClean="0"/>
              <a:t>	</a:t>
            </a:r>
          </a:p>
          <a:p>
            <a:pPr algn="just">
              <a:buNone/>
            </a:pPr>
            <a:r>
              <a:rPr lang="en-US" altLang="en-US" sz="2200" dirty="0" smtClean="0"/>
              <a:t>	This returns a literal of type bag&lt;string&gt;.</a:t>
            </a:r>
          </a:p>
          <a:p>
            <a:pPr lvl="1" algn="just" eaLnBrk="1" hangingPunct="1">
              <a:buFontTx/>
              <a:buNone/>
            </a:pPr>
            <a:endParaRPr lang="en-US" altLang="en-US" sz="2200"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93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931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931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931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9315">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931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931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931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931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9" name="Rectangle 1027"/>
          <p:cNvSpPr>
            <a:spLocks noGrp="1" noChangeArrowheads="1"/>
          </p:cNvSpPr>
          <p:nvPr>
            <p:ph idx="1"/>
          </p:nvPr>
        </p:nvSpPr>
        <p:spPr>
          <a:xfrm>
            <a:off x="990600" y="1524000"/>
            <a:ext cx="7848600" cy="4724400"/>
          </a:xfrm>
        </p:spPr>
        <p:txBody>
          <a:bodyPr>
            <a:noAutofit/>
          </a:bodyPr>
          <a:lstStyle/>
          <a:p>
            <a:pPr marL="0" indent="0" algn="just" eaLnBrk="1" hangingPunct="1">
              <a:buFont typeface="Monotype Sorts"/>
              <a:buNone/>
            </a:pPr>
            <a:r>
              <a:rPr lang="en-US" altLang="en-US" dirty="0" smtClean="0"/>
              <a:t>Assume </a:t>
            </a:r>
            <a:r>
              <a:rPr lang="en-US" altLang="en-US" dirty="0" err="1" smtClean="0"/>
              <a:t>londonBranches</a:t>
            </a:r>
            <a:r>
              <a:rPr lang="en-US" altLang="en-US" dirty="0" smtClean="0"/>
              <a:t> is named object (from last query). Find all staff who work at that branch.</a:t>
            </a:r>
          </a:p>
          <a:p>
            <a:pPr lvl="1" algn="just" eaLnBrk="1" hangingPunct="1">
              <a:lnSpc>
                <a:spcPct val="20000"/>
              </a:lnSpc>
              <a:buFontTx/>
              <a:buNone/>
            </a:pPr>
            <a:endParaRPr lang="en-US" altLang="en-US" dirty="0" smtClean="0"/>
          </a:p>
          <a:p>
            <a:pPr lvl="1" algn="just" eaLnBrk="1" hangingPunct="1">
              <a:buFontTx/>
              <a:buNone/>
            </a:pPr>
            <a:r>
              <a:rPr lang="en-US" altLang="en-US" dirty="0" smtClean="0"/>
              <a:t>		</a:t>
            </a:r>
            <a:r>
              <a:rPr lang="en-US" altLang="en-US" dirty="0" err="1" smtClean="0"/>
              <a:t>londonBranches.Has</a:t>
            </a:r>
            <a:endParaRPr lang="en-US" altLang="en-US" dirty="0" smtClean="0"/>
          </a:p>
          <a:p>
            <a:pPr lvl="1" algn="just" eaLnBrk="1" hangingPunct="1">
              <a:lnSpc>
                <a:spcPct val="20000"/>
              </a:lnSpc>
              <a:buFontTx/>
              <a:buNone/>
            </a:pPr>
            <a:endParaRPr lang="en-US" altLang="en-US" dirty="0" smtClean="0"/>
          </a:p>
          <a:p>
            <a:pPr algn="just" eaLnBrk="1" hangingPunct="1">
              <a:buFont typeface="Monotype Sorts"/>
              <a:buNone/>
            </a:pPr>
            <a:r>
              <a:rPr lang="en-US" altLang="en-US" dirty="0" smtClean="0"/>
              <a:t>	This returns set&lt;</a:t>
            </a:r>
            <a:r>
              <a:rPr lang="en-US" altLang="en-US" dirty="0" err="1" smtClean="0"/>
              <a:t>SalesStaff</a:t>
            </a:r>
            <a:r>
              <a:rPr lang="en-US" altLang="en-US" dirty="0" smtClean="0"/>
              <a:t>&gt;.</a:t>
            </a:r>
          </a:p>
          <a:p>
            <a:pPr algn="just" eaLnBrk="1" hangingPunct="1">
              <a:buFont typeface="Monotype Sorts"/>
              <a:buNone/>
            </a:pPr>
            <a:endParaRPr lang="en-US" altLang="en-US" dirty="0" smtClean="0"/>
          </a:p>
          <a:p>
            <a:pPr marL="0" indent="0" algn="just">
              <a:buNone/>
            </a:pPr>
            <a:r>
              <a:rPr lang="en-US" altLang="en-US" dirty="0" smtClean="0"/>
              <a:t>Because of ambiguity over return result, cannot access sales staff salaries using:</a:t>
            </a:r>
          </a:p>
          <a:p>
            <a:pPr marL="765175" lvl="1" algn="just">
              <a:lnSpc>
                <a:spcPct val="20000"/>
              </a:lnSpc>
              <a:buNone/>
            </a:pPr>
            <a:endParaRPr lang="en-US" altLang="en-US" dirty="0" smtClean="0"/>
          </a:p>
          <a:p>
            <a:pPr marL="765175" lvl="1" algn="just">
              <a:buNone/>
            </a:pPr>
            <a:r>
              <a:rPr lang="en-US" altLang="en-US" dirty="0" smtClean="0"/>
              <a:t>		</a:t>
            </a:r>
            <a:r>
              <a:rPr lang="en-US" altLang="en-US" dirty="0" err="1" smtClean="0"/>
              <a:t>londonBranches.Has.salary</a:t>
            </a:r>
            <a:endParaRPr lang="en-US" altLang="en-US" dirty="0" smtClean="0"/>
          </a:p>
          <a:p>
            <a:pPr marL="0" indent="0" algn="just">
              <a:lnSpc>
                <a:spcPct val="30000"/>
              </a:lnSpc>
              <a:buNone/>
            </a:pPr>
            <a:endParaRPr lang="en-US" altLang="en-US" dirty="0" smtClean="0"/>
          </a:p>
          <a:p>
            <a:pPr marL="0" indent="0" algn="just">
              <a:buNone/>
            </a:pPr>
            <a:r>
              <a:rPr lang="en-US" altLang="en-US" dirty="0" smtClean="0"/>
              <a:t>Result may be set&lt;float&gt; or bag&lt;float&gt;. </a:t>
            </a:r>
          </a:p>
          <a:p>
            <a:pPr marL="0" indent="0" algn="just">
              <a:lnSpc>
                <a:spcPct val="140000"/>
              </a:lnSpc>
              <a:buNone/>
            </a:pPr>
            <a:r>
              <a:rPr lang="en-US" altLang="en-US" dirty="0" smtClean="0"/>
              <a:t>Instead use:</a:t>
            </a:r>
          </a:p>
          <a:p>
            <a:pPr marL="765175" lvl="1" algn="just">
              <a:buNone/>
            </a:pPr>
            <a:r>
              <a:rPr lang="en-US" altLang="en-US" dirty="0" smtClean="0"/>
              <a:t>		SELECT [DISTINCT] </a:t>
            </a:r>
            <a:r>
              <a:rPr lang="en-US" altLang="en-US" dirty="0" err="1" smtClean="0"/>
              <a:t>s.salary</a:t>
            </a:r>
            <a:endParaRPr lang="en-US" altLang="en-US" dirty="0" smtClean="0"/>
          </a:p>
          <a:p>
            <a:pPr marL="765175" lvl="1" algn="just">
              <a:buNone/>
            </a:pPr>
            <a:r>
              <a:rPr lang="en-US" altLang="en-US" dirty="0" smtClean="0"/>
              <a:t>		FROM s IN </a:t>
            </a:r>
            <a:r>
              <a:rPr lang="en-US" altLang="en-US" dirty="0" err="1" smtClean="0"/>
              <a:t>londonBranches.Has</a:t>
            </a:r>
            <a:r>
              <a:rPr lang="en-US" altLang="en-US" dirty="0" smtClean="0"/>
              <a:t>;</a:t>
            </a:r>
          </a:p>
          <a:p>
            <a:pPr algn="just" eaLnBrk="1" hangingPunct="1">
              <a:buFont typeface="Monotype Sorts"/>
              <a:buNone/>
            </a:pPr>
            <a:endParaRPr lang="en-US" altLang="en-US" dirty="0" smtClean="0"/>
          </a:p>
        </p:txBody>
      </p:sp>
      <p:sp>
        <p:nvSpPr>
          <p:cNvPr id="7" name="Rectangle 2"/>
          <p:cNvSpPr txBox="1">
            <a:spLocks noChangeArrowheads="1"/>
          </p:cNvSpPr>
          <p:nvPr/>
        </p:nvSpPr>
        <p:spPr>
          <a:xfrm>
            <a:off x="2362200" y="381000"/>
            <a:ext cx="6400800" cy="49847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tx1"/>
                </a:solidFill>
                <a:effectLst/>
                <a:uLnTx/>
                <a:uFillTx/>
                <a:latin typeface="Open Sans"/>
                <a:ea typeface="+mj-ea"/>
                <a:cs typeface="+mj-cs"/>
              </a:rPr>
              <a:t>Example 28.2 OQL: Extents &amp; Traversal Paths</a:t>
            </a:r>
            <a:endParaRPr kumimoji="0" lang="en-US" sz="3000" b="1" i="0" u="none" strike="noStrike" kern="1200" cap="none" spc="0" normalizeH="0" baseline="0" noProof="0">
              <a:ln>
                <a:noFill/>
              </a:ln>
              <a:solidFill>
                <a:schemeClr val="tx1"/>
              </a:solidFill>
              <a:effectLst/>
              <a:uLnTx/>
              <a:uFillTx/>
              <a:latin typeface="Open Sans"/>
              <a:ea typeface="+mj-ea"/>
              <a:cs typeface="+mj-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0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08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08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081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0819">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0819">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0819">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08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2895600" y="381000"/>
            <a:ext cx="5943600" cy="554037"/>
          </a:xfrm>
        </p:spPr>
        <p:txBody>
          <a:bodyPr>
            <a:noAutofit/>
          </a:bodyPr>
          <a:lstStyle/>
          <a:p>
            <a:pPr eaLnBrk="1" hangingPunct="1">
              <a:defRPr/>
            </a:pPr>
            <a:r>
              <a:rPr b="1">
                <a:solidFill>
                  <a:schemeClr val="tx1"/>
                </a:solidFill>
              </a:rPr>
              <a:t>Example 28.3 - OQL: Use of DEFINE</a:t>
            </a:r>
          </a:p>
        </p:txBody>
      </p:sp>
      <p:sp>
        <p:nvSpPr>
          <p:cNvPr id="292867" name="Rectangle 3"/>
          <p:cNvSpPr>
            <a:spLocks noGrp="1" noChangeArrowheads="1"/>
          </p:cNvSpPr>
          <p:nvPr>
            <p:ph idx="1"/>
          </p:nvPr>
        </p:nvSpPr>
        <p:spPr>
          <a:xfrm>
            <a:off x="1219200" y="1676400"/>
            <a:ext cx="7543800" cy="4114800"/>
          </a:xfrm>
        </p:spPr>
        <p:txBody>
          <a:bodyPr>
            <a:normAutofit/>
          </a:bodyPr>
          <a:lstStyle/>
          <a:p>
            <a:pPr marL="0" indent="0" eaLnBrk="1" hangingPunct="1">
              <a:buFont typeface="Monotype Sorts"/>
              <a:buNone/>
            </a:pPr>
            <a:r>
              <a:rPr lang="en-US" altLang="en-US" sz="2200" dirty="0" smtClean="0"/>
              <a:t>Get set of all staff who work in London (without identity).</a:t>
            </a:r>
          </a:p>
          <a:p>
            <a:pPr marL="765175" lvl="1" eaLnBrk="1" hangingPunct="1">
              <a:lnSpc>
                <a:spcPct val="20000"/>
              </a:lnSpc>
              <a:buFontTx/>
              <a:buNone/>
            </a:pPr>
            <a:endParaRPr lang="en-US" altLang="en-US" sz="2200" dirty="0" smtClean="0"/>
          </a:p>
          <a:p>
            <a:pPr marL="765175" lvl="1" eaLnBrk="1" hangingPunct="1">
              <a:buFontTx/>
              <a:buNone/>
            </a:pPr>
            <a:r>
              <a:rPr lang="en-US" altLang="en-US" sz="2200" dirty="0" smtClean="0"/>
              <a:t>		DEFINE Londoners AS</a:t>
            </a:r>
          </a:p>
          <a:p>
            <a:pPr marL="765175" lvl="1" eaLnBrk="1" hangingPunct="1">
              <a:buFontTx/>
              <a:buNone/>
            </a:pPr>
            <a:r>
              <a:rPr lang="en-US" altLang="en-US" sz="2200" dirty="0" smtClean="0"/>
              <a:t>			SELECT s</a:t>
            </a:r>
          </a:p>
          <a:p>
            <a:pPr marL="765175" lvl="1" eaLnBrk="1" hangingPunct="1">
              <a:buFontTx/>
              <a:buNone/>
            </a:pPr>
            <a:r>
              <a:rPr lang="en-US" altLang="en-US" sz="2200" dirty="0" smtClean="0"/>
              <a:t>			FROM s IN </a:t>
            </a:r>
            <a:r>
              <a:rPr lang="en-US" altLang="en-US" sz="2200" dirty="0" err="1" smtClean="0"/>
              <a:t>salesStaff</a:t>
            </a:r>
            <a:endParaRPr lang="en-US" altLang="en-US" sz="2200" dirty="0" smtClean="0"/>
          </a:p>
          <a:p>
            <a:pPr marL="765175" lvl="1" eaLnBrk="1" hangingPunct="1">
              <a:buFontTx/>
              <a:buNone/>
            </a:pPr>
            <a:r>
              <a:rPr lang="en-US" altLang="en-US" sz="2200" dirty="0" smtClean="0"/>
              <a:t>			WHERE </a:t>
            </a:r>
            <a:r>
              <a:rPr lang="en-US" altLang="en-US" sz="2200" dirty="0" err="1" smtClean="0"/>
              <a:t>s.WorksAt.address.city</a:t>
            </a:r>
            <a:r>
              <a:rPr lang="en-US" altLang="en-US" sz="2200" dirty="0" smtClean="0"/>
              <a:t> = “London”;</a:t>
            </a:r>
          </a:p>
          <a:p>
            <a:pPr marL="765175" lvl="1" eaLnBrk="1" hangingPunct="1">
              <a:buFontTx/>
              <a:buNone/>
            </a:pPr>
            <a:r>
              <a:rPr lang="en-US" altLang="en-US" sz="2200" dirty="0" smtClean="0"/>
              <a:t>		SELECT </a:t>
            </a:r>
            <a:r>
              <a:rPr lang="en-US" altLang="en-US" sz="2200" dirty="0" err="1" smtClean="0"/>
              <a:t>s.name.lName</a:t>
            </a:r>
            <a:r>
              <a:rPr lang="en-US" altLang="en-US" sz="2200" dirty="0" smtClean="0"/>
              <a:t> FROM s IN Londoners;</a:t>
            </a:r>
          </a:p>
          <a:p>
            <a:pPr marL="765175" lvl="1" eaLnBrk="1" hangingPunct="1">
              <a:lnSpc>
                <a:spcPct val="20000"/>
              </a:lnSpc>
              <a:buFontTx/>
              <a:buNone/>
            </a:pPr>
            <a:endParaRPr lang="en-US" altLang="en-US" sz="2200" dirty="0" smtClean="0"/>
          </a:p>
          <a:p>
            <a:pPr marL="0" indent="0" eaLnBrk="1" hangingPunct="1">
              <a:buFont typeface="Monotype Sorts"/>
              <a:buNone/>
            </a:pPr>
            <a:r>
              <a:rPr lang="en-US" altLang="en-US" sz="2200" dirty="0" smtClean="0"/>
              <a:t>This returns a literal of type set&lt;string&gt;.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28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28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28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286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286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2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8707" name="Rectangle 3"/>
          <p:cNvSpPr>
            <a:spLocks noGrp="1" noChangeArrowheads="1"/>
          </p:cNvSpPr>
          <p:nvPr>
            <p:ph idx="1"/>
          </p:nvPr>
        </p:nvSpPr>
        <p:spPr>
          <a:xfrm>
            <a:off x="1219200" y="1641475"/>
            <a:ext cx="7391400" cy="4606925"/>
          </a:xfrm>
        </p:spPr>
        <p:txBody>
          <a:bodyPr>
            <a:normAutofit/>
          </a:bodyPr>
          <a:lstStyle/>
          <a:p>
            <a:pPr marL="0" indent="0" eaLnBrk="1" hangingPunct="1">
              <a:buFont typeface="Monotype Sorts"/>
              <a:buNone/>
            </a:pPr>
            <a:r>
              <a:rPr lang="en-US" altLang="en-US" sz="2200" dirty="0" smtClean="0"/>
              <a:t>Can generalize this:</a:t>
            </a:r>
          </a:p>
          <a:p>
            <a:pPr marL="765175" lvl="1" eaLnBrk="1" hangingPunct="1">
              <a:lnSpc>
                <a:spcPct val="20000"/>
              </a:lnSpc>
              <a:buFontTx/>
              <a:buNone/>
            </a:pPr>
            <a:endParaRPr lang="en-US" altLang="en-US" sz="2200" dirty="0" smtClean="0"/>
          </a:p>
          <a:p>
            <a:pPr marL="765175" lvl="1" eaLnBrk="1" hangingPunct="1">
              <a:buFontTx/>
              <a:buNone/>
            </a:pPr>
            <a:r>
              <a:rPr lang="en-US" altLang="en-US" sz="2200" dirty="0" smtClean="0"/>
              <a:t>		DEFINE </a:t>
            </a:r>
            <a:r>
              <a:rPr lang="en-US" altLang="en-US" sz="2200" dirty="0" err="1" smtClean="0"/>
              <a:t>CityWorker</a:t>
            </a:r>
            <a:r>
              <a:rPr lang="en-US" altLang="en-US" sz="2200" dirty="0" smtClean="0"/>
              <a:t>(</a:t>
            </a:r>
            <a:r>
              <a:rPr lang="en-US" altLang="en-US" sz="2200" dirty="0" err="1" smtClean="0"/>
              <a:t>cityname</a:t>
            </a:r>
            <a:r>
              <a:rPr lang="en-US" altLang="en-US" sz="2200" dirty="0" smtClean="0"/>
              <a:t>) AS</a:t>
            </a:r>
          </a:p>
          <a:p>
            <a:pPr marL="765175" lvl="1" eaLnBrk="1" hangingPunct="1">
              <a:buFontTx/>
              <a:buNone/>
            </a:pPr>
            <a:r>
              <a:rPr lang="en-US" altLang="en-US" sz="2200" dirty="0" smtClean="0"/>
              <a:t>			SELECT s</a:t>
            </a:r>
          </a:p>
          <a:p>
            <a:pPr marL="765175" lvl="1" eaLnBrk="1" hangingPunct="1">
              <a:buFontTx/>
              <a:buNone/>
            </a:pPr>
            <a:r>
              <a:rPr lang="en-US" altLang="en-US" sz="2200" dirty="0" smtClean="0"/>
              <a:t>			FROM s IN </a:t>
            </a:r>
            <a:r>
              <a:rPr lang="en-US" altLang="en-US" sz="2200" dirty="0" err="1" smtClean="0"/>
              <a:t>salesStaff</a:t>
            </a:r>
            <a:endParaRPr lang="en-US" altLang="en-US" sz="2200" dirty="0" smtClean="0"/>
          </a:p>
          <a:p>
            <a:pPr marL="765175" lvl="1" eaLnBrk="1" hangingPunct="1">
              <a:buFontTx/>
              <a:buNone/>
            </a:pPr>
            <a:r>
              <a:rPr lang="en-US" altLang="en-US" sz="2200" dirty="0" smtClean="0"/>
              <a:t>			WHERE </a:t>
            </a:r>
            <a:r>
              <a:rPr lang="en-US" altLang="en-US" sz="2200" dirty="0" err="1" smtClean="0"/>
              <a:t>s.WorksAt.address.city</a:t>
            </a:r>
            <a:r>
              <a:rPr lang="en-US" altLang="en-US" sz="2200" dirty="0" smtClean="0"/>
              <a:t> = </a:t>
            </a:r>
            <a:r>
              <a:rPr lang="en-US" altLang="en-US" sz="2200" dirty="0" err="1" smtClean="0"/>
              <a:t>cityname</a:t>
            </a:r>
            <a:r>
              <a:rPr lang="en-US" altLang="en-US" sz="2200" dirty="0" smtClean="0"/>
              <a:t>;</a:t>
            </a:r>
          </a:p>
          <a:p>
            <a:pPr marL="765175" lvl="1" eaLnBrk="1" hangingPunct="1">
              <a:buFontTx/>
              <a:buNone/>
            </a:pPr>
            <a:r>
              <a:rPr lang="en-US" altLang="en-US" sz="2200" dirty="0" smtClean="0"/>
              <a:t>		</a:t>
            </a:r>
          </a:p>
          <a:p>
            <a:pPr marL="765175" lvl="1" eaLnBrk="1" hangingPunct="1">
              <a:buFontTx/>
              <a:buNone/>
            </a:pPr>
            <a:r>
              <a:rPr lang="en-US" altLang="en-US" sz="2200" dirty="0" smtClean="0"/>
              <a:t>		</a:t>
            </a:r>
            <a:r>
              <a:rPr lang="en-US" altLang="en-US" sz="2200" dirty="0" err="1" smtClean="0"/>
              <a:t>CityWorker</a:t>
            </a:r>
            <a:r>
              <a:rPr lang="en-US" altLang="en-US" sz="2200" dirty="0" smtClean="0"/>
              <a:t>(“London”);</a:t>
            </a:r>
          </a:p>
          <a:p>
            <a:pPr marL="765175" lvl="1" eaLnBrk="1" hangingPunct="1">
              <a:buFontTx/>
              <a:buNone/>
            </a:pPr>
            <a:r>
              <a:rPr lang="en-GB" altLang="en-US" sz="2200" dirty="0" smtClean="0"/>
              <a:t>		</a:t>
            </a:r>
            <a:r>
              <a:rPr lang="en-GB" altLang="en-US" sz="2200" dirty="0" err="1" smtClean="0"/>
              <a:t>CityWorker</a:t>
            </a:r>
            <a:r>
              <a:rPr lang="en-GB" altLang="en-US" sz="2200" dirty="0" smtClean="0"/>
              <a:t>(“Glasgow”);</a:t>
            </a:r>
            <a:endParaRPr lang="en-US" altLang="en-US" sz="2200" dirty="0" smtClean="0"/>
          </a:p>
          <a:p>
            <a:pPr marL="765175" lvl="1" eaLnBrk="1" hangingPunct="1">
              <a:lnSpc>
                <a:spcPct val="20000"/>
              </a:lnSpc>
              <a:buFontTx/>
              <a:buNone/>
            </a:pPr>
            <a:endParaRPr lang="en-US" altLang="en-US" sz="2200" dirty="0" smtClean="0"/>
          </a:p>
          <a:p>
            <a:pPr marL="0" indent="0" eaLnBrk="1" hangingPunct="1">
              <a:buFont typeface="Monotype Sorts"/>
              <a:buNone/>
            </a:pPr>
            <a:endParaRPr lang="en-US" altLang="en-US" sz="2200" dirty="0" smtClean="0"/>
          </a:p>
        </p:txBody>
      </p:sp>
      <p:sp>
        <p:nvSpPr>
          <p:cNvPr id="7" name="Rectangle 2"/>
          <p:cNvSpPr txBox="1">
            <a:spLocks noChangeArrowheads="1"/>
          </p:cNvSpPr>
          <p:nvPr/>
        </p:nvSpPr>
        <p:spPr>
          <a:xfrm>
            <a:off x="2895600" y="381000"/>
            <a:ext cx="5943600" cy="554037"/>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tx1"/>
                </a:solidFill>
                <a:effectLst/>
                <a:uLnTx/>
                <a:uFillTx/>
                <a:latin typeface="Open Sans"/>
                <a:ea typeface="+mj-ea"/>
                <a:cs typeface="+mj-cs"/>
              </a:rPr>
              <a:t>Example 28.3 - OQL: Use of DEFINE</a:t>
            </a:r>
            <a:endParaRPr kumimoji="0" lang="en-US" sz="3000" b="1" i="0" u="none" strike="noStrike" kern="1200" cap="none" spc="0" normalizeH="0" baseline="0" noProof="0">
              <a:ln>
                <a:noFill/>
              </a:ln>
              <a:solidFill>
                <a:schemeClr val="tx1"/>
              </a:solidFill>
              <a:effectLst/>
              <a:uLnTx/>
              <a:uFillTx/>
              <a:latin typeface="Open Sans"/>
              <a:ea typeface="+mj-ea"/>
              <a:cs typeface="+mj-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87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87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87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87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870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87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87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2971800" y="381000"/>
            <a:ext cx="5867400" cy="554037"/>
          </a:xfrm>
        </p:spPr>
        <p:txBody>
          <a:bodyPr>
            <a:noAutofit/>
          </a:bodyPr>
          <a:lstStyle/>
          <a:p>
            <a:pPr eaLnBrk="1" hangingPunct="1">
              <a:defRPr/>
            </a:pPr>
            <a:r>
              <a:rPr sz="3200" b="1">
                <a:solidFill>
                  <a:schemeClr val="tx1"/>
                </a:solidFill>
              </a:rPr>
              <a:t>Example 28.4 OQL: Use of structures</a:t>
            </a:r>
          </a:p>
        </p:txBody>
      </p:sp>
      <p:sp>
        <p:nvSpPr>
          <p:cNvPr id="271363" name="Rectangle 3"/>
          <p:cNvSpPr>
            <a:spLocks noGrp="1" noChangeArrowheads="1"/>
          </p:cNvSpPr>
          <p:nvPr>
            <p:ph idx="1"/>
          </p:nvPr>
        </p:nvSpPr>
        <p:spPr>
          <a:xfrm>
            <a:off x="1066800" y="1752600"/>
            <a:ext cx="7772400" cy="4114800"/>
          </a:xfrm>
        </p:spPr>
        <p:txBody>
          <a:bodyPr>
            <a:normAutofit/>
          </a:bodyPr>
          <a:lstStyle/>
          <a:p>
            <a:pPr marL="0" indent="0" algn="just" eaLnBrk="1" hangingPunct="1">
              <a:buFont typeface="Monotype Sorts"/>
              <a:buNone/>
            </a:pPr>
            <a:r>
              <a:rPr lang="en-US" altLang="en-US" sz="2200" dirty="0" smtClean="0"/>
              <a:t>Get structured set (without identity) containing name, sex, and age of all staff who live in London.</a:t>
            </a:r>
          </a:p>
          <a:p>
            <a:pPr lvl="2" algn="just" eaLnBrk="1" hangingPunct="1">
              <a:lnSpc>
                <a:spcPct val="20000"/>
              </a:lnSpc>
              <a:buFontTx/>
              <a:buNone/>
            </a:pPr>
            <a:endParaRPr lang="en-US" altLang="en-US" sz="2200" dirty="0" smtClean="0"/>
          </a:p>
          <a:p>
            <a:pPr lvl="1" algn="just" eaLnBrk="1" hangingPunct="1">
              <a:buFontTx/>
              <a:buNone/>
            </a:pPr>
            <a:r>
              <a:rPr lang="en-US" altLang="en-US" sz="2200" dirty="0" smtClean="0"/>
              <a:t>		SELECT </a:t>
            </a:r>
            <a:r>
              <a:rPr lang="en-US" altLang="en-US" sz="2200" dirty="0" err="1" smtClean="0"/>
              <a:t>struct</a:t>
            </a:r>
            <a:r>
              <a:rPr lang="en-US" altLang="en-US" sz="2200" dirty="0" smtClean="0"/>
              <a:t> (</a:t>
            </a:r>
            <a:r>
              <a:rPr lang="en-US" altLang="en-US" sz="2200" dirty="0" err="1" smtClean="0"/>
              <a:t>lName:s.name.lName</a:t>
            </a:r>
            <a:r>
              <a:rPr lang="en-US" altLang="en-US" sz="2200" dirty="0" smtClean="0"/>
              <a:t>, </a:t>
            </a:r>
            <a:r>
              <a:rPr lang="en-US" altLang="en-US" sz="2200" dirty="0" err="1" smtClean="0"/>
              <a:t>sex:s.sex</a:t>
            </a:r>
            <a:r>
              <a:rPr lang="en-US" altLang="en-US" sz="2200" dirty="0" smtClean="0"/>
              <a:t>, </a:t>
            </a:r>
          </a:p>
          <a:p>
            <a:pPr lvl="1" algn="just" eaLnBrk="1" hangingPunct="1">
              <a:buFontTx/>
              <a:buNone/>
            </a:pPr>
            <a:r>
              <a:rPr lang="en-US" altLang="en-US" sz="2200" dirty="0" smtClean="0"/>
              <a:t>				</a:t>
            </a:r>
            <a:r>
              <a:rPr lang="en-US" altLang="en-US" sz="2200" dirty="0" err="1" smtClean="0"/>
              <a:t>age:s.age</a:t>
            </a:r>
            <a:r>
              <a:rPr lang="en-US" altLang="en-US" sz="2200" dirty="0" smtClean="0"/>
              <a:t>)</a:t>
            </a:r>
          </a:p>
          <a:p>
            <a:pPr lvl="1" algn="just" eaLnBrk="1" hangingPunct="1">
              <a:buFontTx/>
              <a:buNone/>
            </a:pPr>
            <a:r>
              <a:rPr lang="en-US" altLang="en-US" sz="2200" dirty="0" smtClean="0"/>
              <a:t>		FROM s IN Staff</a:t>
            </a:r>
          </a:p>
          <a:p>
            <a:pPr lvl="1" algn="just" eaLnBrk="1" hangingPunct="1">
              <a:buFontTx/>
              <a:buNone/>
            </a:pPr>
            <a:r>
              <a:rPr lang="en-US" altLang="en-US" sz="2200" dirty="0" smtClean="0"/>
              <a:t>		WHERE </a:t>
            </a:r>
            <a:r>
              <a:rPr lang="en-US" altLang="en-US" sz="2200" dirty="0" err="1" smtClean="0"/>
              <a:t>s.WorksAt.address.city</a:t>
            </a:r>
            <a:r>
              <a:rPr lang="en-US" altLang="en-US" sz="2200" dirty="0" smtClean="0"/>
              <a:t> = “London”</a:t>
            </a:r>
          </a:p>
          <a:p>
            <a:pPr lvl="1" algn="just" eaLnBrk="1" hangingPunct="1">
              <a:lnSpc>
                <a:spcPct val="40000"/>
              </a:lnSpc>
              <a:buFontTx/>
              <a:buNone/>
            </a:pPr>
            <a:endParaRPr lang="en-US" altLang="en-US" sz="2200" dirty="0" smtClean="0"/>
          </a:p>
          <a:p>
            <a:pPr algn="just" eaLnBrk="1" hangingPunct="1">
              <a:buFont typeface="Monotype Sorts"/>
              <a:buNone/>
            </a:pPr>
            <a:r>
              <a:rPr lang="en-US" altLang="en-US" sz="2200" dirty="0" smtClean="0"/>
              <a:t>This returns a literal of type set&lt;</a:t>
            </a:r>
            <a:r>
              <a:rPr lang="en-US" altLang="en-US" sz="2200" dirty="0" err="1" smtClean="0"/>
              <a:t>struct</a:t>
            </a:r>
            <a:r>
              <a:rPr lang="en-US" altLang="en-US" sz="2200" dirty="0" smtClean="0"/>
              <a:t>&gt;.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13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13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13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136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1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7" name="Rectangle 3"/>
          <p:cNvSpPr>
            <a:spLocks noGrp="1" noChangeArrowheads="1"/>
          </p:cNvSpPr>
          <p:nvPr>
            <p:ph idx="1"/>
          </p:nvPr>
        </p:nvSpPr>
        <p:spPr>
          <a:xfrm>
            <a:off x="990601" y="1752600"/>
            <a:ext cx="7543800" cy="5403850"/>
          </a:xfrm>
        </p:spPr>
        <p:txBody>
          <a:bodyPr>
            <a:normAutofit/>
          </a:bodyPr>
          <a:lstStyle/>
          <a:p>
            <a:pPr marL="0" indent="0" algn="just" eaLnBrk="1" hangingPunct="1">
              <a:buFont typeface="Monotype Sorts"/>
              <a:buNone/>
            </a:pPr>
            <a:r>
              <a:rPr lang="en-US" altLang="en-US" sz="2200" dirty="0" smtClean="0"/>
              <a:t>Get structured set (with identity) with name, sex, and age of all deputy managers over 60:</a:t>
            </a:r>
          </a:p>
          <a:p>
            <a:pPr lvl="1" algn="just" eaLnBrk="1" hangingPunct="1">
              <a:lnSpc>
                <a:spcPct val="20000"/>
              </a:lnSpc>
              <a:buFontTx/>
              <a:buNone/>
            </a:pPr>
            <a:endParaRPr lang="en-US" altLang="en-US" sz="2200" dirty="0" smtClean="0"/>
          </a:p>
          <a:p>
            <a:pPr lvl="1" algn="just" eaLnBrk="1" hangingPunct="1">
              <a:buFontTx/>
              <a:buNone/>
            </a:pPr>
            <a:r>
              <a:rPr lang="en-US" altLang="en-US" sz="2200" dirty="0" smtClean="0"/>
              <a:t>class Deputy {attribute string </a:t>
            </a:r>
            <a:r>
              <a:rPr lang="en-US" altLang="en-US" sz="2200" dirty="0" err="1" smtClean="0"/>
              <a:t>lName</a:t>
            </a:r>
            <a:r>
              <a:rPr lang="en-US" altLang="en-US" sz="2200" dirty="0" smtClean="0"/>
              <a:t>; attribute </a:t>
            </a:r>
            <a:r>
              <a:rPr lang="en-US" altLang="en-US" sz="2200" dirty="0" err="1" smtClean="0"/>
              <a:t>sexType</a:t>
            </a:r>
            <a:r>
              <a:rPr lang="en-US" altLang="en-US" sz="2200" dirty="0" smtClean="0"/>
              <a:t> sex; attribute integer age;};</a:t>
            </a:r>
          </a:p>
          <a:p>
            <a:pPr lvl="1" algn="just" eaLnBrk="1" hangingPunct="1">
              <a:buFontTx/>
              <a:buNone/>
            </a:pPr>
            <a:r>
              <a:rPr lang="en-US" altLang="en-US" sz="2200" dirty="0" err="1" smtClean="0"/>
              <a:t>Typedef</a:t>
            </a:r>
            <a:r>
              <a:rPr lang="en-US" altLang="en-US" sz="2200" dirty="0" smtClean="0"/>
              <a:t> bag&lt;Deputy&gt;Deputies;</a:t>
            </a:r>
          </a:p>
          <a:p>
            <a:pPr lvl="1" algn="just" eaLnBrk="1" hangingPunct="1">
              <a:buFontTx/>
              <a:buNone/>
            </a:pPr>
            <a:r>
              <a:rPr lang="en-US" altLang="en-US" sz="2200" dirty="0" smtClean="0"/>
              <a:t>Deputies	(SELECT Deputy  (</a:t>
            </a:r>
            <a:r>
              <a:rPr lang="en-US" altLang="en-US" sz="2200" dirty="0" err="1" smtClean="0"/>
              <a:t>lName:s.name.lName</a:t>
            </a:r>
            <a:r>
              <a:rPr lang="en-US" altLang="en-US" sz="2200" dirty="0" smtClean="0"/>
              <a:t>,</a:t>
            </a:r>
          </a:p>
          <a:p>
            <a:pPr lvl="1" algn="just" eaLnBrk="1" hangingPunct="1">
              <a:buFontTx/>
              <a:buNone/>
            </a:pPr>
            <a:r>
              <a:rPr lang="en-US" altLang="en-US" sz="2200" dirty="0" smtClean="0"/>
              <a:t>				</a:t>
            </a:r>
            <a:r>
              <a:rPr lang="en-US" altLang="en-US" sz="2200" dirty="0" err="1" smtClean="0"/>
              <a:t>sex:s.sex</a:t>
            </a:r>
            <a:r>
              <a:rPr lang="en-US" altLang="en-US" sz="2200" dirty="0" smtClean="0"/>
              <a:t>, </a:t>
            </a:r>
            <a:r>
              <a:rPr lang="en-US" altLang="en-US" sz="2200" dirty="0" err="1" smtClean="0"/>
              <a:t>age:x.age</a:t>
            </a:r>
            <a:r>
              <a:rPr lang="en-US" altLang="en-US" sz="2200" dirty="0" smtClean="0"/>
              <a:t>)</a:t>
            </a:r>
          </a:p>
          <a:p>
            <a:pPr lvl="1" algn="just" eaLnBrk="1" hangingPunct="1">
              <a:buFontTx/>
              <a:buNone/>
            </a:pPr>
            <a:r>
              <a:rPr lang="en-US" altLang="en-US" sz="2200" dirty="0" smtClean="0"/>
              <a:t>		FROM s IN </a:t>
            </a:r>
            <a:r>
              <a:rPr lang="en-US" altLang="en-US" sz="2200" dirty="0" err="1" smtClean="0"/>
              <a:t>salesStaff</a:t>
            </a:r>
            <a:r>
              <a:rPr lang="en-US" altLang="en-US" sz="2200" dirty="0" smtClean="0"/>
              <a:t> </a:t>
            </a:r>
          </a:p>
          <a:p>
            <a:pPr lvl="1" algn="just" eaLnBrk="1" hangingPunct="1">
              <a:buFontTx/>
              <a:buNone/>
            </a:pPr>
            <a:r>
              <a:rPr lang="en-US" altLang="en-US" sz="2200" dirty="0" smtClean="0"/>
              <a:t>		WHERE position = “Deputy” AND </a:t>
            </a:r>
            <a:r>
              <a:rPr lang="en-US" altLang="en-US" sz="2200" dirty="0" err="1" smtClean="0"/>
              <a:t>s.getAge</a:t>
            </a:r>
            <a:r>
              <a:rPr lang="en-US" altLang="en-US" sz="2200" dirty="0" smtClean="0"/>
              <a:t> &gt; 60)</a:t>
            </a:r>
          </a:p>
          <a:p>
            <a:pPr algn="just" eaLnBrk="1" hangingPunct="1">
              <a:buFont typeface="Monotype Sorts"/>
              <a:buNone/>
            </a:pPr>
            <a:r>
              <a:rPr lang="en-US" altLang="en-US" sz="2200" dirty="0" smtClean="0"/>
              <a:t>	This returns a mutable object of type </a:t>
            </a:r>
            <a:r>
              <a:rPr lang="en-US" altLang="en-US" sz="2200" i="1" dirty="0" smtClean="0"/>
              <a:t>deputies</a:t>
            </a:r>
            <a:r>
              <a:rPr lang="en-US" altLang="en-US" sz="2200" dirty="0" smtClean="0"/>
              <a:t>.</a:t>
            </a:r>
          </a:p>
        </p:txBody>
      </p:sp>
      <p:sp>
        <p:nvSpPr>
          <p:cNvPr id="7" name="Rectangle 2"/>
          <p:cNvSpPr txBox="1">
            <a:spLocks noChangeArrowheads="1"/>
          </p:cNvSpPr>
          <p:nvPr/>
        </p:nvSpPr>
        <p:spPr>
          <a:xfrm>
            <a:off x="2971800" y="381000"/>
            <a:ext cx="5867400" cy="554037"/>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tx1"/>
                </a:solidFill>
                <a:effectLst/>
                <a:uLnTx/>
                <a:uFillTx/>
                <a:latin typeface="Open Sans"/>
                <a:ea typeface="+mj-ea"/>
                <a:cs typeface="+mj-cs"/>
              </a:rPr>
              <a:t>Example 28.4 OQL: Use of structures</a:t>
            </a:r>
            <a:endParaRPr kumimoji="0" lang="en-US" sz="3200" b="1" i="0" u="none" strike="noStrike" kern="1200" cap="none" spc="0" normalizeH="0" baseline="0" noProof="0">
              <a:ln>
                <a:noFill/>
              </a:ln>
              <a:solidFill>
                <a:schemeClr val="tx1"/>
              </a:solidFill>
              <a:effectLst/>
              <a:uLnTx/>
              <a:uFillTx/>
              <a:latin typeface="Open Sans"/>
              <a:ea typeface="+mj-ea"/>
              <a:cs typeface="+mj-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2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2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2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2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23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2387">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2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1" name="Rectangle 3"/>
          <p:cNvSpPr>
            <a:spLocks noGrp="1" noChangeArrowheads="1"/>
          </p:cNvSpPr>
          <p:nvPr>
            <p:ph idx="1"/>
          </p:nvPr>
        </p:nvSpPr>
        <p:spPr>
          <a:xfrm>
            <a:off x="990600" y="1676400"/>
            <a:ext cx="8001000" cy="4608512"/>
          </a:xfrm>
        </p:spPr>
        <p:txBody>
          <a:bodyPr>
            <a:normAutofit/>
          </a:bodyPr>
          <a:lstStyle/>
          <a:p>
            <a:pPr marL="0" indent="0" algn="just" eaLnBrk="1" hangingPunct="1">
              <a:buFont typeface="Monotype Sorts"/>
              <a:buNone/>
            </a:pPr>
            <a:r>
              <a:rPr lang="en-US" altLang="en-US" sz="2200" dirty="0" smtClean="0"/>
              <a:t>Get structured set (without identity) containing branch number and set of all Assistants at branches in London.</a:t>
            </a:r>
          </a:p>
          <a:p>
            <a:pPr lvl="1" algn="just" eaLnBrk="1" hangingPunct="1">
              <a:buFontTx/>
              <a:buNone/>
            </a:pPr>
            <a:r>
              <a:rPr lang="en-US" altLang="en-US" sz="2200" dirty="0" smtClean="0"/>
              <a:t>	</a:t>
            </a:r>
          </a:p>
          <a:p>
            <a:pPr lvl="1" algn="just" eaLnBrk="1" hangingPunct="1">
              <a:buFontTx/>
              <a:buNone/>
            </a:pPr>
            <a:r>
              <a:rPr lang="en-US" altLang="en-US" sz="2200" dirty="0" smtClean="0"/>
              <a:t>SELECT </a:t>
            </a:r>
            <a:r>
              <a:rPr lang="en-US" altLang="en-US" sz="2200" dirty="0" err="1" smtClean="0"/>
              <a:t>struct</a:t>
            </a:r>
            <a:r>
              <a:rPr lang="en-US" altLang="en-US" sz="2200" dirty="0" smtClean="0"/>
              <a:t> (</a:t>
            </a:r>
            <a:r>
              <a:rPr lang="en-US" altLang="en-US" sz="2200" dirty="0" err="1" smtClean="0"/>
              <a:t>branchNo:x.branchNo</a:t>
            </a:r>
            <a:r>
              <a:rPr lang="en-US" altLang="en-US" sz="2200" dirty="0" smtClean="0"/>
              <a:t>, assistants: </a:t>
            </a:r>
          </a:p>
          <a:p>
            <a:pPr lvl="1" algn="just" eaLnBrk="1" hangingPunct="1">
              <a:buFontTx/>
              <a:buNone/>
            </a:pPr>
            <a:r>
              <a:rPr lang="en-US" altLang="en-US" sz="2200" dirty="0" smtClean="0"/>
              <a:t>				(SELECT y FROM y IN </a:t>
            </a:r>
            <a:r>
              <a:rPr lang="en-US" altLang="en-US" sz="2200" dirty="0" err="1" smtClean="0"/>
              <a:t>x.WorksAt</a:t>
            </a:r>
            <a:r>
              <a:rPr lang="en-US" altLang="en-US" sz="2200" dirty="0" smtClean="0"/>
              <a:t> </a:t>
            </a:r>
          </a:p>
          <a:p>
            <a:pPr lvl="1" algn="just" eaLnBrk="1" hangingPunct="1">
              <a:buFontTx/>
              <a:buNone/>
            </a:pPr>
            <a:r>
              <a:rPr lang="en-US" altLang="en-US" sz="2200" dirty="0" smtClean="0"/>
              <a:t>				WHERE </a:t>
            </a:r>
            <a:r>
              <a:rPr lang="en-US" altLang="en-US" sz="2200" dirty="0" err="1" smtClean="0"/>
              <a:t>y.position</a:t>
            </a:r>
            <a:r>
              <a:rPr lang="en-US" altLang="en-US" sz="2200" dirty="0" smtClean="0"/>
              <a:t> = “Assistant”))</a:t>
            </a:r>
          </a:p>
          <a:p>
            <a:pPr lvl="1" algn="just" eaLnBrk="1" hangingPunct="1">
              <a:buFontTx/>
              <a:buNone/>
            </a:pPr>
            <a:r>
              <a:rPr lang="en-US" altLang="en-US" sz="2200" dirty="0" smtClean="0"/>
              <a:t>	FROM x IN (SELECT b FROM b IN </a:t>
            </a:r>
            <a:r>
              <a:rPr lang="en-US" altLang="en-US" sz="2200" dirty="0" err="1" smtClean="0"/>
              <a:t>branchOffices</a:t>
            </a:r>
            <a:r>
              <a:rPr lang="en-US" altLang="en-US" sz="2200" dirty="0" smtClean="0"/>
              <a:t> </a:t>
            </a:r>
          </a:p>
          <a:p>
            <a:pPr lvl="1" algn="just" eaLnBrk="1" hangingPunct="1">
              <a:buFontTx/>
              <a:buNone/>
            </a:pPr>
            <a:r>
              <a:rPr lang="en-US" altLang="en-US" sz="2200" dirty="0" smtClean="0"/>
              <a:t>			      WHERE </a:t>
            </a:r>
            <a:r>
              <a:rPr lang="en-US" altLang="en-US" sz="2200" dirty="0" err="1" smtClean="0"/>
              <a:t>b.address.city</a:t>
            </a:r>
            <a:r>
              <a:rPr lang="en-US" altLang="en-US" sz="2200" dirty="0" smtClean="0"/>
              <a:t> = “London”)</a:t>
            </a:r>
          </a:p>
          <a:p>
            <a:pPr algn="just" eaLnBrk="1" hangingPunct="1">
              <a:lnSpc>
                <a:spcPct val="180000"/>
              </a:lnSpc>
              <a:buFont typeface="Monotype Sorts"/>
              <a:buNone/>
            </a:pPr>
            <a:r>
              <a:rPr lang="en-US" altLang="en-US" sz="2200" dirty="0" smtClean="0"/>
              <a:t>This returns a literal of type set&lt;</a:t>
            </a:r>
            <a:r>
              <a:rPr lang="en-US" altLang="en-US" sz="2200" dirty="0" err="1" smtClean="0"/>
              <a:t>struct</a:t>
            </a:r>
            <a:r>
              <a:rPr lang="en-US" altLang="en-US" sz="2200" dirty="0" smtClean="0"/>
              <a:t>&gt;.</a:t>
            </a:r>
          </a:p>
        </p:txBody>
      </p:sp>
      <p:sp>
        <p:nvSpPr>
          <p:cNvPr id="7" name="Rectangle 2"/>
          <p:cNvSpPr txBox="1">
            <a:spLocks noChangeArrowheads="1"/>
          </p:cNvSpPr>
          <p:nvPr/>
        </p:nvSpPr>
        <p:spPr>
          <a:xfrm>
            <a:off x="2971800" y="436563"/>
            <a:ext cx="5867400" cy="554037"/>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Open Sans"/>
                <a:ea typeface="+mj-ea"/>
                <a:cs typeface="+mj-cs"/>
              </a:rPr>
              <a:t>Example 28.4 OQL: Use of structures</a:t>
            </a:r>
            <a:endParaRPr kumimoji="0" lang="en-US" sz="3200" b="1" i="0" u="none" strike="noStrike" kern="1200" cap="none" spc="0" normalizeH="0" baseline="0" noProof="0" dirty="0">
              <a:ln>
                <a:noFill/>
              </a:ln>
              <a:solidFill>
                <a:schemeClr val="tx1"/>
              </a:solidFill>
              <a:effectLst/>
              <a:uLnTx/>
              <a:uFillTx/>
              <a:latin typeface="Open Sans"/>
              <a:ea typeface="+mj-ea"/>
              <a:cs typeface="+mj-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34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34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34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34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34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341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3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2362200" y="381000"/>
            <a:ext cx="6781800" cy="554037"/>
          </a:xfrm>
        </p:spPr>
        <p:txBody>
          <a:bodyPr>
            <a:noAutofit/>
          </a:bodyPr>
          <a:lstStyle/>
          <a:p>
            <a:pPr eaLnBrk="1" hangingPunct="1">
              <a:defRPr/>
            </a:pPr>
            <a:r>
              <a:rPr sz="3200" b="1">
                <a:solidFill>
                  <a:schemeClr val="tx1"/>
                </a:solidFill>
              </a:rPr>
              <a:t>Example 28.5 OQL: Use of aggregates</a:t>
            </a:r>
          </a:p>
        </p:txBody>
      </p:sp>
      <p:sp>
        <p:nvSpPr>
          <p:cNvPr id="294915" name="Rectangle 3"/>
          <p:cNvSpPr>
            <a:spLocks noGrp="1" noChangeArrowheads="1"/>
          </p:cNvSpPr>
          <p:nvPr>
            <p:ph idx="1"/>
          </p:nvPr>
        </p:nvSpPr>
        <p:spPr>
          <a:xfrm>
            <a:off x="1219200" y="1628775"/>
            <a:ext cx="7391400" cy="4314825"/>
          </a:xfrm>
        </p:spPr>
        <p:txBody>
          <a:bodyPr>
            <a:normAutofit/>
          </a:bodyPr>
          <a:lstStyle/>
          <a:p>
            <a:pPr marL="346075" indent="-346075" algn="just" eaLnBrk="1" hangingPunct="1"/>
            <a:r>
              <a:rPr lang="en-US" altLang="en-US" sz="2200" dirty="0" smtClean="0"/>
              <a:t>How many staff work in Glasgow.</a:t>
            </a:r>
          </a:p>
          <a:p>
            <a:pPr marL="0" indent="0" algn="just" eaLnBrk="1" hangingPunct="1">
              <a:lnSpc>
                <a:spcPct val="50000"/>
              </a:lnSpc>
              <a:spcBef>
                <a:spcPct val="0"/>
              </a:spcBef>
              <a:buFont typeface="Monotype Sorts"/>
              <a:buNone/>
            </a:pPr>
            <a:endParaRPr lang="en-US" altLang="en-US" sz="2200" dirty="0" smtClean="0"/>
          </a:p>
          <a:p>
            <a:pPr marL="765175" lvl="1" algn="just" eaLnBrk="1" hangingPunct="1">
              <a:buFontTx/>
              <a:buNone/>
            </a:pPr>
            <a:r>
              <a:rPr lang="en-US" altLang="en-US" sz="2200" dirty="0" smtClean="0"/>
              <a:t>		COUNT (s IN </a:t>
            </a:r>
            <a:r>
              <a:rPr lang="en-US" altLang="en-US" sz="2200" dirty="0" err="1" smtClean="0"/>
              <a:t>CityWorker</a:t>
            </a:r>
            <a:r>
              <a:rPr lang="en-US" altLang="en-US" sz="2200" dirty="0" smtClean="0"/>
              <a:t>(“Glasgow”);</a:t>
            </a:r>
          </a:p>
          <a:p>
            <a:pPr marL="765175" lvl="1" algn="just" eaLnBrk="1" hangingPunct="1">
              <a:buFontTx/>
              <a:buNone/>
            </a:pPr>
            <a:endParaRPr lang="en-US" altLang="en-US" sz="2200" dirty="0" smtClean="0"/>
          </a:p>
          <a:p>
            <a:pPr marL="346075" indent="-346075" algn="just" eaLnBrk="1" hangingPunct="1"/>
            <a:r>
              <a:rPr lang="en-US" altLang="en-US" sz="2200" dirty="0" smtClean="0"/>
              <a:t>OQL aggregate can be applied within SELECT or to result of SELECT. </a:t>
            </a:r>
          </a:p>
          <a:p>
            <a:pPr marL="346075" indent="-346075" algn="just" eaLnBrk="1" hangingPunct="1"/>
            <a:endParaRPr lang="en-US" altLang="en-US" sz="2200" dirty="0" smtClean="0"/>
          </a:p>
          <a:p>
            <a:pPr marL="346075" indent="-346075" algn="just" eaLnBrk="1" hangingPunct="1"/>
            <a:r>
              <a:rPr lang="en-US" altLang="en-US" sz="2200" dirty="0" smtClean="0"/>
              <a:t> Following equivalent:</a:t>
            </a:r>
          </a:p>
          <a:p>
            <a:pPr marL="765175" lvl="1" algn="just" eaLnBrk="1" hangingPunct="1">
              <a:buFontTx/>
              <a:buNone/>
            </a:pPr>
            <a:r>
              <a:rPr lang="en-US" altLang="en-US" sz="2200" dirty="0" smtClean="0"/>
              <a:t>SELECT COUNT(s) FROM s IN </a:t>
            </a:r>
            <a:r>
              <a:rPr lang="en-US" altLang="en-US" sz="2200" dirty="0" err="1" smtClean="0"/>
              <a:t>salesStaff</a:t>
            </a:r>
            <a:r>
              <a:rPr lang="en-US" altLang="en-US" sz="2200" dirty="0" smtClean="0"/>
              <a:t> </a:t>
            </a:r>
          </a:p>
          <a:p>
            <a:pPr marL="765175" lvl="1" algn="just" eaLnBrk="1" hangingPunct="1">
              <a:buFontTx/>
              <a:buNone/>
            </a:pPr>
            <a:r>
              <a:rPr lang="en-US" altLang="en-US" sz="2200" dirty="0" smtClean="0"/>
              <a:t>			WHERE </a:t>
            </a:r>
            <a:r>
              <a:rPr lang="en-US" altLang="en-US" sz="2200" dirty="0" err="1" smtClean="0"/>
              <a:t>s.WorksAt.branchNo</a:t>
            </a:r>
            <a:r>
              <a:rPr lang="en-US" altLang="en-US" sz="2200" dirty="0" smtClean="0"/>
              <a:t> = “B003”;</a:t>
            </a:r>
          </a:p>
          <a:p>
            <a:pPr marL="765175" lvl="1" algn="just" eaLnBrk="1" hangingPunct="1">
              <a:buFontTx/>
              <a:buNone/>
            </a:pPr>
            <a:r>
              <a:rPr lang="en-US" altLang="en-US" sz="2200" dirty="0" smtClean="0"/>
              <a:t>COUNT(SELECT s FROM s IN </a:t>
            </a:r>
            <a:r>
              <a:rPr lang="en-US" altLang="en-US" sz="2200" dirty="0" err="1" smtClean="0"/>
              <a:t>salesStaff</a:t>
            </a:r>
            <a:r>
              <a:rPr lang="en-US" altLang="en-US" sz="2200" dirty="0" smtClean="0"/>
              <a:t> </a:t>
            </a:r>
          </a:p>
          <a:p>
            <a:pPr marL="765175" lvl="1" algn="just" eaLnBrk="1" hangingPunct="1">
              <a:buFontTx/>
              <a:buNone/>
            </a:pPr>
            <a:r>
              <a:rPr lang="en-US" altLang="en-US" sz="2200" dirty="0" smtClean="0"/>
              <a:t>			WHERE </a:t>
            </a:r>
            <a:r>
              <a:rPr lang="en-US" altLang="en-US" sz="2200" dirty="0" err="1" smtClean="0"/>
              <a:t>s.WorksAt.branchNo</a:t>
            </a:r>
            <a:r>
              <a:rPr lang="en-US" altLang="en-US" sz="2200" dirty="0" smtClean="0"/>
              <a:t> = “B003”);</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4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491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49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49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491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491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49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67272" y="2819400"/>
            <a:ext cx="7067128" cy="1143000"/>
          </a:xfrm>
        </p:spPr>
        <p:txBody>
          <a:bodyPr>
            <a:noAutofit/>
          </a:bodyPr>
          <a:lstStyle/>
          <a:p>
            <a:r>
              <a:rPr lang="en-US" sz="4000" dirty="0" smtClean="0"/>
              <a:t>CHAPTER 28</a:t>
            </a:r>
            <a:br>
              <a:rPr lang="en-US" sz="4000" dirty="0" smtClean="0"/>
            </a:br>
            <a:r>
              <a:rPr lang="en-US" sz="4000" dirty="0" smtClean="0"/>
              <a:t>OODBMS – STANDARDS AND SYSTEMS</a:t>
            </a:r>
            <a:endParaRPr lang="en-US" sz="40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2743200" y="304800"/>
            <a:ext cx="8382000" cy="554037"/>
          </a:xfrm>
        </p:spPr>
        <p:txBody>
          <a:bodyPr>
            <a:noAutofit/>
          </a:bodyPr>
          <a:lstStyle/>
          <a:p>
            <a:pPr algn="just" eaLnBrk="1" hangingPunct="1">
              <a:defRPr/>
            </a:pPr>
            <a:r>
              <a:rPr sz="3200" b="1">
                <a:solidFill>
                  <a:schemeClr val="tx1"/>
                </a:solidFill>
              </a:rPr>
              <a:t>Example 28.6 OQL: GROUP BY</a:t>
            </a:r>
          </a:p>
        </p:txBody>
      </p:sp>
      <p:sp>
        <p:nvSpPr>
          <p:cNvPr id="295939" name="Rectangle 3"/>
          <p:cNvSpPr>
            <a:spLocks noGrp="1" noChangeArrowheads="1"/>
          </p:cNvSpPr>
          <p:nvPr>
            <p:ph idx="1"/>
          </p:nvPr>
        </p:nvSpPr>
        <p:spPr>
          <a:xfrm>
            <a:off x="1066800" y="1638300"/>
            <a:ext cx="7924800" cy="5219700"/>
          </a:xfrm>
        </p:spPr>
        <p:txBody>
          <a:bodyPr>
            <a:normAutofit/>
          </a:bodyPr>
          <a:lstStyle/>
          <a:p>
            <a:pPr marL="0" indent="0" algn="just" eaLnBrk="1" hangingPunct="1">
              <a:lnSpc>
                <a:spcPct val="50000"/>
              </a:lnSpc>
              <a:spcBef>
                <a:spcPct val="0"/>
              </a:spcBef>
              <a:buFont typeface="Monotype Sorts"/>
              <a:buNone/>
            </a:pPr>
            <a:r>
              <a:rPr lang="en-US" altLang="en-US" sz="2200" dirty="0" smtClean="0"/>
              <a:t>Determine number of sales staff at each branch.</a:t>
            </a:r>
          </a:p>
          <a:p>
            <a:pPr marL="0" indent="0" algn="just" eaLnBrk="1" hangingPunct="1">
              <a:buFont typeface="Monotype Sorts"/>
              <a:buNone/>
            </a:pPr>
            <a:endParaRPr lang="en-US" altLang="en-US" sz="2200" dirty="0" smtClean="0"/>
          </a:p>
          <a:p>
            <a:pPr marL="765175" lvl="1" algn="just" eaLnBrk="1" hangingPunct="1">
              <a:buFontTx/>
              <a:buNone/>
            </a:pPr>
            <a:r>
              <a:rPr lang="en-US" altLang="en-US" sz="2200" dirty="0" smtClean="0"/>
              <a:t>	SELECT </a:t>
            </a:r>
            <a:r>
              <a:rPr lang="en-US" altLang="en-US" sz="2200" dirty="0" err="1" smtClean="0"/>
              <a:t>struct</a:t>
            </a:r>
            <a:r>
              <a:rPr lang="en-US" altLang="en-US" sz="2200" dirty="0" smtClean="0"/>
              <a:t>(</a:t>
            </a:r>
            <a:r>
              <a:rPr lang="en-US" altLang="en-US" sz="2200" dirty="0" err="1" smtClean="0"/>
              <a:t>branchNumber</a:t>
            </a:r>
            <a:r>
              <a:rPr lang="en-US" altLang="en-US" sz="2200" dirty="0" smtClean="0"/>
              <a:t>, </a:t>
            </a:r>
          </a:p>
          <a:p>
            <a:pPr marL="765175" lvl="1" algn="just" eaLnBrk="1" hangingPunct="1">
              <a:buFontTx/>
              <a:buNone/>
            </a:pPr>
            <a:r>
              <a:rPr lang="en-US" altLang="en-US" sz="2200" dirty="0" smtClean="0"/>
              <a:t>			</a:t>
            </a:r>
            <a:r>
              <a:rPr lang="en-US" altLang="en-US" sz="2200" dirty="0" err="1" smtClean="0"/>
              <a:t>numberOfStaff:COUNT</a:t>
            </a:r>
            <a:r>
              <a:rPr lang="en-US" altLang="en-US" sz="2200" dirty="0" smtClean="0"/>
              <a:t>(partition))</a:t>
            </a:r>
          </a:p>
          <a:p>
            <a:pPr marL="765175" lvl="1" algn="just" eaLnBrk="1" hangingPunct="1">
              <a:buFontTx/>
              <a:buNone/>
            </a:pPr>
            <a:r>
              <a:rPr lang="en-US" altLang="en-US" sz="2200" dirty="0" smtClean="0"/>
              <a:t>	FROM s IN </a:t>
            </a:r>
            <a:r>
              <a:rPr lang="en-US" altLang="en-US" sz="2200" dirty="0" err="1" smtClean="0"/>
              <a:t>salesStaff</a:t>
            </a:r>
            <a:endParaRPr lang="en-US" altLang="en-US" sz="2200" dirty="0" smtClean="0"/>
          </a:p>
          <a:p>
            <a:pPr marL="765175" lvl="1" algn="just" eaLnBrk="1" hangingPunct="1">
              <a:buFontTx/>
              <a:buNone/>
            </a:pPr>
            <a:r>
              <a:rPr lang="en-US" altLang="en-US" sz="2200" dirty="0" smtClean="0"/>
              <a:t>	GROUP BY </a:t>
            </a:r>
            <a:r>
              <a:rPr lang="en-US" altLang="en-US" sz="2200" dirty="0" err="1" smtClean="0"/>
              <a:t>branchNumber</a:t>
            </a:r>
            <a:r>
              <a:rPr lang="en-US" altLang="en-US" sz="2200" dirty="0" smtClean="0"/>
              <a:t>: </a:t>
            </a:r>
            <a:r>
              <a:rPr lang="en-US" altLang="en-US" sz="2200" dirty="0" err="1" smtClean="0"/>
              <a:t>s.WorksAt.branchNo</a:t>
            </a:r>
            <a:r>
              <a:rPr lang="en-US" altLang="en-US" sz="2200" dirty="0" smtClean="0"/>
              <a:t>;</a:t>
            </a:r>
          </a:p>
          <a:p>
            <a:pPr marL="0" indent="0" algn="just" eaLnBrk="1" hangingPunct="1">
              <a:buFont typeface="Monotype Sorts"/>
              <a:buNone/>
            </a:pPr>
            <a:endParaRPr lang="en-US" altLang="en-US" sz="2200" dirty="0" smtClean="0"/>
          </a:p>
          <a:p>
            <a:pPr marL="0" indent="0" algn="just" eaLnBrk="1" hangingPunct="1">
              <a:buFont typeface="Monotype Sorts"/>
              <a:buNone/>
            </a:pPr>
            <a:r>
              <a:rPr lang="en-US" altLang="en-US" sz="2200" dirty="0" smtClean="0"/>
              <a:t>Result is of type: set&lt;</a:t>
            </a:r>
            <a:r>
              <a:rPr lang="en-US" altLang="en-US" sz="2200" dirty="0" err="1" smtClean="0"/>
              <a:t>struct</a:t>
            </a:r>
            <a:r>
              <a:rPr lang="en-US" altLang="en-US" sz="2200" dirty="0" smtClean="0"/>
              <a:t>(</a:t>
            </a:r>
            <a:r>
              <a:rPr lang="en-US" altLang="en-US" sz="2200" dirty="0" err="1" smtClean="0"/>
              <a:t>branchNumber</a:t>
            </a:r>
            <a:r>
              <a:rPr lang="en-US" altLang="en-US" sz="2200" dirty="0" smtClean="0"/>
              <a:t>: string, </a:t>
            </a:r>
          </a:p>
          <a:p>
            <a:pPr marL="765175" lvl="1" algn="just" eaLnBrk="1" hangingPunct="1">
              <a:buFontTx/>
              <a:buNone/>
            </a:pPr>
            <a:r>
              <a:rPr lang="en-US" altLang="en-US" sz="2200" dirty="0" smtClean="0"/>
              <a:t>				partition: bag&lt;</a:t>
            </a:r>
            <a:r>
              <a:rPr lang="en-US" altLang="en-US" sz="2200" dirty="0" err="1" smtClean="0"/>
              <a:t>struct</a:t>
            </a:r>
            <a:r>
              <a:rPr lang="en-US" altLang="en-US" sz="2200" dirty="0" smtClean="0"/>
              <a:t>(s:SalesStaff)&gt;)&gt;</a:t>
            </a:r>
          </a:p>
          <a:p>
            <a:pPr marL="765175" lvl="1" algn="just" eaLnBrk="1" hangingPunct="1">
              <a:buFontTx/>
              <a:buNone/>
            </a:pPr>
            <a:endParaRPr lang="en-US" altLang="en-US" sz="2200" dirty="0" smtClean="0"/>
          </a:p>
          <a:p>
            <a:pPr marL="0" indent="0" algn="just" eaLnBrk="1" hangingPunct="1">
              <a:buFont typeface="Monotype Sorts"/>
              <a:buNone/>
            </a:pPr>
            <a:r>
              <a:rPr lang="en-US" altLang="en-US" sz="2200" dirty="0" smtClean="0"/>
              <a:t>Note use of keyword </a:t>
            </a:r>
            <a:r>
              <a:rPr lang="en-US" altLang="en-US" sz="2200" i="1" dirty="0" smtClean="0"/>
              <a:t>partition </a:t>
            </a:r>
            <a:r>
              <a:rPr lang="en-US" altLang="en-US" sz="2200" dirty="0" smtClean="0"/>
              <a:t>to refer to each partition.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5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59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59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5939">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593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5939">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59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2895600" y="304800"/>
            <a:ext cx="8382000" cy="554037"/>
          </a:xfrm>
        </p:spPr>
        <p:txBody>
          <a:bodyPr>
            <a:normAutofit fontScale="90000"/>
          </a:bodyPr>
          <a:lstStyle/>
          <a:p>
            <a:pPr algn="just" eaLnBrk="1" hangingPunct="1">
              <a:defRPr/>
            </a:pPr>
            <a:r>
              <a:rPr sz="4000" b="1">
                <a:solidFill>
                  <a:schemeClr val="tx1"/>
                </a:solidFill>
              </a:rPr>
              <a:t>OQL - Creating Objects</a:t>
            </a:r>
          </a:p>
        </p:txBody>
      </p:sp>
      <p:sp>
        <p:nvSpPr>
          <p:cNvPr id="274435" name="Rectangle 3"/>
          <p:cNvSpPr>
            <a:spLocks noGrp="1" noChangeArrowheads="1"/>
          </p:cNvSpPr>
          <p:nvPr>
            <p:ph idx="1"/>
          </p:nvPr>
        </p:nvSpPr>
        <p:spPr>
          <a:xfrm>
            <a:off x="990600" y="1790700"/>
            <a:ext cx="7620000" cy="3695700"/>
          </a:xfrm>
        </p:spPr>
        <p:txBody>
          <a:bodyPr>
            <a:normAutofit/>
          </a:bodyPr>
          <a:lstStyle/>
          <a:p>
            <a:pPr algn="just" eaLnBrk="1" hangingPunct="1">
              <a:buFont typeface="Monotype Sorts"/>
              <a:buNone/>
            </a:pPr>
            <a:r>
              <a:rPr lang="en-US" altLang="en-US" sz="2200" dirty="0" smtClean="0"/>
              <a:t>	A type name constructor is used to create an object with identity.</a:t>
            </a:r>
          </a:p>
          <a:p>
            <a:pPr algn="just" eaLnBrk="1" hangingPunct="1">
              <a:lnSpc>
                <a:spcPct val="30000"/>
              </a:lnSpc>
              <a:buFont typeface="Monotype Sorts"/>
              <a:buNone/>
            </a:pPr>
            <a:endParaRPr lang="en-US" altLang="en-US" sz="2200" dirty="0" smtClean="0"/>
          </a:p>
          <a:p>
            <a:pPr algn="just" eaLnBrk="1" hangingPunct="1">
              <a:buFont typeface="Monotype Sorts"/>
              <a:buNone/>
            </a:pPr>
            <a:r>
              <a:rPr lang="en-US" altLang="en-US" sz="2200" dirty="0" smtClean="0"/>
              <a:t>	Manager(</a:t>
            </a:r>
            <a:r>
              <a:rPr lang="en-US" altLang="en-US" sz="2200" dirty="0" err="1" smtClean="0"/>
              <a:t>staffNo</a:t>
            </a:r>
            <a:r>
              <a:rPr lang="en-US" altLang="en-US" sz="2200" dirty="0" smtClean="0"/>
              <a:t>: “SL21”, </a:t>
            </a:r>
          </a:p>
          <a:p>
            <a:pPr lvl="1" algn="just" eaLnBrk="1" hangingPunct="1">
              <a:buFontTx/>
              <a:buNone/>
            </a:pPr>
            <a:r>
              <a:rPr lang="en-US" altLang="en-US" sz="2200" dirty="0" smtClean="0"/>
              <a:t>		</a:t>
            </a:r>
            <a:r>
              <a:rPr lang="en-US" altLang="en-US" sz="2200" dirty="0" err="1" smtClean="0"/>
              <a:t>fName</a:t>
            </a:r>
            <a:r>
              <a:rPr lang="en-US" altLang="en-US" sz="2200" dirty="0" smtClean="0"/>
              <a:t>: “John”, </a:t>
            </a:r>
            <a:r>
              <a:rPr lang="en-US" altLang="en-US" sz="2200" dirty="0" err="1" smtClean="0"/>
              <a:t>lName</a:t>
            </a:r>
            <a:r>
              <a:rPr lang="en-US" altLang="en-US" sz="2200" dirty="0" smtClean="0"/>
              <a:t>: “White”, </a:t>
            </a:r>
          </a:p>
          <a:p>
            <a:pPr lvl="4" algn="just" eaLnBrk="1" hangingPunct="1">
              <a:spcBef>
                <a:spcPts val="600"/>
              </a:spcBef>
              <a:spcAft>
                <a:spcPts val="600"/>
              </a:spcAft>
              <a:buFontTx/>
              <a:buNone/>
            </a:pPr>
            <a:r>
              <a:rPr lang="en-US" altLang="en-US" sz="2200" dirty="0" smtClean="0"/>
              <a:t>	address: “19 Taylor St, London”,</a:t>
            </a:r>
          </a:p>
          <a:p>
            <a:pPr lvl="2" algn="just" eaLnBrk="1" hangingPunct="1">
              <a:spcBef>
                <a:spcPts val="600"/>
              </a:spcBef>
              <a:spcAft>
                <a:spcPts val="600"/>
              </a:spcAft>
              <a:buFontTx/>
              <a:buNone/>
            </a:pPr>
            <a:r>
              <a:rPr lang="en-US" altLang="en-US" sz="2200" dirty="0" smtClean="0"/>
              <a:t>		position: “Manager”, sex: “M”,</a:t>
            </a:r>
          </a:p>
          <a:p>
            <a:pPr lvl="2" algn="just" eaLnBrk="1" hangingPunct="1">
              <a:spcBef>
                <a:spcPts val="600"/>
              </a:spcBef>
              <a:spcAft>
                <a:spcPts val="600"/>
              </a:spcAft>
              <a:buFontTx/>
              <a:buNone/>
            </a:pPr>
            <a:r>
              <a:rPr lang="en-US" altLang="en-US" sz="2200" dirty="0" smtClean="0"/>
              <a:t> 		DOB: date“1945-10-01”, salary: 30000)</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4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44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2895601" y="457200"/>
            <a:ext cx="5791200" cy="442913"/>
          </a:xfrm>
        </p:spPr>
        <p:txBody>
          <a:bodyPr>
            <a:normAutofit fontScale="90000"/>
          </a:bodyPr>
          <a:lstStyle/>
          <a:p>
            <a:pPr eaLnBrk="1" hangingPunct="1">
              <a:defRPr/>
            </a:pPr>
            <a:r>
              <a:rPr lang="en-GB" sz="3200" b="1" dirty="0">
                <a:solidFill>
                  <a:schemeClr val="tx1"/>
                </a:solidFill>
              </a:rPr>
              <a:t>Mapping Conceptual Design to Logical OO Design</a:t>
            </a:r>
            <a:endParaRPr sz="3200" b="1">
              <a:solidFill>
                <a:schemeClr val="tx1"/>
              </a:solidFill>
            </a:endParaRPr>
          </a:p>
        </p:txBody>
      </p:sp>
      <p:sp>
        <p:nvSpPr>
          <p:cNvPr id="329731" name="Rectangle 3"/>
          <p:cNvSpPr>
            <a:spLocks noGrp="1" noChangeArrowheads="1"/>
          </p:cNvSpPr>
          <p:nvPr>
            <p:ph idx="1"/>
          </p:nvPr>
        </p:nvSpPr>
        <p:spPr>
          <a:xfrm>
            <a:off x="1011238" y="1598613"/>
            <a:ext cx="7827962" cy="4954587"/>
          </a:xfrm>
        </p:spPr>
        <p:txBody>
          <a:bodyPr>
            <a:normAutofit/>
          </a:bodyPr>
          <a:lstStyle/>
          <a:p>
            <a:pPr algn="just" eaLnBrk="1" hangingPunct="1"/>
            <a:r>
              <a:rPr lang="en-GB" altLang="en-US" sz="2200" dirty="0" smtClean="0">
                <a:cs typeface="Times New Roman" pitchFamily="18" charset="0"/>
              </a:rPr>
              <a:t>Step 1 Mapping classes</a:t>
            </a:r>
          </a:p>
          <a:p>
            <a:pPr lvl="1" algn="just" eaLnBrk="1" hangingPunct="1"/>
            <a:r>
              <a:rPr lang="en-US" altLang="en-US" sz="2200" dirty="0" smtClean="0"/>
              <a:t>Map each class or subclass to an ODL class, including all appropriate attributes and methods.  </a:t>
            </a:r>
          </a:p>
          <a:p>
            <a:pPr lvl="1" eaLnBrk="1" hangingPunct="1"/>
            <a:r>
              <a:rPr lang="en-US" altLang="en-US" sz="2200" dirty="0" smtClean="0"/>
              <a:t>Map composite attributes to a </a:t>
            </a:r>
            <a:r>
              <a:rPr lang="en-US" altLang="en-US" sz="2200" dirty="0" err="1" smtClean="0"/>
              <a:t>tuple</a:t>
            </a:r>
            <a:r>
              <a:rPr lang="en-US" altLang="en-US" sz="2200" dirty="0" smtClean="0"/>
              <a:t> constructor using a </a:t>
            </a:r>
            <a:r>
              <a:rPr lang="en-US" altLang="en-US" sz="2200" i="1" dirty="0" err="1" smtClean="0"/>
              <a:t>struct</a:t>
            </a:r>
            <a:r>
              <a:rPr lang="en-US" altLang="en-US" sz="2200" dirty="0" smtClean="0"/>
              <a:t> declaration. </a:t>
            </a:r>
          </a:p>
          <a:p>
            <a:pPr lvl="1" eaLnBrk="1" hangingPunct="1"/>
            <a:r>
              <a:rPr lang="en-US" altLang="en-US" sz="2200" dirty="0" smtClean="0"/>
              <a:t>Map any </a:t>
            </a:r>
            <a:r>
              <a:rPr lang="en-US" altLang="en-US" sz="2200" dirty="0" err="1" smtClean="0"/>
              <a:t>multivalued</a:t>
            </a:r>
            <a:r>
              <a:rPr lang="en-US" altLang="en-US" sz="2200" dirty="0" smtClean="0"/>
              <a:t> attributes as follows:</a:t>
            </a:r>
          </a:p>
          <a:p>
            <a:pPr lvl="2" eaLnBrk="1" hangingPunct="1"/>
            <a:r>
              <a:rPr lang="en-US" altLang="en-US" sz="2200" dirty="0" smtClean="0"/>
              <a:t>if values are ordered, map to a list constructor;</a:t>
            </a:r>
          </a:p>
          <a:p>
            <a:pPr lvl="2" eaLnBrk="1" hangingPunct="1"/>
            <a:r>
              <a:rPr lang="en-US" altLang="en-US" sz="2200" dirty="0" smtClean="0"/>
              <a:t>if values contain duplicates, map to a bag constructor;</a:t>
            </a:r>
          </a:p>
          <a:p>
            <a:pPr lvl="2" eaLnBrk="1" hangingPunct="1"/>
            <a:r>
              <a:rPr lang="en-US" altLang="en-US" sz="2200" dirty="0" smtClean="0"/>
              <a:t>otherwise, map to a set constructor.</a:t>
            </a:r>
          </a:p>
          <a:p>
            <a:pPr algn="just" eaLnBrk="1" hangingPunct="1">
              <a:lnSpc>
                <a:spcPct val="80000"/>
              </a:lnSpc>
            </a:pPr>
            <a:r>
              <a:rPr lang="en-US" altLang="en-US" sz="2200" dirty="0" smtClean="0"/>
              <a:t>Create an extent for each class that will be iterated over. Specify EXTENDS for each ODL class that represents a subclass to inherit attributes and methods of </a:t>
            </a:r>
            <a:r>
              <a:rPr lang="en-US" altLang="en-US" sz="2200" dirty="0" err="1" smtClean="0"/>
              <a:t>superclass</a:t>
            </a:r>
            <a:r>
              <a:rPr lang="en-US" altLang="en-US" sz="2200" dirty="0" smtClean="0"/>
              <a:t>.</a:t>
            </a:r>
            <a:endParaRPr lang="en-GB" altLang="en-US" sz="2200"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9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9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973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973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973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973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9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5" name="Rectangle 3"/>
          <p:cNvSpPr>
            <a:spLocks noGrp="1" noChangeArrowheads="1"/>
          </p:cNvSpPr>
          <p:nvPr>
            <p:ph idx="1"/>
          </p:nvPr>
        </p:nvSpPr>
        <p:spPr>
          <a:xfrm>
            <a:off x="1011237" y="1524000"/>
            <a:ext cx="7218363" cy="4895850"/>
          </a:xfrm>
        </p:spPr>
        <p:txBody>
          <a:bodyPr>
            <a:noAutofit/>
          </a:bodyPr>
          <a:lstStyle/>
          <a:p>
            <a:pPr algn="just" eaLnBrk="1" hangingPunct="1"/>
            <a:r>
              <a:rPr lang="en-GB" altLang="en-US" dirty="0" smtClean="0">
                <a:cs typeface="Times New Roman" pitchFamily="18" charset="0"/>
              </a:rPr>
              <a:t>Step 2 Mapping binary relationships</a:t>
            </a:r>
          </a:p>
          <a:p>
            <a:pPr lvl="1" algn="just" eaLnBrk="1" hangingPunct="1"/>
            <a:r>
              <a:rPr lang="en-US" altLang="en-US" dirty="0" smtClean="0"/>
              <a:t>Add a relationship property (or reference attribute) into each class that participates in relationship. </a:t>
            </a:r>
          </a:p>
          <a:p>
            <a:pPr lvl="1" algn="just" eaLnBrk="1" hangingPunct="1"/>
            <a:r>
              <a:rPr lang="en-US" altLang="en-US" dirty="0" smtClean="0"/>
              <a:t>If supported, use inverse relationships where possible to ensure system automatically maintains RI; otherwise program this functionality into class methods. </a:t>
            </a:r>
          </a:p>
          <a:p>
            <a:pPr lvl="1" algn="just" eaLnBrk="1" hangingPunct="1"/>
            <a:r>
              <a:rPr lang="en-US" altLang="en-US" dirty="0" smtClean="0"/>
              <a:t>If 1:1, each relationship property will be single-valued.</a:t>
            </a:r>
          </a:p>
          <a:p>
            <a:pPr lvl="1" algn="just" eaLnBrk="1" hangingPunct="1"/>
            <a:r>
              <a:rPr lang="en-US" altLang="en-US" dirty="0" smtClean="0"/>
              <a:t>If 1:*, relationship property will be single-valued on one side and collection type (list or set) on the other.</a:t>
            </a:r>
          </a:p>
          <a:p>
            <a:pPr lvl="1" algn="just" eaLnBrk="1" hangingPunct="1"/>
            <a:r>
              <a:rPr lang="en-US" altLang="en-US" dirty="0" smtClean="0"/>
              <a:t>If *:*, each side will be a collection type.</a:t>
            </a:r>
          </a:p>
          <a:p>
            <a:pPr lvl="1" algn="just" eaLnBrk="1" hangingPunct="1"/>
            <a:r>
              <a:rPr lang="en-US" altLang="en-US" dirty="0" smtClean="0"/>
              <a:t>Create </a:t>
            </a:r>
            <a:r>
              <a:rPr lang="en-US" altLang="en-US" dirty="0" err="1" smtClean="0"/>
              <a:t>tuple</a:t>
            </a:r>
            <a:r>
              <a:rPr lang="en-US" altLang="en-US" dirty="0" smtClean="0"/>
              <a:t> constructor (</a:t>
            </a:r>
            <a:r>
              <a:rPr lang="en-US" altLang="en-US" dirty="0" err="1" smtClean="0"/>
              <a:t>struct</a:t>
            </a:r>
            <a:r>
              <a:rPr lang="en-US" altLang="en-US" dirty="0" smtClean="0"/>
              <a:t>) for relationships attributes of form &lt;relationship reference, relationship attributes&gt;. </a:t>
            </a:r>
            <a:endParaRPr lang="en-GB" altLang="en-US" dirty="0" smtClean="0"/>
          </a:p>
        </p:txBody>
      </p:sp>
      <p:sp>
        <p:nvSpPr>
          <p:cNvPr id="7" name="Rectangle 2"/>
          <p:cNvSpPr>
            <a:spLocks noGrp="1" noChangeArrowheads="1"/>
          </p:cNvSpPr>
          <p:nvPr>
            <p:ph type="title"/>
          </p:nvPr>
        </p:nvSpPr>
        <p:spPr>
          <a:xfrm>
            <a:off x="2895601" y="457200"/>
            <a:ext cx="5791200" cy="442913"/>
          </a:xfrm>
        </p:spPr>
        <p:txBody>
          <a:bodyPr>
            <a:normAutofit fontScale="90000"/>
          </a:bodyPr>
          <a:lstStyle/>
          <a:p>
            <a:pPr eaLnBrk="1" hangingPunct="1">
              <a:defRPr/>
            </a:pPr>
            <a:r>
              <a:rPr lang="en-GB" sz="3200" b="1" dirty="0">
                <a:solidFill>
                  <a:schemeClr val="tx1"/>
                </a:solidFill>
              </a:rPr>
              <a:t>Mapping Conceptual Design to Logical OO Design</a:t>
            </a:r>
            <a:endParaRPr sz="3200" b="1">
              <a:solidFill>
                <a:schemeClr val="tx1"/>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0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0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07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07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07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07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779" name="Rectangle 3"/>
          <p:cNvSpPr>
            <a:spLocks noGrp="1" noChangeArrowheads="1"/>
          </p:cNvSpPr>
          <p:nvPr>
            <p:ph idx="1"/>
          </p:nvPr>
        </p:nvSpPr>
        <p:spPr>
          <a:xfrm>
            <a:off x="1143000" y="1581150"/>
            <a:ext cx="7391400" cy="4895850"/>
          </a:xfrm>
        </p:spPr>
        <p:txBody>
          <a:bodyPr>
            <a:normAutofit/>
          </a:bodyPr>
          <a:lstStyle/>
          <a:p>
            <a:pPr algn="just" eaLnBrk="1" hangingPunct="1"/>
            <a:r>
              <a:rPr lang="en-GB" altLang="en-US" dirty="0" smtClean="0">
                <a:cs typeface="Times New Roman" pitchFamily="18" charset="0"/>
              </a:rPr>
              <a:t>Step 3 Mapping </a:t>
            </a:r>
            <a:r>
              <a:rPr lang="en-GB" altLang="en-US" i="1" dirty="0" smtClean="0">
                <a:cs typeface="Times New Roman" pitchFamily="18" charset="0"/>
              </a:rPr>
              <a:t>n</a:t>
            </a:r>
            <a:r>
              <a:rPr lang="en-GB" altLang="en-US" dirty="0" smtClean="0">
                <a:cs typeface="Times New Roman" pitchFamily="18" charset="0"/>
              </a:rPr>
              <a:t>-</a:t>
            </a:r>
            <a:r>
              <a:rPr lang="en-GB" altLang="en-US" dirty="0" err="1" smtClean="0">
                <a:cs typeface="Times New Roman" pitchFamily="18" charset="0"/>
              </a:rPr>
              <a:t>ary</a:t>
            </a:r>
            <a:r>
              <a:rPr lang="en-GB" altLang="en-US" dirty="0" smtClean="0">
                <a:cs typeface="Times New Roman" pitchFamily="18" charset="0"/>
              </a:rPr>
              <a:t> relationships</a:t>
            </a:r>
          </a:p>
          <a:p>
            <a:pPr lvl="1" algn="just" eaLnBrk="1" hangingPunct="1"/>
            <a:r>
              <a:rPr lang="en-US" altLang="en-US" dirty="0" smtClean="0"/>
              <a:t>For each relationship with degree greater than 2,  create separate class to represent relationship and include relationship property (based on a 1:* relationship) to each participating class.</a:t>
            </a:r>
            <a:endParaRPr lang="en-GB" altLang="en-US" dirty="0" smtClean="0">
              <a:cs typeface="Times New Roman" pitchFamily="18" charset="0"/>
            </a:endParaRPr>
          </a:p>
          <a:p>
            <a:pPr algn="just" eaLnBrk="1" hangingPunct="1"/>
            <a:r>
              <a:rPr lang="en-GB" altLang="en-US" dirty="0" smtClean="0">
                <a:cs typeface="Times New Roman" pitchFamily="18" charset="0"/>
              </a:rPr>
              <a:t>Step 4 Mapping categories</a:t>
            </a:r>
          </a:p>
          <a:p>
            <a:pPr lvl="1" algn="just" eaLnBrk="1" hangingPunct="1"/>
            <a:r>
              <a:rPr lang="en-US" altLang="en-US" dirty="0" smtClean="0"/>
              <a:t>For each category (union type), create class to represent category and define a 1:1 relationship between category class and each of its </a:t>
            </a:r>
            <a:r>
              <a:rPr lang="en-US" altLang="en-US" dirty="0" err="1" smtClean="0"/>
              <a:t>superclasses</a:t>
            </a:r>
            <a:r>
              <a:rPr lang="en-US" altLang="en-US" dirty="0" smtClean="0"/>
              <a:t>. </a:t>
            </a:r>
          </a:p>
          <a:p>
            <a:pPr lvl="1" algn="just" eaLnBrk="1" hangingPunct="1"/>
            <a:r>
              <a:rPr lang="en-US" altLang="en-US" dirty="0" smtClean="0"/>
              <a:t>Alternatively, a union type can be used if OODBMS supports it.</a:t>
            </a:r>
          </a:p>
        </p:txBody>
      </p:sp>
      <p:sp>
        <p:nvSpPr>
          <p:cNvPr id="7" name="Rectangle 2"/>
          <p:cNvSpPr txBox="1">
            <a:spLocks noChangeArrowheads="1"/>
          </p:cNvSpPr>
          <p:nvPr/>
        </p:nvSpPr>
        <p:spPr>
          <a:xfrm>
            <a:off x="2895601" y="457200"/>
            <a:ext cx="5791200" cy="44291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900" b="1" i="0" u="none" strike="noStrike" kern="1200" cap="none" spc="0" normalizeH="0" baseline="0" noProof="0" dirty="0" smtClean="0">
                <a:ln>
                  <a:noFill/>
                </a:ln>
                <a:solidFill>
                  <a:schemeClr val="tx1"/>
                </a:solidFill>
                <a:effectLst/>
                <a:uLnTx/>
                <a:uFillTx/>
                <a:latin typeface="Open Sans"/>
                <a:ea typeface="+mj-ea"/>
                <a:cs typeface="+mj-cs"/>
              </a:rPr>
              <a:t>Mapping Conceptual Design to Logical OO Design</a:t>
            </a:r>
            <a:endParaRPr kumimoji="0" lang="en-US" sz="2900" b="1" i="0" u="none" strike="noStrike" kern="1200" cap="none" spc="0" normalizeH="0" baseline="0" noProof="0" dirty="0">
              <a:ln>
                <a:noFill/>
              </a:ln>
              <a:solidFill>
                <a:schemeClr val="tx1"/>
              </a:solidFill>
              <a:effectLst/>
              <a:uLnTx/>
              <a:uFillTx/>
              <a:latin typeface="Open Sans"/>
              <a:ea typeface="+mj-ea"/>
              <a:cs typeface="+mj-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17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1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17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1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0898" name="Picture 2" descr="http://www.healthytravelblog.com/wp-content/uploads/2013/12/Thank-you-post-it_Xoombi.jpg"/>
          <p:cNvPicPr>
            <a:picLocks noChangeAspect="1" noChangeArrowheads="1"/>
          </p:cNvPicPr>
          <p:nvPr/>
        </p:nvPicPr>
        <p:blipFill>
          <a:blip r:embed="rId2"/>
          <a:srcRect/>
          <a:stretch>
            <a:fillRect/>
          </a:stretch>
        </p:blipFill>
        <p:spPr bwMode="auto">
          <a:xfrm>
            <a:off x="381000" y="762000"/>
            <a:ext cx="8382000" cy="5240817"/>
          </a:xfrm>
          <a:prstGeom prst="rect">
            <a:avLst/>
          </a:prstGeom>
          <a:noFill/>
        </p:spPr>
      </p:pic>
      <p:sp>
        <p:nvSpPr>
          <p:cNvPr id="4" name="Rectangle 3"/>
          <p:cNvSpPr/>
          <p:nvPr/>
        </p:nvSpPr>
        <p:spPr>
          <a:xfrm>
            <a:off x="7315200" y="6398568"/>
            <a:ext cx="1588897" cy="230832"/>
          </a:xfrm>
          <a:prstGeom prst="rect">
            <a:avLst/>
          </a:prstGeom>
        </p:spPr>
        <p:txBody>
          <a:bodyPr wrap="none">
            <a:spAutoFit/>
          </a:bodyPr>
          <a:lstStyle/>
          <a:p>
            <a:r>
              <a:rPr lang="en-US" sz="900" dirty="0" smtClean="0">
                <a:latin typeface="Open Sans"/>
                <a:hlinkClick r:id="rId3"/>
              </a:rPr>
              <a:t>www.healthytravelblog.com</a:t>
            </a:r>
            <a:endParaRPr lang="en-US" sz="900" dirty="0">
              <a:latin typeface="Open Sans"/>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1026"/>
          <p:cNvSpPr>
            <a:spLocks noGrp="1" noChangeArrowheads="1"/>
          </p:cNvSpPr>
          <p:nvPr>
            <p:ph type="title"/>
          </p:nvPr>
        </p:nvSpPr>
        <p:spPr>
          <a:xfrm>
            <a:off x="1752600" y="381000"/>
            <a:ext cx="8382000" cy="554037"/>
          </a:xfrm>
        </p:spPr>
        <p:txBody>
          <a:bodyPr>
            <a:noAutofit/>
          </a:bodyPr>
          <a:lstStyle/>
          <a:p>
            <a:pPr eaLnBrk="1" hangingPunct="1">
              <a:defRPr/>
            </a:pPr>
            <a:r>
              <a:rPr lang="en-US" sz="4400" b="1" dirty="0" smtClean="0">
                <a:solidFill>
                  <a:schemeClr val="tx1"/>
                </a:solidFill>
              </a:rPr>
              <a:t>Learning </a:t>
            </a:r>
            <a:r>
              <a:rPr sz="4400" b="1" smtClean="0">
                <a:solidFill>
                  <a:schemeClr val="tx1"/>
                </a:solidFill>
              </a:rPr>
              <a:t>Objectives</a:t>
            </a:r>
            <a:endParaRPr sz="4400" b="1">
              <a:solidFill>
                <a:schemeClr val="tx1"/>
              </a:solidFill>
            </a:endParaRPr>
          </a:p>
        </p:txBody>
      </p:sp>
      <p:sp>
        <p:nvSpPr>
          <p:cNvPr id="242691" name="Rectangle 1027"/>
          <p:cNvSpPr>
            <a:spLocks noGrp="1" noChangeArrowheads="1"/>
          </p:cNvSpPr>
          <p:nvPr>
            <p:ph idx="1"/>
          </p:nvPr>
        </p:nvSpPr>
        <p:spPr>
          <a:xfrm>
            <a:off x="1219200" y="1752600"/>
            <a:ext cx="7239000" cy="4603750"/>
          </a:xfrm>
        </p:spPr>
        <p:txBody>
          <a:bodyPr>
            <a:noAutofit/>
          </a:bodyPr>
          <a:lstStyle/>
          <a:p>
            <a:pPr algn="just">
              <a:lnSpc>
                <a:spcPct val="80000"/>
              </a:lnSpc>
            </a:pPr>
            <a:r>
              <a:rPr lang="en-US" altLang="en-US" sz="2600" b="1" dirty="0" smtClean="0"/>
              <a:t>Main features of Object Data Management Group Object Standard:</a:t>
            </a:r>
          </a:p>
          <a:p>
            <a:pPr lvl="1" algn="just">
              <a:lnSpc>
                <a:spcPct val="80000"/>
              </a:lnSpc>
            </a:pPr>
            <a:r>
              <a:rPr lang="en-US" altLang="en-US" sz="2600" b="1" dirty="0" smtClean="0"/>
              <a:t>Object model</a:t>
            </a:r>
          </a:p>
          <a:p>
            <a:pPr lvl="1" algn="just">
              <a:lnSpc>
                <a:spcPct val="80000"/>
              </a:lnSpc>
            </a:pPr>
            <a:r>
              <a:rPr lang="en-US" altLang="en-US" sz="2600" b="1" dirty="0" smtClean="0"/>
              <a:t>Object Definition Language (ODL)</a:t>
            </a:r>
          </a:p>
          <a:p>
            <a:pPr lvl="1" algn="just">
              <a:lnSpc>
                <a:spcPct val="80000"/>
              </a:lnSpc>
            </a:pPr>
            <a:r>
              <a:rPr lang="en-US" altLang="en-US" sz="2600" b="1" dirty="0" smtClean="0"/>
              <a:t>Object Query Language (OQL)</a:t>
            </a:r>
          </a:p>
          <a:p>
            <a:pPr algn="just">
              <a:lnSpc>
                <a:spcPct val="80000"/>
              </a:lnSpc>
            </a:pPr>
            <a:endParaRPr lang="en-US" altLang="en-US" sz="2600" b="1" dirty="0" smtClean="0"/>
          </a:p>
        </p:txBody>
      </p:sp>
      <p:pic>
        <p:nvPicPr>
          <p:cNvPr id="6" name="Picture 2" descr="http://1.bp.blogspot.com/-Fw0M62Pfukg/Us5adyzy_mI/AAAAAAAAAFg/mIy9onF35uA/s1600/Learning-Objectives.gif"/>
          <p:cNvPicPr>
            <a:picLocks noChangeAspect="1" noChangeArrowheads="1"/>
          </p:cNvPicPr>
          <p:nvPr/>
        </p:nvPicPr>
        <p:blipFill>
          <a:blip r:embed="rId2"/>
          <a:srcRect/>
          <a:stretch>
            <a:fillRect/>
          </a:stretch>
        </p:blipFill>
        <p:spPr bwMode="auto">
          <a:xfrm>
            <a:off x="6477000" y="4572000"/>
            <a:ext cx="2340249" cy="1791501"/>
          </a:xfrm>
          <a:prstGeom prst="rect">
            <a:avLst/>
          </a:prstGeom>
          <a:ln>
            <a:noFill/>
          </a:ln>
          <a:effectLst>
            <a:softEdge rad="112500"/>
          </a:effectLst>
        </p:spPr>
      </p:pic>
      <p:sp>
        <p:nvSpPr>
          <p:cNvPr id="7" name="Rectangle 6"/>
          <p:cNvSpPr/>
          <p:nvPr/>
        </p:nvSpPr>
        <p:spPr>
          <a:xfrm>
            <a:off x="6477000" y="6336232"/>
            <a:ext cx="1877437" cy="230832"/>
          </a:xfrm>
          <a:prstGeom prst="rect">
            <a:avLst/>
          </a:prstGeom>
        </p:spPr>
        <p:txBody>
          <a:bodyPr wrap="none">
            <a:spAutoFit/>
          </a:bodyPr>
          <a:lstStyle/>
          <a:p>
            <a:r>
              <a:rPr lang="en-US" sz="900" dirty="0" smtClean="0">
                <a:latin typeface="Open Sans"/>
                <a:hlinkClick r:id="rId3"/>
              </a:rPr>
              <a:t>vtraining-msuhandi.blogspot.com</a:t>
            </a:r>
            <a:endParaRPr lang="en-US" sz="900" dirty="0">
              <a:latin typeface="Open San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2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2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2743200" y="381000"/>
            <a:ext cx="8382000" cy="554037"/>
          </a:xfrm>
        </p:spPr>
        <p:txBody>
          <a:bodyPr>
            <a:noAutofit/>
          </a:bodyPr>
          <a:lstStyle/>
          <a:p>
            <a:pPr algn="just" eaLnBrk="1" hangingPunct="1">
              <a:defRPr/>
            </a:pPr>
            <a:r>
              <a:rPr sz="3200" b="1">
                <a:solidFill>
                  <a:schemeClr val="tx1"/>
                </a:solidFill>
              </a:rPr>
              <a:t>Object Data Management Group</a:t>
            </a:r>
          </a:p>
        </p:txBody>
      </p:sp>
      <p:sp>
        <p:nvSpPr>
          <p:cNvPr id="320515" name="Rectangle 3"/>
          <p:cNvSpPr>
            <a:spLocks noGrp="1" noChangeArrowheads="1"/>
          </p:cNvSpPr>
          <p:nvPr>
            <p:ph idx="1"/>
          </p:nvPr>
        </p:nvSpPr>
        <p:spPr>
          <a:xfrm>
            <a:off x="1219200" y="1600200"/>
            <a:ext cx="7315200" cy="4114800"/>
          </a:xfrm>
        </p:spPr>
        <p:txBody>
          <a:bodyPr>
            <a:normAutofit/>
          </a:bodyPr>
          <a:lstStyle/>
          <a:p>
            <a:pPr eaLnBrk="1" hangingPunct="1"/>
            <a:r>
              <a:rPr lang="en-US" altLang="en-US" sz="2400" b="1" dirty="0" smtClean="0"/>
              <a:t>Established by vendors of OODBMSs to define standards.</a:t>
            </a:r>
          </a:p>
          <a:p>
            <a:pPr eaLnBrk="1" hangingPunct="1"/>
            <a:r>
              <a:rPr lang="en-US" altLang="en-US" sz="2400" b="1" dirty="0" smtClean="0"/>
              <a:t>Have produced an Object Model that specifies a standard model for the semantics of database objects.</a:t>
            </a:r>
          </a:p>
          <a:p>
            <a:pPr eaLnBrk="1" hangingPunct="1"/>
            <a:r>
              <a:rPr lang="en-US" altLang="en-US" sz="2400" b="1" dirty="0" smtClean="0"/>
              <a:t>Design of class libraries and applications using these semantics should be portable across various OODBMSs.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0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05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1" name="Rectangle 3"/>
          <p:cNvSpPr>
            <a:spLocks noGrp="1" noChangeArrowheads="1"/>
          </p:cNvSpPr>
          <p:nvPr>
            <p:ph idx="1"/>
          </p:nvPr>
        </p:nvSpPr>
        <p:spPr>
          <a:xfrm>
            <a:off x="1219200" y="1600200"/>
            <a:ext cx="7543800" cy="4751388"/>
          </a:xfrm>
        </p:spPr>
        <p:txBody>
          <a:bodyPr>
            <a:normAutofit/>
          </a:bodyPr>
          <a:lstStyle/>
          <a:p>
            <a:pPr algn="just" eaLnBrk="1" hangingPunct="1"/>
            <a:r>
              <a:rPr lang="en-US" altLang="en-US" sz="2200" b="1" dirty="0" smtClean="0">
                <a:cs typeface="Times New Roman" pitchFamily="18" charset="0"/>
              </a:rPr>
              <a:t>Between release 2.0 (1997) and 3.0 (late 1999), ODMG expanded its charter to cover the specification of </a:t>
            </a:r>
            <a:r>
              <a:rPr lang="en-US" altLang="en-US" sz="2200" b="1" i="1" dirty="0" smtClean="0">
                <a:cs typeface="Times New Roman" pitchFamily="18" charset="0"/>
              </a:rPr>
              <a:t>universal object storage standards</a:t>
            </a:r>
            <a:r>
              <a:rPr lang="en-US" altLang="en-US" sz="2200" b="1" dirty="0" smtClean="0">
                <a:cs typeface="Times New Roman" pitchFamily="18" charset="0"/>
              </a:rPr>
              <a:t>.</a:t>
            </a:r>
          </a:p>
          <a:p>
            <a:pPr algn="just" eaLnBrk="1" hangingPunct="1"/>
            <a:r>
              <a:rPr lang="en-US" altLang="en-US" sz="2200" b="1" dirty="0" smtClean="0">
                <a:cs typeface="Times New Roman" pitchFamily="18" charset="0"/>
              </a:rPr>
              <a:t>At same time, ODMG changed its name from Object Database Management Group to Object Data Management Group to reflect expansion of its efforts beyond merely setting storage standards for object databases</a:t>
            </a:r>
            <a:r>
              <a:rPr lang="en-GB" altLang="en-US" sz="2200" b="1" dirty="0" smtClean="0"/>
              <a:t>.</a:t>
            </a:r>
          </a:p>
          <a:p>
            <a:pPr algn="just" eaLnBrk="1" hangingPunct="1"/>
            <a:r>
              <a:rPr lang="en-GB" altLang="en-US" sz="2200" b="1" dirty="0" smtClean="0"/>
              <a:t>The Java binding was submitted to JCP as basis for Java Data Objects (JDO).</a:t>
            </a:r>
          </a:p>
          <a:p>
            <a:pPr algn="just" eaLnBrk="1" hangingPunct="1"/>
            <a:r>
              <a:rPr lang="en-GB" altLang="en-US" sz="2200" b="1" dirty="0" smtClean="0"/>
              <a:t>In 2001, ODMG completed its work and disbanded.</a:t>
            </a:r>
            <a:endParaRPr lang="en-US" altLang="en-US" sz="2200" b="1" dirty="0" smtClean="0"/>
          </a:p>
        </p:txBody>
      </p:sp>
      <p:sp>
        <p:nvSpPr>
          <p:cNvPr id="7" name="Rectangle 2"/>
          <p:cNvSpPr txBox="1">
            <a:spLocks noChangeArrowheads="1"/>
          </p:cNvSpPr>
          <p:nvPr/>
        </p:nvSpPr>
        <p:spPr>
          <a:xfrm>
            <a:off x="2743200" y="381000"/>
            <a:ext cx="8382000" cy="554037"/>
          </a:xfrm>
          <a:prstGeom prst="rect">
            <a:avLst/>
          </a:prstGeom>
        </p:spPr>
        <p:txBody>
          <a:bodyPr vert="horz" lIns="91440" tIns="45720" rIns="91440" bIns="45720" rtlCol="0" anchor="ct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tx1"/>
                </a:solidFill>
                <a:effectLst/>
                <a:uLnTx/>
                <a:uFillTx/>
                <a:latin typeface="Open Sans"/>
                <a:ea typeface="+mj-ea"/>
                <a:cs typeface="+mj-cs"/>
              </a:rPr>
              <a:t>Object Data Management Group</a:t>
            </a:r>
            <a:endParaRPr kumimoji="0" lang="en-US" sz="3200" b="1" i="0" u="none" strike="noStrike" kern="1200" cap="none" spc="0" normalizeH="0" baseline="0" noProof="0">
              <a:ln>
                <a:noFill/>
              </a:ln>
              <a:solidFill>
                <a:schemeClr val="tx1"/>
              </a:solidFill>
              <a:effectLst/>
              <a:uLnTx/>
              <a:uFillTx/>
              <a:latin typeface="Open Sans"/>
              <a:ea typeface="+mj-ea"/>
              <a:cs typeface="+mj-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8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85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8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5" name="Rectangle 1027"/>
          <p:cNvSpPr>
            <a:spLocks noGrp="1" noChangeArrowheads="1"/>
          </p:cNvSpPr>
          <p:nvPr>
            <p:ph idx="1"/>
          </p:nvPr>
        </p:nvSpPr>
        <p:spPr>
          <a:xfrm>
            <a:off x="914400" y="1562100"/>
            <a:ext cx="8001000" cy="4533900"/>
          </a:xfrm>
        </p:spPr>
        <p:txBody>
          <a:bodyPr>
            <a:normAutofit/>
          </a:bodyPr>
          <a:lstStyle/>
          <a:p>
            <a:pPr algn="just" eaLnBrk="1" hangingPunct="1"/>
            <a:r>
              <a:rPr lang="en-US" altLang="en-US" sz="2200" b="1" dirty="0" smtClean="0">
                <a:cs typeface="Times New Roman" pitchFamily="18" charset="0"/>
              </a:rPr>
              <a:t>Under its extended charter, ODMG specification covers both OODBMSs that store objects directly and Object-to-Database Mappings (ODMs) that convert and store the objects in a relational or other database system representation. </a:t>
            </a:r>
          </a:p>
          <a:p>
            <a:pPr algn="just" eaLnBrk="1" hangingPunct="1"/>
            <a:r>
              <a:rPr lang="en-US" altLang="en-US" sz="2200" b="1" dirty="0" smtClean="0">
                <a:cs typeface="Times New Roman" pitchFamily="18" charset="0"/>
              </a:rPr>
              <a:t>Both types of products are referred to generically as Object Data Management Systems (ODMSs). </a:t>
            </a:r>
          </a:p>
          <a:p>
            <a:pPr algn="just" eaLnBrk="1" hangingPunct="1"/>
            <a:r>
              <a:rPr lang="en-US" altLang="en-US" sz="2200" b="1" dirty="0" smtClean="0">
                <a:cs typeface="Times New Roman" pitchFamily="18" charset="0"/>
              </a:rPr>
              <a:t>ODMSs make database objects appear as programming language objects in one or more existing OOPLs, and extend programming language with transparently persistent data, concurrency control, recovery, associative queries, and other database capabilities.</a:t>
            </a:r>
          </a:p>
        </p:txBody>
      </p:sp>
      <p:sp>
        <p:nvSpPr>
          <p:cNvPr id="7" name="Rectangle 2"/>
          <p:cNvSpPr txBox="1">
            <a:spLocks noChangeArrowheads="1"/>
          </p:cNvSpPr>
          <p:nvPr/>
        </p:nvSpPr>
        <p:spPr>
          <a:xfrm>
            <a:off x="2743200" y="381000"/>
            <a:ext cx="8382000" cy="554037"/>
          </a:xfrm>
          <a:prstGeom prst="rect">
            <a:avLst/>
          </a:prstGeom>
        </p:spPr>
        <p:txBody>
          <a:bodyPr vert="horz" lIns="91440" tIns="45720" rIns="91440" bIns="45720" rtlCol="0" anchor="ct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Open Sans"/>
                <a:ea typeface="+mj-ea"/>
                <a:cs typeface="+mj-cs"/>
              </a:rPr>
              <a:t>Object Data Management Group</a:t>
            </a:r>
            <a:endParaRPr kumimoji="0" lang="en-US" sz="3200" b="1" i="0" u="none" strike="noStrike" kern="1200" cap="none" spc="0" normalizeH="0" baseline="0" noProof="0" dirty="0">
              <a:ln>
                <a:noFill/>
              </a:ln>
              <a:solidFill>
                <a:schemeClr val="tx1"/>
              </a:solidFill>
              <a:effectLst/>
              <a:uLnTx/>
              <a:uFillTx/>
              <a:latin typeface="Open Sans"/>
              <a:ea typeface="+mj-ea"/>
              <a:cs typeface="+mj-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9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9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1066800" y="1600200"/>
            <a:ext cx="8077200" cy="762000"/>
          </a:xfrm>
        </p:spPr>
        <p:txBody>
          <a:bodyPr>
            <a:normAutofit/>
          </a:bodyPr>
          <a:lstStyle/>
          <a:p>
            <a:pPr marL="0" indent="0" algn="just" eaLnBrk="1" hangingPunct="1">
              <a:buNone/>
            </a:pPr>
            <a:r>
              <a:rPr lang="en-US" altLang="en-US" sz="2200" b="1" dirty="0" smtClean="0"/>
              <a:t>Major components of ODMG architecture for an OODBMS :</a:t>
            </a:r>
          </a:p>
          <a:p>
            <a:pPr lvl="1" algn="just" eaLnBrk="1" hangingPunct="1">
              <a:lnSpc>
                <a:spcPct val="40000"/>
              </a:lnSpc>
            </a:pPr>
            <a:endParaRPr lang="en-US" altLang="en-US" sz="2200" b="1" dirty="0" smtClean="0"/>
          </a:p>
        </p:txBody>
      </p:sp>
      <p:sp>
        <p:nvSpPr>
          <p:cNvPr id="7" name="Rectangle 2"/>
          <p:cNvSpPr txBox="1">
            <a:spLocks noChangeArrowheads="1"/>
          </p:cNvSpPr>
          <p:nvPr/>
        </p:nvSpPr>
        <p:spPr>
          <a:xfrm>
            <a:off x="2743200" y="381000"/>
            <a:ext cx="8382000" cy="554037"/>
          </a:xfrm>
          <a:prstGeom prst="rect">
            <a:avLst/>
          </a:prstGeom>
        </p:spPr>
        <p:txBody>
          <a:bodyPr vert="horz" lIns="91440" tIns="45720" rIns="91440" bIns="45720" rtlCol="0" anchor="ct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Open Sans"/>
                <a:ea typeface="+mj-ea"/>
                <a:cs typeface="+mj-cs"/>
              </a:rPr>
              <a:t>Object Data Management Group</a:t>
            </a:r>
            <a:endParaRPr kumimoji="0" lang="en-US" sz="3200" b="1" i="0" u="none" strike="noStrike" kern="1200" cap="none" spc="0" normalizeH="0" baseline="0" noProof="0" dirty="0">
              <a:ln>
                <a:noFill/>
              </a:ln>
              <a:solidFill>
                <a:schemeClr val="tx1"/>
              </a:solidFill>
              <a:effectLst/>
              <a:uLnTx/>
              <a:uFillTx/>
              <a:latin typeface="Open Sans"/>
              <a:ea typeface="+mj-ea"/>
              <a:cs typeface="+mj-cs"/>
            </a:endParaRPr>
          </a:p>
        </p:txBody>
      </p:sp>
      <p:graphicFrame>
        <p:nvGraphicFramePr>
          <p:cNvPr id="10" name="Diagram 9"/>
          <p:cNvGraphicFramePr/>
          <p:nvPr/>
        </p:nvGraphicFramePr>
        <p:xfrm>
          <a:off x="914400" y="2133600"/>
          <a:ext cx="7467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3116</TotalTime>
  <Words>1931</Words>
  <Application>Microsoft Office PowerPoint</Application>
  <PresentationFormat>On-screen Show (4:3)</PresentationFormat>
  <Paragraphs>318</Paragraphs>
  <Slides>45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ＭＳ Ｐゴシック</vt:lpstr>
      <vt:lpstr>Arial</vt:lpstr>
      <vt:lpstr>Calibri</vt:lpstr>
      <vt:lpstr>Monotype Sorts</vt:lpstr>
      <vt:lpstr>Open Sans</vt:lpstr>
      <vt:lpstr>Times New Roman</vt:lpstr>
      <vt:lpstr>Template PPT 2015</vt:lpstr>
      <vt:lpstr>OBJECT ORIENTED CONCEPTUAL MODELING  Session  17&amp;18</vt:lpstr>
      <vt:lpstr>LEARNING OUTCOME</vt:lpstr>
      <vt:lpstr>ACKNOWLEDGEMENT</vt:lpstr>
      <vt:lpstr>CHAPTER 28 OODBMS – STANDARDS AND SYSTEMS</vt:lpstr>
      <vt:lpstr>Learning Objectives</vt:lpstr>
      <vt:lpstr>Object Data Management Group</vt:lpstr>
      <vt:lpstr>PowerPoint Presentation</vt:lpstr>
      <vt:lpstr>PowerPoint Presentation</vt:lpstr>
      <vt:lpstr>PowerPoint Presentation</vt:lpstr>
      <vt:lpstr>The Object Model - Basic Modeling Primitives</vt:lpstr>
      <vt:lpstr>PowerPoint Presentation</vt:lpstr>
      <vt:lpstr>PowerPoint Presentation</vt:lpstr>
      <vt:lpstr>Set of Built-in Types for ODMG Object Model</vt:lpstr>
      <vt:lpstr>ODL Interface for Objects</vt:lpstr>
      <vt:lpstr>PowerPoint Presentation</vt:lpstr>
      <vt:lpstr>PowerPoint Presentation</vt:lpstr>
      <vt:lpstr>Object Model - Literals</vt:lpstr>
      <vt:lpstr>Object Model - Built-in Collections</vt:lpstr>
      <vt:lpstr>ODL Interface for Collections</vt:lpstr>
      <vt:lpstr>Object Model – Atomic Objects</vt:lpstr>
      <vt:lpstr>Object Model - Relationships</vt:lpstr>
      <vt:lpstr>ODMG Object Model - Types, Classes, Interfaces, and Inheritance</vt:lpstr>
      <vt:lpstr>ODMG Object Model - Types, Classes, Interfaces, and Inheritance</vt:lpstr>
      <vt:lpstr>ODMG Object Model</vt:lpstr>
      <vt:lpstr>Object Definition Language (ODL)</vt:lpstr>
      <vt:lpstr>PowerPoint Presentation</vt:lpstr>
      <vt:lpstr>PowerPoint Presentation</vt:lpstr>
      <vt:lpstr>Object Query Language (OQL)</vt:lpstr>
      <vt:lpstr>PowerPoint Presentation</vt:lpstr>
      <vt:lpstr>PowerPoint Presentation</vt:lpstr>
      <vt:lpstr>PowerPoint Presentation</vt:lpstr>
      <vt:lpstr>Example 28.2 OQL: Extents &amp; Traversal Paths</vt:lpstr>
      <vt:lpstr>PowerPoint Presentation</vt:lpstr>
      <vt:lpstr>Example 28.3 - OQL: Use of DEFINE</vt:lpstr>
      <vt:lpstr>PowerPoint Presentation</vt:lpstr>
      <vt:lpstr>Example 28.4 OQL: Use of structures</vt:lpstr>
      <vt:lpstr>PowerPoint Presentation</vt:lpstr>
      <vt:lpstr>PowerPoint Presentation</vt:lpstr>
      <vt:lpstr>Example 28.5 OQL: Use of aggregates</vt:lpstr>
      <vt:lpstr>Example 28.6 OQL: GROUP BY</vt:lpstr>
      <vt:lpstr>OQL - Creating Objects</vt:lpstr>
      <vt:lpstr>Mapping Conceptual Design to Logical OO Design</vt:lpstr>
      <vt:lpstr>Mapping Conceptual Design to Logical OO Design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Rommy Romster</cp:lastModifiedBy>
  <cp:revision>375</cp:revision>
  <dcterms:created xsi:type="dcterms:W3CDTF">2015-05-04T03:33:03Z</dcterms:created>
  <dcterms:modified xsi:type="dcterms:W3CDTF">2017-11-26T01:08:24Z</dcterms:modified>
</cp:coreProperties>
</file>