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468" r:id="rId2"/>
    <p:sldId id="381" r:id="rId3"/>
    <p:sldId id="432" r:id="rId4"/>
    <p:sldId id="512" r:id="rId5"/>
    <p:sldId id="525" r:id="rId6"/>
    <p:sldId id="513" r:id="rId7"/>
    <p:sldId id="514" r:id="rId8"/>
    <p:sldId id="515" r:id="rId9"/>
    <p:sldId id="516" r:id="rId10"/>
    <p:sldId id="517" r:id="rId11"/>
    <p:sldId id="518" r:id="rId12"/>
    <p:sldId id="519" r:id="rId13"/>
    <p:sldId id="520" r:id="rId14"/>
    <p:sldId id="510" r:id="rId15"/>
    <p:sldId id="521" r:id="rId16"/>
    <p:sldId id="522" r:id="rId17"/>
    <p:sldId id="523" r:id="rId18"/>
    <p:sldId id="524" r:id="rId19"/>
    <p:sldId id="464" r:id="rId2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468"/>
            <p14:sldId id="381"/>
            <p14:sldId id="432"/>
            <p14:sldId id="512"/>
            <p14:sldId id="525"/>
            <p14:sldId id="513"/>
            <p14:sldId id="514"/>
            <p14:sldId id="515"/>
            <p14:sldId id="516"/>
            <p14:sldId id="517"/>
            <p14:sldId id="518"/>
            <p14:sldId id="519"/>
            <p14:sldId id="520"/>
            <p14:sldId id="510"/>
            <p14:sldId id="521"/>
            <p14:sldId id="522"/>
            <p14:sldId id="523"/>
            <p14:sldId id="524"/>
            <p14:sldId id="464"/>
          </p14:sldIdLst>
        </p14:section>
        <p14:section name="COURSE CONTENT" id="{F4927CBE-FA17-46D1-BAAE-887D0AF2CCBF}">
          <p14:sldIdLst/>
        </p14:section>
        <p14:section name="REFERENCE" id="{82098E28-DACF-4424-86A1-E861B2DCC6F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44" autoAdjust="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6EFC40-7943-4D5D-8503-9F7085778274}" type="doc">
      <dgm:prSet loTypeId="urn:microsoft.com/office/officeart/2005/8/layout/venn1" loCatId="relationship" qsTypeId="urn:microsoft.com/office/officeart/2005/8/quickstyle/simple1" qsCatId="simple" csTypeId="urn:microsoft.com/office/officeart/2005/8/colors/colorful1#13" csCatId="colorful" phldr="1"/>
      <dgm:spPr/>
    </dgm:pt>
    <dgm:pt modelId="{F8613E16-E4AC-46E6-9131-8710350A0D32}">
      <dgm:prSet phldrT="[Text]" custT="1"/>
      <dgm:spPr/>
      <dgm:t>
        <a:bodyPr/>
        <a:lstStyle/>
        <a:p>
          <a:r>
            <a:rPr lang="en-US" sz="2500" dirty="0" smtClean="0">
              <a:latin typeface="Open Sans"/>
            </a:rPr>
            <a:t>Generalization/ Specialization</a:t>
          </a:r>
          <a:endParaRPr lang="en-US" sz="2500" dirty="0">
            <a:latin typeface="Open Sans"/>
          </a:endParaRPr>
        </a:p>
      </dgm:t>
    </dgm:pt>
    <dgm:pt modelId="{48579E7A-4437-45F7-B827-B359DF0F556F}" type="parTrans" cxnId="{EB80E73D-DED0-47F1-BA4E-2297E9AB770D}">
      <dgm:prSet/>
      <dgm:spPr/>
      <dgm:t>
        <a:bodyPr/>
        <a:lstStyle/>
        <a:p>
          <a:endParaRPr lang="en-US" sz="2500">
            <a:latin typeface="Open Sans"/>
          </a:endParaRPr>
        </a:p>
      </dgm:t>
    </dgm:pt>
    <dgm:pt modelId="{E2047E6F-78FC-4F3F-B60B-3EF47E0BE423}" type="sibTrans" cxnId="{EB80E73D-DED0-47F1-BA4E-2297E9AB770D}">
      <dgm:prSet/>
      <dgm:spPr/>
      <dgm:t>
        <a:bodyPr/>
        <a:lstStyle/>
        <a:p>
          <a:endParaRPr lang="en-US" sz="2500">
            <a:latin typeface="Open Sans"/>
          </a:endParaRPr>
        </a:p>
      </dgm:t>
    </dgm:pt>
    <dgm:pt modelId="{21405427-0E5D-45CA-BAEF-CBB8C7189217}">
      <dgm:prSet phldrT="[Text]" custT="1"/>
      <dgm:spPr/>
      <dgm:t>
        <a:bodyPr/>
        <a:lstStyle/>
        <a:p>
          <a:r>
            <a:rPr lang="en-US" sz="2500" dirty="0" smtClean="0">
              <a:latin typeface="Open Sans"/>
            </a:rPr>
            <a:t>Composition</a:t>
          </a:r>
          <a:endParaRPr lang="en-US" sz="2500" dirty="0">
            <a:latin typeface="Open Sans"/>
          </a:endParaRPr>
        </a:p>
      </dgm:t>
    </dgm:pt>
    <dgm:pt modelId="{9C2573A3-DF85-40E6-9233-604B5F31222F}" type="parTrans" cxnId="{FC186E32-77B3-40BF-9622-D7340E4B11D9}">
      <dgm:prSet/>
      <dgm:spPr/>
      <dgm:t>
        <a:bodyPr/>
        <a:lstStyle/>
        <a:p>
          <a:endParaRPr lang="en-US" sz="2500">
            <a:latin typeface="Open Sans"/>
          </a:endParaRPr>
        </a:p>
      </dgm:t>
    </dgm:pt>
    <dgm:pt modelId="{12DACF59-E604-4E11-9844-53C5CF7E3A69}" type="sibTrans" cxnId="{FC186E32-77B3-40BF-9622-D7340E4B11D9}">
      <dgm:prSet/>
      <dgm:spPr/>
      <dgm:t>
        <a:bodyPr/>
        <a:lstStyle/>
        <a:p>
          <a:endParaRPr lang="en-US" sz="2500">
            <a:latin typeface="Open Sans"/>
          </a:endParaRPr>
        </a:p>
      </dgm:t>
    </dgm:pt>
    <dgm:pt modelId="{47612E29-F68F-4853-A028-37C4D900BBC2}">
      <dgm:prSet phldrT="[Text]" custT="1"/>
      <dgm:spPr/>
      <dgm:t>
        <a:bodyPr/>
        <a:lstStyle/>
        <a:p>
          <a:r>
            <a:rPr lang="en-US" sz="2500" dirty="0" smtClean="0">
              <a:latin typeface="Open Sans"/>
            </a:rPr>
            <a:t>Aggregation</a:t>
          </a:r>
          <a:endParaRPr lang="en-US" sz="2500" dirty="0">
            <a:latin typeface="Open Sans"/>
          </a:endParaRPr>
        </a:p>
      </dgm:t>
    </dgm:pt>
    <dgm:pt modelId="{FD0B3645-1405-40BD-90B2-1D07A2FE0550}" type="parTrans" cxnId="{EDF8AAD6-189A-4FA8-A15C-810080EA6865}">
      <dgm:prSet/>
      <dgm:spPr/>
      <dgm:t>
        <a:bodyPr/>
        <a:lstStyle/>
        <a:p>
          <a:endParaRPr lang="en-US" sz="2500">
            <a:latin typeface="Open Sans"/>
          </a:endParaRPr>
        </a:p>
      </dgm:t>
    </dgm:pt>
    <dgm:pt modelId="{25D823F6-F7E8-4564-B825-9656E00245A0}" type="sibTrans" cxnId="{EDF8AAD6-189A-4FA8-A15C-810080EA6865}">
      <dgm:prSet/>
      <dgm:spPr/>
      <dgm:t>
        <a:bodyPr/>
        <a:lstStyle/>
        <a:p>
          <a:endParaRPr lang="en-US" sz="2500">
            <a:latin typeface="Open Sans"/>
          </a:endParaRPr>
        </a:p>
      </dgm:t>
    </dgm:pt>
    <dgm:pt modelId="{FF65AE60-4FAF-4696-938B-C89CA9F9E356}" type="pres">
      <dgm:prSet presAssocID="{036EFC40-7943-4D5D-8503-9F7085778274}" presName="compositeShape" presStyleCnt="0">
        <dgm:presLayoutVars>
          <dgm:chMax val="7"/>
          <dgm:dir/>
          <dgm:resizeHandles val="exact"/>
        </dgm:presLayoutVars>
      </dgm:prSet>
      <dgm:spPr/>
    </dgm:pt>
    <dgm:pt modelId="{7BDC59D5-9220-486B-9C7B-5375BE13A6D3}" type="pres">
      <dgm:prSet presAssocID="{F8613E16-E4AC-46E6-9131-8710350A0D32}" presName="circ1" presStyleLbl="vennNode1" presStyleIdx="0" presStyleCnt="3" custScaleX="110264"/>
      <dgm:spPr/>
      <dgm:t>
        <a:bodyPr/>
        <a:lstStyle/>
        <a:p>
          <a:endParaRPr lang="en-US"/>
        </a:p>
      </dgm:t>
    </dgm:pt>
    <dgm:pt modelId="{FEAF21EF-E1EB-4465-AC18-D605766FDB44}" type="pres">
      <dgm:prSet presAssocID="{F8613E16-E4AC-46E6-9131-8710350A0D32}" presName="circ1Tx" presStyleLbl="revTx" presStyleIdx="0" presStyleCnt="0">
        <dgm:presLayoutVars>
          <dgm:chMax val="0"/>
          <dgm:chPref val="0"/>
          <dgm:bulletEnabled val="1"/>
        </dgm:presLayoutVars>
      </dgm:prSet>
      <dgm:spPr/>
      <dgm:t>
        <a:bodyPr/>
        <a:lstStyle/>
        <a:p>
          <a:endParaRPr lang="en-US"/>
        </a:p>
      </dgm:t>
    </dgm:pt>
    <dgm:pt modelId="{01D6C661-8F9B-47BA-9C68-BFFFD552715D}" type="pres">
      <dgm:prSet presAssocID="{21405427-0E5D-45CA-BAEF-CBB8C7189217}" presName="circ2" presStyleLbl="vennNode1" presStyleIdx="1" presStyleCnt="3" custScaleX="110127" custLinFactNeighborX="16819" custLinFactNeighborY="-595"/>
      <dgm:spPr/>
      <dgm:t>
        <a:bodyPr/>
        <a:lstStyle/>
        <a:p>
          <a:endParaRPr lang="en-US"/>
        </a:p>
      </dgm:t>
    </dgm:pt>
    <dgm:pt modelId="{04454F60-04A3-4ADC-9E39-49069F43194A}" type="pres">
      <dgm:prSet presAssocID="{21405427-0E5D-45CA-BAEF-CBB8C7189217}" presName="circ2Tx" presStyleLbl="revTx" presStyleIdx="0" presStyleCnt="0">
        <dgm:presLayoutVars>
          <dgm:chMax val="0"/>
          <dgm:chPref val="0"/>
          <dgm:bulletEnabled val="1"/>
        </dgm:presLayoutVars>
      </dgm:prSet>
      <dgm:spPr/>
      <dgm:t>
        <a:bodyPr/>
        <a:lstStyle/>
        <a:p>
          <a:endParaRPr lang="en-US"/>
        </a:p>
      </dgm:t>
    </dgm:pt>
    <dgm:pt modelId="{972E472E-0CB0-4D6B-8478-C0F824AFEC76}" type="pres">
      <dgm:prSet presAssocID="{47612E29-F68F-4853-A028-37C4D900BBC2}" presName="circ3" presStyleLbl="vennNode1" presStyleIdx="2" presStyleCnt="3" custScaleX="107382" custScaleY="94460" custLinFactNeighborX="-7738" custLinFactNeighborY="-595"/>
      <dgm:spPr/>
      <dgm:t>
        <a:bodyPr/>
        <a:lstStyle/>
        <a:p>
          <a:endParaRPr lang="en-US"/>
        </a:p>
      </dgm:t>
    </dgm:pt>
    <dgm:pt modelId="{4F38E676-E38D-41CF-BC56-B17D5A92E371}" type="pres">
      <dgm:prSet presAssocID="{47612E29-F68F-4853-A028-37C4D900BBC2}" presName="circ3Tx" presStyleLbl="revTx" presStyleIdx="0" presStyleCnt="0">
        <dgm:presLayoutVars>
          <dgm:chMax val="0"/>
          <dgm:chPref val="0"/>
          <dgm:bulletEnabled val="1"/>
        </dgm:presLayoutVars>
      </dgm:prSet>
      <dgm:spPr/>
      <dgm:t>
        <a:bodyPr/>
        <a:lstStyle/>
        <a:p>
          <a:endParaRPr lang="en-US"/>
        </a:p>
      </dgm:t>
    </dgm:pt>
  </dgm:ptLst>
  <dgm:cxnLst>
    <dgm:cxn modelId="{53F08ED6-2686-4568-BE0E-863B6CB0993B}" type="presOf" srcId="{21405427-0E5D-45CA-BAEF-CBB8C7189217}" destId="{01D6C661-8F9B-47BA-9C68-BFFFD552715D}" srcOrd="0" destOrd="0" presId="urn:microsoft.com/office/officeart/2005/8/layout/venn1"/>
    <dgm:cxn modelId="{E94DAF3F-F6E0-41D9-A422-E7E2DB181158}" type="presOf" srcId="{47612E29-F68F-4853-A028-37C4D900BBC2}" destId="{4F38E676-E38D-41CF-BC56-B17D5A92E371}" srcOrd="1" destOrd="0" presId="urn:microsoft.com/office/officeart/2005/8/layout/venn1"/>
    <dgm:cxn modelId="{FC186E32-77B3-40BF-9622-D7340E4B11D9}" srcId="{036EFC40-7943-4D5D-8503-9F7085778274}" destId="{21405427-0E5D-45CA-BAEF-CBB8C7189217}" srcOrd="1" destOrd="0" parTransId="{9C2573A3-DF85-40E6-9233-604B5F31222F}" sibTransId="{12DACF59-E604-4E11-9844-53C5CF7E3A69}"/>
    <dgm:cxn modelId="{078D63AD-E399-4261-A8F4-D1E1C6A703C7}" type="presOf" srcId="{036EFC40-7943-4D5D-8503-9F7085778274}" destId="{FF65AE60-4FAF-4696-938B-C89CA9F9E356}" srcOrd="0" destOrd="0" presId="urn:microsoft.com/office/officeart/2005/8/layout/venn1"/>
    <dgm:cxn modelId="{EDF8AAD6-189A-4FA8-A15C-810080EA6865}" srcId="{036EFC40-7943-4D5D-8503-9F7085778274}" destId="{47612E29-F68F-4853-A028-37C4D900BBC2}" srcOrd="2" destOrd="0" parTransId="{FD0B3645-1405-40BD-90B2-1D07A2FE0550}" sibTransId="{25D823F6-F7E8-4564-B825-9656E00245A0}"/>
    <dgm:cxn modelId="{0F34CCBB-8950-4A88-96B1-950AE53D18B9}" type="presOf" srcId="{F8613E16-E4AC-46E6-9131-8710350A0D32}" destId="{7BDC59D5-9220-486B-9C7B-5375BE13A6D3}" srcOrd="0" destOrd="0" presId="urn:microsoft.com/office/officeart/2005/8/layout/venn1"/>
    <dgm:cxn modelId="{50FC561D-78C4-466A-8953-37668452294C}" type="presOf" srcId="{21405427-0E5D-45CA-BAEF-CBB8C7189217}" destId="{04454F60-04A3-4ADC-9E39-49069F43194A}" srcOrd="1" destOrd="0" presId="urn:microsoft.com/office/officeart/2005/8/layout/venn1"/>
    <dgm:cxn modelId="{93BE385C-56EE-4748-9D1B-765059C88AFC}" type="presOf" srcId="{F8613E16-E4AC-46E6-9131-8710350A0D32}" destId="{FEAF21EF-E1EB-4465-AC18-D605766FDB44}" srcOrd="1" destOrd="0" presId="urn:microsoft.com/office/officeart/2005/8/layout/venn1"/>
    <dgm:cxn modelId="{EB80E73D-DED0-47F1-BA4E-2297E9AB770D}" srcId="{036EFC40-7943-4D5D-8503-9F7085778274}" destId="{F8613E16-E4AC-46E6-9131-8710350A0D32}" srcOrd="0" destOrd="0" parTransId="{48579E7A-4437-45F7-B827-B359DF0F556F}" sibTransId="{E2047E6F-78FC-4F3F-B60B-3EF47E0BE423}"/>
    <dgm:cxn modelId="{F702B90F-B7ED-4983-868D-22D9FCF55BB1}" type="presOf" srcId="{47612E29-F68F-4853-A028-37C4D900BBC2}" destId="{972E472E-0CB0-4D6B-8478-C0F824AFEC76}" srcOrd="0" destOrd="0" presId="urn:microsoft.com/office/officeart/2005/8/layout/venn1"/>
    <dgm:cxn modelId="{CA599A3C-F1C1-4009-9C96-501A123CEB6D}" type="presParOf" srcId="{FF65AE60-4FAF-4696-938B-C89CA9F9E356}" destId="{7BDC59D5-9220-486B-9C7B-5375BE13A6D3}" srcOrd="0" destOrd="0" presId="urn:microsoft.com/office/officeart/2005/8/layout/venn1"/>
    <dgm:cxn modelId="{5276DA62-6AD3-4CA6-9722-1E18F2303214}" type="presParOf" srcId="{FF65AE60-4FAF-4696-938B-C89CA9F9E356}" destId="{FEAF21EF-E1EB-4465-AC18-D605766FDB44}" srcOrd="1" destOrd="0" presId="urn:microsoft.com/office/officeart/2005/8/layout/venn1"/>
    <dgm:cxn modelId="{DDA48288-A726-4BDA-8B1B-2F0F2662AF29}" type="presParOf" srcId="{FF65AE60-4FAF-4696-938B-C89CA9F9E356}" destId="{01D6C661-8F9B-47BA-9C68-BFFFD552715D}" srcOrd="2" destOrd="0" presId="urn:microsoft.com/office/officeart/2005/8/layout/venn1"/>
    <dgm:cxn modelId="{777F25E9-21D4-485D-A833-29B214E8C279}" type="presParOf" srcId="{FF65AE60-4FAF-4696-938B-C89CA9F9E356}" destId="{04454F60-04A3-4ADC-9E39-49069F43194A}" srcOrd="3" destOrd="0" presId="urn:microsoft.com/office/officeart/2005/8/layout/venn1"/>
    <dgm:cxn modelId="{641BCBD3-E053-432E-A7B2-D74C1D4DFF78}" type="presParOf" srcId="{FF65AE60-4FAF-4696-938B-C89CA9F9E356}" destId="{972E472E-0CB0-4D6B-8478-C0F824AFEC76}" srcOrd="4" destOrd="0" presId="urn:microsoft.com/office/officeart/2005/8/layout/venn1"/>
    <dgm:cxn modelId="{8C7BB6E8-8027-4F7E-ABE4-0C578A322926}" type="presParOf" srcId="{FF65AE60-4FAF-4696-938B-C89CA9F9E356}" destId="{4F38E676-E38D-41CF-BC56-B17D5A92E371}"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F9BB24-A8BE-48DF-8A8D-59199EF78CCA}" type="datetimeFigureOut">
              <a:rPr lang="en-US" smtClean="0"/>
              <a:pPr/>
              <a:t>11/26/2017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5CDA0E-3DDB-41E9-B76B-5C58D9F61BDE}" type="slidenum">
              <a:rPr lang="en-US" smtClean="0"/>
              <a:pPr/>
              <a:t>‹#›</a:t>
            </a:fld>
            <a:endParaRPr lang="en-US"/>
          </a:p>
        </p:txBody>
      </p:sp>
    </p:spTree>
    <p:extLst>
      <p:ext uri="{BB962C8B-B14F-4D97-AF65-F5344CB8AC3E}">
        <p14:creationId xmlns:p14="http://schemas.microsoft.com/office/powerpoint/2010/main" val="4080367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Revisi</a:t>
            </a:r>
            <a:r>
              <a:rPr lang="en-US" dirty="0" smtClean="0"/>
              <a:t> </a:t>
            </a:r>
            <a:r>
              <a:rPr lang="en-US" dirty="0" err="1" smtClean="0"/>
              <a:t>Ganjil</a:t>
            </a:r>
            <a:r>
              <a:rPr lang="en-US" dirty="0" smtClean="0"/>
              <a:t> 17/18</a:t>
            </a:r>
            <a:endParaRPr lang="en-US" dirty="0"/>
          </a:p>
        </p:txBody>
      </p:sp>
      <p:sp>
        <p:nvSpPr>
          <p:cNvPr id="4" name="Slide Number Placeholder 3"/>
          <p:cNvSpPr>
            <a:spLocks noGrp="1"/>
          </p:cNvSpPr>
          <p:nvPr>
            <p:ph type="sldNum" sz="quarter" idx="10"/>
          </p:nvPr>
        </p:nvSpPr>
        <p:spPr/>
        <p:txBody>
          <a:bodyPr/>
          <a:lstStyle/>
          <a:p>
            <a:fld id="{53576047-E331-4BC8-9640-9A7873BC7C1E}" type="slidenum">
              <a:rPr lang="en-US" smtClean="0"/>
              <a:pPr/>
              <a:t>5</a:t>
            </a:fld>
            <a:endParaRPr lang="en-US"/>
          </a:p>
        </p:txBody>
      </p:sp>
    </p:spTree>
    <p:extLst>
      <p:ext uri="{BB962C8B-B14F-4D97-AF65-F5344CB8AC3E}">
        <p14:creationId xmlns:p14="http://schemas.microsoft.com/office/powerpoint/2010/main" val="1994303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smtClean="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26/11/2017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1234B-4EC5-483B-936D-0F798C36996C}" type="datetimeFigureOut">
              <a:rPr lang="en-US" smtClean="0"/>
              <a:pPr/>
              <a:t>11/26/2017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1B7747-A24A-4515-B4A1-F733D0AB4797}" type="slidenum">
              <a:rPr lang="en-US" smtClean="0"/>
              <a:pPr/>
              <a:t>‹#›</a:t>
            </a:fld>
            <a:endParaRPr lang="en-US"/>
          </a:p>
        </p:txBody>
      </p:sp>
    </p:spTree>
    <p:extLst>
      <p:ext uri="{BB962C8B-B14F-4D97-AF65-F5344CB8AC3E}">
        <p14:creationId xmlns:p14="http://schemas.microsoft.com/office/powerpoint/2010/main" val="249246017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DE2F3C0-08BE-4060-9AE4-22E5EC6A341B}" type="datetime1">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4CFBD-501C-4CF8-BBB6-80989FC00E59}" type="slidenum">
              <a:rPr lang="en-US" smtClean="0"/>
              <a:pPr/>
              <a:t>‹#›</a:t>
            </a:fld>
            <a:endParaRPr lang="en-US"/>
          </a:p>
        </p:txBody>
      </p:sp>
      <p:pic>
        <p:nvPicPr>
          <p:cNvPr id="7" name="Picture 1" descr="Background 02.jpg"/>
          <p:cNvPicPr>
            <a:picLocks noChangeAspect="1"/>
          </p:cNvPicPr>
          <p:nvPr userDrawn="1"/>
        </p:nvPicPr>
        <p:blipFill>
          <a:blip r:embed="rId2" cstate="print"/>
          <a:srcRect/>
          <a:stretch>
            <a:fillRect/>
          </a:stretch>
        </p:blipFill>
        <p:spPr bwMode="auto">
          <a:xfrm>
            <a:off x="0" y="0"/>
            <a:ext cx="9139925" cy="68493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26/11/2017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598559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32736973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26/11/2017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ransition/>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4.jpeg"/><Relationship Id="rId2" Type="http://schemas.openxmlformats.org/officeDocument/2006/relationships/hyperlink" Target="http://images6.fanpop.com/image/photos/33100000/Super-Mario-Bros-gameplay-super-mario-bros-33103458-204-179.jpg" TargetMode="External"/><Relationship Id="rId1" Type="http://schemas.openxmlformats.org/officeDocument/2006/relationships/slideLayout" Target="../slideLayouts/slideLayout2.xml"/><Relationship Id="rId6" Type="http://schemas.openxmlformats.org/officeDocument/2006/relationships/hyperlink" Target="http://cibersoft.org/wp-content/uploads/2012/02/SuperMario-Bros-gameplay.jpg" TargetMode="External"/><Relationship Id="rId5" Type="http://schemas.openxmlformats.org/officeDocument/2006/relationships/image" Target="../media/image13.png"/><Relationship Id="rId4" Type="http://schemas.openxmlformats.org/officeDocument/2006/relationships/hyperlink" Target="http://3.bp.blogspot.com/_jW1KFjUfnhw/TKMK_Zu0s4I/AAAAAAAAAAU/Vtw8WyiC4oc/s320/Mario+Bros+Gameplay.p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google.com/url?sa=i&amp;source=imgres&amp;cd=&amp;cad=rja&amp;uact=8&amp;ved=0CAsQjB0wAGoVChMI_bGvzfWTxgIVRXu8Ch0mogAS&amp;url=http://www.healthytravelblog.com/2013/12/18/is-it-bad-to-say-thank-you-and-other-cultural-no-nos/&amp;ei=zu5_Vf2SNMX28QWmxIKQAQ&amp;psig=AFQjCNEBHY_E9fkfNK52ASzl-aFPXYg-Ow&amp;ust=1434533966946524" TargetMode="External"/><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690687" y="1676400"/>
            <a:ext cx="7758113" cy="935038"/>
          </a:xfrm>
          <a:prstGeom prst="rect">
            <a:avLst/>
          </a:prstGeom>
          <a:noFill/>
          <a:ln w="9525">
            <a:noFill/>
            <a:miter lim="800000"/>
            <a:headEnd/>
            <a:tailEnd/>
          </a:ln>
        </p:spPr>
        <p:txBody>
          <a:bodyPr/>
          <a:lstStyle/>
          <a:p>
            <a:pPr>
              <a:spcBef>
                <a:spcPct val="20000"/>
              </a:spcBef>
              <a:tabLst>
                <a:tab pos="1320800" algn="l"/>
                <a:tab pos="2054225" algn="l"/>
              </a:tabLst>
            </a:pPr>
            <a:r>
              <a:rPr lang="en-US" sz="2100" b="1" dirty="0" smtClean="0">
                <a:solidFill>
                  <a:schemeClr val="bg1"/>
                </a:solidFill>
                <a:latin typeface="Open Sans"/>
              </a:rPr>
              <a:t>Course	: ISYS6280 – Database Systems (GAT)</a:t>
            </a:r>
            <a:endParaRPr lang="en-US" sz="2100" b="1" dirty="0">
              <a:solidFill>
                <a:schemeClr val="bg1"/>
              </a:solidFill>
              <a:latin typeface="Open Sans"/>
            </a:endParaRPr>
          </a:p>
          <a:p>
            <a:pPr>
              <a:spcBef>
                <a:spcPct val="20000"/>
              </a:spcBef>
              <a:tabLst>
                <a:tab pos="1320800" algn="l"/>
                <a:tab pos="2054225" algn="l"/>
              </a:tabLst>
            </a:pPr>
            <a:r>
              <a:rPr lang="en-US" sz="2100" b="1" dirty="0" smtClean="0">
                <a:solidFill>
                  <a:schemeClr val="bg1"/>
                </a:solidFill>
                <a:latin typeface="Open Sans"/>
              </a:rPr>
              <a:t>Year 	: </a:t>
            </a:r>
            <a:r>
              <a:rPr lang="en-US" sz="2100" b="1" dirty="0" smtClean="0">
                <a:solidFill>
                  <a:schemeClr val="bg1"/>
                </a:solidFill>
                <a:latin typeface="Open Sans"/>
              </a:rPr>
              <a:t>2017</a:t>
            </a:r>
            <a:endParaRPr lang="en-US" sz="2100" b="1" dirty="0">
              <a:solidFill>
                <a:schemeClr val="bg1"/>
              </a:solidFill>
              <a:latin typeface="Open Sans"/>
            </a:endParaRPr>
          </a:p>
        </p:txBody>
      </p:sp>
      <p:sp>
        <p:nvSpPr>
          <p:cNvPr id="8" name="Rectangle 6"/>
          <p:cNvSpPr>
            <a:spLocks noGrp="1" noChangeArrowheads="1"/>
          </p:cNvSpPr>
          <p:nvPr>
            <p:ph type="ctrTitle"/>
          </p:nvPr>
        </p:nvSpPr>
        <p:spPr>
          <a:xfrm>
            <a:off x="1676400" y="3048000"/>
            <a:ext cx="7467600" cy="2384425"/>
          </a:xfrm>
          <a:noFill/>
        </p:spPr>
        <p:txBody>
          <a:bodyPr>
            <a:normAutofit/>
          </a:bodyPr>
          <a:lstStyle/>
          <a:p>
            <a:r>
              <a:rPr lang="en-US" sz="4000" dirty="0" smtClean="0">
                <a:solidFill>
                  <a:schemeClr val="bg1"/>
                </a:solidFill>
              </a:rPr>
              <a:t>ENHANCED ENTITY RELATIONSHIP MODELING</a:t>
            </a:r>
            <a:br>
              <a:rPr lang="en-US" sz="4000" dirty="0" smtClean="0">
                <a:solidFill>
                  <a:schemeClr val="bg1"/>
                </a:solidFill>
              </a:rPr>
            </a:br>
            <a:r>
              <a:rPr lang="en-US" sz="4000" dirty="0" smtClean="0">
                <a:solidFill>
                  <a:schemeClr val="bg1"/>
                </a:solidFill>
              </a:rPr>
              <a:t/>
            </a:r>
            <a:br>
              <a:rPr lang="en-US" sz="4000" dirty="0" smtClean="0">
                <a:solidFill>
                  <a:schemeClr val="bg1"/>
                </a:solidFill>
              </a:rPr>
            </a:br>
            <a:r>
              <a:rPr lang="en-US" sz="2800" dirty="0" smtClean="0">
                <a:solidFill>
                  <a:schemeClr val="bg1"/>
                </a:solidFill>
              </a:rPr>
              <a:t>Session  21&amp;22</a:t>
            </a:r>
          </a:p>
        </p:txBody>
      </p:sp>
    </p:spTree>
    <p:extLst>
      <p:ext uri="{BB962C8B-B14F-4D97-AF65-F5344CB8AC3E}">
        <p14:creationId xmlns:p14="http://schemas.microsoft.com/office/powerpoint/2010/main" val="420442114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descr="http://www.c-jump.com/CIS75/Week08/images/uml_multiplicity.png"/>
          <p:cNvSpPr>
            <a:spLocks noChangeAspect="1" noChangeArrowheads="1"/>
          </p:cNvSpPr>
          <p:nvPr/>
        </p:nvSpPr>
        <p:spPr bwMode="auto">
          <a:xfrm>
            <a:off x="155575" y="-2019300"/>
            <a:ext cx="4667250" cy="42195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8" name="AutoShape 4" descr="http://www.c-jump.com/CIS75/Week08/images/uml_multiplicity.png"/>
          <p:cNvSpPr>
            <a:spLocks noChangeAspect="1" noChangeArrowheads="1"/>
          </p:cNvSpPr>
          <p:nvPr/>
        </p:nvSpPr>
        <p:spPr bwMode="auto">
          <a:xfrm>
            <a:off x="155575" y="-2019300"/>
            <a:ext cx="4667250" cy="42195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124200" y="228600"/>
            <a:ext cx="6096000" cy="1077218"/>
          </a:xfrm>
          <a:prstGeom prst="rect">
            <a:avLst/>
          </a:prstGeom>
        </p:spPr>
        <p:txBody>
          <a:bodyPr wrap="square">
            <a:spAutoFit/>
          </a:bodyPr>
          <a:lstStyle/>
          <a:p>
            <a:r>
              <a:rPr lang="en-AU" sz="3200" b="1" dirty="0" smtClean="0">
                <a:latin typeface="Open Sans"/>
                <a:cs typeface="Times New Roman" pitchFamily="18" charset="0"/>
              </a:rPr>
              <a:t>Constraints on Generalization/ Specialization</a:t>
            </a:r>
            <a:r>
              <a:rPr lang="en-GB" sz="3200" dirty="0" smtClean="0">
                <a:latin typeface="Open Sans"/>
              </a:rPr>
              <a:t> </a:t>
            </a:r>
            <a:endParaRPr lang="en-US" sz="3200" b="1" dirty="0">
              <a:latin typeface="Open Sans"/>
            </a:endParaRPr>
          </a:p>
        </p:txBody>
      </p:sp>
      <p:sp>
        <p:nvSpPr>
          <p:cNvPr id="8" name="Rectangle 3"/>
          <p:cNvSpPr txBox="1">
            <a:spLocks noChangeArrowheads="1"/>
          </p:cNvSpPr>
          <p:nvPr/>
        </p:nvSpPr>
        <p:spPr>
          <a:xfrm>
            <a:off x="1143000" y="1524000"/>
            <a:ext cx="7727950" cy="2514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AU" altLang="en-US" sz="2400" i="0" u="none" strike="noStrike" kern="1200" cap="none" spc="0" normalizeH="0" baseline="0" noProof="0" dirty="0" smtClean="0">
                <a:ln>
                  <a:noFill/>
                </a:ln>
                <a:solidFill>
                  <a:schemeClr val="tx1"/>
                </a:solidFill>
                <a:effectLst/>
                <a:uLnTx/>
                <a:uFillTx/>
                <a:latin typeface="Open Sans"/>
                <a:cs typeface="Times New Roman" pitchFamily="18" charset="0"/>
              </a:rPr>
              <a:t>Two constraints :</a:t>
            </a:r>
            <a:r>
              <a:rPr kumimoji="0" lang="en-AU" altLang="en-US" sz="2400" i="0" u="none" strike="noStrike" kern="1200" cap="none" spc="0" normalizeH="0" noProof="0" dirty="0" smtClean="0">
                <a:ln>
                  <a:noFill/>
                </a:ln>
                <a:solidFill>
                  <a:schemeClr val="tx1"/>
                </a:solidFill>
                <a:effectLst/>
                <a:uLnTx/>
                <a:uFillTx/>
                <a:latin typeface="Open Sans"/>
                <a:cs typeface="Times New Roman" pitchFamily="18" charset="0"/>
              </a:rPr>
              <a:t> </a:t>
            </a:r>
            <a:r>
              <a:rPr lang="en-AU" altLang="en-US" sz="2400" dirty="0" smtClean="0">
                <a:latin typeface="Open Sans"/>
                <a:cs typeface="Times New Roman" pitchFamily="18" charset="0"/>
              </a:rPr>
              <a:t>P</a:t>
            </a:r>
            <a:r>
              <a:rPr kumimoji="0" lang="en-AU" altLang="en-US" sz="2400" i="0" u="none" strike="noStrike" kern="1200" cap="none" spc="0" normalizeH="0" baseline="0" noProof="0" dirty="0" err="1" smtClean="0">
                <a:ln>
                  <a:noFill/>
                </a:ln>
                <a:solidFill>
                  <a:schemeClr val="tx1"/>
                </a:solidFill>
                <a:effectLst/>
                <a:uLnTx/>
                <a:uFillTx/>
                <a:latin typeface="Open Sans"/>
                <a:cs typeface="Times New Roman" pitchFamily="18" charset="0"/>
              </a:rPr>
              <a:t>articipation</a:t>
            </a:r>
            <a:r>
              <a:rPr kumimoji="0" lang="en-AU" altLang="en-US" sz="2400" i="0" u="none" strike="noStrike" kern="1200" cap="none" spc="0" normalizeH="0" baseline="0" noProof="0" dirty="0" smtClean="0">
                <a:ln>
                  <a:noFill/>
                </a:ln>
                <a:solidFill>
                  <a:schemeClr val="tx1"/>
                </a:solidFill>
                <a:effectLst/>
                <a:uLnTx/>
                <a:uFillTx/>
                <a:latin typeface="Open Sans"/>
                <a:cs typeface="Times New Roman" pitchFamily="18" charset="0"/>
              </a:rPr>
              <a:t> constraints &amp;</a:t>
            </a:r>
            <a:r>
              <a:rPr kumimoji="0" lang="en-AU" altLang="en-US" sz="2400" i="0" u="none" strike="noStrike" kern="1200" cap="none" spc="0" normalizeH="0" noProof="0" dirty="0" smtClean="0">
                <a:ln>
                  <a:noFill/>
                </a:ln>
                <a:solidFill>
                  <a:schemeClr val="tx1"/>
                </a:solidFill>
                <a:effectLst/>
                <a:uLnTx/>
                <a:uFillTx/>
                <a:latin typeface="Open Sans"/>
                <a:cs typeface="Times New Roman" pitchFamily="18" charset="0"/>
              </a:rPr>
              <a:t> </a:t>
            </a:r>
            <a:r>
              <a:rPr lang="en-AU" altLang="en-US" sz="2400" dirty="0" smtClean="0">
                <a:latin typeface="Open Sans"/>
                <a:cs typeface="Times New Roman" pitchFamily="18" charset="0"/>
              </a:rPr>
              <a:t>D</a:t>
            </a:r>
            <a:r>
              <a:rPr kumimoji="0" lang="en-AU" altLang="en-US" sz="2400" i="0" u="none" strike="noStrike" kern="1200" cap="none" spc="0" normalizeH="0" baseline="0" noProof="0" dirty="0" err="1" smtClean="0">
                <a:ln>
                  <a:noFill/>
                </a:ln>
                <a:solidFill>
                  <a:schemeClr val="tx1"/>
                </a:solidFill>
                <a:effectLst/>
                <a:uLnTx/>
                <a:uFillTx/>
                <a:latin typeface="Open Sans"/>
                <a:cs typeface="Times New Roman" pitchFamily="18" charset="0"/>
              </a:rPr>
              <a:t>isjoint</a:t>
            </a:r>
            <a:r>
              <a:rPr kumimoji="0" lang="en-AU" altLang="en-US" sz="2400" i="0" u="none" strike="noStrike" kern="1200" cap="none" spc="0" normalizeH="0" baseline="0" noProof="0" dirty="0" smtClean="0">
                <a:ln>
                  <a:noFill/>
                </a:ln>
                <a:solidFill>
                  <a:schemeClr val="tx1"/>
                </a:solidFill>
                <a:effectLst/>
                <a:uLnTx/>
                <a:uFillTx/>
                <a:latin typeface="Open Sans"/>
                <a:cs typeface="Times New Roman" pitchFamily="18" charset="0"/>
              </a:rPr>
              <a:t> constraints.</a:t>
            </a:r>
            <a:r>
              <a:rPr kumimoji="0" lang="en-GB" altLang="en-US" sz="2400" i="0" u="none" strike="noStrike" kern="1200" cap="none" spc="0" normalizeH="0" baseline="0" noProof="0" dirty="0" smtClean="0">
                <a:ln>
                  <a:noFill/>
                </a:ln>
                <a:solidFill>
                  <a:schemeClr val="tx1"/>
                </a:solidFill>
                <a:effectLst/>
                <a:uLnTx/>
                <a:uFillTx/>
                <a:latin typeface="Open San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AU" altLang="en-US" sz="2400" b="1" i="0" u="none" strike="noStrike" kern="1200" cap="none" spc="0" normalizeH="0" baseline="0" noProof="0" dirty="0" smtClean="0">
                <a:ln>
                  <a:noFill/>
                </a:ln>
                <a:solidFill>
                  <a:srgbClr val="7030A0"/>
                </a:solidFill>
                <a:effectLst/>
                <a:uLnTx/>
                <a:uFillTx/>
                <a:latin typeface="Open Sans"/>
                <a:cs typeface="Times New Roman" pitchFamily="18" charset="0"/>
              </a:rPr>
              <a:t>Participation</a:t>
            </a:r>
            <a:r>
              <a:rPr kumimoji="0" lang="en-GB" altLang="en-US" sz="2400" b="1" i="0" u="none" strike="noStrike" kern="1200" cap="none" spc="0" normalizeH="0" baseline="0" noProof="0" dirty="0" smtClean="0">
                <a:ln>
                  <a:noFill/>
                </a:ln>
                <a:solidFill>
                  <a:srgbClr val="7030A0"/>
                </a:solidFill>
                <a:effectLst/>
                <a:uLnTx/>
                <a:uFillTx/>
                <a:latin typeface="Open Sans"/>
              </a:rPr>
              <a:t> constraint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i="0" u="none" strike="noStrike" kern="1200" cap="none" spc="0" normalizeH="0" baseline="0" noProof="0" dirty="0" smtClean="0">
                <a:ln>
                  <a:noFill/>
                </a:ln>
                <a:solidFill>
                  <a:schemeClr val="tx1"/>
                </a:solidFill>
                <a:effectLst/>
                <a:uLnTx/>
                <a:uFillTx/>
                <a:latin typeface="Open Sans"/>
                <a:cs typeface="Times New Roman" pitchFamily="18" charset="0"/>
              </a:rPr>
              <a:t>Determines whether every member in </a:t>
            </a:r>
            <a:r>
              <a:rPr kumimoji="0" lang="en-US" altLang="en-US" sz="2400" i="0" u="none" strike="noStrike" kern="1200" cap="none" spc="0" normalizeH="0" baseline="0" noProof="0" dirty="0" err="1" smtClean="0">
                <a:ln>
                  <a:noFill/>
                </a:ln>
                <a:solidFill>
                  <a:schemeClr val="tx1"/>
                </a:solidFill>
                <a:effectLst/>
                <a:uLnTx/>
                <a:uFillTx/>
                <a:latin typeface="Open Sans"/>
                <a:cs typeface="Times New Roman" pitchFamily="18" charset="0"/>
              </a:rPr>
              <a:t>superclass</a:t>
            </a:r>
            <a:r>
              <a:rPr kumimoji="0" lang="en-US" altLang="en-US" sz="2400" i="0" u="none" strike="noStrike" kern="1200" cap="none" spc="0" normalizeH="0" baseline="0" noProof="0" dirty="0" smtClean="0">
                <a:ln>
                  <a:noFill/>
                </a:ln>
                <a:solidFill>
                  <a:schemeClr val="tx1"/>
                </a:solidFill>
                <a:effectLst/>
                <a:uLnTx/>
                <a:uFillTx/>
                <a:latin typeface="Open Sans"/>
                <a:cs typeface="Times New Roman" pitchFamily="18" charset="0"/>
              </a:rPr>
              <a:t> must participate as a </a:t>
            </a:r>
            <a:r>
              <a:rPr kumimoji="0" lang="en-AU" altLang="en-US" sz="2400" i="0" u="none" strike="noStrike" kern="1200" cap="none" spc="0" normalizeH="0" baseline="0" noProof="0" dirty="0" smtClean="0">
                <a:ln>
                  <a:noFill/>
                </a:ln>
                <a:solidFill>
                  <a:schemeClr val="tx1"/>
                </a:solidFill>
                <a:effectLst/>
                <a:uLnTx/>
                <a:uFillTx/>
                <a:latin typeface="Open Sans"/>
                <a:cs typeface="Times New Roman" pitchFamily="18" charset="0"/>
              </a:rPr>
              <a:t>member of a subclass.</a:t>
            </a:r>
            <a:r>
              <a:rPr kumimoji="0" lang="en-GB" altLang="en-US" sz="2400" i="0" u="none" strike="noStrike" kern="1200" cap="none" spc="0" normalizeH="0" baseline="0" noProof="0" dirty="0" smtClean="0">
                <a:ln>
                  <a:noFill/>
                </a:ln>
                <a:solidFill>
                  <a:schemeClr val="tx1"/>
                </a:solidFill>
                <a:effectLst/>
                <a:uLnTx/>
                <a:uFillTx/>
                <a:latin typeface="Open Sans"/>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AU" altLang="en-US" sz="2400" i="0" u="none" strike="noStrike" kern="1200" cap="none" spc="0" normalizeH="0" baseline="0" noProof="0" dirty="0" smtClean="0">
                <a:ln>
                  <a:noFill/>
                </a:ln>
                <a:solidFill>
                  <a:schemeClr val="tx1"/>
                </a:solidFill>
                <a:effectLst/>
                <a:uLnTx/>
                <a:uFillTx/>
                <a:latin typeface="Open Sans"/>
                <a:cs typeface="Times New Roman" pitchFamily="18" charset="0"/>
              </a:rPr>
              <a:t>May be </a:t>
            </a:r>
            <a:r>
              <a:rPr kumimoji="0" lang="en-AU" altLang="en-US" sz="2400" i="1" u="none" strike="noStrike" kern="1200" cap="none" spc="0" normalizeH="0" baseline="0" noProof="0" dirty="0" smtClean="0">
                <a:ln>
                  <a:noFill/>
                </a:ln>
                <a:solidFill>
                  <a:schemeClr val="tx1"/>
                </a:solidFill>
                <a:effectLst/>
                <a:uLnTx/>
                <a:uFillTx/>
                <a:latin typeface="Open Sans"/>
                <a:cs typeface="Times New Roman" pitchFamily="18" charset="0"/>
              </a:rPr>
              <a:t>mandatory</a:t>
            </a:r>
            <a:r>
              <a:rPr kumimoji="0" lang="en-AU" altLang="en-US" sz="2400" i="0" u="none" strike="noStrike" kern="1200" cap="none" spc="0" normalizeH="0" baseline="0" noProof="0" dirty="0" smtClean="0">
                <a:ln>
                  <a:noFill/>
                </a:ln>
                <a:solidFill>
                  <a:schemeClr val="tx1"/>
                </a:solidFill>
                <a:effectLst/>
                <a:uLnTx/>
                <a:uFillTx/>
                <a:latin typeface="Open Sans"/>
                <a:cs typeface="Times New Roman" pitchFamily="18" charset="0"/>
              </a:rPr>
              <a:t> or </a:t>
            </a:r>
            <a:r>
              <a:rPr kumimoji="0" lang="en-AU" altLang="en-US" sz="2400" i="1" u="none" strike="noStrike" kern="1200" cap="none" spc="0" normalizeH="0" baseline="0" noProof="0" dirty="0" smtClean="0">
                <a:ln>
                  <a:noFill/>
                </a:ln>
                <a:solidFill>
                  <a:schemeClr val="tx1"/>
                </a:solidFill>
                <a:effectLst/>
                <a:uLnTx/>
                <a:uFillTx/>
                <a:latin typeface="Open Sans"/>
                <a:cs typeface="Times New Roman" pitchFamily="18" charset="0"/>
              </a:rPr>
              <a:t>optional</a:t>
            </a:r>
            <a:r>
              <a:rPr kumimoji="0" lang="en-AU" altLang="en-US" sz="2400" i="0" u="none" strike="noStrike" kern="1200" cap="none" spc="0" normalizeH="0" baseline="0" noProof="0" dirty="0" smtClean="0">
                <a:ln>
                  <a:noFill/>
                </a:ln>
                <a:solidFill>
                  <a:schemeClr val="tx1"/>
                </a:solidFill>
                <a:effectLst/>
                <a:uLnTx/>
                <a:uFillTx/>
                <a:latin typeface="Open Sans"/>
                <a:cs typeface="Times New Roman" pitchFamily="18" charset="0"/>
              </a:rPr>
              <a:t>. </a:t>
            </a:r>
          </a:p>
          <a:p>
            <a:pPr marL="742950" marR="0" lvl="1" indent="-285750" algn="l" defTabSz="914400" rtl="0" eaLnBrk="1" fontAlgn="auto" latinLnBrk="0" hangingPunct="1">
              <a:lnSpc>
                <a:spcPct val="100000"/>
              </a:lnSpc>
              <a:spcBef>
                <a:spcPct val="20000"/>
              </a:spcBef>
              <a:spcAft>
                <a:spcPts val="0"/>
              </a:spcAft>
              <a:buClrTx/>
              <a:buSzTx/>
              <a:tabLst/>
              <a:defRPr/>
            </a:pPr>
            <a:endParaRPr kumimoji="0" lang="en-GB" altLang="en-US" sz="2400" i="0" u="none" strike="noStrike" kern="1200" cap="none" spc="0" normalizeH="0" baseline="0" noProof="0" dirty="0" smtClean="0">
              <a:ln>
                <a:noFill/>
              </a:ln>
              <a:solidFill>
                <a:schemeClr val="tx1"/>
              </a:solidFill>
              <a:effectLst/>
              <a:uLnTx/>
              <a:uFillTx/>
              <a:latin typeface="Open Sans"/>
            </a:endParaRPr>
          </a:p>
        </p:txBody>
      </p:sp>
      <p:sp>
        <p:nvSpPr>
          <p:cNvPr id="9" name="Rectangle 3"/>
          <p:cNvSpPr txBox="1">
            <a:spLocks noChangeArrowheads="1"/>
          </p:cNvSpPr>
          <p:nvPr/>
        </p:nvSpPr>
        <p:spPr>
          <a:xfrm>
            <a:off x="1111250" y="3962400"/>
            <a:ext cx="7727950" cy="16764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AU" altLang="en-US" sz="2400" b="1" i="0" u="none" strike="noStrike" kern="1200" cap="none" spc="0" normalizeH="0" baseline="0" noProof="0" dirty="0" smtClean="0">
                <a:ln>
                  <a:noFill/>
                </a:ln>
                <a:solidFill>
                  <a:srgbClr val="7030A0"/>
                </a:solidFill>
                <a:effectLst/>
                <a:uLnTx/>
                <a:uFillTx/>
                <a:latin typeface="Open Sans"/>
                <a:cs typeface="Times New Roman" pitchFamily="18" charset="0"/>
              </a:rPr>
              <a:t>Disjoint constraint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AU" altLang="en-US" sz="2400" i="0" u="none" strike="noStrike" kern="1200" cap="none" spc="0" normalizeH="0" baseline="0" noProof="0" dirty="0" smtClean="0">
                <a:ln>
                  <a:noFill/>
                </a:ln>
                <a:solidFill>
                  <a:schemeClr val="tx1"/>
                </a:solidFill>
                <a:effectLst/>
                <a:uLnTx/>
                <a:uFillTx/>
                <a:latin typeface="Open Sans"/>
                <a:cs typeface="Times New Roman" pitchFamily="18" charset="0"/>
              </a:rPr>
              <a:t>Describes relationship between members of the subclasses and indicates whether member of a </a:t>
            </a:r>
            <a:r>
              <a:rPr kumimoji="0" lang="en-AU" altLang="en-US" sz="2400" i="0" u="none" strike="noStrike" kern="1200" cap="none" spc="0" normalizeH="0" baseline="0" noProof="0" dirty="0" err="1" smtClean="0">
                <a:ln>
                  <a:noFill/>
                </a:ln>
                <a:solidFill>
                  <a:schemeClr val="tx1"/>
                </a:solidFill>
                <a:effectLst/>
                <a:uLnTx/>
                <a:uFillTx/>
                <a:latin typeface="Open Sans"/>
                <a:cs typeface="Times New Roman" pitchFamily="18" charset="0"/>
              </a:rPr>
              <a:t>superclass</a:t>
            </a:r>
            <a:r>
              <a:rPr kumimoji="0" lang="en-AU" altLang="en-US" sz="2400" i="0" u="none" strike="noStrike" kern="1200" cap="none" spc="0" normalizeH="0" baseline="0" noProof="0" dirty="0" smtClean="0">
                <a:ln>
                  <a:noFill/>
                </a:ln>
                <a:solidFill>
                  <a:schemeClr val="tx1"/>
                </a:solidFill>
                <a:effectLst/>
                <a:uLnTx/>
                <a:uFillTx/>
                <a:latin typeface="Open Sans"/>
                <a:cs typeface="Times New Roman" pitchFamily="18" charset="0"/>
              </a:rPr>
              <a:t> can be a member of one, or more than one, subclass.</a:t>
            </a:r>
            <a:r>
              <a:rPr kumimoji="0" lang="en-GB" altLang="en-US" sz="2400" i="0" u="none" strike="noStrike" kern="1200" cap="none" spc="0" normalizeH="0" baseline="0" noProof="0" dirty="0" smtClean="0">
                <a:ln>
                  <a:noFill/>
                </a:ln>
                <a:solidFill>
                  <a:schemeClr val="tx1"/>
                </a:solidFill>
                <a:effectLst/>
                <a:uLnTx/>
                <a:uFillTx/>
                <a:latin typeface="Open Sans"/>
                <a:cs typeface="Times New Roman" pitchFamily="18" charset="0"/>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altLang="en-US" sz="2400" i="0" u="none" strike="noStrike" kern="1200" cap="none" spc="0" normalizeH="0" baseline="0" noProof="0" dirty="0" smtClean="0">
                <a:ln>
                  <a:noFill/>
                </a:ln>
                <a:solidFill>
                  <a:schemeClr val="tx1"/>
                </a:solidFill>
                <a:effectLst/>
                <a:uLnTx/>
                <a:uFillTx/>
                <a:latin typeface="Open Sans"/>
                <a:cs typeface="Times New Roman" pitchFamily="18" charset="0"/>
              </a:rPr>
              <a:t>May be </a:t>
            </a:r>
            <a:r>
              <a:rPr kumimoji="0" lang="en-GB" altLang="en-US" sz="2400" i="1" u="none" strike="noStrike" kern="1200" cap="none" spc="0" normalizeH="0" baseline="0" noProof="0" dirty="0" smtClean="0">
                <a:ln>
                  <a:noFill/>
                </a:ln>
                <a:solidFill>
                  <a:schemeClr val="tx1"/>
                </a:solidFill>
                <a:effectLst/>
                <a:uLnTx/>
                <a:uFillTx/>
                <a:latin typeface="Open Sans"/>
                <a:cs typeface="Times New Roman" pitchFamily="18" charset="0"/>
              </a:rPr>
              <a:t>disjoint</a:t>
            </a:r>
            <a:r>
              <a:rPr kumimoji="0" lang="en-GB" altLang="en-US" sz="2400" i="0" u="none" strike="noStrike" kern="1200" cap="none" spc="0" normalizeH="0" baseline="0" noProof="0" dirty="0" smtClean="0">
                <a:ln>
                  <a:noFill/>
                </a:ln>
                <a:solidFill>
                  <a:schemeClr val="tx1"/>
                </a:solidFill>
                <a:effectLst/>
                <a:uLnTx/>
                <a:uFillTx/>
                <a:latin typeface="Open Sans"/>
                <a:cs typeface="Times New Roman" pitchFamily="18" charset="0"/>
              </a:rPr>
              <a:t> or </a:t>
            </a:r>
            <a:r>
              <a:rPr kumimoji="0" lang="en-GB" altLang="en-US" sz="2400" i="1" u="none" strike="noStrike" kern="1200" cap="none" spc="0" normalizeH="0" baseline="0" noProof="0" dirty="0" err="1" smtClean="0">
                <a:ln>
                  <a:noFill/>
                </a:ln>
                <a:solidFill>
                  <a:schemeClr val="tx1"/>
                </a:solidFill>
                <a:effectLst/>
                <a:uLnTx/>
                <a:uFillTx/>
                <a:latin typeface="Open Sans"/>
                <a:cs typeface="Times New Roman" pitchFamily="18" charset="0"/>
              </a:rPr>
              <a:t>nondisjoint</a:t>
            </a:r>
            <a:r>
              <a:rPr kumimoji="0" lang="en-GB" altLang="en-US" sz="2400" i="0" u="none" strike="noStrike" kern="1200" cap="none" spc="0" normalizeH="0" baseline="0" noProof="0" dirty="0" smtClean="0">
                <a:ln>
                  <a:noFill/>
                </a:ln>
                <a:solidFill>
                  <a:schemeClr val="tx1"/>
                </a:solidFill>
                <a:effectLst/>
                <a:uLnTx/>
                <a:uFillTx/>
                <a:latin typeface="Open Sans"/>
                <a:cs typeface="Times New Roman" pitchFamily="18" charset="0"/>
              </a:rPr>
              <a:t>.</a:t>
            </a:r>
            <a:endParaRPr kumimoji="0" lang="en-GB" altLang="en-US" sz="2400" i="0" u="none" strike="noStrike" kern="1200" cap="none" spc="0" normalizeH="0" baseline="0" noProof="0" dirty="0" smtClean="0">
              <a:ln>
                <a:noFill/>
              </a:ln>
              <a:solidFill>
                <a:schemeClr val="tx1"/>
              </a:solidFill>
              <a:effectLst/>
              <a:uLnTx/>
              <a:uFillTx/>
              <a:latin typeface="Open Sans"/>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descr="http://www.c-jump.com/CIS75/Week08/images/uml_multiplicity.png"/>
          <p:cNvSpPr>
            <a:spLocks noChangeAspect="1" noChangeArrowheads="1"/>
          </p:cNvSpPr>
          <p:nvPr/>
        </p:nvSpPr>
        <p:spPr bwMode="auto">
          <a:xfrm>
            <a:off x="155575" y="-2019300"/>
            <a:ext cx="4667250" cy="42195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8" name="AutoShape 4" descr="http://www.c-jump.com/CIS75/Week08/images/uml_multiplicity.png"/>
          <p:cNvSpPr>
            <a:spLocks noChangeAspect="1" noChangeArrowheads="1"/>
          </p:cNvSpPr>
          <p:nvPr/>
        </p:nvSpPr>
        <p:spPr bwMode="auto">
          <a:xfrm>
            <a:off x="155575" y="-2019300"/>
            <a:ext cx="4667250" cy="42195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124200" y="228600"/>
            <a:ext cx="6096000" cy="584775"/>
          </a:xfrm>
          <a:prstGeom prst="rect">
            <a:avLst/>
          </a:prstGeom>
        </p:spPr>
        <p:txBody>
          <a:bodyPr wrap="square">
            <a:spAutoFit/>
          </a:bodyPr>
          <a:lstStyle/>
          <a:p>
            <a:r>
              <a:rPr lang="en-US" sz="3200" b="1" dirty="0" smtClean="0">
                <a:latin typeface="Open Sans"/>
              </a:rPr>
              <a:t>Generalization/ Specialization</a:t>
            </a:r>
            <a:endParaRPr lang="en-US" sz="3200" b="1" dirty="0">
              <a:latin typeface="Open Sans"/>
            </a:endParaRPr>
          </a:p>
        </p:txBody>
      </p:sp>
      <p:pic>
        <p:nvPicPr>
          <p:cNvPr id="7" name="Picture 9" descr="DS3-Figure 12-03"/>
          <p:cNvPicPr>
            <a:picLocks noChangeAspect="1" noChangeArrowheads="1"/>
          </p:cNvPicPr>
          <p:nvPr/>
        </p:nvPicPr>
        <p:blipFill>
          <a:blip r:embed="rId2"/>
          <a:srcRect/>
          <a:stretch>
            <a:fillRect/>
          </a:stretch>
        </p:blipFill>
        <p:spPr bwMode="auto">
          <a:xfrm>
            <a:off x="228600" y="1371600"/>
            <a:ext cx="7804150" cy="5029200"/>
          </a:xfrm>
          <a:prstGeom prst="rect">
            <a:avLst/>
          </a:prstGeom>
          <a:noFill/>
          <a:ln w="9525">
            <a:noFill/>
            <a:miter lim="800000"/>
            <a:headEnd/>
            <a:tailEnd/>
          </a:ln>
        </p:spPr>
      </p:pic>
      <p:grpSp>
        <p:nvGrpSpPr>
          <p:cNvPr id="2" name="Group 14"/>
          <p:cNvGrpSpPr/>
          <p:nvPr/>
        </p:nvGrpSpPr>
        <p:grpSpPr>
          <a:xfrm>
            <a:off x="3581400" y="3200400"/>
            <a:ext cx="1219200" cy="533400"/>
            <a:chOff x="3657600" y="3429000"/>
            <a:chExt cx="1219200" cy="533400"/>
          </a:xfrm>
        </p:grpSpPr>
        <p:cxnSp>
          <p:nvCxnSpPr>
            <p:cNvPr id="14" name="Straight Arrow Connector 13"/>
            <p:cNvCxnSpPr/>
            <p:nvPr/>
          </p:nvCxnSpPr>
          <p:spPr>
            <a:xfrm rot="10800000" flipV="1">
              <a:off x="3657600" y="3811588"/>
              <a:ext cx="457200" cy="150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810000" y="3429000"/>
              <a:ext cx="1066800" cy="4572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accent5">
                      <a:lumMod val="75000"/>
                    </a:schemeClr>
                  </a:solidFill>
                </a:rPr>
                <a:t>Nondisjoint</a:t>
              </a:r>
              <a:r>
                <a:rPr lang="en-US" sz="900" dirty="0" smtClean="0">
                  <a:solidFill>
                    <a:schemeClr val="accent5">
                      <a:lumMod val="75000"/>
                    </a:schemeClr>
                  </a:solidFill>
                </a:rPr>
                <a:t> constraint</a:t>
              </a:r>
              <a:endParaRPr lang="en-US" sz="900" dirty="0">
                <a:solidFill>
                  <a:schemeClr val="accent5">
                    <a:lumMod val="75000"/>
                  </a:schemeClr>
                </a:solidFill>
              </a:endParaRPr>
            </a:p>
          </p:txBody>
        </p:sp>
      </p:grpSp>
      <p:sp>
        <p:nvSpPr>
          <p:cNvPr id="16" name="Oval 15"/>
          <p:cNvSpPr/>
          <p:nvPr/>
        </p:nvSpPr>
        <p:spPr>
          <a:xfrm>
            <a:off x="7772400" y="3352800"/>
            <a:ext cx="1066800" cy="4572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5">
                    <a:lumMod val="75000"/>
                  </a:schemeClr>
                </a:solidFill>
              </a:rPr>
              <a:t>Disjoint constraint</a:t>
            </a:r>
            <a:endParaRPr lang="en-US" sz="900" dirty="0">
              <a:solidFill>
                <a:schemeClr val="accent5">
                  <a:lumMod val="75000"/>
                </a:schemeClr>
              </a:solidFill>
            </a:endParaRPr>
          </a:p>
        </p:txBody>
      </p:sp>
      <p:cxnSp>
        <p:nvCxnSpPr>
          <p:cNvPr id="17" name="Straight Arrow Connector 16"/>
          <p:cNvCxnSpPr/>
          <p:nvPr/>
        </p:nvCxnSpPr>
        <p:spPr>
          <a:xfrm rot="10800000" flipV="1">
            <a:off x="7467600" y="36576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362200" y="2819400"/>
            <a:ext cx="1219200" cy="4572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5">
                    <a:lumMod val="75000"/>
                  </a:schemeClr>
                </a:solidFill>
              </a:rPr>
              <a:t>Participation constraint</a:t>
            </a:r>
            <a:endParaRPr lang="en-US" sz="900" dirty="0">
              <a:solidFill>
                <a:schemeClr val="accent5">
                  <a:lumMod val="75000"/>
                </a:schemeClr>
              </a:solidFill>
            </a:endParaRPr>
          </a:p>
        </p:txBody>
      </p:sp>
      <p:cxnSp>
        <p:nvCxnSpPr>
          <p:cNvPr id="22" name="Straight Arrow Connector 21"/>
          <p:cNvCxnSpPr/>
          <p:nvPr/>
        </p:nvCxnSpPr>
        <p:spPr>
          <a:xfrm rot="16200000" flipH="1">
            <a:off x="2819400" y="34290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248400" y="2819400"/>
            <a:ext cx="1219200" cy="4572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5">
                    <a:lumMod val="75000"/>
                  </a:schemeClr>
                </a:solidFill>
              </a:rPr>
              <a:t>Participation constraint</a:t>
            </a:r>
            <a:endParaRPr lang="en-US" sz="900" dirty="0">
              <a:solidFill>
                <a:schemeClr val="accent5">
                  <a:lumMod val="75000"/>
                </a:schemeClr>
              </a:solidFill>
            </a:endParaRPr>
          </a:p>
        </p:txBody>
      </p:sp>
      <p:cxnSp>
        <p:nvCxnSpPr>
          <p:cNvPr id="25" name="Straight Arrow Connector 24"/>
          <p:cNvCxnSpPr/>
          <p:nvPr/>
        </p:nvCxnSpPr>
        <p:spPr>
          <a:xfrm rot="16200000" flipH="1">
            <a:off x="6705600" y="34290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descr="http://www.c-jump.com/CIS75/Week08/images/uml_multiplicity.png"/>
          <p:cNvSpPr>
            <a:spLocks noChangeAspect="1" noChangeArrowheads="1"/>
          </p:cNvSpPr>
          <p:nvPr/>
        </p:nvSpPr>
        <p:spPr bwMode="auto">
          <a:xfrm>
            <a:off x="155575" y="-2019300"/>
            <a:ext cx="4667250" cy="42195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8" name="AutoShape 4" descr="http://www.c-jump.com/CIS75/Week08/images/uml_multiplicity.png"/>
          <p:cNvSpPr>
            <a:spLocks noChangeAspect="1" noChangeArrowheads="1"/>
          </p:cNvSpPr>
          <p:nvPr/>
        </p:nvSpPr>
        <p:spPr bwMode="auto">
          <a:xfrm>
            <a:off x="155575" y="-2019300"/>
            <a:ext cx="4667250" cy="42195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5570220" y="5562600"/>
            <a:ext cx="3048000" cy="646331"/>
          </a:xfrm>
          <a:prstGeom prst="rect">
            <a:avLst/>
          </a:prstGeom>
        </p:spPr>
        <p:txBody>
          <a:bodyPr wrap="square">
            <a:spAutoFit/>
          </a:bodyPr>
          <a:lstStyle/>
          <a:p>
            <a:r>
              <a:rPr lang="en-US" sz="3600" b="1" dirty="0" smtClean="0">
                <a:latin typeface="Open Sans"/>
                <a:cs typeface="Times New Roman" pitchFamily="18" charset="0"/>
              </a:rPr>
              <a:t>Aggregation</a:t>
            </a:r>
            <a:endParaRPr lang="en-US" sz="3600" b="1" dirty="0">
              <a:latin typeface="Open Sans"/>
            </a:endParaRPr>
          </a:p>
        </p:txBody>
      </p:sp>
      <p:graphicFrame>
        <p:nvGraphicFramePr>
          <p:cNvPr id="7" name="Object 1"/>
          <p:cNvGraphicFramePr>
            <a:graphicFrameLocks noChangeAspect="1"/>
          </p:cNvGraphicFramePr>
          <p:nvPr/>
        </p:nvGraphicFramePr>
        <p:xfrm>
          <a:off x="1836420" y="1371600"/>
          <a:ext cx="7459980" cy="4191000"/>
        </p:xfrm>
        <a:graphic>
          <a:graphicData uri="http://schemas.openxmlformats.org/presentationml/2006/ole">
            <mc:AlternateContent xmlns:mc="http://schemas.openxmlformats.org/markup-compatibility/2006">
              <mc:Choice xmlns:v="urn:schemas-microsoft-com:vml" Requires="v">
                <p:oleObj spid="_x0000_s122883" name="Visio" r:id="rId3" imgW="3391519" imgH="1903572" progId="Visio.Drawing.11">
                  <p:embed/>
                </p:oleObj>
              </mc:Choice>
              <mc:Fallback>
                <p:oleObj name="Visio" r:id="rId3" imgW="3391519" imgH="190357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420" y="1371600"/>
                        <a:ext cx="7459980" cy="419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
          <p:cNvPicPr>
            <a:picLocks noChangeAspect="1" noChangeArrowheads="1"/>
          </p:cNvPicPr>
          <p:nvPr/>
        </p:nvPicPr>
        <p:blipFill>
          <a:blip r:embed="rId5"/>
          <a:srcRect/>
          <a:stretch>
            <a:fillRect/>
          </a:stretch>
        </p:blipFill>
        <p:spPr bwMode="auto">
          <a:xfrm flipH="1">
            <a:off x="4579620" y="1851398"/>
            <a:ext cx="195160" cy="206002"/>
          </a:xfrm>
          <a:prstGeom prst="rect">
            <a:avLst/>
          </a:prstGeom>
          <a:noFill/>
          <a:ln w="9525">
            <a:noFill/>
            <a:miter lim="800000"/>
            <a:headEnd/>
            <a:tailEnd/>
          </a:ln>
          <a:effectLst/>
        </p:spPr>
      </p:pic>
      <p:sp>
        <p:nvSpPr>
          <p:cNvPr id="11" name="TextBox 10"/>
          <p:cNvSpPr txBox="1"/>
          <p:nvPr/>
        </p:nvSpPr>
        <p:spPr>
          <a:xfrm>
            <a:off x="4808220" y="1752600"/>
            <a:ext cx="533400" cy="381000"/>
          </a:xfrm>
          <a:prstGeom prst="rect">
            <a:avLst/>
          </a:prstGeom>
          <a:noFill/>
        </p:spPr>
        <p:txBody>
          <a:bodyPr wrap="square" rtlCol="0">
            <a:spAutoFit/>
          </a:bodyPr>
          <a:lstStyle/>
          <a:p>
            <a:r>
              <a:rPr lang="en-US" dirty="0" smtClean="0"/>
              <a:t>Has</a:t>
            </a:r>
            <a:endParaRPr lang="en-US" dirty="0"/>
          </a:p>
        </p:txBody>
      </p:sp>
      <p:sp>
        <p:nvSpPr>
          <p:cNvPr id="12" name="Oval 11"/>
          <p:cNvSpPr/>
          <p:nvPr/>
        </p:nvSpPr>
        <p:spPr>
          <a:xfrm>
            <a:off x="4648200" y="2667000"/>
            <a:ext cx="1884056" cy="64294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dirty="0" smtClean="0">
                <a:solidFill>
                  <a:schemeClr val="tx1"/>
                </a:solidFill>
                <a:latin typeface="Open Sans"/>
              </a:rPr>
              <a:t>Indicates aggregation</a:t>
            </a:r>
            <a:endParaRPr lang="en-US" sz="1500" dirty="0">
              <a:solidFill>
                <a:schemeClr val="tx1"/>
              </a:solidFill>
              <a:latin typeface="Open Sans"/>
            </a:endParaRPr>
          </a:p>
        </p:txBody>
      </p:sp>
      <p:cxnSp>
        <p:nvCxnSpPr>
          <p:cNvPr id="13" name="Straight Arrow Connector 12"/>
          <p:cNvCxnSpPr/>
          <p:nvPr/>
        </p:nvCxnSpPr>
        <p:spPr>
          <a:xfrm flipV="1">
            <a:off x="6484620" y="2819400"/>
            <a:ext cx="762000" cy="76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875020" y="2209800"/>
            <a:ext cx="609600" cy="457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019800" y="152400"/>
            <a:ext cx="2674620" cy="838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dirty="0" smtClean="0">
                <a:solidFill>
                  <a:schemeClr val="tx1"/>
                </a:solidFill>
                <a:latin typeface="Open Sans"/>
              </a:rPr>
              <a:t>Entity representing “whole” in </a:t>
            </a:r>
            <a:r>
              <a:rPr lang="en-US" sz="1500" b="1" i="1" dirty="0" smtClean="0">
                <a:solidFill>
                  <a:schemeClr val="tx1"/>
                </a:solidFill>
                <a:latin typeface="Open Sans"/>
              </a:rPr>
              <a:t>Has</a:t>
            </a:r>
            <a:r>
              <a:rPr lang="en-US" sz="1500" dirty="0" smtClean="0">
                <a:solidFill>
                  <a:schemeClr val="tx1"/>
                </a:solidFill>
                <a:latin typeface="Open Sans"/>
              </a:rPr>
              <a:t> and </a:t>
            </a:r>
            <a:r>
              <a:rPr lang="en-US" sz="1500" b="1" i="1" dirty="0" smtClean="0">
                <a:solidFill>
                  <a:schemeClr val="tx1"/>
                </a:solidFill>
                <a:latin typeface="Open Sans"/>
              </a:rPr>
              <a:t>Offers</a:t>
            </a:r>
            <a:r>
              <a:rPr lang="en-US" sz="1500" dirty="0" smtClean="0">
                <a:solidFill>
                  <a:schemeClr val="tx1"/>
                </a:solidFill>
                <a:latin typeface="Open Sans"/>
              </a:rPr>
              <a:t> relationships</a:t>
            </a:r>
            <a:endParaRPr lang="en-US" sz="1500" dirty="0">
              <a:solidFill>
                <a:schemeClr val="tx1"/>
              </a:solidFill>
              <a:latin typeface="Open Sans"/>
            </a:endParaRPr>
          </a:p>
        </p:txBody>
      </p:sp>
      <p:cxnSp>
        <p:nvCxnSpPr>
          <p:cNvPr id="16" name="Straight Arrow Connector 15"/>
          <p:cNvCxnSpPr/>
          <p:nvPr/>
        </p:nvCxnSpPr>
        <p:spPr>
          <a:xfrm rot="5400000">
            <a:off x="7170420" y="1219200"/>
            <a:ext cx="609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17" name="Picture 1"/>
          <p:cNvPicPr>
            <a:picLocks noChangeAspect="1" noChangeArrowheads="1"/>
          </p:cNvPicPr>
          <p:nvPr/>
        </p:nvPicPr>
        <p:blipFill>
          <a:blip r:embed="rId5"/>
          <a:srcRect/>
          <a:stretch>
            <a:fillRect/>
          </a:stretch>
        </p:blipFill>
        <p:spPr bwMode="auto">
          <a:xfrm flipH="1">
            <a:off x="5189220" y="4442198"/>
            <a:ext cx="195160" cy="206002"/>
          </a:xfrm>
          <a:prstGeom prst="rect">
            <a:avLst/>
          </a:prstGeom>
          <a:noFill/>
          <a:ln w="9525">
            <a:noFill/>
            <a:miter lim="800000"/>
            <a:headEnd/>
            <a:tailEnd/>
          </a:ln>
          <a:effectLst/>
        </p:spPr>
      </p:pic>
      <p:sp>
        <p:nvSpPr>
          <p:cNvPr id="18" name="TextBox 17"/>
          <p:cNvSpPr txBox="1"/>
          <p:nvPr/>
        </p:nvSpPr>
        <p:spPr>
          <a:xfrm>
            <a:off x="5417820" y="4343400"/>
            <a:ext cx="990600" cy="369332"/>
          </a:xfrm>
          <a:prstGeom prst="rect">
            <a:avLst/>
          </a:prstGeom>
          <a:noFill/>
        </p:spPr>
        <p:txBody>
          <a:bodyPr wrap="square" rtlCol="0">
            <a:spAutoFit/>
          </a:bodyPr>
          <a:lstStyle/>
          <a:p>
            <a:r>
              <a:rPr lang="en-US" dirty="0" smtClean="0"/>
              <a:t>Offers</a:t>
            </a:r>
            <a:endParaRPr lang="en-US" dirty="0"/>
          </a:p>
        </p:txBody>
      </p:sp>
      <p:pic>
        <p:nvPicPr>
          <p:cNvPr id="19" name="Picture 1"/>
          <p:cNvPicPr>
            <a:picLocks noChangeAspect="1" noChangeArrowheads="1"/>
          </p:cNvPicPr>
          <p:nvPr/>
        </p:nvPicPr>
        <p:blipFill>
          <a:blip r:embed="rId5"/>
          <a:srcRect/>
          <a:stretch>
            <a:fillRect/>
          </a:stretch>
        </p:blipFill>
        <p:spPr bwMode="auto">
          <a:xfrm rot="16200000" flipH="1">
            <a:off x="2909236" y="3282615"/>
            <a:ext cx="216569" cy="228600"/>
          </a:xfrm>
          <a:prstGeom prst="rect">
            <a:avLst/>
          </a:prstGeom>
          <a:noFill/>
          <a:ln w="9525">
            <a:noFill/>
            <a:miter lim="800000"/>
            <a:headEnd/>
            <a:tailEnd/>
          </a:ln>
          <a:effectLst/>
        </p:spPr>
      </p:pic>
      <p:sp>
        <p:nvSpPr>
          <p:cNvPr id="20" name="TextBox 19"/>
          <p:cNvSpPr txBox="1"/>
          <p:nvPr/>
        </p:nvSpPr>
        <p:spPr>
          <a:xfrm rot="10800000" flipV="1">
            <a:off x="2827021" y="2971800"/>
            <a:ext cx="1143000" cy="369332"/>
          </a:xfrm>
          <a:prstGeom prst="rect">
            <a:avLst/>
          </a:prstGeom>
          <a:noFill/>
        </p:spPr>
        <p:txBody>
          <a:bodyPr wrap="square" rtlCol="0">
            <a:spAutoFit/>
          </a:bodyPr>
          <a:lstStyle/>
          <a:p>
            <a:r>
              <a:rPr lang="en-US" dirty="0" smtClean="0"/>
              <a:t>Oversees</a:t>
            </a:r>
            <a:endParaRPr lang="en-US" dirty="0"/>
          </a:p>
        </p:txBody>
      </p:sp>
      <p:sp>
        <p:nvSpPr>
          <p:cNvPr id="21" name="Oval 20"/>
          <p:cNvSpPr/>
          <p:nvPr/>
        </p:nvSpPr>
        <p:spPr>
          <a:xfrm>
            <a:off x="3124200" y="151606"/>
            <a:ext cx="2667000" cy="7627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dirty="0" smtClean="0">
                <a:solidFill>
                  <a:schemeClr val="tx1"/>
                </a:solidFill>
                <a:latin typeface="Open Sans"/>
              </a:rPr>
              <a:t>Entity representing “part” in </a:t>
            </a:r>
            <a:r>
              <a:rPr lang="en-US" sz="1500" b="1" i="1" dirty="0" smtClean="0">
                <a:solidFill>
                  <a:schemeClr val="tx1"/>
                </a:solidFill>
                <a:latin typeface="Open Sans"/>
              </a:rPr>
              <a:t>Has</a:t>
            </a:r>
            <a:r>
              <a:rPr lang="en-US" sz="1500" dirty="0" smtClean="0">
                <a:solidFill>
                  <a:schemeClr val="tx1"/>
                </a:solidFill>
                <a:latin typeface="Open Sans"/>
              </a:rPr>
              <a:t> relationships</a:t>
            </a:r>
            <a:endParaRPr lang="en-US" sz="1500" dirty="0">
              <a:solidFill>
                <a:schemeClr val="tx1"/>
              </a:solidFill>
              <a:latin typeface="Open Sans"/>
            </a:endParaRPr>
          </a:p>
        </p:txBody>
      </p:sp>
      <p:cxnSp>
        <p:nvCxnSpPr>
          <p:cNvPr id="22" name="Straight Arrow Connector 21"/>
          <p:cNvCxnSpPr>
            <a:stCxn id="21" idx="4"/>
          </p:cNvCxnSpPr>
          <p:nvPr/>
        </p:nvCxnSpPr>
        <p:spPr>
          <a:xfrm rot="5400000">
            <a:off x="3562350" y="628650"/>
            <a:ext cx="609600" cy="11811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600200" y="5943600"/>
            <a:ext cx="2522220" cy="762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dirty="0" smtClean="0">
                <a:solidFill>
                  <a:schemeClr val="tx1"/>
                </a:solidFill>
                <a:latin typeface="Open Sans"/>
              </a:rPr>
              <a:t>Entity representing “part” in </a:t>
            </a:r>
            <a:r>
              <a:rPr lang="en-US" sz="1500" b="1" i="1" dirty="0" smtClean="0">
                <a:solidFill>
                  <a:schemeClr val="tx1"/>
                </a:solidFill>
                <a:latin typeface="Open Sans"/>
              </a:rPr>
              <a:t>Offers</a:t>
            </a:r>
            <a:r>
              <a:rPr lang="en-US" sz="1500" dirty="0" smtClean="0">
                <a:solidFill>
                  <a:schemeClr val="tx1"/>
                </a:solidFill>
                <a:latin typeface="Open Sans"/>
              </a:rPr>
              <a:t> relationships</a:t>
            </a:r>
            <a:endParaRPr lang="en-US" sz="1500" dirty="0">
              <a:solidFill>
                <a:schemeClr val="tx1"/>
              </a:solidFill>
              <a:latin typeface="Open Sans"/>
            </a:endParaRPr>
          </a:p>
        </p:txBody>
      </p:sp>
      <p:cxnSp>
        <p:nvCxnSpPr>
          <p:cNvPr id="24" name="Straight Arrow Connector 23"/>
          <p:cNvCxnSpPr>
            <a:stCxn id="23" idx="0"/>
          </p:cNvCxnSpPr>
          <p:nvPr/>
        </p:nvCxnSpPr>
        <p:spPr>
          <a:xfrm rot="16200000" flipV="1">
            <a:off x="2516505" y="5598795"/>
            <a:ext cx="685800" cy="38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descr="http://www.c-jump.com/CIS75/Week08/images/uml_multiplicity.png"/>
          <p:cNvSpPr>
            <a:spLocks noChangeAspect="1" noChangeArrowheads="1"/>
          </p:cNvSpPr>
          <p:nvPr/>
        </p:nvSpPr>
        <p:spPr bwMode="auto">
          <a:xfrm>
            <a:off x="155575" y="-2019300"/>
            <a:ext cx="4667250" cy="42195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8" name="AutoShape 4" descr="http://www.c-jump.com/CIS75/Week08/images/uml_multiplicity.png"/>
          <p:cNvSpPr>
            <a:spLocks noChangeAspect="1" noChangeArrowheads="1"/>
          </p:cNvSpPr>
          <p:nvPr/>
        </p:nvSpPr>
        <p:spPr bwMode="auto">
          <a:xfrm>
            <a:off x="155575" y="-2019300"/>
            <a:ext cx="4667250" cy="42195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657600" y="228600"/>
            <a:ext cx="3048000" cy="646331"/>
          </a:xfrm>
          <a:prstGeom prst="rect">
            <a:avLst/>
          </a:prstGeom>
        </p:spPr>
        <p:txBody>
          <a:bodyPr wrap="square">
            <a:spAutoFit/>
          </a:bodyPr>
          <a:lstStyle/>
          <a:p>
            <a:r>
              <a:rPr lang="en-US" sz="3600" b="1" dirty="0" smtClean="0">
                <a:latin typeface="Open Sans"/>
              </a:rPr>
              <a:t>Composition</a:t>
            </a:r>
            <a:endParaRPr lang="en-US" sz="3600" b="1" dirty="0">
              <a:latin typeface="Open Sans"/>
            </a:endParaRPr>
          </a:p>
        </p:txBody>
      </p:sp>
      <p:pic>
        <p:nvPicPr>
          <p:cNvPr id="15" name="Picture 2"/>
          <p:cNvPicPr>
            <a:picLocks noChangeAspect="1" noChangeArrowheads="1"/>
          </p:cNvPicPr>
          <p:nvPr/>
        </p:nvPicPr>
        <p:blipFill>
          <a:blip r:embed="rId2"/>
          <a:srcRect/>
          <a:stretch>
            <a:fillRect/>
          </a:stretch>
        </p:blipFill>
        <p:spPr bwMode="auto">
          <a:xfrm>
            <a:off x="3252538" y="1604963"/>
            <a:ext cx="1776662" cy="3729037"/>
          </a:xfrm>
          <a:prstGeom prst="rect">
            <a:avLst/>
          </a:prstGeom>
          <a:noFill/>
          <a:ln w="9525">
            <a:noFill/>
            <a:miter lim="800000"/>
            <a:headEnd/>
            <a:tailEnd/>
          </a:ln>
          <a:effectLst/>
        </p:spPr>
      </p:pic>
      <p:cxnSp>
        <p:nvCxnSpPr>
          <p:cNvPr id="18" name="Straight Arrow Connector 17"/>
          <p:cNvCxnSpPr/>
          <p:nvPr/>
        </p:nvCxnSpPr>
        <p:spPr>
          <a:xfrm rot="10800000">
            <a:off x="4876800" y="2057400"/>
            <a:ext cx="76358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638800" y="1524000"/>
            <a:ext cx="2667000" cy="1066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dirty="0" smtClean="0">
                <a:solidFill>
                  <a:schemeClr val="tx1"/>
                </a:solidFill>
                <a:latin typeface="Open Sans"/>
              </a:rPr>
              <a:t>Entity representing “part” in </a:t>
            </a:r>
            <a:r>
              <a:rPr lang="en-US" sz="1500" b="1" i="1" dirty="0" smtClean="0">
                <a:solidFill>
                  <a:schemeClr val="tx1"/>
                </a:solidFill>
                <a:latin typeface="Open Sans"/>
              </a:rPr>
              <a:t>Displays r</a:t>
            </a:r>
            <a:r>
              <a:rPr lang="en-US" sz="1500" dirty="0" smtClean="0">
                <a:solidFill>
                  <a:schemeClr val="tx1"/>
                </a:solidFill>
                <a:latin typeface="Open Sans"/>
              </a:rPr>
              <a:t>elationship</a:t>
            </a:r>
            <a:endParaRPr lang="en-US" sz="1500" dirty="0">
              <a:solidFill>
                <a:schemeClr val="tx1"/>
              </a:solidFill>
              <a:latin typeface="Open Sans"/>
            </a:endParaRPr>
          </a:p>
        </p:txBody>
      </p:sp>
      <p:pic>
        <p:nvPicPr>
          <p:cNvPr id="20" name="Picture 1"/>
          <p:cNvPicPr>
            <a:picLocks noChangeAspect="1" noChangeArrowheads="1"/>
          </p:cNvPicPr>
          <p:nvPr/>
        </p:nvPicPr>
        <p:blipFill>
          <a:blip r:embed="rId3"/>
          <a:srcRect/>
          <a:stretch>
            <a:fillRect/>
          </a:stretch>
        </p:blipFill>
        <p:spPr bwMode="auto">
          <a:xfrm rot="5400000" flipH="1">
            <a:off x="3587979" y="3041421"/>
            <a:ext cx="236850" cy="250008"/>
          </a:xfrm>
          <a:prstGeom prst="rect">
            <a:avLst/>
          </a:prstGeom>
          <a:noFill/>
          <a:ln w="9525">
            <a:noFill/>
            <a:miter lim="800000"/>
            <a:headEnd/>
            <a:tailEnd/>
          </a:ln>
          <a:effectLst/>
        </p:spPr>
      </p:pic>
      <p:sp>
        <p:nvSpPr>
          <p:cNvPr id="23" name="TextBox 22"/>
          <p:cNvSpPr txBox="1"/>
          <p:nvPr/>
        </p:nvSpPr>
        <p:spPr>
          <a:xfrm>
            <a:off x="3048000" y="3200400"/>
            <a:ext cx="1143000" cy="369332"/>
          </a:xfrm>
          <a:prstGeom prst="rect">
            <a:avLst/>
          </a:prstGeom>
          <a:noFill/>
        </p:spPr>
        <p:txBody>
          <a:bodyPr wrap="square" rtlCol="0">
            <a:spAutoFit/>
          </a:bodyPr>
          <a:lstStyle/>
          <a:p>
            <a:r>
              <a:rPr lang="en-US" dirty="0" smtClean="0"/>
              <a:t>Displays</a:t>
            </a:r>
            <a:endParaRPr lang="en-US" dirty="0"/>
          </a:p>
        </p:txBody>
      </p:sp>
      <p:cxnSp>
        <p:nvCxnSpPr>
          <p:cNvPr id="26" name="Straight Arrow Connector 25"/>
          <p:cNvCxnSpPr/>
          <p:nvPr/>
        </p:nvCxnSpPr>
        <p:spPr>
          <a:xfrm rot="10800000">
            <a:off x="5029200" y="4800600"/>
            <a:ext cx="76358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791200" y="4191000"/>
            <a:ext cx="2590800" cy="1143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dirty="0" smtClean="0">
                <a:solidFill>
                  <a:schemeClr val="tx1"/>
                </a:solidFill>
                <a:latin typeface="Open Sans"/>
              </a:rPr>
              <a:t>Entity representing “whole” in </a:t>
            </a:r>
            <a:r>
              <a:rPr lang="en-US" sz="1500" b="1" i="1" dirty="0" smtClean="0">
                <a:solidFill>
                  <a:schemeClr val="tx1"/>
                </a:solidFill>
                <a:latin typeface="Open Sans"/>
              </a:rPr>
              <a:t>Displays r</a:t>
            </a:r>
            <a:r>
              <a:rPr lang="en-US" sz="1500" dirty="0" smtClean="0">
                <a:solidFill>
                  <a:schemeClr val="tx1"/>
                </a:solidFill>
                <a:latin typeface="Open Sans"/>
              </a:rPr>
              <a:t>elationship</a:t>
            </a:r>
            <a:endParaRPr lang="en-US" sz="1500" dirty="0">
              <a:solidFill>
                <a:schemeClr val="tx1"/>
              </a:solidFill>
              <a:latin typeface="Open Sans"/>
            </a:endParaRPr>
          </a:p>
        </p:txBody>
      </p:sp>
      <p:sp>
        <p:nvSpPr>
          <p:cNvPr id="28" name="Oval 27"/>
          <p:cNvSpPr/>
          <p:nvPr/>
        </p:nvSpPr>
        <p:spPr>
          <a:xfrm>
            <a:off x="1371600" y="3657600"/>
            <a:ext cx="1800236" cy="685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dirty="0" smtClean="0">
                <a:solidFill>
                  <a:schemeClr val="tx1"/>
                </a:solidFill>
                <a:latin typeface="Open Sans"/>
              </a:rPr>
              <a:t>Indicates composition</a:t>
            </a:r>
            <a:endParaRPr lang="en-US" sz="1500" dirty="0">
              <a:solidFill>
                <a:schemeClr val="tx1"/>
              </a:solidFill>
              <a:latin typeface="Open Sans"/>
            </a:endParaRPr>
          </a:p>
        </p:txBody>
      </p:sp>
      <p:cxnSp>
        <p:nvCxnSpPr>
          <p:cNvPr id="29" name="Straight Arrow Connector 28"/>
          <p:cNvCxnSpPr/>
          <p:nvPr/>
        </p:nvCxnSpPr>
        <p:spPr>
          <a:xfrm>
            <a:off x="3200400" y="4038600"/>
            <a:ext cx="762000" cy="76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2063" y="228600"/>
            <a:ext cx="3730508" cy="769441"/>
          </a:xfrm>
          <a:prstGeom prst="rect">
            <a:avLst/>
          </a:prstGeom>
        </p:spPr>
        <p:txBody>
          <a:bodyPr wrap="none">
            <a:spAutoFit/>
          </a:bodyPr>
          <a:lstStyle/>
          <a:p>
            <a:r>
              <a:rPr lang="en-US" sz="4400" b="1" dirty="0" smtClean="0">
                <a:latin typeface="Open Sans"/>
              </a:rPr>
              <a:t>Case Study 1</a:t>
            </a:r>
            <a:endParaRPr lang="en-US" sz="4400" dirty="0" smtClean="0">
              <a:latin typeface="Open Sans"/>
            </a:endParaRPr>
          </a:p>
        </p:txBody>
      </p:sp>
      <p:sp>
        <p:nvSpPr>
          <p:cNvPr id="7" name="Content Placeholder 6"/>
          <p:cNvSpPr>
            <a:spLocks noGrp="1"/>
          </p:cNvSpPr>
          <p:nvPr>
            <p:ph idx="1"/>
          </p:nvPr>
        </p:nvSpPr>
        <p:spPr>
          <a:xfrm>
            <a:off x="1219200" y="1524000"/>
            <a:ext cx="7696200" cy="4953000"/>
          </a:xfrm>
        </p:spPr>
        <p:txBody>
          <a:bodyPr/>
          <a:lstStyle/>
          <a:p>
            <a:pPr marL="346075" lvl="0" indent="-346075">
              <a:buFont typeface="+mj-lt"/>
              <a:buAutoNum type="arabicPeriod"/>
            </a:pPr>
            <a:r>
              <a:rPr lang="en-US" dirty="0" smtClean="0"/>
              <a:t>As a database game designer you are prompted to create an entity relationship diagram for a game with genre of Role-Playing games that meet the following conditions : </a:t>
            </a:r>
          </a:p>
          <a:p>
            <a:pPr marL="857250" lvl="1" indent="-457200"/>
            <a:r>
              <a:rPr lang="en-US" dirty="0" smtClean="0"/>
              <a:t>Games have to use a theme related to the history of Indonesia</a:t>
            </a:r>
          </a:p>
          <a:p>
            <a:pPr marL="857250" lvl="1" indent="-457200"/>
            <a:r>
              <a:rPr lang="en-US" dirty="0" smtClean="0"/>
              <a:t>Games must have a value of friendship</a:t>
            </a:r>
          </a:p>
          <a:p>
            <a:pPr marL="857250" lvl="1" indent="-457200"/>
            <a:r>
              <a:rPr lang="en-US" dirty="0" smtClean="0"/>
              <a:t>Games can be played in multi-player</a:t>
            </a:r>
          </a:p>
          <a:p>
            <a:pPr marL="857250" lvl="1" indent="-457200"/>
            <a:r>
              <a:rPr lang="en-US" dirty="0" smtClean="0"/>
              <a:t>Games have a feature to switch the type of character (job)</a:t>
            </a:r>
          </a:p>
          <a:p>
            <a:pPr marL="857250" lvl="1" indent="-457200"/>
            <a:r>
              <a:rPr lang="en-US" dirty="0" smtClean="0"/>
              <a:t>Games have the quest that must be executed by the player every day</a:t>
            </a:r>
          </a:p>
          <a:p>
            <a:pPr marL="857250" lvl="1" indent="-457200"/>
            <a:r>
              <a:rPr lang="en-US" dirty="0" smtClean="0"/>
              <a:t>Games allowed between players to exchange goods / items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2063" y="228600"/>
            <a:ext cx="3730508" cy="769441"/>
          </a:xfrm>
          <a:prstGeom prst="rect">
            <a:avLst/>
          </a:prstGeom>
        </p:spPr>
        <p:txBody>
          <a:bodyPr wrap="none">
            <a:spAutoFit/>
          </a:bodyPr>
          <a:lstStyle/>
          <a:p>
            <a:r>
              <a:rPr lang="en-US" sz="4400" b="1" dirty="0" smtClean="0">
                <a:latin typeface="Open Sans"/>
              </a:rPr>
              <a:t>Case Study 2</a:t>
            </a:r>
            <a:endParaRPr lang="en-US" sz="4400" dirty="0" smtClean="0">
              <a:latin typeface="Open Sans"/>
            </a:endParaRPr>
          </a:p>
        </p:txBody>
      </p:sp>
      <p:sp>
        <p:nvSpPr>
          <p:cNvPr id="7" name="Content Placeholder 6"/>
          <p:cNvSpPr>
            <a:spLocks noGrp="1"/>
          </p:cNvSpPr>
          <p:nvPr>
            <p:ph idx="1"/>
          </p:nvPr>
        </p:nvSpPr>
        <p:spPr>
          <a:xfrm>
            <a:off x="1219200" y="1524000"/>
            <a:ext cx="7696200" cy="4953000"/>
          </a:xfrm>
        </p:spPr>
        <p:txBody>
          <a:bodyPr>
            <a:normAutofit fontScale="92500"/>
          </a:bodyPr>
          <a:lstStyle/>
          <a:p>
            <a:pPr marL="457200" lvl="0" indent="-457200">
              <a:buAutoNum type="arabicPeriod" startAt="2"/>
            </a:pPr>
            <a:r>
              <a:rPr lang="en-US" dirty="0" smtClean="0"/>
              <a:t>Please create entity relationship diagram for Super Mario </a:t>
            </a:r>
            <a:r>
              <a:rPr lang="en-US" dirty="0" err="1" smtClean="0"/>
              <a:t>Bross</a:t>
            </a:r>
            <a:r>
              <a:rPr lang="en-US" dirty="0" smtClean="0"/>
              <a:t> Game !</a:t>
            </a:r>
          </a:p>
          <a:p>
            <a:pPr marL="857250" lvl="1" indent="-457200">
              <a:buFont typeface="Wingdings" pitchFamily="2" charset="2"/>
              <a:buChar char="ü"/>
            </a:pPr>
            <a:r>
              <a:rPr lang="en-US" dirty="0" smtClean="0"/>
              <a:t>One day the kingdom of the peaceful mushroom people was invaded by the </a:t>
            </a:r>
            <a:r>
              <a:rPr lang="en-US" dirty="0" err="1" smtClean="0"/>
              <a:t>Koopa</a:t>
            </a:r>
            <a:r>
              <a:rPr lang="en-US" dirty="0" smtClean="0"/>
              <a:t>, a tribe of turtles famous for their black magic. The quiet, peace-loving Mushroom People were turned into mere stones, bricks and even field horse-hair plants, and the Mushroom Kingdom fell into ruin. </a:t>
            </a:r>
          </a:p>
          <a:p>
            <a:pPr marL="857250" lvl="1" indent="-457200">
              <a:buFont typeface="Wingdings" pitchFamily="2" charset="2"/>
              <a:buChar char="ü"/>
            </a:pPr>
            <a:r>
              <a:rPr lang="en-US" dirty="0" smtClean="0"/>
              <a:t>The only one who can undo the magic spell on the Mushroom People and return them to their normal selves is the Princess Toadstool, the daughter of the Mushroom King. Unfortunately, she is presently in the hands of the great </a:t>
            </a:r>
            <a:r>
              <a:rPr lang="en-US" dirty="0" err="1" smtClean="0"/>
              <a:t>Koopa</a:t>
            </a:r>
            <a:r>
              <a:rPr lang="en-US" dirty="0" smtClean="0"/>
              <a:t> turtle king. </a:t>
            </a:r>
          </a:p>
          <a:p>
            <a:pPr marL="857250" lvl="1" indent="-457200">
              <a:buFont typeface="Wingdings" pitchFamily="2" charset="2"/>
              <a:buChar char="ü"/>
            </a:pPr>
            <a:r>
              <a:rPr lang="en-US" dirty="0" smtClean="0"/>
              <a:t>Mario, the hero of this story hears about the Mushroom People's plight and sets out on a quest to free the Mushroom Princess from the evil </a:t>
            </a:r>
            <a:r>
              <a:rPr lang="en-US" dirty="0" err="1" smtClean="0"/>
              <a:t>Koopa</a:t>
            </a:r>
            <a:r>
              <a:rPr lang="en-US" dirty="0" smtClean="0"/>
              <a:t> and restore the fallen kingdom of the Mushroom People. You are Mario! It's up to you to save the Mushroom People from the black magic of the </a:t>
            </a:r>
            <a:r>
              <a:rPr lang="en-US" dirty="0" err="1" smtClean="0"/>
              <a:t>Koopa</a:t>
            </a:r>
            <a:r>
              <a:rPr lang="en-US" dirty="0" smtClean="0"/>
              <a:t>!</a:t>
            </a:r>
          </a:p>
          <a:p>
            <a:pPr marL="857250" lvl="1" indent="-457200">
              <a:buFont typeface="Wingdings" pitchFamily="2" charset="2"/>
              <a:buChar char="ü"/>
            </a:pPr>
            <a:endParaRPr lang="en-US" dirty="0" smtClean="0"/>
          </a:p>
          <a:p>
            <a:pPr marL="457200" lvl="0" indent="-457200">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2063" y="228600"/>
            <a:ext cx="3730508" cy="769441"/>
          </a:xfrm>
          <a:prstGeom prst="rect">
            <a:avLst/>
          </a:prstGeom>
        </p:spPr>
        <p:txBody>
          <a:bodyPr wrap="none">
            <a:spAutoFit/>
          </a:bodyPr>
          <a:lstStyle/>
          <a:p>
            <a:r>
              <a:rPr lang="en-US" sz="4400" b="1" dirty="0" smtClean="0">
                <a:latin typeface="Open Sans"/>
              </a:rPr>
              <a:t>Case Study 2</a:t>
            </a:r>
            <a:endParaRPr lang="en-US" sz="4400" dirty="0" smtClean="0">
              <a:latin typeface="Open Sans"/>
            </a:endParaRPr>
          </a:p>
        </p:txBody>
      </p:sp>
      <p:sp>
        <p:nvSpPr>
          <p:cNvPr id="7" name="Content Placeholder 6"/>
          <p:cNvSpPr>
            <a:spLocks noGrp="1"/>
          </p:cNvSpPr>
          <p:nvPr>
            <p:ph idx="1"/>
          </p:nvPr>
        </p:nvSpPr>
        <p:spPr>
          <a:xfrm>
            <a:off x="1219200" y="1524000"/>
            <a:ext cx="7696200" cy="4953000"/>
          </a:xfrm>
        </p:spPr>
        <p:txBody>
          <a:bodyPr>
            <a:normAutofit/>
          </a:bodyPr>
          <a:lstStyle/>
          <a:p>
            <a:pPr marL="857250" lvl="1" indent="-457200">
              <a:buFont typeface="Wingdings" pitchFamily="2" charset="2"/>
              <a:buChar char="ü"/>
            </a:pPr>
            <a:r>
              <a:rPr lang="en-US" sz="1900" dirty="0" smtClean="0"/>
              <a:t>You are Mario, the plumber (or Luigi, his brother), and you have to navigate the Mushroom Kingdom to rescue Princess Toadstool, who has been captured by King </a:t>
            </a:r>
            <a:r>
              <a:rPr lang="en-US" sz="1900" dirty="0" err="1" smtClean="0"/>
              <a:t>Koopa</a:t>
            </a:r>
            <a:r>
              <a:rPr lang="en-US" sz="1900" dirty="0" smtClean="0"/>
              <a:t>. His minions are all over the Kingdom, but you can knock them out by jumping at them or launching fireballs at them, if you get a fire flower.</a:t>
            </a:r>
          </a:p>
          <a:p>
            <a:pPr marL="857250" lvl="1" indent="-457200">
              <a:buFont typeface="Wingdings" pitchFamily="2" charset="2"/>
              <a:buChar char="ü"/>
            </a:pPr>
            <a:r>
              <a:rPr lang="en-US" sz="1900" dirty="0" smtClean="0"/>
              <a:t>Pipes are often gateways to secret areas, but some of them have enemies growing out of them!</a:t>
            </a:r>
          </a:p>
          <a:p>
            <a:pPr marL="857250" lvl="1" indent="-457200">
              <a:buFont typeface="Wingdings" pitchFamily="2" charset="2"/>
              <a:buChar char="ü"/>
            </a:pPr>
            <a:r>
              <a:rPr lang="en-US" sz="1900" dirty="0" smtClean="0"/>
              <a:t>If you get touched by an enemy, you die, unless you are powered up by a mushroom or flower, then you will revert to small Mario again, and die the next time you touch an enemy.</a:t>
            </a:r>
          </a:p>
          <a:p>
            <a:pPr marL="857250" lvl="1" indent="-457200">
              <a:buFont typeface="Wingdings" pitchFamily="2" charset="2"/>
              <a:buChar char="ü"/>
            </a:pPr>
            <a:r>
              <a:rPr lang="en-US" sz="1900" dirty="0" smtClean="0"/>
              <a:t>The physical world of Mario Bros. is rather straightforward; Mario can jump around, go underground into caves and such, and so forth.  Mario can duck into pipes and often end up in secret areas.</a:t>
            </a:r>
          </a:p>
          <a:p>
            <a:pPr marL="857250" lvl="1" indent="-457200">
              <a:buFont typeface="Wingdings" pitchFamily="2" charset="2"/>
              <a:buChar char="ü"/>
            </a:pPr>
            <a:endParaRPr lang="en-US" sz="1900" dirty="0" smtClean="0"/>
          </a:p>
          <a:p>
            <a:pPr marL="457200" lvl="0" indent="-457200">
              <a:buNone/>
            </a:pPr>
            <a:endParaRPr lang="en-US" sz="19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2063" y="228600"/>
            <a:ext cx="3730508" cy="769441"/>
          </a:xfrm>
          <a:prstGeom prst="rect">
            <a:avLst/>
          </a:prstGeom>
        </p:spPr>
        <p:txBody>
          <a:bodyPr wrap="none">
            <a:spAutoFit/>
          </a:bodyPr>
          <a:lstStyle/>
          <a:p>
            <a:r>
              <a:rPr lang="en-US" sz="4400" b="1" dirty="0" smtClean="0">
                <a:latin typeface="Open Sans"/>
              </a:rPr>
              <a:t>Case Study 2</a:t>
            </a:r>
            <a:endParaRPr lang="en-US" sz="4400" dirty="0" smtClean="0">
              <a:latin typeface="Open Sans"/>
            </a:endParaRPr>
          </a:p>
        </p:txBody>
      </p:sp>
      <p:sp>
        <p:nvSpPr>
          <p:cNvPr id="7" name="Content Placeholder 6"/>
          <p:cNvSpPr>
            <a:spLocks noGrp="1"/>
          </p:cNvSpPr>
          <p:nvPr>
            <p:ph idx="1"/>
          </p:nvPr>
        </p:nvSpPr>
        <p:spPr>
          <a:xfrm>
            <a:off x="1219200" y="1524000"/>
            <a:ext cx="7696200" cy="4953000"/>
          </a:xfrm>
        </p:spPr>
        <p:txBody>
          <a:bodyPr>
            <a:normAutofit fontScale="92500"/>
          </a:bodyPr>
          <a:lstStyle/>
          <a:p>
            <a:pPr>
              <a:buFont typeface="Wingdings" pitchFamily="2" charset="2"/>
              <a:buChar char="ü"/>
            </a:pPr>
            <a:r>
              <a:rPr lang="en-US" dirty="0" smtClean="0"/>
              <a:t>The following describes the key components of the physical world.</a:t>
            </a:r>
          </a:p>
          <a:p>
            <a:pPr lvl="1">
              <a:buFont typeface="Wingdings" pitchFamily="2" charset="2"/>
              <a:buChar char="Ø"/>
            </a:pPr>
            <a:r>
              <a:rPr lang="en-US" dirty="0" smtClean="0"/>
              <a:t>Travel</a:t>
            </a:r>
          </a:p>
          <a:p>
            <a:pPr lvl="1">
              <a:buNone/>
            </a:pPr>
            <a:r>
              <a:rPr lang="en-US" dirty="0" smtClean="0"/>
              <a:t>	The player can advance to the right towards the end of a level, but cannot go back; once the world has scrolled to the right, it will not go back.</a:t>
            </a:r>
          </a:p>
          <a:p>
            <a:pPr lvl="1">
              <a:buFont typeface="Wingdings" pitchFamily="2" charset="2"/>
              <a:buChar char="Ø"/>
            </a:pPr>
            <a:r>
              <a:rPr lang="en-US" dirty="0" smtClean="0"/>
              <a:t>Objects</a:t>
            </a:r>
          </a:p>
          <a:p>
            <a:pPr lvl="2">
              <a:buFont typeface="Wingdings" pitchFamily="2" charset="2"/>
              <a:buChar char="v"/>
            </a:pPr>
            <a:r>
              <a:rPr lang="en-US" dirty="0" smtClean="0"/>
              <a:t>Mushroom – makes Mario larger, which allows him to reach (or not reach) certain areas, and also gives Mario extra protection from enemies</a:t>
            </a:r>
          </a:p>
          <a:p>
            <a:pPr lvl="2">
              <a:buFont typeface="Wingdings" pitchFamily="2" charset="2"/>
              <a:buChar char="v"/>
            </a:pPr>
            <a:r>
              <a:rPr lang="en-US" dirty="0" smtClean="0"/>
              <a:t>Fire Flower – gives Mario the ability to shoot fireballs at his enemies</a:t>
            </a:r>
          </a:p>
          <a:p>
            <a:pPr lvl="2">
              <a:buFont typeface="Wingdings" pitchFamily="2" charset="2"/>
              <a:buChar char="v"/>
            </a:pPr>
            <a:r>
              <a:rPr lang="en-US" dirty="0" smtClean="0"/>
              <a:t>Star-man – gives Mario invincibility for a short while</a:t>
            </a:r>
          </a:p>
          <a:p>
            <a:pPr lvl="2">
              <a:buFont typeface="Wingdings" pitchFamily="2" charset="2"/>
              <a:buChar char="v"/>
            </a:pPr>
            <a:r>
              <a:rPr lang="en-US" dirty="0" smtClean="0"/>
              <a:t>1-Up Mushroom – gives Mario an extra life</a:t>
            </a:r>
          </a:p>
          <a:p>
            <a:pPr lvl="2">
              <a:buFont typeface="Wingdings" pitchFamily="2" charset="2"/>
              <a:buChar char="v"/>
            </a:pPr>
            <a:r>
              <a:rPr lang="en-US" dirty="0" smtClean="0"/>
              <a:t>Coin – gives you points, and 100 of them earn you an extra life</a:t>
            </a:r>
          </a:p>
          <a:p>
            <a:pPr marL="857250" lvl="1" indent="-457200">
              <a:buFont typeface="Wingdings" pitchFamily="2" charset="2"/>
              <a:buChar char="ü"/>
            </a:pPr>
            <a:endParaRPr lang="en-US" dirty="0" smtClean="0"/>
          </a:p>
          <a:p>
            <a:pPr marL="457200" lvl="0" indent="-457200">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2063" y="228600"/>
            <a:ext cx="3730508" cy="769441"/>
          </a:xfrm>
          <a:prstGeom prst="rect">
            <a:avLst/>
          </a:prstGeom>
        </p:spPr>
        <p:txBody>
          <a:bodyPr wrap="none">
            <a:spAutoFit/>
          </a:bodyPr>
          <a:lstStyle/>
          <a:p>
            <a:r>
              <a:rPr lang="en-US" sz="4400" b="1" dirty="0" smtClean="0">
                <a:latin typeface="Open Sans"/>
              </a:rPr>
              <a:t>Case Study 2</a:t>
            </a:r>
            <a:endParaRPr lang="en-US" sz="4400" dirty="0" smtClean="0">
              <a:latin typeface="Open Sans"/>
            </a:endParaRPr>
          </a:p>
        </p:txBody>
      </p:sp>
      <p:sp>
        <p:nvSpPr>
          <p:cNvPr id="7" name="Content Placeholder 6"/>
          <p:cNvSpPr>
            <a:spLocks noGrp="1"/>
          </p:cNvSpPr>
          <p:nvPr>
            <p:ph idx="1"/>
          </p:nvPr>
        </p:nvSpPr>
        <p:spPr>
          <a:xfrm>
            <a:off x="1219200" y="1447800"/>
            <a:ext cx="7696200" cy="2971800"/>
          </a:xfrm>
        </p:spPr>
        <p:txBody>
          <a:bodyPr>
            <a:normAutofit/>
          </a:bodyPr>
          <a:lstStyle/>
          <a:p>
            <a:pPr lvl="0">
              <a:buFont typeface="Wingdings" pitchFamily="2" charset="2"/>
              <a:buChar char="Ø"/>
            </a:pPr>
            <a:r>
              <a:rPr lang="en-US" sz="1900" dirty="0" smtClean="0"/>
              <a:t>Time</a:t>
            </a:r>
          </a:p>
          <a:p>
            <a:pPr>
              <a:buNone/>
            </a:pPr>
            <a:r>
              <a:rPr lang="en-US" sz="1900" dirty="0" smtClean="0"/>
              <a:t>	The timer begins counting down when the level starts; you get more points for completing a level more quickly.  You die if it runs out.  If you complete the level when the timer ends in 1, 3, or 6, you get fireworks and extra points.</a:t>
            </a:r>
          </a:p>
          <a:p>
            <a:pPr>
              <a:buNone/>
            </a:pPr>
            <a:endParaRPr lang="en-US" sz="1900" dirty="0" smtClean="0"/>
          </a:p>
          <a:p>
            <a:pPr marL="0" indent="0">
              <a:buNone/>
            </a:pPr>
            <a:r>
              <a:rPr lang="en-US" sz="1900" dirty="0" smtClean="0"/>
              <a:t>The victory condition is each level will completed by progressing to the end of it; at the end of each world, Mario must battle inside a </a:t>
            </a:r>
            <a:r>
              <a:rPr lang="en-US" sz="1900" dirty="0" err="1" smtClean="0"/>
              <a:t>Koopa</a:t>
            </a:r>
            <a:r>
              <a:rPr lang="en-US" sz="1900" dirty="0" smtClean="0"/>
              <a:t> castle.</a:t>
            </a:r>
          </a:p>
          <a:p>
            <a:pPr>
              <a:buNone/>
            </a:pPr>
            <a:endParaRPr lang="en-US" sz="1900" dirty="0" smtClean="0"/>
          </a:p>
          <a:p>
            <a:pPr marL="857250" lvl="1" indent="-457200">
              <a:buFont typeface="Wingdings" pitchFamily="2" charset="2"/>
              <a:buChar char="ü"/>
            </a:pPr>
            <a:endParaRPr lang="en-US" sz="1900" dirty="0" smtClean="0"/>
          </a:p>
          <a:p>
            <a:pPr marL="457200" lvl="0" indent="-457200">
              <a:buNone/>
            </a:pPr>
            <a:endParaRPr lang="en-US" sz="1900" dirty="0"/>
          </a:p>
        </p:txBody>
      </p:sp>
      <p:grpSp>
        <p:nvGrpSpPr>
          <p:cNvPr id="8" name="Group 7"/>
          <p:cNvGrpSpPr/>
          <p:nvPr/>
        </p:nvGrpSpPr>
        <p:grpSpPr>
          <a:xfrm>
            <a:off x="1219200" y="4343400"/>
            <a:ext cx="7543800" cy="2362200"/>
            <a:chOff x="1295400" y="4267200"/>
            <a:chExt cx="7010400" cy="2057400"/>
          </a:xfrm>
        </p:grpSpPr>
        <p:pic>
          <p:nvPicPr>
            <p:cNvPr id="4" name="Picture 3" descr="http://images6.fanpop.com/image/photos/33100000/Super-Mario-Bros-gameplay-super-mario-bros-33103458-204-179.jpg">
              <a:hlinkClick r:id="rId2" tgtFrame="&quot;_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267200"/>
              <a:ext cx="2514600" cy="2057400"/>
            </a:xfrm>
            <a:prstGeom prst="rect">
              <a:avLst/>
            </a:prstGeom>
            <a:noFill/>
            <a:ln>
              <a:noFill/>
            </a:ln>
          </p:spPr>
        </p:pic>
        <p:pic>
          <p:nvPicPr>
            <p:cNvPr id="5" name="Picture 4" descr="http://3.bp.blogspot.com/_jW1KFjUfnhw/TKMK_Zu0s4I/AAAAAAAAAAU/Vtw8WyiC4oc/s320/Mario+Bros+Gameplay.png">
              <a:hlinkClick r:id="rId4" tgtFrame="&quot;_blank&quot;"/>
            </p:cNvPr>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267200"/>
              <a:ext cx="2209800" cy="2057400"/>
            </a:xfrm>
            <a:prstGeom prst="rect">
              <a:avLst/>
            </a:prstGeom>
            <a:noFill/>
            <a:ln>
              <a:noFill/>
            </a:ln>
          </p:spPr>
        </p:pic>
        <p:pic>
          <p:nvPicPr>
            <p:cNvPr id="6" name="Picture 5" descr="http://cibersoft.org/wp-content/uploads/2012/02/SuperMario-Bros-gameplay.jpg">
              <a:hlinkClick r:id="rId6" tgtFrame="&quot;_blank&quot;"/>
            </p:cNvPr>
            <p:cNvPicPr/>
            <p:nvPr/>
          </p:nvPicPr>
          <p:blipFill>
            <a:blip r:embed="rId7">
              <a:extLst>
                <a:ext uri="{28A0092B-C50C-407E-A947-70E740481C1C}">
                  <a14:useLocalDpi xmlns:a14="http://schemas.microsoft.com/office/drawing/2010/main" val="0"/>
                </a:ext>
              </a:extLst>
            </a:blip>
            <a:srcRect/>
            <a:stretch>
              <a:fillRect/>
            </a:stretch>
          </p:blipFill>
          <p:spPr bwMode="auto">
            <a:xfrm>
              <a:off x="6019800" y="4267200"/>
              <a:ext cx="2286000" cy="2057400"/>
            </a:xfrm>
            <a:prstGeom prst="rect">
              <a:avLst/>
            </a:prstGeom>
            <a:noFill/>
            <a:ln>
              <a:noFill/>
            </a:ln>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0898" name="Picture 2" descr="http://www.healthytravelblog.com/wp-content/uploads/2013/12/Thank-you-post-it_Xoombi.jpg"/>
          <p:cNvPicPr>
            <a:picLocks noChangeAspect="1" noChangeArrowheads="1"/>
          </p:cNvPicPr>
          <p:nvPr/>
        </p:nvPicPr>
        <p:blipFill>
          <a:blip r:embed="rId2"/>
          <a:srcRect/>
          <a:stretch>
            <a:fillRect/>
          </a:stretch>
        </p:blipFill>
        <p:spPr bwMode="auto">
          <a:xfrm>
            <a:off x="381000" y="762000"/>
            <a:ext cx="8382000" cy="5240817"/>
          </a:xfrm>
          <a:prstGeom prst="rect">
            <a:avLst/>
          </a:prstGeom>
          <a:noFill/>
        </p:spPr>
      </p:pic>
      <p:sp>
        <p:nvSpPr>
          <p:cNvPr id="4" name="Rectangle 3"/>
          <p:cNvSpPr/>
          <p:nvPr/>
        </p:nvSpPr>
        <p:spPr>
          <a:xfrm>
            <a:off x="7315200" y="6398568"/>
            <a:ext cx="1588897" cy="230832"/>
          </a:xfrm>
          <a:prstGeom prst="rect">
            <a:avLst/>
          </a:prstGeom>
        </p:spPr>
        <p:txBody>
          <a:bodyPr wrap="none">
            <a:spAutoFit/>
          </a:bodyPr>
          <a:lstStyle/>
          <a:p>
            <a:r>
              <a:rPr lang="en-US" sz="900" dirty="0" smtClean="0">
                <a:latin typeface="Open Sans"/>
                <a:hlinkClick r:id="rId3"/>
              </a:rPr>
              <a:t>www.healthytravelblog.com</a:t>
            </a:r>
            <a:endParaRPr lang="en-US" sz="900" dirty="0">
              <a:latin typeface="Open San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828800" y="304800"/>
            <a:ext cx="6837362" cy="792163"/>
          </a:xfrm>
        </p:spPr>
        <p:txBody>
          <a:bodyPr/>
          <a:lstStyle/>
          <a:p>
            <a:pPr algn="r" eaLnBrk="1" hangingPunct="1"/>
            <a:r>
              <a:rPr lang="en-US" sz="3200" dirty="0" smtClean="0">
                <a:latin typeface="Open Sans" pitchFamily="-84" charset="0"/>
              </a:rPr>
              <a:t>LEARNING OUTCOME</a:t>
            </a:r>
          </a:p>
        </p:txBody>
      </p:sp>
      <p:sp>
        <p:nvSpPr>
          <p:cNvPr id="34819" name="Content Placeholder 2"/>
          <p:cNvSpPr>
            <a:spLocks noGrp="1"/>
          </p:cNvSpPr>
          <p:nvPr>
            <p:ph idx="1"/>
          </p:nvPr>
        </p:nvSpPr>
        <p:spPr>
          <a:xfrm>
            <a:off x="1295400" y="1981200"/>
            <a:ext cx="7800975" cy="3040063"/>
          </a:xfrm>
        </p:spPr>
        <p:txBody>
          <a:bodyPr>
            <a:normAutofit/>
          </a:bodyPr>
          <a:lstStyle/>
          <a:p>
            <a:pPr marL="0" indent="0">
              <a:buNone/>
            </a:pPr>
            <a:r>
              <a:rPr lang="en-AU" sz="3200" dirty="0" smtClean="0"/>
              <a:t>LO 3: Design database using object oriented data model</a:t>
            </a:r>
            <a:endParaRPr lang="en-US" sz="3000" dirty="0" smtClean="0"/>
          </a:p>
          <a:p>
            <a:pPr marL="0" indent="0" eaLnBrk="1" hangingPunct="1">
              <a:buNone/>
            </a:pPr>
            <a:endParaRPr lang="en-US" sz="3000" dirty="0" smtClean="0">
              <a:latin typeface="Open Sans" pitchFamily="-8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020888" y="500063"/>
            <a:ext cx="6837362" cy="792162"/>
          </a:xfrm>
        </p:spPr>
        <p:txBody>
          <a:bodyPr/>
          <a:lstStyle/>
          <a:p>
            <a:pPr algn="r" eaLnBrk="1" hangingPunct="1"/>
            <a:r>
              <a:rPr lang="en-US" sz="3200" smtClean="0">
                <a:latin typeface="Open Sans" pitchFamily="-84" charset="0"/>
              </a:rPr>
              <a:t>ACKNOWLEDGEMENT</a:t>
            </a:r>
          </a:p>
        </p:txBody>
      </p:sp>
      <p:sp>
        <p:nvSpPr>
          <p:cNvPr id="35843" name="Content Placeholder 2"/>
          <p:cNvSpPr>
            <a:spLocks noGrp="1"/>
          </p:cNvSpPr>
          <p:nvPr>
            <p:ph idx="1"/>
          </p:nvPr>
        </p:nvSpPr>
        <p:spPr>
          <a:xfrm>
            <a:off x="1214438" y="2000250"/>
            <a:ext cx="3643312" cy="3040063"/>
          </a:xfrm>
        </p:spPr>
        <p:txBody>
          <a:bodyPr/>
          <a:lstStyle/>
          <a:p>
            <a:pPr marL="0" indent="0" eaLnBrk="1" hangingPunct="1">
              <a:buFont typeface="Arial" pitchFamily="34" charset="0"/>
              <a:buNone/>
            </a:pPr>
            <a:r>
              <a:rPr lang="en-US" smtClean="0">
                <a:latin typeface="Open Sans" pitchFamily="-84" charset="0"/>
              </a:rPr>
              <a:t>These slides have been adapted from Thomas Connolly and Carolyn Begg. 2015. Database Systems: A Practical Approach To Design, Implementation, and Management. Pearson Education. USA. ISBN:978-1-292-06118-4 </a:t>
            </a:r>
          </a:p>
        </p:txBody>
      </p:sp>
      <p:pic>
        <p:nvPicPr>
          <p:cNvPr id="35844" name="Picture 2" descr="D:\SCC\!Ganjil-1415\Course Review\PSBD_Edisi 6.jpg"/>
          <p:cNvPicPr>
            <a:picLocks noChangeAspect="1" noChangeArrowheads="1"/>
          </p:cNvPicPr>
          <p:nvPr/>
        </p:nvPicPr>
        <p:blipFill>
          <a:blip r:embed="rId2"/>
          <a:srcRect/>
          <a:stretch>
            <a:fillRect/>
          </a:stretch>
        </p:blipFill>
        <p:spPr bwMode="auto">
          <a:xfrm>
            <a:off x="5286375" y="1643063"/>
            <a:ext cx="3571875" cy="45815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67272" y="2819400"/>
            <a:ext cx="7067128" cy="1143000"/>
          </a:xfrm>
        </p:spPr>
        <p:txBody>
          <a:bodyPr>
            <a:noAutofit/>
          </a:bodyPr>
          <a:lstStyle/>
          <a:p>
            <a:r>
              <a:rPr lang="en-US" sz="4000" dirty="0" smtClean="0"/>
              <a:t>CHAPTER 13</a:t>
            </a:r>
            <a:br>
              <a:rPr lang="en-US" sz="4000" dirty="0" smtClean="0"/>
            </a:br>
            <a:r>
              <a:rPr lang="en-US" sz="4000" dirty="0" smtClean="0"/>
              <a:t>ENHANCED ER MODELING</a:t>
            </a:r>
            <a:endParaRPr lang="en-US" sz="40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971800" y="381000"/>
            <a:ext cx="6324600" cy="61036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kern="0" dirty="0" smtClean="0">
                <a:solidFill>
                  <a:srgbClr val="000000"/>
                </a:solidFill>
                <a:latin typeface="Open Sans"/>
                <a:cs typeface="Arial" pitchFamily="34" charset="0"/>
              </a:rPr>
              <a:t>LEARNING OBJECTIVES</a:t>
            </a:r>
            <a:endParaRPr lang="en-US" sz="3600" b="1" dirty="0">
              <a:latin typeface="Open Sans"/>
              <a:cs typeface="Arial" pitchFamily="34" charset="0"/>
            </a:endParaRPr>
          </a:p>
        </p:txBody>
      </p:sp>
      <p:sp>
        <p:nvSpPr>
          <p:cNvPr id="3" name="Content Placeholder 2"/>
          <p:cNvSpPr txBox="1">
            <a:spLocks/>
          </p:cNvSpPr>
          <p:nvPr/>
        </p:nvSpPr>
        <p:spPr>
          <a:xfrm>
            <a:off x="1447800" y="1447800"/>
            <a:ext cx="7315200" cy="4876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altLang="en-US" sz="2200" dirty="0">
                <a:latin typeface="Open Sans"/>
                <a:cs typeface="Times New Roman" pitchFamily="18" charset="0"/>
              </a:rPr>
              <a:t>Most useful additional data </a:t>
            </a:r>
            <a:r>
              <a:rPr lang="en-AU" altLang="en-US" sz="2200" dirty="0" err="1">
                <a:latin typeface="Open Sans"/>
                <a:cs typeface="Times New Roman" pitchFamily="18" charset="0"/>
              </a:rPr>
              <a:t>modeling</a:t>
            </a:r>
            <a:r>
              <a:rPr lang="en-AU" altLang="en-US" sz="2200" dirty="0">
                <a:latin typeface="Open Sans"/>
                <a:cs typeface="Times New Roman" pitchFamily="18" charset="0"/>
              </a:rPr>
              <a:t> concept of Enhanced ER (EER) model which called specialization/generalization </a:t>
            </a:r>
            <a:endParaRPr lang="en-AU" altLang="en-US" sz="2200" dirty="0" smtClean="0">
              <a:latin typeface="Open Sans"/>
              <a:cs typeface="Times New Roman" pitchFamily="18" charset="0"/>
            </a:endParaRPr>
          </a:p>
          <a:p>
            <a:r>
              <a:rPr lang="en-AU" altLang="en-US" sz="2200" dirty="0" smtClean="0">
                <a:latin typeface="Open Sans"/>
                <a:cs typeface="Times New Roman" pitchFamily="18" charset="0"/>
              </a:rPr>
              <a:t>Aggregation</a:t>
            </a:r>
            <a:endParaRPr lang="en-AU" altLang="en-US" sz="2200" dirty="0">
              <a:latin typeface="Open Sans"/>
              <a:cs typeface="Times New Roman" pitchFamily="18" charset="0"/>
            </a:endParaRPr>
          </a:p>
          <a:p>
            <a:r>
              <a:rPr lang="en-AU" altLang="en-US" sz="2200" dirty="0" smtClean="0">
                <a:latin typeface="Open Sans"/>
                <a:cs typeface="Times New Roman" pitchFamily="18" charset="0"/>
              </a:rPr>
              <a:t>Composition</a:t>
            </a:r>
            <a:endParaRPr lang="en-AU" altLang="en-US" sz="2200" dirty="0">
              <a:latin typeface="Open Sans"/>
              <a:cs typeface="Times New Roman" pitchFamily="18" charset="0"/>
            </a:endParaRPr>
          </a:p>
        </p:txBody>
      </p:sp>
      <p:sp>
        <p:nvSpPr>
          <p:cNvPr id="4" name="Date Placeholder 3"/>
          <p:cNvSpPr>
            <a:spLocks noGrp="1"/>
          </p:cNvSpPr>
          <p:nvPr>
            <p:ph type="dt" sz="quarter" idx="10"/>
          </p:nvPr>
        </p:nvSpPr>
        <p:spPr>
          <a:xfrm>
            <a:off x="457200" y="6453336"/>
            <a:ext cx="2133600" cy="365125"/>
          </a:xfrm>
        </p:spPr>
        <p:txBody>
          <a:bodyPr/>
          <a:lstStyle/>
          <a:p>
            <a:pPr>
              <a:defRPr/>
            </a:pPr>
            <a:r>
              <a:rPr lang="en-US" dirty="0" err="1" smtClean="0">
                <a:latin typeface="Open Sans"/>
              </a:rPr>
              <a:t>Bina</a:t>
            </a:r>
            <a:r>
              <a:rPr lang="en-US" dirty="0" smtClean="0">
                <a:latin typeface="Open Sans"/>
              </a:rPr>
              <a:t> Nusantara</a:t>
            </a:r>
            <a:endParaRPr lang="en-US" dirty="0">
              <a:latin typeface="Open Sans"/>
            </a:endParaRPr>
          </a:p>
        </p:txBody>
      </p:sp>
    </p:spTree>
    <p:extLst>
      <p:ext uri="{BB962C8B-B14F-4D97-AF65-F5344CB8AC3E}">
        <p14:creationId xmlns:p14="http://schemas.microsoft.com/office/powerpoint/2010/main" val="357767788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descr="http://www.c-jump.com/CIS75/Week08/images/uml_multiplicity.png"/>
          <p:cNvSpPr>
            <a:spLocks noChangeAspect="1" noChangeArrowheads="1"/>
          </p:cNvSpPr>
          <p:nvPr/>
        </p:nvSpPr>
        <p:spPr bwMode="auto">
          <a:xfrm>
            <a:off x="155575" y="-2019300"/>
            <a:ext cx="4667250" cy="42195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8" name="AutoShape 4" descr="http://www.c-jump.com/CIS75/Week08/images/uml_multiplicity.png"/>
          <p:cNvSpPr>
            <a:spLocks noChangeAspect="1" noChangeArrowheads="1"/>
          </p:cNvSpPr>
          <p:nvPr/>
        </p:nvSpPr>
        <p:spPr bwMode="auto">
          <a:xfrm>
            <a:off x="155575" y="-2019300"/>
            <a:ext cx="4667250" cy="42195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962400" y="381000"/>
            <a:ext cx="4572000" cy="1200329"/>
          </a:xfrm>
          <a:prstGeom prst="rect">
            <a:avLst/>
          </a:prstGeom>
        </p:spPr>
        <p:txBody>
          <a:bodyPr wrap="square">
            <a:spAutoFit/>
          </a:bodyPr>
          <a:lstStyle/>
          <a:p>
            <a:r>
              <a:rPr lang="en-GB" sz="3600" b="1" dirty="0" smtClean="0">
                <a:latin typeface="Open Sans"/>
              </a:rPr>
              <a:t>Enhanced Entity-Relationship Model</a:t>
            </a:r>
            <a:endParaRPr lang="en-US" sz="3600" dirty="0">
              <a:latin typeface="Open Sans"/>
            </a:endParaRPr>
          </a:p>
        </p:txBody>
      </p:sp>
      <p:sp>
        <p:nvSpPr>
          <p:cNvPr id="9" name="Rectangle 3"/>
          <p:cNvSpPr txBox="1">
            <a:spLocks noChangeArrowheads="1"/>
          </p:cNvSpPr>
          <p:nvPr/>
        </p:nvSpPr>
        <p:spPr>
          <a:xfrm>
            <a:off x="1187450" y="1752600"/>
            <a:ext cx="7727950" cy="4013200"/>
          </a:xfrm>
          <a:prstGeom prst="rect">
            <a:avLst/>
          </a:prstGeom>
          <a:noFill/>
        </p:spPr>
        <p:txBody>
          <a:bodyPr vert="horz" lIns="90488" tIns="44450" rIns="90488" bIns="4445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altLang="en-US" sz="2400" i="0" u="none" strike="noStrike" kern="1200" cap="none" spc="0" normalizeH="0" baseline="0" noProof="0" dirty="0" smtClean="0">
                <a:ln>
                  <a:noFill/>
                </a:ln>
                <a:solidFill>
                  <a:schemeClr val="tx1"/>
                </a:solidFill>
                <a:effectLst/>
                <a:uLnTx/>
                <a:uFillTx/>
                <a:latin typeface="Open Sans"/>
              </a:rPr>
              <a:t>Since 1980s there has been an increase in emergence of new database applications with more demanding requirements.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altLang="en-US" sz="2400" i="0" u="none" strike="noStrike" kern="1200" cap="none" spc="0" normalizeH="0" baseline="0" noProof="0" dirty="0" smtClean="0">
                <a:ln>
                  <a:noFill/>
                </a:ln>
                <a:solidFill>
                  <a:schemeClr val="tx1"/>
                </a:solidFill>
                <a:effectLst/>
                <a:uLnTx/>
                <a:uFillTx/>
                <a:latin typeface="Open Sans"/>
              </a:rPr>
              <a:t>Basic concepts of ER </a:t>
            </a:r>
            <a:r>
              <a:rPr kumimoji="0" lang="en-GB" altLang="en-US" sz="2400" i="0" u="none" strike="noStrike" kern="1200" cap="none" spc="0" normalizeH="0" baseline="0" noProof="0" dirty="0" err="1" smtClean="0">
                <a:ln>
                  <a:noFill/>
                </a:ln>
                <a:solidFill>
                  <a:schemeClr val="tx1"/>
                </a:solidFill>
                <a:effectLst/>
                <a:uLnTx/>
                <a:uFillTx/>
                <a:latin typeface="Open Sans"/>
              </a:rPr>
              <a:t>modeling</a:t>
            </a:r>
            <a:r>
              <a:rPr kumimoji="0" lang="en-GB" altLang="en-US" sz="2400" i="0" u="none" strike="noStrike" kern="1200" cap="none" spc="0" normalizeH="0" baseline="0" noProof="0" dirty="0" smtClean="0">
                <a:ln>
                  <a:noFill/>
                </a:ln>
                <a:solidFill>
                  <a:schemeClr val="tx1"/>
                </a:solidFill>
                <a:effectLst/>
                <a:uLnTx/>
                <a:uFillTx/>
                <a:latin typeface="Open Sans"/>
              </a:rPr>
              <a:t> are not sufficient to represent requirements of newer, more complex applications.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altLang="en-US" sz="2400" i="0" u="none" strike="noStrike" kern="1200" cap="none" spc="0" normalizeH="0" baseline="0" noProof="0" dirty="0" smtClean="0">
                <a:ln>
                  <a:noFill/>
                </a:ln>
                <a:solidFill>
                  <a:schemeClr val="tx1"/>
                </a:solidFill>
                <a:effectLst/>
                <a:uLnTx/>
                <a:uFillTx/>
                <a:latin typeface="Open Sans"/>
              </a:rPr>
              <a:t>Response is development of additional ‘semantic’ </a:t>
            </a:r>
            <a:r>
              <a:rPr kumimoji="0" lang="en-GB" altLang="en-US" sz="2400" i="0" u="none" strike="noStrike" kern="1200" cap="none" spc="0" normalizeH="0" baseline="0" noProof="0" dirty="0" err="1" smtClean="0">
                <a:ln>
                  <a:noFill/>
                </a:ln>
                <a:solidFill>
                  <a:schemeClr val="tx1"/>
                </a:solidFill>
                <a:effectLst/>
                <a:uLnTx/>
                <a:uFillTx/>
                <a:latin typeface="Open Sans"/>
              </a:rPr>
              <a:t>modeling</a:t>
            </a:r>
            <a:r>
              <a:rPr kumimoji="0" lang="en-GB" altLang="en-US" sz="2400" i="0" u="none" strike="noStrike" kern="1200" cap="none" spc="0" normalizeH="0" baseline="0" noProof="0" dirty="0" smtClean="0">
                <a:ln>
                  <a:noFill/>
                </a:ln>
                <a:solidFill>
                  <a:schemeClr val="tx1"/>
                </a:solidFill>
                <a:effectLst/>
                <a:uLnTx/>
                <a:uFillTx/>
                <a:latin typeface="Open Sans"/>
              </a:rPr>
              <a:t> concepts.</a:t>
            </a:r>
          </a:p>
          <a:p>
            <a:pPr marL="342900" indent="-342900">
              <a:spcBef>
                <a:spcPct val="20000"/>
              </a:spcBef>
              <a:buFont typeface="Arial" pitchFamily="34" charset="0"/>
              <a:buChar char="•"/>
            </a:pPr>
            <a:r>
              <a:rPr lang="en-GB" altLang="en-US" sz="2400" dirty="0" smtClean="0">
                <a:latin typeface="Open Sans"/>
              </a:rPr>
              <a:t>Semantic concepts are incorporated into the original ER model and called the Enhanced Entity-Relationship (EER) model.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altLang="en-US" sz="2400" i="0" u="none" strike="noStrike" kern="1200" cap="none" spc="0" normalizeH="0" baseline="0" noProof="0" dirty="0" smtClean="0">
              <a:ln>
                <a:noFill/>
              </a:ln>
              <a:solidFill>
                <a:schemeClr val="tx1"/>
              </a:solidFill>
              <a:effectLst/>
              <a:uLnTx/>
              <a:uFillTx/>
              <a:latin typeface="Open San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descr="http://www.c-jump.com/CIS75/Week08/images/uml_multiplicity.png"/>
          <p:cNvSpPr>
            <a:spLocks noChangeAspect="1" noChangeArrowheads="1"/>
          </p:cNvSpPr>
          <p:nvPr/>
        </p:nvSpPr>
        <p:spPr bwMode="auto">
          <a:xfrm>
            <a:off x="155575" y="-2019300"/>
            <a:ext cx="4667250" cy="42195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8" name="AutoShape 4" descr="http://www.c-jump.com/CIS75/Week08/images/uml_multiplicity.png"/>
          <p:cNvSpPr>
            <a:spLocks noChangeAspect="1" noChangeArrowheads="1"/>
          </p:cNvSpPr>
          <p:nvPr/>
        </p:nvSpPr>
        <p:spPr bwMode="auto">
          <a:xfrm>
            <a:off x="155575" y="-2019300"/>
            <a:ext cx="4667250" cy="42195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352800" y="228600"/>
            <a:ext cx="5181600" cy="1077218"/>
          </a:xfrm>
          <a:prstGeom prst="rect">
            <a:avLst/>
          </a:prstGeom>
        </p:spPr>
        <p:txBody>
          <a:bodyPr wrap="square">
            <a:spAutoFit/>
          </a:bodyPr>
          <a:lstStyle/>
          <a:p>
            <a:r>
              <a:rPr lang="en-US" sz="3200" b="1" dirty="0" smtClean="0">
                <a:latin typeface="Open Sans"/>
              </a:rPr>
              <a:t>Three Enhancement Types of the EER model</a:t>
            </a:r>
            <a:endParaRPr lang="en-US" sz="3200" b="1" dirty="0">
              <a:latin typeface="Open Sans"/>
            </a:endParaRPr>
          </a:p>
        </p:txBody>
      </p:sp>
      <p:graphicFrame>
        <p:nvGraphicFramePr>
          <p:cNvPr id="7" name="Diagram 6"/>
          <p:cNvGraphicFramePr/>
          <p:nvPr/>
        </p:nvGraphicFramePr>
        <p:xfrm>
          <a:off x="1600200" y="1600200"/>
          <a:ext cx="65532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4294967295"/>
          </p:nvPr>
        </p:nvSpPr>
        <p:spPr bwMode="auto">
          <a:xfrm>
            <a:off x="6858000" y="6172200"/>
            <a:ext cx="1905000" cy="457200"/>
          </a:xfrm>
          <a:prstGeom prst="rect">
            <a:avLst/>
          </a:prstGeom>
          <a:noFill/>
          <a:ln>
            <a:miter lim="800000"/>
            <a:headEnd/>
            <a:tailEnd/>
          </a:ln>
        </p:spPr>
        <p:txBody>
          <a:bodyPr/>
          <a:lstStyle/>
          <a:p>
            <a:fld id="{FFCCA1C2-80FA-4D70-8893-81EB09D191E6}" type="slidenum">
              <a:rPr lang="en-GB" altLang="en-US"/>
              <a:pPr/>
              <a:t>8</a:t>
            </a:fld>
            <a:endParaRPr lang="en-GB" altLang="en-US"/>
          </a:p>
        </p:txBody>
      </p:sp>
      <p:sp>
        <p:nvSpPr>
          <p:cNvPr id="174082" name="Rectangle 2"/>
          <p:cNvSpPr>
            <a:spLocks noGrp="1" noChangeArrowheads="1"/>
          </p:cNvSpPr>
          <p:nvPr>
            <p:ph type="title"/>
          </p:nvPr>
        </p:nvSpPr>
        <p:spPr>
          <a:xfrm>
            <a:off x="3124200" y="228600"/>
            <a:ext cx="5638800" cy="1143000"/>
          </a:xfrm>
        </p:spPr>
        <p:txBody>
          <a:bodyPr>
            <a:normAutofit/>
          </a:bodyPr>
          <a:lstStyle/>
          <a:p>
            <a:pPr>
              <a:defRPr/>
            </a:pPr>
            <a:r>
              <a:rPr lang="en-AU" sz="2800" b="1" dirty="0" err="1">
                <a:solidFill>
                  <a:schemeClr val="tx1"/>
                </a:solidFill>
                <a:cs typeface="Arial" charset="0"/>
              </a:rPr>
              <a:t>AllStaff</a:t>
            </a:r>
            <a:r>
              <a:rPr lang="en-AU" sz="2800" b="1" dirty="0">
                <a:solidFill>
                  <a:schemeClr val="tx1"/>
                </a:solidFill>
                <a:cs typeface="Times New Roman" pitchFamily="18" charset="0"/>
              </a:rPr>
              <a:t> relation holding details of all staff</a:t>
            </a:r>
            <a:r>
              <a:rPr lang="en-GB" sz="2800" dirty="0">
                <a:solidFill>
                  <a:schemeClr val="tx1"/>
                </a:solidFill>
              </a:rPr>
              <a:t> </a:t>
            </a:r>
          </a:p>
        </p:txBody>
      </p:sp>
      <p:pic>
        <p:nvPicPr>
          <p:cNvPr id="174083" name="Picture 3" descr="DS3-Figure 12-01"/>
          <p:cNvPicPr>
            <a:picLocks noChangeAspect="1" noChangeArrowheads="1"/>
          </p:cNvPicPr>
          <p:nvPr/>
        </p:nvPicPr>
        <p:blipFill>
          <a:blip r:embed="rId2"/>
          <a:srcRect/>
          <a:stretch>
            <a:fillRect/>
          </a:stretch>
        </p:blipFill>
        <p:spPr bwMode="auto">
          <a:xfrm>
            <a:off x="914400" y="1676400"/>
            <a:ext cx="8153400" cy="4067175"/>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descr="http://www.c-jump.com/CIS75/Week08/images/uml_multiplicity.png"/>
          <p:cNvSpPr>
            <a:spLocks noChangeAspect="1" noChangeArrowheads="1"/>
          </p:cNvSpPr>
          <p:nvPr/>
        </p:nvSpPr>
        <p:spPr bwMode="auto">
          <a:xfrm>
            <a:off x="155575" y="-2019300"/>
            <a:ext cx="4667250" cy="42195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8" name="AutoShape 4" descr="http://www.c-jump.com/CIS75/Week08/images/uml_multiplicity.png"/>
          <p:cNvSpPr>
            <a:spLocks noChangeAspect="1" noChangeArrowheads="1"/>
          </p:cNvSpPr>
          <p:nvPr/>
        </p:nvSpPr>
        <p:spPr bwMode="auto">
          <a:xfrm>
            <a:off x="155575" y="-2019300"/>
            <a:ext cx="4667250" cy="42195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124200" y="228600"/>
            <a:ext cx="6096000" cy="584775"/>
          </a:xfrm>
          <a:prstGeom prst="rect">
            <a:avLst/>
          </a:prstGeom>
        </p:spPr>
        <p:txBody>
          <a:bodyPr wrap="square">
            <a:spAutoFit/>
          </a:bodyPr>
          <a:lstStyle/>
          <a:p>
            <a:r>
              <a:rPr lang="en-US" sz="3200" b="1" dirty="0" smtClean="0">
                <a:latin typeface="Open Sans"/>
              </a:rPr>
              <a:t>Generalization/ Specialization</a:t>
            </a:r>
            <a:endParaRPr lang="en-US" sz="3200" b="1" dirty="0">
              <a:latin typeface="Open Sans"/>
            </a:endParaRPr>
          </a:p>
        </p:txBody>
      </p:sp>
      <p:pic>
        <p:nvPicPr>
          <p:cNvPr id="8" name="Picture 9" descr="DS3-Figure 12-02"/>
          <p:cNvPicPr>
            <a:picLocks noChangeAspect="1" noChangeArrowheads="1"/>
          </p:cNvPicPr>
          <p:nvPr/>
        </p:nvPicPr>
        <p:blipFill>
          <a:blip r:embed="rId2"/>
          <a:srcRect/>
          <a:stretch>
            <a:fillRect/>
          </a:stretch>
        </p:blipFill>
        <p:spPr bwMode="auto">
          <a:xfrm>
            <a:off x="1143000" y="1749425"/>
            <a:ext cx="7239000" cy="45785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2734</TotalTime>
  <Words>759</Words>
  <Application>Microsoft Office PowerPoint</Application>
  <PresentationFormat>On-screen Show (4:3)</PresentationFormat>
  <Paragraphs>88</Paragraphs>
  <Slides>19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ＭＳ Ｐゴシック</vt:lpstr>
      <vt:lpstr>Arial</vt:lpstr>
      <vt:lpstr>Calibri</vt:lpstr>
      <vt:lpstr>Open Sans</vt:lpstr>
      <vt:lpstr>Times New Roman</vt:lpstr>
      <vt:lpstr>Wingdings</vt:lpstr>
      <vt:lpstr>Template PPT 2015</vt:lpstr>
      <vt:lpstr>Visio</vt:lpstr>
      <vt:lpstr>ENHANCED ENTITY RELATIONSHIP MODELING  Session  21&amp;22</vt:lpstr>
      <vt:lpstr>LEARNING OUTCOME</vt:lpstr>
      <vt:lpstr>ACKNOWLEDGEMENT</vt:lpstr>
      <vt:lpstr>CHAPTER 13 ENHANCED ER MODELING</vt:lpstr>
      <vt:lpstr>PowerPoint Presentation</vt:lpstr>
      <vt:lpstr>PowerPoint Presentation</vt:lpstr>
      <vt:lpstr>PowerPoint Presentation</vt:lpstr>
      <vt:lpstr>AllStaff relation holding details of all staff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Rommy Romster</cp:lastModifiedBy>
  <cp:revision>337</cp:revision>
  <dcterms:created xsi:type="dcterms:W3CDTF">2015-05-04T03:33:03Z</dcterms:created>
  <dcterms:modified xsi:type="dcterms:W3CDTF">2017-11-25T23:38:04Z</dcterms:modified>
</cp:coreProperties>
</file>