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1" r:id="rId3"/>
    <p:sldId id="265" r:id="rId4"/>
    <p:sldId id="264" r:id="rId5"/>
    <p:sldId id="268" r:id="rId6"/>
    <p:sldId id="269" r:id="rId7"/>
    <p:sldId id="270" r:id="rId8"/>
    <p:sldId id="271" r:id="rId9"/>
    <p:sldId id="272" r:id="rId10"/>
    <p:sldId id="273" r:id="rId11"/>
    <p:sldId id="274" r:id="rId12"/>
    <p:sldId id="283" r:id="rId13"/>
    <p:sldId id="284" r:id="rId14"/>
    <p:sldId id="282" r:id="rId15"/>
    <p:sldId id="275" r:id="rId16"/>
    <p:sldId id="276" r:id="rId17"/>
    <p:sldId id="277" r:id="rId18"/>
    <p:sldId id="278" r:id="rId19"/>
    <p:sldId id="279" r:id="rId20"/>
    <p:sldId id="281"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5"/>
            <p14:sldId id="264"/>
            <p14:sldId id="268"/>
            <p14:sldId id="269"/>
            <p14:sldId id="270"/>
            <p14:sldId id="271"/>
            <p14:sldId id="272"/>
            <p14:sldId id="273"/>
            <p14:sldId id="274"/>
            <p14:sldId id="283"/>
            <p14:sldId id="284"/>
            <p14:sldId id="282"/>
            <p14:sldId id="275"/>
            <p14:sldId id="276"/>
            <p14:sldId id="277"/>
            <p14:sldId id="278"/>
            <p14:sldId id="279"/>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p:restoredTop sz="93700"/>
  </p:normalViewPr>
  <p:slideViewPr>
    <p:cSldViewPr>
      <p:cViewPr varScale="1">
        <p:scale>
          <a:sx n="67" d="100"/>
          <a:sy n="67" d="100"/>
        </p:scale>
        <p:origin x="1854" y="7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iagrams/_rels/drawing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image" Target="../media/image8.em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AB4F9F-B3EA-C548-B87A-6A1B241518C2}" type="doc">
      <dgm:prSet loTypeId="urn:microsoft.com/office/officeart/2005/8/layout/hProcess6" loCatId="" qsTypeId="urn:microsoft.com/office/officeart/2005/8/quickstyle/simple4" qsCatId="simple" csTypeId="urn:microsoft.com/office/officeart/2005/8/colors/accent1_2" csCatId="accent1" phldr="1"/>
      <dgm:spPr/>
      <dgm:t>
        <a:bodyPr/>
        <a:lstStyle/>
        <a:p>
          <a:endParaRPr lang="en-US"/>
        </a:p>
      </dgm:t>
    </dgm:pt>
    <dgm:pt modelId="{E3575210-B51B-0445-BEEC-A184CEDA8E3F}">
      <dgm:prSet phldrT="[Text]" custT="1"/>
      <dgm:spPr>
        <a:blipFill rotWithShape="0">
          <a:blip xmlns:r="http://schemas.openxmlformats.org/officeDocument/2006/relationships" r:embed="rId1"/>
          <a:stretch>
            <a:fillRect/>
          </a:stretch>
        </a:blipFill>
      </dgm:spPr>
      <dgm:t>
        <a:bodyPr/>
        <a:lstStyle/>
        <a:p>
          <a:r>
            <a:rPr lang="en-US" sz="2800" dirty="0">
              <a:latin typeface="Open Sans" charset="0"/>
              <a:ea typeface="Open Sans" charset="0"/>
              <a:cs typeface="Open Sans" charset="0"/>
            </a:rPr>
            <a:t> </a:t>
          </a:r>
        </a:p>
      </dgm:t>
    </dgm:pt>
    <dgm:pt modelId="{DC77C67B-72D0-604A-8E92-2728A49D43DA}" type="parTrans" cxnId="{59715BDA-D0CF-8042-9BA6-045A4FBC7F03}">
      <dgm:prSet/>
      <dgm:spPr/>
      <dgm:t>
        <a:bodyPr/>
        <a:lstStyle/>
        <a:p>
          <a:endParaRPr lang="en-US" sz="2000">
            <a:latin typeface="Open Sans" charset="0"/>
            <a:ea typeface="Open Sans" charset="0"/>
            <a:cs typeface="Open Sans" charset="0"/>
          </a:endParaRPr>
        </a:p>
      </dgm:t>
    </dgm:pt>
    <dgm:pt modelId="{828030B9-BA0E-474E-908B-BE75DCFDE72F}" type="sibTrans" cxnId="{59715BDA-D0CF-8042-9BA6-045A4FBC7F03}">
      <dgm:prSet/>
      <dgm:spPr/>
      <dgm:t>
        <a:bodyPr/>
        <a:lstStyle/>
        <a:p>
          <a:endParaRPr lang="en-US" sz="2000">
            <a:latin typeface="Open Sans" charset="0"/>
            <a:ea typeface="Open Sans" charset="0"/>
            <a:cs typeface="Open Sans" charset="0"/>
          </a:endParaRPr>
        </a:p>
      </dgm:t>
    </dgm:pt>
    <dgm:pt modelId="{833BB8B7-4EA0-1C44-843E-88B599F3E3E5}">
      <dgm:prSet phldrT="[Text]" custT="1"/>
      <dgm:spPr/>
      <dgm:t>
        <a:bodyPr/>
        <a:lstStyle/>
        <a:p>
          <a:r>
            <a:rPr lang="en-US" sz="1200" dirty="0">
              <a:latin typeface="Open Sans" charset="0"/>
              <a:ea typeface="Open Sans" charset="0"/>
              <a:cs typeface="Open Sans" charset="0"/>
            </a:rPr>
            <a:t>Generate Responsive &amp; Intelligent </a:t>
          </a:r>
          <a:r>
            <a:rPr lang="en-US" sz="1200" dirty="0" err="1">
              <a:latin typeface="Open Sans" charset="0"/>
              <a:ea typeface="Open Sans" charset="0"/>
              <a:cs typeface="Open Sans" charset="0"/>
            </a:rPr>
            <a:t>Behaviour</a:t>
          </a:r>
          <a:endParaRPr lang="en-US" sz="1200" dirty="0">
            <a:latin typeface="Open Sans" charset="0"/>
            <a:ea typeface="Open Sans" charset="0"/>
            <a:cs typeface="Open Sans" charset="0"/>
          </a:endParaRPr>
        </a:p>
      </dgm:t>
    </dgm:pt>
    <dgm:pt modelId="{23431161-15CA-8341-927E-BCA7E9F47D66}" type="parTrans" cxnId="{6969EB30-B5DE-FA4C-8E0D-44422F64E2B3}">
      <dgm:prSet/>
      <dgm:spPr/>
      <dgm:t>
        <a:bodyPr/>
        <a:lstStyle/>
        <a:p>
          <a:endParaRPr lang="en-US" sz="2000">
            <a:latin typeface="Open Sans" charset="0"/>
            <a:ea typeface="Open Sans" charset="0"/>
            <a:cs typeface="Open Sans" charset="0"/>
          </a:endParaRPr>
        </a:p>
      </dgm:t>
    </dgm:pt>
    <dgm:pt modelId="{E2FAB1DF-E546-514D-B227-2DD53C0F80E6}" type="sibTrans" cxnId="{6969EB30-B5DE-FA4C-8E0D-44422F64E2B3}">
      <dgm:prSet/>
      <dgm:spPr/>
      <dgm:t>
        <a:bodyPr/>
        <a:lstStyle/>
        <a:p>
          <a:endParaRPr lang="en-US" sz="2000">
            <a:latin typeface="Open Sans" charset="0"/>
            <a:ea typeface="Open Sans" charset="0"/>
            <a:cs typeface="Open Sans" charset="0"/>
          </a:endParaRPr>
        </a:p>
      </dgm:t>
    </dgm:pt>
    <dgm:pt modelId="{9E298615-C994-F04B-950A-71DD9B908465}">
      <dgm:prSet phldrT="[Text]" custT="1"/>
      <dgm:spPr/>
      <dgm:t>
        <a:bodyPr/>
        <a:lstStyle/>
        <a:p>
          <a:r>
            <a:rPr lang="en-US" sz="1200" dirty="0">
              <a:latin typeface="Open Sans" charset="0"/>
              <a:ea typeface="Open Sans" charset="0"/>
              <a:cs typeface="Open Sans" charset="0"/>
            </a:rPr>
            <a:t>Generate Human-Like </a:t>
          </a:r>
          <a:r>
            <a:rPr lang="en-US" sz="1200" dirty="0" err="1">
              <a:latin typeface="Open Sans" charset="0"/>
              <a:ea typeface="Open Sans" charset="0"/>
              <a:cs typeface="Open Sans" charset="0"/>
            </a:rPr>
            <a:t>Behaviour</a:t>
          </a:r>
          <a:endParaRPr lang="en-US" sz="1200" dirty="0">
            <a:latin typeface="Open Sans" charset="0"/>
            <a:ea typeface="Open Sans" charset="0"/>
            <a:cs typeface="Open Sans" charset="0"/>
          </a:endParaRPr>
        </a:p>
      </dgm:t>
    </dgm:pt>
    <dgm:pt modelId="{6FDE97DA-3585-1C48-AA74-66CD3FE1FEFF}" type="parTrans" cxnId="{FF75A609-A3C1-8B4B-9E3B-2511331C4DC6}">
      <dgm:prSet/>
      <dgm:spPr/>
      <dgm:t>
        <a:bodyPr/>
        <a:lstStyle/>
        <a:p>
          <a:endParaRPr lang="en-US" sz="2000">
            <a:latin typeface="Open Sans" charset="0"/>
            <a:ea typeface="Open Sans" charset="0"/>
            <a:cs typeface="Open Sans" charset="0"/>
          </a:endParaRPr>
        </a:p>
      </dgm:t>
    </dgm:pt>
    <dgm:pt modelId="{3040C538-7BE1-5A44-85D9-5BFB6F676BCB}" type="sibTrans" cxnId="{FF75A609-A3C1-8B4B-9E3B-2511331C4DC6}">
      <dgm:prSet/>
      <dgm:spPr/>
      <dgm:t>
        <a:bodyPr/>
        <a:lstStyle/>
        <a:p>
          <a:endParaRPr lang="en-US" sz="2000">
            <a:latin typeface="Open Sans" charset="0"/>
            <a:ea typeface="Open Sans" charset="0"/>
            <a:cs typeface="Open Sans" charset="0"/>
          </a:endParaRPr>
        </a:p>
      </dgm:t>
    </dgm:pt>
    <dgm:pt modelId="{8F029475-CAEA-C542-BDD5-1E6CC4D5DA7E}">
      <dgm:prSet phldrT="[Text]" custT="1"/>
      <dgm:spPr>
        <a:blipFill rotWithShape="0">
          <a:blip xmlns:r="http://schemas.openxmlformats.org/officeDocument/2006/relationships" r:embed="rId2"/>
          <a:stretch>
            <a:fillRect/>
          </a:stretch>
        </a:blipFill>
      </dgm:spPr>
      <dgm:t>
        <a:bodyPr/>
        <a:lstStyle/>
        <a:p>
          <a:r>
            <a:rPr lang="en-US" sz="2800" dirty="0">
              <a:latin typeface="Open Sans" charset="0"/>
              <a:ea typeface="Open Sans" charset="0"/>
              <a:cs typeface="Open Sans" charset="0"/>
            </a:rPr>
            <a:t> </a:t>
          </a:r>
        </a:p>
      </dgm:t>
    </dgm:pt>
    <dgm:pt modelId="{CD2A6318-5F8D-AC42-AB10-0DA15E6753A9}" type="parTrans" cxnId="{073ED667-C7EB-884F-A28D-43FB4D7ACD06}">
      <dgm:prSet/>
      <dgm:spPr/>
      <dgm:t>
        <a:bodyPr/>
        <a:lstStyle/>
        <a:p>
          <a:endParaRPr lang="en-US" sz="2000">
            <a:latin typeface="Open Sans" charset="0"/>
            <a:ea typeface="Open Sans" charset="0"/>
            <a:cs typeface="Open Sans" charset="0"/>
          </a:endParaRPr>
        </a:p>
      </dgm:t>
    </dgm:pt>
    <dgm:pt modelId="{3F3DFD1D-7019-B64C-9089-226861D65D02}" type="sibTrans" cxnId="{073ED667-C7EB-884F-A28D-43FB4D7ACD06}">
      <dgm:prSet/>
      <dgm:spPr/>
      <dgm:t>
        <a:bodyPr/>
        <a:lstStyle/>
        <a:p>
          <a:endParaRPr lang="en-US" sz="2000">
            <a:latin typeface="Open Sans" charset="0"/>
            <a:ea typeface="Open Sans" charset="0"/>
            <a:cs typeface="Open Sans" charset="0"/>
          </a:endParaRPr>
        </a:p>
      </dgm:t>
    </dgm:pt>
    <dgm:pt modelId="{2CA0FF52-18F6-5B4F-A155-6B401785BD15}">
      <dgm:prSet phldrT="[Text]" custT="1"/>
      <dgm:spPr/>
      <dgm:t>
        <a:bodyPr/>
        <a:lstStyle/>
        <a:p>
          <a:r>
            <a:rPr lang="en-US" sz="1200" dirty="0">
              <a:latin typeface="Open Sans" charset="0"/>
              <a:ea typeface="Open Sans" charset="0"/>
              <a:cs typeface="Open Sans" charset="0"/>
            </a:rPr>
            <a:t>Experience when playing games</a:t>
          </a:r>
        </a:p>
      </dgm:t>
    </dgm:pt>
    <dgm:pt modelId="{9DDC7F9D-6050-F447-A6F1-2A87246FC64F}" type="parTrans" cxnId="{8A92333A-6964-EF41-AFE9-D908D18CAF2D}">
      <dgm:prSet/>
      <dgm:spPr/>
      <dgm:t>
        <a:bodyPr/>
        <a:lstStyle/>
        <a:p>
          <a:endParaRPr lang="en-US" sz="2000">
            <a:latin typeface="Open Sans" charset="0"/>
            <a:ea typeface="Open Sans" charset="0"/>
            <a:cs typeface="Open Sans" charset="0"/>
          </a:endParaRPr>
        </a:p>
      </dgm:t>
    </dgm:pt>
    <dgm:pt modelId="{453630A9-95E4-A245-AEB7-48648604B4F9}" type="sibTrans" cxnId="{8A92333A-6964-EF41-AFE9-D908D18CAF2D}">
      <dgm:prSet/>
      <dgm:spPr/>
      <dgm:t>
        <a:bodyPr/>
        <a:lstStyle/>
        <a:p>
          <a:endParaRPr lang="en-US" sz="2000">
            <a:latin typeface="Open Sans" charset="0"/>
            <a:ea typeface="Open Sans" charset="0"/>
            <a:cs typeface="Open Sans" charset="0"/>
          </a:endParaRPr>
        </a:p>
      </dgm:t>
    </dgm:pt>
    <dgm:pt modelId="{69EE55D0-6038-B640-B09B-43DE8CFF0B4D}">
      <dgm:prSet phldrT="[Text]" custT="1"/>
      <dgm:spPr/>
      <dgm:t>
        <a:bodyPr/>
        <a:lstStyle/>
        <a:p>
          <a:r>
            <a:rPr lang="en-US" sz="1200" dirty="0">
              <a:latin typeface="Open Sans" charset="0"/>
              <a:ea typeface="Open Sans" charset="0"/>
              <a:cs typeface="Open Sans" charset="0"/>
            </a:rPr>
            <a:t>Game Mechanics &amp; Game Design</a:t>
          </a:r>
        </a:p>
      </dgm:t>
    </dgm:pt>
    <dgm:pt modelId="{E9696C2A-002B-9E4A-8E52-E60829879974}" type="parTrans" cxnId="{4F405EAA-A1C1-054B-8CB0-074665AC4E25}">
      <dgm:prSet/>
      <dgm:spPr/>
      <dgm:t>
        <a:bodyPr/>
        <a:lstStyle/>
        <a:p>
          <a:endParaRPr lang="en-US" sz="2000">
            <a:latin typeface="Open Sans" charset="0"/>
            <a:ea typeface="Open Sans" charset="0"/>
            <a:cs typeface="Open Sans" charset="0"/>
          </a:endParaRPr>
        </a:p>
      </dgm:t>
    </dgm:pt>
    <dgm:pt modelId="{AEA6F188-6D20-2E4F-BBEB-EEB0E83014AD}" type="sibTrans" cxnId="{4F405EAA-A1C1-054B-8CB0-074665AC4E25}">
      <dgm:prSet/>
      <dgm:spPr/>
      <dgm:t>
        <a:bodyPr/>
        <a:lstStyle/>
        <a:p>
          <a:endParaRPr lang="en-US" sz="2000">
            <a:latin typeface="Open Sans" charset="0"/>
            <a:ea typeface="Open Sans" charset="0"/>
            <a:cs typeface="Open Sans" charset="0"/>
          </a:endParaRPr>
        </a:p>
      </dgm:t>
    </dgm:pt>
    <dgm:pt modelId="{303A846A-03AD-F74D-A439-70FE60219BF0}">
      <dgm:prSet phldrT="[Text]" custT="1"/>
      <dgm:spPr>
        <a:blipFill rotWithShape="0">
          <a:blip xmlns:r="http://schemas.openxmlformats.org/officeDocument/2006/relationships" r:embed="rId3" cstate="screen">
            <a:extLst>
              <a:ext uri="{28A0092B-C50C-407E-A947-70E740481C1C}">
                <a14:useLocalDpi xmlns:a14="http://schemas.microsoft.com/office/drawing/2010/main"/>
              </a:ext>
            </a:extLst>
          </a:blip>
          <a:stretch>
            <a:fillRect/>
          </a:stretch>
        </a:blipFill>
      </dgm:spPr>
      <dgm:t>
        <a:bodyPr/>
        <a:lstStyle/>
        <a:p>
          <a:endParaRPr lang="en-US" sz="5400" dirty="0">
            <a:latin typeface="Open Sans" charset="0"/>
            <a:ea typeface="Open Sans" charset="0"/>
            <a:cs typeface="Open Sans" charset="0"/>
          </a:endParaRPr>
        </a:p>
      </dgm:t>
    </dgm:pt>
    <dgm:pt modelId="{C5BD0404-E7EE-D74B-8286-20BE58320F1E}" type="parTrans" cxnId="{3D587E9A-F803-7140-A5E9-509391169140}">
      <dgm:prSet/>
      <dgm:spPr/>
      <dgm:t>
        <a:bodyPr/>
        <a:lstStyle/>
        <a:p>
          <a:endParaRPr lang="en-US" sz="2000">
            <a:latin typeface="Open Sans" charset="0"/>
            <a:ea typeface="Open Sans" charset="0"/>
            <a:cs typeface="Open Sans" charset="0"/>
          </a:endParaRPr>
        </a:p>
      </dgm:t>
    </dgm:pt>
    <dgm:pt modelId="{DB4C8C7D-668C-634C-AD66-9E30BFA66D6A}" type="sibTrans" cxnId="{3D587E9A-F803-7140-A5E9-509391169140}">
      <dgm:prSet/>
      <dgm:spPr/>
      <dgm:t>
        <a:bodyPr/>
        <a:lstStyle/>
        <a:p>
          <a:endParaRPr lang="en-US" sz="2000">
            <a:latin typeface="Open Sans" charset="0"/>
            <a:ea typeface="Open Sans" charset="0"/>
            <a:cs typeface="Open Sans" charset="0"/>
          </a:endParaRPr>
        </a:p>
      </dgm:t>
    </dgm:pt>
    <dgm:pt modelId="{733A7F6F-FA82-3A4D-8099-4C303DED2948}" type="pres">
      <dgm:prSet presAssocID="{2DAB4F9F-B3EA-C548-B87A-6A1B241518C2}" presName="theList" presStyleCnt="0">
        <dgm:presLayoutVars>
          <dgm:dir/>
          <dgm:animLvl val="lvl"/>
          <dgm:resizeHandles val="exact"/>
        </dgm:presLayoutVars>
      </dgm:prSet>
      <dgm:spPr/>
    </dgm:pt>
    <dgm:pt modelId="{4AE3FA97-6814-F445-A5E3-C2AF71D71B6B}" type="pres">
      <dgm:prSet presAssocID="{E3575210-B51B-0445-BEEC-A184CEDA8E3F}" presName="compNode" presStyleCnt="0"/>
      <dgm:spPr/>
    </dgm:pt>
    <dgm:pt modelId="{8F8043AB-9DEA-1040-A662-520E1DBAD6A3}" type="pres">
      <dgm:prSet presAssocID="{E3575210-B51B-0445-BEEC-A184CEDA8E3F}" presName="noGeometry" presStyleCnt="0"/>
      <dgm:spPr/>
    </dgm:pt>
    <dgm:pt modelId="{1001CEA8-587E-2748-8F58-B36B2F21DDF0}" type="pres">
      <dgm:prSet presAssocID="{E3575210-B51B-0445-BEEC-A184CEDA8E3F}" presName="childTextVisible" presStyleLbl="bgAccFollowNode1" presStyleIdx="0" presStyleCnt="3">
        <dgm:presLayoutVars>
          <dgm:bulletEnabled val="1"/>
        </dgm:presLayoutVars>
      </dgm:prSet>
      <dgm:spPr/>
    </dgm:pt>
    <dgm:pt modelId="{CE2E8042-6F57-7742-8390-3C301D926E30}" type="pres">
      <dgm:prSet presAssocID="{E3575210-B51B-0445-BEEC-A184CEDA8E3F}" presName="childTextHidden" presStyleLbl="bgAccFollowNode1" presStyleIdx="0" presStyleCnt="3"/>
      <dgm:spPr/>
    </dgm:pt>
    <dgm:pt modelId="{6441F1E4-C9E7-1D4D-AE4F-4FE07FD100B1}" type="pres">
      <dgm:prSet presAssocID="{E3575210-B51B-0445-BEEC-A184CEDA8E3F}" presName="parentText" presStyleLbl="node1" presStyleIdx="0" presStyleCnt="3">
        <dgm:presLayoutVars>
          <dgm:chMax val="1"/>
          <dgm:bulletEnabled val="1"/>
        </dgm:presLayoutVars>
      </dgm:prSet>
      <dgm:spPr/>
    </dgm:pt>
    <dgm:pt modelId="{54E7E248-6B64-C547-935F-10AE95B3F09C}" type="pres">
      <dgm:prSet presAssocID="{E3575210-B51B-0445-BEEC-A184CEDA8E3F}" presName="aSpace" presStyleCnt="0"/>
      <dgm:spPr/>
    </dgm:pt>
    <dgm:pt modelId="{7D39FDFF-AB9F-A848-B469-50DD6B7B1CB3}" type="pres">
      <dgm:prSet presAssocID="{303A846A-03AD-F74D-A439-70FE60219BF0}" presName="compNode" presStyleCnt="0"/>
      <dgm:spPr/>
    </dgm:pt>
    <dgm:pt modelId="{652F5087-DA80-7641-80BD-2EEF3F79B230}" type="pres">
      <dgm:prSet presAssocID="{303A846A-03AD-F74D-A439-70FE60219BF0}" presName="noGeometry" presStyleCnt="0"/>
      <dgm:spPr/>
    </dgm:pt>
    <dgm:pt modelId="{63E26BD3-477A-1D41-9534-423333804F86}" type="pres">
      <dgm:prSet presAssocID="{303A846A-03AD-F74D-A439-70FE60219BF0}" presName="childTextVisible" presStyleLbl="bgAccFollowNode1" presStyleIdx="1" presStyleCnt="3">
        <dgm:presLayoutVars>
          <dgm:bulletEnabled val="1"/>
        </dgm:presLayoutVars>
      </dgm:prSet>
      <dgm:spPr/>
    </dgm:pt>
    <dgm:pt modelId="{A40A72C7-8730-BE4A-B00F-7B0FE74F0701}" type="pres">
      <dgm:prSet presAssocID="{303A846A-03AD-F74D-A439-70FE60219BF0}" presName="childTextHidden" presStyleLbl="bgAccFollowNode1" presStyleIdx="1" presStyleCnt="3"/>
      <dgm:spPr/>
    </dgm:pt>
    <dgm:pt modelId="{2F2D7B7B-E8D1-D740-9A2D-CB6FB2C6FF82}" type="pres">
      <dgm:prSet presAssocID="{303A846A-03AD-F74D-A439-70FE60219BF0}" presName="parentText" presStyleLbl="node1" presStyleIdx="1" presStyleCnt="3">
        <dgm:presLayoutVars>
          <dgm:chMax val="1"/>
          <dgm:bulletEnabled val="1"/>
        </dgm:presLayoutVars>
      </dgm:prSet>
      <dgm:spPr/>
    </dgm:pt>
    <dgm:pt modelId="{CBEB4F9E-6CDE-6143-8992-A1FF4CAF9225}" type="pres">
      <dgm:prSet presAssocID="{303A846A-03AD-F74D-A439-70FE60219BF0}" presName="aSpace" presStyleCnt="0"/>
      <dgm:spPr/>
    </dgm:pt>
    <dgm:pt modelId="{83F7DBDE-92E1-A742-B16F-C1F6EB7FBD73}" type="pres">
      <dgm:prSet presAssocID="{8F029475-CAEA-C542-BDD5-1E6CC4D5DA7E}" presName="compNode" presStyleCnt="0"/>
      <dgm:spPr/>
    </dgm:pt>
    <dgm:pt modelId="{477DA9FC-D007-B346-8586-CB00FE43CAD7}" type="pres">
      <dgm:prSet presAssocID="{8F029475-CAEA-C542-BDD5-1E6CC4D5DA7E}" presName="noGeometry" presStyleCnt="0"/>
      <dgm:spPr/>
    </dgm:pt>
    <dgm:pt modelId="{9DA20212-05E1-8641-B24A-E572E06B125E}" type="pres">
      <dgm:prSet presAssocID="{8F029475-CAEA-C542-BDD5-1E6CC4D5DA7E}" presName="childTextVisible" presStyleLbl="bgAccFollowNode1" presStyleIdx="2" presStyleCnt="3">
        <dgm:presLayoutVars>
          <dgm:bulletEnabled val="1"/>
        </dgm:presLayoutVars>
      </dgm:prSet>
      <dgm:spPr/>
    </dgm:pt>
    <dgm:pt modelId="{63955D41-9CBA-0643-B790-25E80B0E445B}" type="pres">
      <dgm:prSet presAssocID="{8F029475-CAEA-C542-BDD5-1E6CC4D5DA7E}" presName="childTextHidden" presStyleLbl="bgAccFollowNode1" presStyleIdx="2" presStyleCnt="3"/>
      <dgm:spPr/>
    </dgm:pt>
    <dgm:pt modelId="{73A04FFA-4DB9-6E4D-8A67-2CCA453AF06D}" type="pres">
      <dgm:prSet presAssocID="{8F029475-CAEA-C542-BDD5-1E6CC4D5DA7E}" presName="parentText" presStyleLbl="node1" presStyleIdx="2" presStyleCnt="3">
        <dgm:presLayoutVars>
          <dgm:chMax val="1"/>
          <dgm:bulletEnabled val="1"/>
        </dgm:presLayoutVars>
      </dgm:prSet>
      <dgm:spPr/>
    </dgm:pt>
  </dgm:ptLst>
  <dgm:cxnLst>
    <dgm:cxn modelId="{FF75A609-A3C1-8B4B-9E3B-2511331C4DC6}" srcId="{E3575210-B51B-0445-BEEC-A184CEDA8E3F}" destId="{9E298615-C994-F04B-950A-71DD9B908465}" srcOrd="1" destOrd="0" parTransId="{6FDE97DA-3585-1C48-AA74-66CD3FE1FEFF}" sibTransId="{3040C538-7BE1-5A44-85D9-5BFB6F676BCB}"/>
    <dgm:cxn modelId="{04FA270C-B5C6-044D-A2AC-7CEF4C065066}" type="presOf" srcId="{2CA0FF52-18F6-5B4F-A155-6B401785BD15}" destId="{9DA20212-05E1-8641-B24A-E572E06B125E}" srcOrd="0" destOrd="0" presId="urn:microsoft.com/office/officeart/2005/8/layout/hProcess6"/>
    <dgm:cxn modelId="{B80B8813-5585-E04E-B655-F563B7E13245}" type="presOf" srcId="{69EE55D0-6038-B640-B09B-43DE8CFF0B4D}" destId="{63E26BD3-477A-1D41-9534-423333804F86}" srcOrd="0" destOrd="0" presId="urn:microsoft.com/office/officeart/2005/8/layout/hProcess6"/>
    <dgm:cxn modelId="{481CC020-34F4-CF4C-B1F4-678D8BE05CF8}" type="presOf" srcId="{8F029475-CAEA-C542-BDD5-1E6CC4D5DA7E}" destId="{73A04FFA-4DB9-6E4D-8A67-2CCA453AF06D}" srcOrd="0" destOrd="0" presId="urn:microsoft.com/office/officeart/2005/8/layout/hProcess6"/>
    <dgm:cxn modelId="{6969EB30-B5DE-FA4C-8E0D-44422F64E2B3}" srcId="{E3575210-B51B-0445-BEEC-A184CEDA8E3F}" destId="{833BB8B7-4EA0-1C44-843E-88B599F3E3E5}" srcOrd="0" destOrd="0" parTransId="{23431161-15CA-8341-927E-BCA7E9F47D66}" sibTransId="{E2FAB1DF-E546-514D-B227-2DD53C0F80E6}"/>
    <dgm:cxn modelId="{8A92333A-6964-EF41-AFE9-D908D18CAF2D}" srcId="{8F029475-CAEA-C542-BDD5-1E6CC4D5DA7E}" destId="{2CA0FF52-18F6-5B4F-A155-6B401785BD15}" srcOrd="0" destOrd="0" parTransId="{9DDC7F9D-6050-F447-A6F1-2A87246FC64F}" sibTransId="{453630A9-95E4-A245-AEB7-48648604B4F9}"/>
    <dgm:cxn modelId="{86ABFF63-840A-AB42-89BC-5C171134C98B}" type="presOf" srcId="{833BB8B7-4EA0-1C44-843E-88B599F3E3E5}" destId="{1001CEA8-587E-2748-8F58-B36B2F21DDF0}" srcOrd="0" destOrd="0" presId="urn:microsoft.com/office/officeart/2005/8/layout/hProcess6"/>
    <dgm:cxn modelId="{073ED667-C7EB-884F-A28D-43FB4D7ACD06}" srcId="{2DAB4F9F-B3EA-C548-B87A-6A1B241518C2}" destId="{8F029475-CAEA-C542-BDD5-1E6CC4D5DA7E}" srcOrd="2" destOrd="0" parTransId="{CD2A6318-5F8D-AC42-AB10-0DA15E6753A9}" sibTransId="{3F3DFD1D-7019-B64C-9089-226861D65D02}"/>
    <dgm:cxn modelId="{FF3EB155-4927-3C42-A648-AE12948B4806}" type="presOf" srcId="{2DAB4F9F-B3EA-C548-B87A-6A1B241518C2}" destId="{733A7F6F-FA82-3A4D-8099-4C303DED2948}" srcOrd="0" destOrd="0" presId="urn:microsoft.com/office/officeart/2005/8/layout/hProcess6"/>
    <dgm:cxn modelId="{1CC3757D-19EA-6343-8ADD-B0D8B9000BFA}" type="presOf" srcId="{69EE55D0-6038-B640-B09B-43DE8CFF0B4D}" destId="{A40A72C7-8730-BE4A-B00F-7B0FE74F0701}" srcOrd="1" destOrd="0" presId="urn:microsoft.com/office/officeart/2005/8/layout/hProcess6"/>
    <dgm:cxn modelId="{3D587E9A-F803-7140-A5E9-509391169140}" srcId="{2DAB4F9F-B3EA-C548-B87A-6A1B241518C2}" destId="{303A846A-03AD-F74D-A439-70FE60219BF0}" srcOrd="1" destOrd="0" parTransId="{C5BD0404-E7EE-D74B-8286-20BE58320F1E}" sibTransId="{DB4C8C7D-668C-634C-AD66-9E30BFA66D6A}"/>
    <dgm:cxn modelId="{4F405EAA-A1C1-054B-8CB0-074665AC4E25}" srcId="{303A846A-03AD-F74D-A439-70FE60219BF0}" destId="{69EE55D0-6038-B640-B09B-43DE8CFF0B4D}" srcOrd="0" destOrd="0" parTransId="{E9696C2A-002B-9E4A-8E52-E60829879974}" sibTransId="{AEA6F188-6D20-2E4F-BBEB-EEB0E83014AD}"/>
    <dgm:cxn modelId="{B633D8C3-E6FD-9141-98BD-33790F233685}" type="presOf" srcId="{9E298615-C994-F04B-950A-71DD9B908465}" destId="{CE2E8042-6F57-7742-8390-3C301D926E30}" srcOrd="1" destOrd="1" presId="urn:microsoft.com/office/officeart/2005/8/layout/hProcess6"/>
    <dgm:cxn modelId="{100FF5C3-FB15-654C-BCDA-A657BB4EAD8B}" type="presOf" srcId="{833BB8B7-4EA0-1C44-843E-88B599F3E3E5}" destId="{CE2E8042-6F57-7742-8390-3C301D926E30}" srcOrd="1" destOrd="0" presId="urn:microsoft.com/office/officeart/2005/8/layout/hProcess6"/>
    <dgm:cxn modelId="{59715BDA-D0CF-8042-9BA6-045A4FBC7F03}" srcId="{2DAB4F9F-B3EA-C548-B87A-6A1B241518C2}" destId="{E3575210-B51B-0445-BEEC-A184CEDA8E3F}" srcOrd="0" destOrd="0" parTransId="{DC77C67B-72D0-604A-8E92-2728A49D43DA}" sibTransId="{828030B9-BA0E-474E-908B-BE75DCFDE72F}"/>
    <dgm:cxn modelId="{77DB59EC-3CED-4749-BDBD-60D97B9CCE62}" type="presOf" srcId="{9E298615-C994-F04B-950A-71DD9B908465}" destId="{1001CEA8-587E-2748-8F58-B36B2F21DDF0}" srcOrd="0" destOrd="1" presId="urn:microsoft.com/office/officeart/2005/8/layout/hProcess6"/>
    <dgm:cxn modelId="{92235BF3-1DE2-CA4E-8770-9CF3B559361C}" type="presOf" srcId="{2CA0FF52-18F6-5B4F-A155-6B401785BD15}" destId="{63955D41-9CBA-0643-B790-25E80B0E445B}" srcOrd="1" destOrd="0" presId="urn:microsoft.com/office/officeart/2005/8/layout/hProcess6"/>
    <dgm:cxn modelId="{EB9D58F4-CC40-0942-B6E2-1128953B9E85}" type="presOf" srcId="{E3575210-B51B-0445-BEEC-A184CEDA8E3F}" destId="{6441F1E4-C9E7-1D4D-AE4F-4FE07FD100B1}" srcOrd="0" destOrd="0" presId="urn:microsoft.com/office/officeart/2005/8/layout/hProcess6"/>
    <dgm:cxn modelId="{3752F7FB-D8C5-FE44-9399-8F9FD436327E}" type="presOf" srcId="{303A846A-03AD-F74D-A439-70FE60219BF0}" destId="{2F2D7B7B-E8D1-D740-9A2D-CB6FB2C6FF82}" srcOrd="0" destOrd="0" presId="urn:microsoft.com/office/officeart/2005/8/layout/hProcess6"/>
    <dgm:cxn modelId="{88B8B936-3BB4-1645-9923-8324DF1B85E9}" type="presParOf" srcId="{733A7F6F-FA82-3A4D-8099-4C303DED2948}" destId="{4AE3FA97-6814-F445-A5E3-C2AF71D71B6B}" srcOrd="0" destOrd="0" presId="urn:microsoft.com/office/officeart/2005/8/layout/hProcess6"/>
    <dgm:cxn modelId="{7278FAB1-C294-D246-AEE8-410D4C2C8B88}" type="presParOf" srcId="{4AE3FA97-6814-F445-A5E3-C2AF71D71B6B}" destId="{8F8043AB-9DEA-1040-A662-520E1DBAD6A3}" srcOrd="0" destOrd="0" presId="urn:microsoft.com/office/officeart/2005/8/layout/hProcess6"/>
    <dgm:cxn modelId="{DB135698-6D75-1543-BD80-89AD16736DA1}" type="presParOf" srcId="{4AE3FA97-6814-F445-A5E3-C2AF71D71B6B}" destId="{1001CEA8-587E-2748-8F58-B36B2F21DDF0}" srcOrd="1" destOrd="0" presId="urn:microsoft.com/office/officeart/2005/8/layout/hProcess6"/>
    <dgm:cxn modelId="{0D0920B0-68F9-1E47-8C6F-4A643AA04EE2}" type="presParOf" srcId="{4AE3FA97-6814-F445-A5E3-C2AF71D71B6B}" destId="{CE2E8042-6F57-7742-8390-3C301D926E30}" srcOrd="2" destOrd="0" presId="urn:microsoft.com/office/officeart/2005/8/layout/hProcess6"/>
    <dgm:cxn modelId="{192BA668-585E-174D-9233-F408FA53D74A}" type="presParOf" srcId="{4AE3FA97-6814-F445-A5E3-C2AF71D71B6B}" destId="{6441F1E4-C9E7-1D4D-AE4F-4FE07FD100B1}" srcOrd="3" destOrd="0" presId="urn:microsoft.com/office/officeart/2005/8/layout/hProcess6"/>
    <dgm:cxn modelId="{13F33212-1443-2548-B78A-57AA510FBFD6}" type="presParOf" srcId="{733A7F6F-FA82-3A4D-8099-4C303DED2948}" destId="{54E7E248-6B64-C547-935F-10AE95B3F09C}" srcOrd="1" destOrd="0" presId="urn:microsoft.com/office/officeart/2005/8/layout/hProcess6"/>
    <dgm:cxn modelId="{2B981A0F-CC83-9043-8536-72E992D11874}" type="presParOf" srcId="{733A7F6F-FA82-3A4D-8099-4C303DED2948}" destId="{7D39FDFF-AB9F-A848-B469-50DD6B7B1CB3}" srcOrd="2" destOrd="0" presId="urn:microsoft.com/office/officeart/2005/8/layout/hProcess6"/>
    <dgm:cxn modelId="{17E68482-462B-8447-90E1-5AE7FCAAA794}" type="presParOf" srcId="{7D39FDFF-AB9F-A848-B469-50DD6B7B1CB3}" destId="{652F5087-DA80-7641-80BD-2EEF3F79B230}" srcOrd="0" destOrd="0" presId="urn:microsoft.com/office/officeart/2005/8/layout/hProcess6"/>
    <dgm:cxn modelId="{0CACFA24-380F-C146-A04C-32DA250472A5}" type="presParOf" srcId="{7D39FDFF-AB9F-A848-B469-50DD6B7B1CB3}" destId="{63E26BD3-477A-1D41-9534-423333804F86}" srcOrd="1" destOrd="0" presId="urn:microsoft.com/office/officeart/2005/8/layout/hProcess6"/>
    <dgm:cxn modelId="{01E5CD83-0929-1348-816D-4739BBB43AEE}" type="presParOf" srcId="{7D39FDFF-AB9F-A848-B469-50DD6B7B1CB3}" destId="{A40A72C7-8730-BE4A-B00F-7B0FE74F0701}" srcOrd="2" destOrd="0" presId="urn:microsoft.com/office/officeart/2005/8/layout/hProcess6"/>
    <dgm:cxn modelId="{49F70F05-ABCA-7A41-AB86-2ADC8EB8D3FB}" type="presParOf" srcId="{7D39FDFF-AB9F-A848-B469-50DD6B7B1CB3}" destId="{2F2D7B7B-E8D1-D740-9A2D-CB6FB2C6FF82}" srcOrd="3" destOrd="0" presId="urn:microsoft.com/office/officeart/2005/8/layout/hProcess6"/>
    <dgm:cxn modelId="{31B0C002-AC9F-C847-8940-8A7BBE7A7235}" type="presParOf" srcId="{733A7F6F-FA82-3A4D-8099-4C303DED2948}" destId="{CBEB4F9E-6CDE-6143-8992-A1FF4CAF9225}" srcOrd="3" destOrd="0" presId="urn:microsoft.com/office/officeart/2005/8/layout/hProcess6"/>
    <dgm:cxn modelId="{6B6D9330-1BE5-E944-BCA7-1E3DC5E6FD2F}" type="presParOf" srcId="{733A7F6F-FA82-3A4D-8099-4C303DED2948}" destId="{83F7DBDE-92E1-A742-B16F-C1F6EB7FBD73}" srcOrd="4" destOrd="0" presId="urn:microsoft.com/office/officeart/2005/8/layout/hProcess6"/>
    <dgm:cxn modelId="{A0AF3092-F2C8-534D-B636-6D2BBB95C948}" type="presParOf" srcId="{83F7DBDE-92E1-A742-B16F-C1F6EB7FBD73}" destId="{477DA9FC-D007-B346-8586-CB00FE43CAD7}" srcOrd="0" destOrd="0" presId="urn:microsoft.com/office/officeart/2005/8/layout/hProcess6"/>
    <dgm:cxn modelId="{1E16FC4C-A2BC-2543-9EBD-F4DA711BB911}" type="presParOf" srcId="{83F7DBDE-92E1-A742-B16F-C1F6EB7FBD73}" destId="{9DA20212-05E1-8641-B24A-E572E06B125E}" srcOrd="1" destOrd="0" presId="urn:microsoft.com/office/officeart/2005/8/layout/hProcess6"/>
    <dgm:cxn modelId="{E2760142-7505-904A-B359-09C420D409D4}" type="presParOf" srcId="{83F7DBDE-92E1-A742-B16F-C1F6EB7FBD73}" destId="{63955D41-9CBA-0643-B790-25E80B0E445B}" srcOrd="2" destOrd="0" presId="urn:microsoft.com/office/officeart/2005/8/layout/hProcess6"/>
    <dgm:cxn modelId="{901E9C65-CB51-BC47-A01F-ADAB5A7FEF68}" type="presParOf" srcId="{83F7DBDE-92E1-A742-B16F-C1F6EB7FBD73}" destId="{73A04FFA-4DB9-6E4D-8A67-2CCA453AF06D}"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76770B-2932-9445-BABC-A54AD9A201FC}" type="doc">
      <dgm:prSet loTypeId="urn:microsoft.com/office/officeart/2005/8/layout/funnel1" loCatId="relationship" qsTypeId="urn:microsoft.com/office/officeart/2005/8/quickstyle/simple2" qsCatId="simple" csTypeId="urn:microsoft.com/office/officeart/2005/8/colors/accent1_2" csCatId="accent1" phldr="1"/>
      <dgm:spPr/>
      <dgm:t>
        <a:bodyPr/>
        <a:lstStyle/>
        <a:p>
          <a:endParaRPr lang="en-US"/>
        </a:p>
      </dgm:t>
    </dgm:pt>
    <dgm:pt modelId="{B44FD443-18A8-3B4E-A3ED-C7374ECECEF7}">
      <dgm:prSet/>
      <dgm:spPr/>
      <dgm:t>
        <a:bodyPr/>
        <a:lstStyle/>
        <a:p>
          <a:pPr rtl="0"/>
          <a:r>
            <a:rPr lang="en-US" dirty="0"/>
            <a:t>Intelligence NPC posing more of a challenge for the player</a:t>
          </a:r>
        </a:p>
      </dgm:t>
    </dgm:pt>
    <dgm:pt modelId="{81263ACC-8B89-7442-9BB0-5AD849A813B9}" type="parTrans" cxnId="{044D269E-46F3-4F49-8E6B-29FD1292BA57}">
      <dgm:prSet/>
      <dgm:spPr/>
      <dgm:t>
        <a:bodyPr/>
        <a:lstStyle/>
        <a:p>
          <a:endParaRPr lang="en-US"/>
        </a:p>
      </dgm:t>
    </dgm:pt>
    <dgm:pt modelId="{822AC5F4-4BD9-7A4A-B0CC-938D0F3C71F5}" type="sibTrans" cxnId="{044D269E-46F3-4F49-8E6B-29FD1292BA57}">
      <dgm:prSet/>
      <dgm:spPr/>
      <dgm:t>
        <a:bodyPr/>
        <a:lstStyle/>
        <a:p>
          <a:endParaRPr lang="en-US"/>
        </a:p>
      </dgm:t>
    </dgm:pt>
    <dgm:pt modelId="{D15C56D7-19C6-6D49-B643-37D19F6C16D5}">
      <dgm:prSet/>
      <dgm:spPr/>
      <dgm:t>
        <a:bodyPr/>
        <a:lstStyle/>
        <a:p>
          <a:pPr rtl="0"/>
          <a:r>
            <a:rPr lang="en-US" dirty="0"/>
            <a:t>The game requires extra time to finish</a:t>
          </a:r>
        </a:p>
      </dgm:t>
    </dgm:pt>
    <dgm:pt modelId="{8BFA834E-42CA-4449-A778-8229A88D36C2}" type="parTrans" cxnId="{1D305050-5877-FF43-9A04-DC42E494BF2C}">
      <dgm:prSet/>
      <dgm:spPr/>
      <dgm:t>
        <a:bodyPr/>
        <a:lstStyle/>
        <a:p>
          <a:endParaRPr lang="en-US"/>
        </a:p>
      </dgm:t>
    </dgm:pt>
    <dgm:pt modelId="{463CE5B7-3FB6-EE43-87F4-150E6A0511F0}" type="sibTrans" cxnId="{1D305050-5877-FF43-9A04-DC42E494BF2C}">
      <dgm:prSet/>
      <dgm:spPr/>
      <dgm:t>
        <a:bodyPr/>
        <a:lstStyle/>
        <a:p>
          <a:endParaRPr lang="en-US"/>
        </a:p>
      </dgm:t>
    </dgm:pt>
    <dgm:pt modelId="{B1D5D7F6-EDDB-D947-899B-7675FBA151CE}">
      <dgm:prSet/>
      <dgm:spPr/>
      <dgm:t>
        <a:bodyPr/>
        <a:lstStyle/>
        <a:p>
          <a:pPr rtl="0"/>
          <a:r>
            <a:rPr lang="en-US" dirty="0"/>
            <a:t>The game and The NPC are less repetitive </a:t>
          </a:r>
        </a:p>
      </dgm:t>
    </dgm:pt>
    <dgm:pt modelId="{6EA1C976-CEE3-0842-870B-25185F5F8ED6}" type="parTrans" cxnId="{69019CCA-CF63-3747-9E0A-D3372D0489BE}">
      <dgm:prSet/>
      <dgm:spPr/>
      <dgm:t>
        <a:bodyPr/>
        <a:lstStyle/>
        <a:p>
          <a:endParaRPr lang="en-US"/>
        </a:p>
      </dgm:t>
    </dgm:pt>
    <dgm:pt modelId="{C803F5EC-FFB9-F34F-998B-285DC36ABD9C}" type="sibTrans" cxnId="{69019CCA-CF63-3747-9E0A-D3372D0489BE}">
      <dgm:prSet/>
      <dgm:spPr/>
      <dgm:t>
        <a:bodyPr/>
        <a:lstStyle/>
        <a:p>
          <a:endParaRPr lang="en-US"/>
        </a:p>
      </dgm:t>
    </dgm:pt>
    <dgm:pt modelId="{0D1E5573-13C7-DC48-A61E-0C153528CEF8}">
      <dgm:prSet/>
      <dgm:spPr/>
      <dgm:t>
        <a:bodyPr/>
        <a:lstStyle/>
        <a:p>
          <a:pPr rtl="0"/>
          <a:r>
            <a:rPr lang="en-US"/>
            <a:t>Game Experience and Immersion for Player</a:t>
          </a:r>
          <a:endParaRPr lang="en-US" dirty="0"/>
        </a:p>
      </dgm:t>
    </dgm:pt>
    <dgm:pt modelId="{B1D3EA8A-07B1-F243-92F8-98BC305BCF93}" type="parTrans" cxnId="{9E01B0DF-256D-AE4F-A4FF-6D8AF3F86295}">
      <dgm:prSet/>
      <dgm:spPr/>
      <dgm:t>
        <a:bodyPr/>
        <a:lstStyle/>
        <a:p>
          <a:endParaRPr lang="en-US"/>
        </a:p>
      </dgm:t>
    </dgm:pt>
    <dgm:pt modelId="{D99A6533-19D7-7046-96A1-473B0A8AAFB8}" type="sibTrans" cxnId="{9E01B0DF-256D-AE4F-A4FF-6D8AF3F86295}">
      <dgm:prSet/>
      <dgm:spPr/>
      <dgm:t>
        <a:bodyPr/>
        <a:lstStyle/>
        <a:p>
          <a:endParaRPr lang="en-US"/>
        </a:p>
      </dgm:t>
    </dgm:pt>
    <dgm:pt modelId="{96ED24B5-1C8E-F840-8F2E-55700299B74A}" type="pres">
      <dgm:prSet presAssocID="{0076770B-2932-9445-BABC-A54AD9A201FC}" presName="Name0" presStyleCnt="0">
        <dgm:presLayoutVars>
          <dgm:chMax val="4"/>
          <dgm:resizeHandles val="exact"/>
        </dgm:presLayoutVars>
      </dgm:prSet>
      <dgm:spPr/>
    </dgm:pt>
    <dgm:pt modelId="{E9AEE9B7-BBC7-584D-A9F0-09177F0B0368}" type="pres">
      <dgm:prSet presAssocID="{0076770B-2932-9445-BABC-A54AD9A201FC}" presName="ellipse" presStyleLbl="trBgShp" presStyleIdx="0" presStyleCnt="1"/>
      <dgm:spPr/>
    </dgm:pt>
    <dgm:pt modelId="{F8EFFD70-2209-944E-A815-531DAC8EB716}" type="pres">
      <dgm:prSet presAssocID="{0076770B-2932-9445-BABC-A54AD9A201FC}" presName="arrow1" presStyleLbl="fgShp" presStyleIdx="0" presStyleCnt="1"/>
      <dgm:spPr/>
    </dgm:pt>
    <dgm:pt modelId="{7C83CECA-346C-DB44-B30C-EB7BAE98846B}" type="pres">
      <dgm:prSet presAssocID="{0076770B-2932-9445-BABC-A54AD9A201FC}" presName="rectangle" presStyleLbl="revTx" presStyleIdx="0" presStyleCnt="1">
        <dgm:presLayoutVars>
          <dgm:bulletEnabled val="1"/>
        </dgm:presLayoutVars>
      </dgm:prSet>
      <dgm:spPr/>
    </dgm:pt>
    <dgm:pt modelId="{F287854F-1188-AA4D-8435-B624ABD0E23A}" type="pres">
      <dgm:prSet presAssocID="{B44FD443-18A8-3B4E-A3ED-C7374ECECEF7}" presName="item1" presStyleLbl="node1" presStyleIdx="0" presStyleCnt="3">
        <dgm:presLayoutVars>
          <dgm:bulletEnabled val="1"/>
        </dgm:presLayoutVars>
      </dgm:prSet>
      <dgm:spPr/>
    </dgm:pt>
    <dgm:pt modelId="{5C363C58-9B4A-B945-8D00-A58D7B2F97D0}" type="pres">
      <dgm:prSet presAssocID="{D15C56D7-19C6-6D49-B643-37D19F6C16D5}" presName="item2" presStyleLbl="node1" presStyleIdx="1" presStyleCnt="3">
        <dgm:presLayoutVars>
          <dgm:bulletEnabled val="1"/>
        </dgm:presLayoutVars>
      </dgm:prSet>
      <dgm:spPr/>
    </dgm:pt>
    <dgm:pt modelId="{975E4AF4-42A8-4B4C-B6E2-6D9F9AB1253E}" type="pres">
      <dgm:prSet presAssocID="{0D1E5573-13C7-DC48-A61E-0C153528CEF8}" presName="item3" presStyleLbl="node1" presStyleIdx="2" presStyleCnt="3">
        <dgm:presLayoutVars>
          <dgm:bulletEnabled val="1"/>
        </dgm:presLayoutVars>
      </dgm:prSet>
      <dgm:spPr/>
    </dgm:pt>
    <dgm:pt modelId="{CF592924-8C78-5F4B-910B-7E7A8EC8CAC3}" type="pres">
      <dgm:prSet presAssocID="{0076770B-2932-9445-BABC-A54AD9A201FC}" presName="funnel" presStyleLbl="trAlignAcc1" presStyleIdx="0" presStyleCnt="1"/>
      <dgm:spPr/>
    </dgm:pt>
  </dgm:ptLst>
  <dgm:cxnLst>
    <dgm:cxn modelId="{D5C39661-1435-DC40-9246-756FA7C40D4B}" type="presOf" srcId="{B44FD443-18A8-3B4E-A3ED-C7374ECECEF7}" destId="{5C363C58-9B4A-B945-8D00-A58D7B2F97D0}" srcOrd="0" destOrd="0" presId="urn:microsoft.com/office/officeart/2005/8/layout/funnel1"/>
    <dgm:cxn modelId="{1D305050-5877-FF43-9A04-DC42E494BF2C}" srcId="{0076770B-2932-9445-BABC-A54AD9A201FC}" destId="{D15C56D7-19C6-6D49-B643-37D19F6C16D5}" srcOrd="2" destOrd="0" parTransId="{8BFA834E-42CA-4449-A778-8229A88D36C2}" sibTransId="{463CE5B7-3FB6-EE43-87F4-150E6A0511F0}"/>
    <dgm:cxn modelId="{D9CD6753-7A6A-824A-A546-71531C65C410}" type="presOf" srcId="{0D1E5573-13C7-DC48-A61E-0C153528CEF8}" destId="{7C83CECA-346C-DB44-B30C-EB7BAE98846B}" srcOrd="0" destOrd="0" presId="urn:microsoft.com/office/officeart/2005/8/layout/funnel1"/>
    <dgm:cxn modelId="{3938D274-0BFF-E943-8440-4AF93F2E5E3C}" type="presOf" srcId="{D15C56D7-19C6-6D49-B643-37D19F6C16D5}" destId="{F287854F-1188-AA4D-8435-B624ABD0E23A}" srcOrd="0" destOrd="0" presId="urn:microsoft.com/office/officeart/2005/8/layout/funnel1"/>
    <dgm:cxn modelId="{62DE5086-FB39-5847-AA8C-DF59FF5C5DAD}" type="presOf" srcId="{B1D5D7F6-EDDB-D947-899B-7675FBA151CE}" destId="{975E4AF4-42A8-4B4C-B6E2-6D9F9AB1253E}" srcOrd="0" destOrd="0" presId="urn:microsoft.com/office/officeart/2005/8/layout/funnel1"/>
    <dgm:cxn modelId="{044D269E-46F3-4F49-8E6B-29FD1292BA57}" srcId="{0076770B-2932-9445-BABC-A54AD9A201FC}" destId="{B44FD443-18A8-3B4E-A3ED-C7374ECECEF7}" srcOrd="1" destOrd="0" parTransId="{81263ACC-8B89-7442-9BB0-5AD849A813B9}" sibTransId="{822AC5F4-4BD9-7A4A-B0CC-938D0F3C71F5}"/>
    <dgm:cxn modelId="{D5738EB0-F004-E444-90A2-8278693E79E1}" type="presOf" srcId="{0076770B-2932-9445-BABC-A54AD9A201FC}" destId="{96ED24B5-1C8E-F840-8F2E-55700299B74A}" srcOrd="0" destOrd="0" presId="urn:microsoft.com/office/officeart/2005/8/layout/funnel1"/>
    <dgm:cxn modelId="{69019CCA-CF63-3747-9E0A-D3372D0489BE}" srcId="{0076770B-2932-9445-BABC-A54AD9A201FC}" destId="{B1D5D7F6-EDDB-D947-899B-7675FBA151CE}" srcOrd="0" destOrd="0" parTransId="{6EA1C976-CEE3-0842-870B-25185F5F8ED6}" sibTransId="{C803F5EC-FFB9-F34F-998B-285DC36ABD9C}"/>
    <dgm:cxn modelId="{9E01B0DF-256D-AE4F-A4FF-6D8AF3F86295}" srcId="{0076770B-2932-9445-BABC-A54AD9A201FC}" destId="{0D1E5573-13C7-DC48-A61E-0C153528CEF8}" srcOrd="3" destOrd="0" parTransId="{B1D3EA8A-07B1-F243-92F8-98BC305BCF93}" sibTransId="{D99A6533-19D7-7046-96A1-473B0A8AAFB8}"/>
    <dgm:cxn modelId="{7A865D44-6F72-C34E-8CD2-40991C9022B0}" type="presParOf" srcId="{96ED24B5-1C8E-F840-8F2E-55700299B74A}" destId="{E9AEE9B7-BBC7-584D-A9F0-09177F0B0368}" srcOrd="0" destOrd="0" presId="urn:microsoft.com/office/officeart/2005/8/layout/funnel1"/>
    <dgm:cxn modelId="{819DB029-60CD-1845-92A8-20E331A4D834}" type="presParOf" srcId="{96ED24B5-1C8E-F840-8F2E-55700299B74A}" destId="{F8EFFD70-2209-944E-A815-531DAC8EB716}" srcOrd="1" destOrd="0" presId="urn:microsoft.com/office/officeart/2005/8/layout/funnel1"/>
    <dgm:cxn modelId="{02F60F53-2F51-8446-8365-C50006E1EEB0}" type="presParOf" srcId="{96ED24B5-1C8E-F840-8F2E-55700299B74A}" destId="{7C83CECA-346C-DB44-B30C-EB7BAE98846B}" srcOrd="2" destOrd="0" presId="urn:microsoft.com/office/officeart/2005/8/layout/funnel1"/>
    <dgm:cxn modelId="{B48EB7A6-699C-C047-A095-17B1E81173A0}" type="presParOf" srcId="{96ED24B5-1C8E-F840-8F2E-55700299B74A}" destId="{F287854F-1188-AA4D-8435-B624ABD0E23A}" srcOrd="3" destOrd="0" presId="urn:microsoft.com/office/officeart/2005/8/layout/funnel1"/>
    <dgm:cxn modelId="{1900DB06-BD2D-E54D-AEFC-8DDA15A4233C}" type="presParOf" srcId="{96ED24B5-1C8E-F840-8F2E-55700299B74A}" destId="{5C363C58-9B4A-B945-8D00-A58D7B2F97D0}" srcOrd="4" destOrd="0" presId="urn:microsoft.com/office/officeart/2005/8/layout/funnel1"/>
    <dgm:cxn modelId="{A7C68BE7-9091-B14A-8ED3-EF52F7994FD0}" type="presParOf" srcId="{96ED24B5-1C8E-F840-8F2E-55700299B74A}" destId="{975E4AF4-42A8-4B4C-B6E2-6D9F9AB1253E}" srcOrd="5" destOrd="0" presId="urn:microsoft.com/office/officeart/2005/8/layout/funnel1"/>
    <dgm:cxn modelId="{576753FD-A4B2-6547-82C8-ABD2DF41C9C3}" type="presParOf" srcId="{96ED24B5-1C8E-F840-8F2E-55700299B74A}" destId="{CF592924-8C78-5F4B-910B-7E7A8EC8CAC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CC7147-53E6-6844-9EC2-7355F3E0268A}" type="doc">
      <dgm:prSet loTypeId="urn:microsoft.com/office/officeart/2005/8/layout/balance1" loCatId="list" qsTypeId="urn:microsoft.com/office/officeart/2005/8/quickstyle/simple2" qsCatId="simple" csTypeId="urn:microsoft.com/office/officeart/2005/8/colors/accent1_2" csCatId="accent1" phldr="1"/>
      <dgm:spPr/>
      <dgm:t>
        <a:bodyPr/>
        <a:lstStyle/>
        <a:p>
          <a:endParaRPr lang="en-US"/>
        </a:p>
      </dgm:t>
    </dgm:pt>
    <dgm:pt modelId="{57C8BF78-A1BC-444F-9798-014CB16AD3D6}">
      <dgm:prSet custT="1"/>
      <dgm:spPr/>
      <dgm:t>
        <a:bodyPr/>
        <a:lstStyle/>
        <a:p>
          <a:pPr rtl="0"/>
          <a:r>
            <a:rPr lang="en-US" sz="1200" dirty="0">
              <a:latin typeface="Open Sans" charset="0"/>
              <a:ea typeface="Open Sans" charset="0"/>
              <a:cs typeface="Open Sans" charset="0"/>
            </a:rPr>
            <a:t>Interested in creating systems as smart as possible </a:t>
          </a:r>
        </a:p>
      </dgm:t>
    </dgm:pt>
    <dgm:pt modelId="{8E5F6577-34A5-244C-8F30-EAB73D05B0EB}" type="parTrans" cxnId="{B0717F6B-E16D-3744-A79C-D5DB3BBCABAA}">
      <dgm:prSet/>
      <dgm:spPr/>
      <dgm:t>
        <a:bodyPr/>
        <a:lstStyle/>
        <a:p>
          <a:endParaRPr lang="en-US" sz="2000">
            <a:latin typeface="Open Sans" charset="0"/>
            <a:ea typeface="Open Sans" charset="0"/>
            <a:cs typeface="Open Sans" charset="0"/>
          </a:endParaRPr>
        </a:p>
      </dgm:t>
    </dgm:pt>
    <dgm:pt modelId="{CEB2C266-F166-D040-B807-B2A4ED072F3B}" type="sibTrans" cxnId="{B0717F6B-E16D-3744-A79C-D5DB3BBCABAA}">
      <dgm:prSet/>
      <dgm:spPr/>
      <dgm:t>
        <a:bodyPr/>
        <a:lstStyle/>
        <a:p>
          <a:endParaRPr lang="en-US" sz="2000">
            <a:latin typeface="Open Sans" charset="0"/>
            <a:ea typeface="Open Sans" charset="0"/>
            <a:cs typeface="Open Sans" charset="0"/>
          </a:endParaRPr>
        </a:p>
      </dgm:t>
    </dgm:pt>
    <dgm:pt modelId="{940546A8-83C0-3B42-B304-8EF41046F2E5}">
      <dgm:prSet custT="1"/>
      <dgm:spPr/>
      <dgm:t>
        <a:bodyPr/>
        <a:lstStyle/>
        <a:p>
          <a:pPr rtl="0"/>
          <a:r>
            <a:rPr lang="en-US" sz="1200" dirty="0">
              <a:latin typeface="Open Sans" charset="0"/>
              <a:ea typeface="Open Sans" charset="0"/>
              <a:cs typeface="Open Sans" charset="0"/>
            </a:rPr>
            <a:t>Optimal solutions to real-world problems</a:t>
          </a:r>
        </a:p>
      </dgm:t>
    </dgm:pt>
    <dgm:pt modelId="{0ACDA44F-D2FB-0C47-8597-39B47533009D}" type="parTrans" cxnId="{9001241B-A666-6F4D-BD77-54B34CF917B7}">
      <dgm:prSet/>
      <dgm:spPr/>
      <dgm:t>
        <a:bodyPr/>
        <a:lstStyle/>
        <a:p>
          <a:endParaRPr lang="en-US" sz="2000">
            <a:latin typeface="Open Sans" charset="0"/>
            <a:ea typeface="Open Sans" charset="0"/>
            <a:cs typeface="Open Sans" charset="0"/>
          </a:endParaRPr>
        </a:p>
      </dgm:t>
    </dgm:pt>
    <dgm:pt modelId="{9951E3B7-4659-644E-B3C0-831239B34FEE}" type="sibTrans" cxnId="{9001241B-A666-6F4D-BD77-54B34CF917B7}">
      <dgm:prSet/>
      <dgm:spPr/>
      <dgm:t>
        <a:bodyPr/>
        <a:lstStyle/>
        <a:p>
          <a:endParaRPr lang="en-US" sz="2000">
            <a:latin typeface="Open Sans" charset="0"/>
            <a:ea typeface="Open Sans" charset="0"/>
            <a:cs typeface="Open Sans" charset="0"/>
          </a:endParaRPr>
        </a:p>
      </dgm:t>
    </dgm:pt>
    <dgm:pt modelId="{C6771831-ABCD-A546-9662-16317DB5ABA3}">
      <dgm:prSet custT="1"/>
      <dgm:spPr/>
      <dgm:t>
        <a:bodyPr/>
        <a:lstStyle/>
        <a:p>
          <a:pPr rtl="0"/>
          <a:r>
            <a:rPr lang="en-US" sz="1200" dirty="0">
              <a:latin typeface="Open Sans" charset="0"/>
              <a:ea typeface="Open Sans" charset="0"/>
              <a:cs typeface="Open Sans" charset="0"/>
            </a:rPr>
            <a:t>Would make NPC fights as effectively as possible</a:t>
          </a:r>
        </a:p>
      </dgm:t>
    </dgm:pt>
    <dgm:pt modelId="{6AE2CE53-290C-6847-95DF-53F0CCF3948C}" type="parTrans" cxnId="{C8001287-C4E7-6D4D-A529-3769FB83FA38}">
      <dgm:prSet/>
      <dgm:spPr/>
      <dgm:t>
        <a:bodyPr/>
        <a:lstStyle/>
        <a:p>
          <a:endParaRPr lang="en-US" sz="2000">
            <a:latin typeface="Open Sans" charset="0"/>
            <a:ea typeface="Open Sans" charset="0"/>
            <a:cs typeface="Open Sans" charset="0"/>
          </a:endParaRPr>
        </a:p>
      </dgm:t>
    </dgm:pt>
    <dgm:pt modelId="{FB942F5A-BE3C-8B4A-997B-23FF05017EC2}" type="sibTrans" cxnId="{C8001287-C4E7-6D4D-A529-3769FB83FA38}">
      <dgm:prSet/>
      <dgm:spPr/>
      <dgm:t>
        <a:bodyPr/>
        <a:lstStyle/>
        <a:p>
          <a:endParaRPr lang="en-US" sz="2000">
            <a:latin typeface="Open Sans" charset="0"/>
            <a:ea typeface="Open Sans" charset="0"/>
            <a:cs typeface="Open Sans" charset="0"/>
          </a:endParaRPr>
        </a:p>
      </dgm:t>
    </dgm:pt>
    <dgm:pt modelId="{A77E2D53-D234-464F-BDAF-4C48DFC9B26D}">
      <dgm:prSet custT="1"/>
      <dgm:spPr/>
      <dgm:t>
        <a:bodyPr/>
        <a:lstStyle/>
        <a:p>
          <a:pPr rtl="0"/>
          <a:r>
            <a:rPr lang="en-US" sz="1200" dirty="0">
              <a:latin typeface="Open Sans" charset="0"/>
              <a:ea typeface="Open Sans" charset="0"/>
              <a:cs typeface="Open Sans" charset="0"/>
            </a:rPr>
            <a:t>Create “realistic simulations” of intelligence</a:t>
          </a:r>
        </a:p>
      </dgm:t>
    </dgm:pt>
    <dgm:pt modelId="{53AC1A34-E2B5-4248-A9EE-37C9B91B677C}" type="parTrans" cxnId="{02025453-7DAD-7443-864F-28D4E547FFD7}">
      <dgm:prSet/>
      <dgm:spPr/>
      <dgm:t>
        <a:bodyPr/>
        <a:lstStyle/>
        <a:p>
          <a:endParaRPr lang="en-US" sz="2000">
            <a:latin typeface="Open Sans" charset="0"/>
            <a:ea typeface="Open Sans" charset="0"/>
            <a:cs typeface="Open Sans" charset="0"/>
          </a:endParaRPr>
        </a:p>
      </dgm:t>
    </dgm:pt>
    <dgm:pt modelId="{A0E7A760-2AAA-5644-A112-66706AE46BD3}" type="sibTrans" cxnId="{02025453-7DAD-7443-864F-28D4E547FFD7}">
      <dgm:prSet/>
      <dgm:spPr/>
      <dgm:t>
        <a:bodyPr/>
        <a:lstStyle/>
        <a:p>
          <a:endParaRPr lang="en-US" sz="2000">
            <a:latin typeface="Open Sans" charset="0"/>
            <a:ea typeface="Open Sans" charset="0"/>
            <a:cs typeface="Open Sans" charset="0"/>
          </a:endParaRPr>
        </a:p>
      </dgm:t>
    </dgm:pt>
    <dgm:pt modelId="{2FB07512-304F-4848-92A3-D584E6DB0D13}">
      <dgm:prSet custT="1"/>
      <dgm:spPr/>
      <dgm:t>
        <a:bodyPr/>
        <a:lstStyle/>
        <a:p>
          <a:pPr rtl="0"/>
          <a:r>
            <a:rPr lang="en-US" sz="1200" dirty="0">
              <a:latin typeface="Open Sans" charset="0"/>
              <a:ea typeface="Open Sans" charset="0"/>
              <a:cs typeface="Open Sans" charset="0"/>
            </a:rPr>
            <a:t>Enhance the players experience</a:t>
          </a:r>
        </a:p>
      </dgm:t>
    </dgm:pt>
    <dgm:pt modelId="{C1FED26F-9AC4-CD45-984D-3706CE2E683F}" type="parTrans" cxnId="{08486C27-69EE-004E-ABDC-C4BDEFFFE641}">
      <dgm:prSet/>
      <dgm:spPr/>
      <dgm:t>
        <a:bodyPr/>
        <a:lstStyle/>
        <a:p>
          <a:endParaRPr lang="en-US" sz="2000">
            <a:latin typeface="Open Sans" charset="0"/>
            <a:ea typeface="Open Sans" charset="0"/>
            <a:cs typeface="Open Sans" charset="0"/>
          </a:endParaRPr>
        </a:p>
      </dgm:t>
    </dgm:pt>
    <dgm:pt modelId="{2390E10D-6E7E-9145-BCE6-FE2F25221B87}" type="sibTrans" cxnId="{08486C27-69EE-004E-ABDC-C4BDEFFFE641}">
      <dgm:prSet/>
      <dgm:spPr/>
      <dgm:t>
        <a:bodyPr/>
        <a:lstStyle/>
        <a:p>
          <a:endParaRPr lang="en-US" sz="2000">
            <a:latin typeface="Open Sans" charset="0"/>
            <a:ea typeface="Open Sans" charset="0"/>
            <a:cs typeface="Open Sans" charset="0"/>
          </a:endParaRPr>
        </a:p>
      </dgm:t>
    </dgm:pt>
    <dgm:pt modelId="{D1664CB2-C974-3240-B352-5546E13F68CF}">
      <dgm:prSet custT="1"/>
      <dgm:spPr/>
      <dgm:t>
        <a:bodyPr/>
        <a:lstStyle/>
        <a:p>
          <a:pPr rtl="0"/>
          <a:r>
            <a:rPr lang="en-US" sz="1200" dirty="0">
              <a:latin typeface="Open Sans" charset="0"/>
              <a:ea typeface="Open Sans" charset="0"/>
              <a:cs typeface="Open Sans" charset="0"/>
            </a:rPr>
            <a:t>Game AI aims to make an immersive experience</a:t>
          </a:r>
        </a:p>
      </dgm:t>
    </dgm:pt>
    <dgm:pt modelId="{5F10FC9C-2A80-CB45-B179-4B6F00C778F1}" type="parTrans" cxnId="{5C36011A-D9C1-1447-BBB6-FEC1E41BBA8D}">
      <dgm:prSet/>
      <dgm:spPr/>
      <dgm:t>
        <a:bodyPr/>
        <a:lstStyle/>
        <a:p>
          <a:endParaRPr lang="en-US" sz="2000">
            <a:latin typeface="Open Sans" charset="0"/>
            <a:ea typeface="Open Sans" charset="0"/>
            <a:cs typeface="Open Sans" charset="0"/>
          </a:endParaRPr>
        </a:p>
      </dgm:t>
    </dgm:pt>
    <dgm:pt modelId="{E71182C9-F612-EE44-9E7F-2E016863289F}" type="sibTrans" cxnId="{5C36011A-D9C1-1447-BBB6-FEC1E41BBA8D}">
      <dgm:prSet/>
      <dgm:spPr/>
      <dgm:t>
        <a:bodyPr/>
        <a:lstStyle/>
        <a:p>
          <a:endParaRPr lang="en-US" sz="2000">
            <a:latin typeface="Open Sans" charset="0"/>
            <a:ea typeface="Open Sans" charset="0"/>
            <a:cs typeface="Open Sans" charset="0"/>
          </a:endParaRPr>
        </a:p>
      </dgm:t>
    </dgm:pt>
    <dgm:pt modelId="{1FD4D9BD-A204-5A4C-BAC3-B841759F0199}">
      <dgm:prSet custT="1"/>
      <dgm:spPr/>
      <dgm:t>
        <a:bodyPr/>
        <a:lstStyle/>
        <a:p>
          <a:pPr rtl="0"/>
          <a:r>
            <a:rPr lang="en-US" sz="3600" dirty="0">
              <a:latin typeface="Open Sans" charset="0"/>
              <a:ea typeface="Open Sans" charset="0"/>
              <a:cs typeface="Open Sans" charset="0"/>
            </a:rPr>
            <a:t>PURE AI</a:t>
          </a:r>
        </a:p>
      </dgm:t>
    </dgm:pt>
    <dgm:pt modelId="{6BD66B74-2113-4749-8CB0-E940FAA89C25}" type="parTrans" cxnId="{7BFED834-67FF-F74B-9267-6E38A88B2F8D}">
      <dgm:prSet/>
      <dgm:spPr/>
      <dgm:t>
        <a:bodyPr/>
        <a:lstStyle/>
        <a:p>
          <a:endParaRPr lang="en-US" sz="2000">
            <a:latin typeface="Open Sans" charset="0"/>
            <a:ea typeface="Open Sans" charset="0"/>
            <a:cs typeface="Open Sans" charset="0"/>
          </a:endParaRPr>
        </a:p>
      </dgm:t>
    </dgm:pt>
    <dgm:pt modelId="{CB073034-A0DB-F74E-B251-1FFFF57A274A}" type="sibTrans" cxnId="{7BFED834-67FF-F74B-9267-6E38A88B2F8D}">
      <dgm:prSet/>
      <dgm:spPr/>
      <dgm:t>
        <a:bodyPr/>
        <a:lstStyle/>
        <a:p>
          <a:endParaRPr lang="en-US" sz="2000">
            <a:latin typeface="Open Sans" charset="0"/>
            <a:ea typeface="Open Sans" charset="0"/>
            <a:cs typeface="Open Sans" charset="0"/>
          </a:endParaRPr>
        </a:p>
      </dgm:t>
    </dgm:pt>
    <dgm:pt modelId="{67516C44-22E5-4B47-A785-77A08837044A}">
      <dgm:prSet custT="1"/>
      <dgm:spPr/>
      <dgm:t>
        <a:bodyPr/>
        <a:lstStyle/>
        <a:p>
          <a:pPr rtl="0"/>
          <a:r>
            <a:rPr lang="en-US" sz="3600" dirty="0">
              <a:latin typeface="Open Sans" charset="0"/>
              <a:ea typeface="Open Sans" charset="0"/>
              <a:cs typeface="Open Sans" charset="0"/>
            </a:rPr>
            <a:t>GAME AI</a:t>
          </a:r>
        </a:p>
      </dgm:t>
    </dgm:pt>
    <dgm:pt modelId="{5B567B6A-60EC-B344-A838-3FBBCFD659F6}" type="parTrans" cxnId="{DD0D9C8D-1727-144E-A8FC-C539694BF015}">
      <dgm:prSet/>
      <dgm:spPr/>
      <dgm:t>
        <a:bodyPr/>
        <a:lstStyle/>
        <a:p>
          <a:endParaRPr lang="en-US" sz="2000">
            <a:latin typeface="Open Sans" charset="0"/>
            <a:ea typeface="Open Sans" charset="0"/>
            <a:cs typeface="Open Sans" charset="0"/>
          </a:endParaRPr>
        </a:p>
      </dgm:t>
    </dgm:pt>
    <dgm:pt modelId="{C2FF0C53-839D-4144-BE00-13C1E04AB746}" type="sibTrans" cxnId="{DD0D9C8D-1727-144E-A8FC-C539694BF015}">
      <dgm:prSet/>
      <dgm:spPr/>
      <dgm:t>
        <a:bodyPr/>
        <a:lstStyle/>
        <a:p>
          <a:endParaRPr lang="en-US" sz="2000">
            <a:latin typeface="Open Sans" charset="0"/>
            <a:ea typeface="Open Sans" charset="0"/>
            <a:cs typeface="Open Sans" charset="0"/>
          </a:endParaRPr>
        </a:p>
      </dgm:t>
    </dgm:pt>
    <dgm:pt modelId="{C4D3AC65-E995-1B42-B923-78E50CB31C6F}">
      <dgm:prSet custT="1"/>
      <dgm:spPr/>
      <dgm:t>
        <a:bodyPr/>
        <a:lstStyle/>
        <a:p>
          <a:pPr rtl="0"/>
          <a:r>
            <a:rPr lang="en-US" sz="1200">
              <a:latin typeface="Open Sans" charset="0"/>
              <a:ea typeface="Open Sans" charset="0"/>
              <a:cs typeface="Open Sans" charset="0"/>
            </a:rPr>
            <a:t>The purpose of Game AI is for Entertainment, not problem solving</a:t>
          </a:r>
          <a:endParaRPr lang="en-US" sz="1200" dirty="0">
            <a:latin typeface="Open Sans" charset="0"/>
            <a:ea typeface="Open Sans" charset="0"/>
            <a:cs typeface="Open Sans" charset="0"/>
          </a:endParaRPr>
        </a:p>
      </dgm:t>
    </dgm:pt>
    <dgm:pt modelId="{E3101AD1-185A-B34D-92FF-60B498D2510B}" type="parTrans" cxnId="{50E63B9E-EB62-B44D-A0E9-CDF32EC2E776}">
      <dgm:prSet/>
      <dgm:spPr/>
      <dgm:t>
        <a:bodyPr/>
        <a:lstStyle/>
        <a:p>
          <a:endParaRPr lang="en-US" sz="2000">
            <a:latin typeface="Open Sans" charset="0"/>
            <a:ea typeface="Open Sans" charset="0"/>
            <a:cs typeface="Open Sans" charset="0"/>
          </a:endParaRPr>
        </a:p>
      </dgm:t>
    </dgm:pt>
    <dgm:pt modelId="{21504B20-F7DB-4D49-AD8A-5B36BC76ED70}" type="sibTrans" cxnId="{50E63B9E-EB62-B44D-A0E9-CDF32EC2E776}">
      <dgm:prSet/>
      <dgm:spPr/>
      <dgm:t>
        <a:bodyPr/>
        <a:lstStyle/>
        <a:p>
          <a:endParaRPr lang="en-US" sz="2000">
            <a:latin typeface="Open Sans" charset="0"/>
            <a:ea typeface="Open Sans" charset="0"/>
            <a:cs typeface="Open Sans" charset="0"/>
          </a:endParaRPr>
        </a:p>
      </dgm:t>
    </dgm:pt>
    <dgm:pt modelId="{FB52E15A-72C8-8540-80E6-58B72777B750}" type="pres">
      <dgm:prSet presAssocID="{2ECC7147-53E6-6844-9EC2-7355F3E0268A}" presName="outerComposite" presStyleCnt="0">
        <dgm:presLayoutVars>
          <dgm:chMax val="2"/>
          <dgm:animLvl val="lvl"/>
          <dgm:resizeHandles val="exact"/>
        </dgm:presLayoutVars>
      </dgm:prSet>
      <dgm:spPr/>
    </dgm:pt>
    <dgm:pt modelId="{DBDC3FBF-4473-2947-84F3-7BE5563ADF13}" type="pres">
      <dgm:prSet presAssocID="{2ECC7147-53E6-6844-9EC2-7355F3E0268A}" presName="dummyMaxCanvas" presStyleCnt="0"/>
      <dgm:spPr/>
    </dgm:pt>
    <dgm:pt modelId="{787DA33A-43B9-5B45-B374-09B45A1E9550}" type="pres">
      <dgm:prSet presAssocID="{2ECC7147-53E6-6844-9EC2-7355F3E0268A}" presName="parentComposite" presStyleCnt="0"/>
      <dgm:spPr/>
    </dgm:pt>
    <dgm:pt modelId="{F7C0648C-7A5F-5741-B5E4-DD590245CD34}" type="pres">
      <dgm:prSet presAssocID="{2ECC7147-53E6-6844-9EC2-7355F3E0268A}" presName="parent1" presStyleLbl="alignAccFollowNode1" presStyleIdx="0" presStyleCnt="4">
        <dgm:presLayoutVars>
          <dgm:chMax val="4"/>
        </dgm:presLayoutVars>
      </dgm:prSet>
      <dgm:spPr/>
    </dgm:pt>
    <dgm:pt modelId="{86262091-EA25-E04C-84AF-2F53FDEBE99D}" type="pres">
      <dgm:prSet presAssocID="{2ECC7147-53E6-6844-9EC2-7355F3E0268A}" presName="parent2" presStyleLbl="alignAccFollowNode1" presStyleIdx="1" presStyleCnt="4">
        <dgm:presLayoutVars>
          <dgm:chMax val="4"/>
        </dgm:presLayoutVars>
      </dgm:prSet>
      <dgm:spPr/>
    </dgm:pt>
    <dgm:pt modelId="{68DDD01F-E039-7842-BEB2-29CFE8BB2B53}" type="pres">
      <dgm:prSet presAssocID="{2ECC7147-53E6-6844-9EC2-7355F3E0268A}" presName="childrenComposite" presStyleCnt="0"/>
      <dgm:spPr/>
    </dgm:pt>
    <dgm:pt modelId="{FCA680D5-4425-1D49-A2E9-8EC96DFBB105}" type="pres">
      <dgm:prSet presAssocID="{2ECC7147-53E6-6844-9EC2-7355F3E0268A}" presName="dummyMaxCanvas_ChildArea" presStyleCnt="0"/>
      <dgm:spPr/>
    </dgm:pt>
    <dgm:pt modelId="{94CB4F91-6C11-C543-B6AA-171B3AC2152D}" type="pres">
      <dgm:prSet presAssocID="{2ECC7147-53E6-6844-9EC2-7355F3E0268A}" presName="fulcrum" presStyleLbl="alignAccFollowNode1" presStyleIdx="2" presStyleCnt="4"/>
      <dgm:spPr/>
    </dgm:pt>
    <dgm:pt modelId="{1297D37C-E969-F54D-958B-31503BDAF000}" type="pres">
      <dgm:prSet presAssocID="{2ECC7147-53E6-6844-9EC2-7355F3E0268A}" presName="balance_34" presStyleLbl="alignAccFollowNode1" presStyleIdx="3" presStyleCnt="4">
        <dgm:presLayoutVars>
          <dgm:bulletEnabled val="1"/>
        </dgm:presLayoutVars>
      </dgm:prSet>
      <dgm:spPr/>
    </dgm:pt>
    <dgm:pt modelId="{AD1D2165-4001-1C45-ABFB-D147AFE89B96}" type="pres">
      <dgm:prSet presAssocID="{2ECC7147-53E6-6844-9EC2-7355F3E0268A}" presName="right_34_1" presStyleLbl="node1" presStyleIdx="0" presStyleCnt="7">
        <dgm:presLayoutVars>
          <dgm:bulletEnabled val="1"/>
        </dgm:presLayoutVars>
      </dgm:prSet>
      <dgm:spPr/>
    </dgm:pt>
    <dgm:pt modelId="{1AD6E79D-D992-8E4B-855D-9A0194F1376D}" type="pres">
      <dgm:prSet presAssocID="{2ECC7147-53E6-6844-9EC2-7355F3E0268A}" presName="right_34_2" presStyleLbl="node1" presStyleIdx="1" presStyleCnt="7">
        <dgm:presLayoutVars>
          <dgm:bulletEnabled val="1"/>
        </dgm:presLayoutVars>
      </dgm:prSet>
      <dgm:spPr/>
    </dgm:pt>
    <dgm:pt modelId="{4E55B834-6D93-E74D-9283-2A6FAA1D8ABF}" type="pres">
      <dgm:prSet presAssocID="{2ECC7147-53E6-6844-9EC2-7355F3E0268A}" presName="right_34_3" presStyleLbl="node1" presStyleIdx="2" presStyleCnt="7">
        <dgm:presLayoutVars>
          <dgm:bulletEnabled val="1"/>
        </dgm:presLayoutVars>
      </dgm:prSet>
      <dgm:spPr/>
    </dgm:pt>
    <dgm:pt modelId="{0C0C248C-D0BF-AF42-B20F-7526ECA00ABD}" type="pres">
      <dgm:prSet presAssocID="{2ECC7147-53E6-6844-9EC2-7355F3E0268A}" presName="right_34_4" presStyleLbl="node1" presStyleIdx="3" presStyleCnt="7">
        <dgm:presLayoutVars>
          <dgm:bulletEnabled val="1"/>
        </dgm:presLayoutVars>
      </dgm:prSet>
      <dgm:spPr/>
    </dgm:pt>
    <dgm:pt modelId="{6116FB62-37BB-2244-A6F7-200C22DEDE53}" type="pres">
      <dgm:prSet presAssocID="{2ECC7147-53E6-6844-9EC2-7355F3E0268A}" presName="left_34_1" presStyleLbl="node1" presStyleIdx="4" presStyleCnt="7">
        <dgm:presLayoutVars>
          <dgm:bulletEnabled val="1"/>
        </dgm:presLayoutVars>
      </dgm:prSet>
      <dgm:spPr/>
    </dgm:pt>
    <dgm:pt modelId="{1C4901D2-01BB-1C46-B617-5B8EFB3F5DE9}" type="pres">
      <dgm:prSet presAssocID="{2ECC7147-53E6-6844-9EC2-7355F3E0268A}" presName="left_34_2" presStyleLbl="node1" presStyleIdx="5" presStyleCnt="7">
        <dgm:presLayoutVars>
          <dgm:bulletEnabled val="1"/>
        </dgm:presLayoutVars>
      </dgm:prSet>
      <dgm:spPr/>
    </dgm:pt>
    <dgm:pt modelId="{1EA63D5E-386E-394D-BA00-EEDE996E26EB}" type="pres">
      <dgm:prSet presAssocID="{2ECC7147-53E6-6844-9EC2-7355F3E0268A}" presName="left_34_3" presStyleLbl="node1" presStyleIdx="6" presStyleCnt="7">
        <dgm:presLayoutVars>
          <dgm:bulletEnabled val="1"/>
        </dgm:presLayoutVars>
      </dgm:prSet>
      <dgm:spPr/>
    </dgm:pt>
  </dgm:ptLst>
  <dgm:cxnLst>
    <dgm:cxn modelId="{5C494813-4FB5-FB43-B20E-D6D1EB83DBB5}" type="presOf" srcId="{C6771831-ABCD-A546-9662-16317DB5ABA3}" destId="{1EA63D5E-386E-394D-BA00-EEDE996E26EB}" srcOrd="0" destOrd="0" presId="urn:microsoft.com/office/officeart/2005/8/layout/balance1"/>
    <dgm:cxn modelId="{56286819-BC75-6343-B599-3A05B12D2352}" type="presOf" srcId="{2ECC7147-53E6-6844-9EC2-7355F3E0268A}" destId="{FB52E15A-72C8-8540-80E6-58B72777B750}" srcOrd="0" destOrd="0" presId="urn:microsoft.com/office/officeart/2005/8/layout/balance1"/>
    <dgm:cxn modelId="{5C36011A-D9C1-1447-BBB6-FEC1E41BBA8D}" srcId="{67516C44-22E5-4B47-A785-77A08837044A}" destId="{D1664CB2-C974-3240-B352-5546E13F68CF}" srcOrd="2" destOrd="0" parTransId="{5F10FC9C-2A80-CB45-B179-4B6F00C778F1}" sibTransId="{E71182C9-F612-EE44-9E7F-2E016863289F}"/>
    <dgm:cxn modelId="{9001241B-A666-6F4D-BD77-54B34CF917B7}" srcId="{1FD4D9BD-A204-5A4C-BAC3-B841759F0199}" destId="{940546A8-83C0-3B42-B304-8EF41046F2E5}" srcOrd="1" destOrd="0" parTransId="{0ACDA44F-D2FB-0C47-8597-39B47533009D}" sibTransId="{9951E3B7-4659-644E-B3C0-831239B34FEE}"/>
    <dgm:cxn modelId="{08486C27-69EE-004E-ABDC-C4BDEFFFE641}" srcId="{67516C44-22E5-4B47-A785-77A08837044A}" destId="{2FB07512-304F-4848-92A3-D584E6DB0D13}" srcOrd="1" destOrd="0" parTransId="{C1FED26F-9AC4-CD45-984D-3706CE2E683F}" sibTransId="{2390E10D-6E7E-9145-BCE6-FE2F25221B87}"/>
    <dgm:cxn modelId="{7BFED834-67FF-F74B-9267-6E38A88B2F8D}" srcId="{2ECC7147-53E6-6844-9EC2-7355F3E0268A}" destId="{1FD4D9BD-A204-5A4C-BAC3-B841759F0199}" srcOrd="0" destOrd="0" parTransId="{6BD66B74-2113-4749-8CB0-E940FAA89C25}" sibTransId="{CB073034-A0DB-F74E-B251-1FFFF57A274A}"/>
    <dgm:cxn modelId="{B0717F6B-E16D-3744-A79C-D5DB3BBCABAA}" srcId="{1FD4D9BD-A204-5A4C-BAC3-B841759F0199}" destId="{57C8BF78-A1BC-444F-9798-014CB16AD3D6}" srcOrd="0" destOrd="0" parTransId="{8E5F6577-34A5-244C-8F30-EAB73D05B0EB}" sibTransId="{CEB2C266-F166-D040-B807-B2A4ED072F3B}"/>
    <dgm:cxn modelId="{D1F7514C-CC19-194E-87F1-D43D6AA52514}" type="presOf" srcId="{1FD4D9BD-A204-5A4C-BAC3-B841759F0199}" destId="{F7C0648C-7A5F-5741-B5E4-DD590245CD34}" srcOrd="0" destOrd="0" presId="urn:microsoft.com/office/officeart/2005/8/layout/balance1"/>
    <dgm:cxn modelId="{02025453-7DAD-7443-864F-28D4E547FFD7}" srcId="{67516C44-22E5-4B47-A785-77A08837044A}" destId="{A77E2D53-D234-464F-BDAF-4C48DFC9B26D}" srcOrd="0" destOrd="0" parTransId="{53AC1A34-E2B5-4248-A9EE-37C9B91B677C}" sibTransId="{A0E7A760-2AAA-5644-A112-66706AE46BD3}"/>
    <dgm:cxn modelId="{F3849358-5A8D-6741-8857-430423F82C99}" type="presOf" srcId="{C4D3AC65-E995-1B42-B923-78E50CB31C6F}" destId="{0C0C248C-D0BF-AF42-B20F-7526ECA00ABD}" srcOrd="0" destOrd="0" presId="urn:microsoft.com/office/officeart/2005/8/layout/balance1"/>
    <dgm:cxn modelId="{0610C886-3923-7143-B801-BAFED16D41A7}" type="presOf" srcId="{D1664CB2-C974-3240-B352-5546E13F68CF}" destId="{4E55B834-6D93-E74D-9283-2A6FAA1D8ABF}" srcOrd="0" destOrd="0" presId="urn:microsoft.com/office/officeart/2005/8/layout/balance1"/>
    <dgm:cxn modelId="{C8001287-C4E7-6D4D-A529-3769FB83FA38}" srcId="{1FD4D9BD-A204-5A4C-BAC3-B841759F0199}" destId="{C6771831-ABCD-A546-9662-16317DB5ABA3}" srcOrd="2" destOrd="0" parTransId="{6AE2CE53-290C-6847-95DF-53F0CCF3948C}" sibTransId="{FB942F5A-BE3C-8B4A-997B-23FF05017EC2}"/>
    <dgm:cxn modelId="{DD0D9C8D-1727-144E-A8FC-C539694BF015}" srcId="{2ECC7147-53E6-6844-9EC2-7355F3E0268A}" destId="{67516C44-22E5-4B47-A785-77A08837044A}" srcOrd="1" destOrd="0" parTransId="{5B567B6A-60EC-B344-A838-3FBBCFD659F6}" sibTransId="{C2FF0C53-839D-4144-BE00-13C1E04AB746}"/>
    <dgm:cxn modelId="{C3A6539C-CEF3-E54F-A3A3-FD2476628C86}" type="presOf" srcId="{67516C44-22E5-4B47-A785-77A08837044A}" destId="{86262091-EA25-E04C-84AF-2F53FDEBE99D}" srcOrd="0" destOrd="0" presId="urn:microsoft.com/office/officeart/2005/8/layout/balance1"/>
    <dgm:cxn modelId="{50E63B9E-EB62-B44D-A0E9-CDF32EC2E776}" srcId="{67516C44-22E5-4B47-A785-77A08837044A}" destId="{C4D3AC65-E995-1B42-B923-78E50CB31C6F}" srcOrd="3" destOrd="0" parTransId="{E3101AD1-185A-B34D-92FF-60B498D2510B}" sibTransId="{21504B20-F7DB-4D49-AD8A-5B36BC76ED70}"/>
    <dgm:cxn modelId="{3ACD67A6-15EC-9944-9727-11F38A6DB4BC}" type="presOf" srcId="{57C8BF78-A1BC-444F-9798-014CB16AD3D6}" destId="{6116FB62-37BB-2244-A6F7-200C22DEDE53}" srcOrd="0" destOrd="0" presId="urn:microsoft.com/office/officeart/2005/8/layout/balance1"/>
    <dgm:cxn modelId="{1D07BBB0-45EC-7648-BEEE-8AC67DA63F21}" type="presOf" srcId="{A77E2D53-D234-464F-BDAF-4C48DFC9B26D}" destId="{AD1D2165-4001-1C45-ABFB-D147AFE89B96}" srcOrd="0" destOrd="0" presId="urn:microsoft.com/office/officeart/2005/8/layout/balance1"/>
    <dgm:cxn modelId="{927973C4-C92A-8D48-8109-64DD73245B69}" type="presOf" srcId="{2FB07512-304F-4848-92A3-D584E6DB0D13}" destId="{1AD6E79D-D992-8E4B-855D-9A0194F1376D}" srcOrd="0" destOrd="0" presId="urn:microsoft.com/office/officeart/2005/8/layout/balance1"/>
    <dgm:cxn modelId="{BBDA49E4-95F5-4741-ABA9-631329A7F17E}" type="presOf" srcId="{940546A8-83C0-3B42-B304-8EF41046F2E5}" destId="{1C4901D2-01BB-1C46-B617-5B8EFB3F5DE9}" srcOrd="0" destOrd="0" presId="urn:microsoft.com/office/officeart/2005/8/layout/balance1"/>
    <dgm:cxn modelId="{59B58353-9E68-2041-88ED-6F840086A537}" type="presParOf" srcId="{FB52E15A-72C8-8540-80E6-58B72777B750}" destId="{DBDC3FBF-4473-2947-84F3-7BE5563ADF13}" srcOrd="0" destOrd="0" presId="urn:microsoft.com/office/officeart/2005/8/layout/balance1"/>
    <dgm:cxn modelId="{85E7962F-29FC-694A-A763-D02BFF570450}" type="presParOf" srcId="{FB52E15A-72C8-8540-80E6-58B72777B750}" destId="{787DA33A-43B9-5B45-B374-09B45A1E9550}" srcOrd="1" destOrd="0" presId="urn:microsoft.com/office/officeart/2005/8/layout/balance1"/>
    <dgm:cxn modelId="{CB631BA2-2DD4-9049-8F8E-E02BC4114739}" type="presParOf" srcId="{787DA33A-43B9-5B45-B374-09B45A1E9550}" destId="{F7C0648C-7A5F-5741-B5E4-DD590245CD34}" srcOrd="0" destOrd="0" presId="urn:microsoft.com/office/officeart/2005/8/layout/balance1"/>
    <dgm:cxn modelId="{3B458C7E-DC4F-B246-AE3F-5D7899346C56}" type="presParOf" srcId="{787DA33A-43B9-5B45-B374-09B45A1E9550}" destId="{86262091-EA25-E04C-84AF-2F53FDEBE99D}" srcOrd="1" destOrd="0" presId="urn:microsoft.com/office/officeart/2005/8/layout/balance1"/>
    <dgm:cxn modelId="{E71D7E5F-0714-F340-871E-F5493CFDDDCE}" type="presParOf" srcId="{FB52E15A-72C8-8540-80E6-58B72777B750}" destId="{68DDD01F-E039-7842-BEB2-29CFE8BB2B53}" srcOrd="2" destOrd="0" presId="urn:microsoft.com/office/officeart/2005/8/layout/balance1"/>
    <dgm:cxn modelId="{EBB3B9AA-A0A8-1B40-BA81-F29751C33311}" type="presParOf" srcId="{68DDD01F-E039-7842-BEB2-29CFE8BB2B53}" destId="{FCA680D5-4425-1D49-A2E9-8EC96DFBB105}" srcOrd="0" destOrd="0" presId="urn:microsoft.com/office/officeart/2005/8/layout/balance1"/>
    <dgm:cxn modelId="{0D450108-F056-CA4F-ABC1-DAC3951C9BD1}" type="presParOf" srcId="{68DDD01F-E039-7842-BEB2-29CFE8BB2B53}" destId="{94CB4F91-6C11-C543-B6AA-171B3AC2152D}" srcOrd="1" destOrd="0" presId="urn:microsoft.com/office/officeart/2005/8/layout/balance1"/>
    <dgm:cxn modelId="{85DB5EFD-B7C9-3140-B925-DCE2B7A5476D}" type="presParOf" srcId="{68DDD01F-E039-7842-BEB2-29CFE8BB2B53}" destId="{1297D37C-E969-F54D-958B-31503BDAF000}" srcOrd="2" destOrd="0" presId="urn:microsoft.com/office/officeart/2005/8/layout/balance1"/>
    <dgm:cxn modelId="{A86928D3-CB4B-9845-B061-FADC56918CA1}" type="presParOf" srcId="{68DDD01F-E039-7842-BEB2-29CFE8BB2B53}" destId="{AD1D2165-4001-1C45-ABFB-D147AFE89B96}" srcOrd="3" destOrd="0" presId="urn:microsoft.com/office/officeart/2005/8/layout/balance1"/>
    <dgm:cxn modelId="{F42D03BA-1770-434A-BC70-144E8154CB58}" type="presParOf" srcId="{68DDD01F-E039-7842-BEB2-29CFE8BB2B53}" destId="{1AD6E79D-D992-8E4B-855D-9A0194F1376D}" srcOrd="4" destOrd="0" presId="urn:microsoft.com/office/officeart/2005/8/layout/balance1"/>
    <dgm:cxn modelId="{1384FD29-A54A-B242-8F48-681D4D46B34B}" type="presParOf" srcId="{68DDD01F-E039-7842-BEB2-29CFE8BB2B53}" destId="{4E55B834-6D93-E74D-9283-2A6FAA1D8ABF}" srcOrd="5" destOrd="0" presId="urn:microsoft.com/office/officeart/2005/8/layout/balance1"/>
    <dgm:cxn modelId="{69F3179F-1606-7147-807F-5DA29E705917}" type="presParOf" srcId="{68DDD01F-E039-7842-BEB2-29CFE8BB2B53}" destId="{0C0C248C-D0BF-AF42-B20F-7526ECA00ABD}" srcOrd="6" destOrd="0" presId="urn:microsoft.com/office/officeart/2005/8/layout/balance1"/>
    <dgm:cxn modelId="{57649AD3-F7AA-1344-87F7-887B8D882803}" type="presParOf" srcId="{68DDD01F-E039-7842-BEB2-29CFE8BB2B53}" destId="{6116FB62-37BB-2244-A6F7-200C22DEDE53}" srcOrd="7" destOrd="0" presId="urn:microsoft.com/office/officeart/2005/8/layout/balance1"/>
    <dgm:cxn modelId="{04C15CD5-16FE-4647-AEBF-6844D54B9BCF}" type="presParOf" srcId="{68DDD01F-E039-7842-BEB2-29CFE8BB2B53}" destId="{1C4901D2-01BB-1C46-B617-5B8EFB3F5DE9}" srcOrd="8" destOrd="0" presId="urn:microsoft.com/office/officeart/2005/8/layout/balance1"/>
    <dgm:cxn modelId="{5D216408-BEF8-4A45-83DE-25C56BA1CEB2}" type="presParOf" srcId="{68DDD01F-E039-7842-BEB2-29CFE8BB2B53}" destId="{1EA63D5E-386E-394D-BA00-EEDE996E26EB}" srcOrd="9"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1CEA8-587E-2748-8F58-B36B2F21DDF0}">
      <dsp:nvSpPr>
        <dsp:cNvPr id="0" name=""/>
        <dsp:cNvSpPr/>
      </dsp:nvSpPr>
      <dsp:spPr>
        <a:xfrm>
          <a:off x="578978" y="1027410"/>
          <a:ext cx="2298501" cy="2009179"/>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Open Sans" charset="0"/>
              <a:ea typeface="Open Sans" charset="0"/>
              <a:cs typeface="Open Sans" charset="0"/>
            </a:rPr>
            <a:t>Generate Responsive &amp; Intelligent </a:t>
          </a:r>
          <a:r>
            <a:rPr lang="en-US" sz="1200" kern="1200" dirty="0" err="1">
              <a:latin typeface="Open Sans" charset="0"/>
              <a:ea typeface="Open Sans" charset="0"/>
              <a:cs typeface="Open Sans" charset="0"/>
            </a:rPr>
            <a:t>Behaviour</a:t>
          </a:r>
          <a:endParaRPr lang="en-US" sz="1200" kern="1200" dirty="0">
            <a:latin typeface="Open Sans" charset="0"/>
            <a:ea typeface="Open Sans" charset="0"/>
            <a:cs typeface="Open Sans" charset="0"/>
          </a:endParaRPr>
        </a:p>
        <a:p>
          <a:pPr marL="114300" lvl="1" indent="-114300" algn="l" defTabSz="533400">
            <a:lnSpc>
              <a:spcPct val="90000"/>
            </a:lnSpc>
            <a:spcBef>
              <a:spcPct val="0"/>
            </a:spcBef>
            <a:spcAft>
              <a:spcPct val="15000"/>
            </a:spcAft>
            <a:buChar char="•"/>
          </a:pPr>
          <a:r>
            <a:rPr lang="en-US" sz="1200" kern="1200" dirty="0">
              <a:latin typeface="Open Sans" charset="0"/>
              <a:ea typeface="Open Sans" charset="0"/>
              <a:cs typeface="Open Sans" charset="0"/>
            </a:rPr>
            <a:t>Generate Human-Like </a:t>
          </a:r>
          <a:r>
            <a:rPr lang="en-US" sz="1200" kern="1200" dirty="0" err="1">
              <a:latin typeface="Open Sans" charset="0"/>
              <a:ea typeface="Open Sans" charset="0"/>
              <a:cs typeface="Open Sans" charset="0"/>
            </a:rPr>
            <a:t>Behaviour</a:t>
          </a:r>
          <a:endParaRPr lang="en-US" sz="1200" kern="1200" dirty="0">
            <a:latin typeface="Open Sans" charset="0"/>
            <a:ea typeface="Open Sans" charset="0"/>
            <a:cs typeface="Open Sans" charset="0"/>
          </a:endParaRPr>
        </a:p>
      </dsp:txBody>
      <dsp:txXfrm>
        <a:off x="1153604" y="1328787"/>
        <a:ext cx="1120519" cy="1406425"/>
      </dsp:txXfrm>
    </dsp:sp>
    <dsp:sp modelId="{6441F1E4-C9E7-1D4D-AE4F-4FE07FD100B1}">
      <dsp:nvSpPr>
        <dsp:cNvPr id="0" name=""/>
        <dsp:cNvSpPr/>
      </dsp:nvSpPr>
      <dsp:spPr>
        <a:xfrm>
          <a:off x="4353" y="1457374"/>
          <a:ext cx="1149250" cy="114925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Open Sans" charset="0"/>
              <a:ea typeface="Open Sans" charset="0"/>
              <a:cs typeface="Open Sans" charset="0"/>
            </a:rPr>
            <a:t> </a:t>
          </a:r>
        </a:p>
      </dsp:txBody>
      <dsp:txXfrm>
        <a:off x="172657" y="1625678"/>
        <a:ext cx="812642" cy="812642"/>
      </dsp:txXfrm>
    </dsp:sp>
    <dsp:sp modelId="{63E26BD3-477A-1D41-9534-423333804F86}">
      <dsp:nvSpPr>
        <dsp:cNvPr id="0" name=""/>
        <dsp:cNvSpPr/>
      </dsp:nvSpPr>
      <dsp:spPr>
        <a:xfrm>
          <a:off x="3595761" y="1027410"/>
          <a:ext cx="2298501" cy="2009179"/>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pen Sans" charset="0"/>
              <a:ea typeface="Open Sans" charset="0"/>
              <a:cs typeface="Open Sans" charset="0"/>
            </a:rPr>
            <a:t>Game Mechanics &amp; Game Design</a:t>
          </a:r>
        </a:p>
      </dsp:txBody>
      <dsp:txXfrm>
        <a:off x="4170387" y="1328787"/>
        <a:ext cx="1120519" cy="1406425"/>
      </dsp:txXfrm>
    </dsp:sp>
    <dsp:sp modelId="{2F2D7B7B-E8D1-D740-9A2D-CB6FB2C6FF82}">
      <dsp:nvSpPr>
        <dsp:cNvPr id="0" name=""/>
        <dsp:cNvSpPr/>
      </dsp:nvSpPr>
      <dsp:spPr>
        <a:xfrm>
          <a:off x="3021136" y="1457374"/>
          <a:ext cx="1149250" cy="1149250"/>
        </a:xfrm>
        <a:prstGeom prst="ellipse">
          <a:avLst/>
        </a:prstGeom>
        <a:blipFill rotWithShape="0">
          <a:blip xmlns:r="http://schemas.openxmlformats.org/officeDocument/2006/relationships" r:embed="rId2" cstate="screen">
            <a:extLst>
              <a:ext uri="{28A0092B-C50C-407E-A947-70E740481C1C}">
                <a14:useLocalDpi xmlns:a14="http://schemas.microsoft.com/office/drawing/2010/main"/>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endParaRPr lang="en-US" sz="5400" kern="1200" dirty="0">
            <a:latin typeface="Open Sans" charset="0"/>
            <a:ea typeface="Open Sans" charset="0"/>
            <a:cs typeface="Open Sans" charset="0"/>
          </a:endParaRPr>
        </a:p>
      </dsp:txBody>
      <dsp:txXfrm>
        <a:off x="3189440" y="1625678"/>
        <a:ext cx="812642" cy="812642"/>
      </dsp:txXfrm>
    </dsp:sp>
    <dsp:sp modelId="{9DA20212-05E1-8641-B24A-E572E06B125E}">
      <dsp:nvSpPr>
        <dsp:cNvPr id="0" name=""/>
        <dsp:cNvSpPr/>
      </dsp:nvSpPr>
      <dsp:spPr>
        <a:xfrm>
          <a:off x="6612545" y="1027410"/>
          <a:ext cx="2298501" cy="2009179"/>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pen Sans" charset="0"/>
              <a:ea typeface="Open Sans" charset="0"/>
              <a:cs typeface="Open Sans" charset="0"/>
            </a:rPr>
            <a:t>Experience when playing games</a:t>
          </a:r>
        </a:p>
      </dsp:txBody>
      <dsp:txXfrm>
        <a:off x="7187170" y="1328787"/>
        <a:ext cx="1120519" cy="1406425"/>
      </dsp:txXfrm>
    </dsp:sp>
    <dsp:sp modelId="{73A04FFA-4DB9-6E4D-8A67-2CCA453AF06D}">
      <dsp:nvSpPr>
        <dsp:cNvPr id="0" name=""/>
        <dsp:cNvSpPr/>
      </dsp:nvSpPr>
      <dsp:spPr>
        <a:xfrm>
          <a:off x="6037919" y="1457374"/>
          <a:ext cx="1149250" cy="1149250"/>
        </a:xfrm>
        <a:prstGeom prst="ellipse">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Open Sans" charset="0"/>
              <a:ea typeface="Open Sans" charset="0"/>
              <a:cs typeface="Open Sans" charset="0"/>
            </a:rPr>
            <a:t> </a:t>
          </a:r>
        </a:p>
      </dsp:txBody>
      <dsp:txXfrm>
        <a:off x="6206223" y="1625678"/>
        <a:ext cx="812642" cy="812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EE9B7-BBC7-584D-A9F0-09177F0B0368}">
      <dsp:nvSpPr>
        <dsp:cNvPr id="0" name=""/>
        <dsp:cNvSpPr/>
      </dsp:nvSpPr>
      <dsp:spPr>
        <a:xfrm>
          <a:off x="1920488" y="225980"/>
          <a:ext cx="4484846" cy="155752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FFD70-2209-944E-A815-531DAC8EB716}">
      <dsp:nvSpPr>
        <dsp:cNvPr id="0" name=""/>
        <dsp:cNvSpPr/>
      </dsp:nvSpPr>
      <dsp:spPr>
        <a:xfrm>
          <a:off x="3735286" y="4039838"/>
          <a:ext cx="869156" cy="556260"/>
        </a:xfrm>
        <a:prstGeom prst="downArrow">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C83CECA-346C-DB44-B30C-EB7BAE98846B}">
      <dsp:nvSpPr>
        <dsp:cNvPr id="0" name=""/>
        <dsp:cNvSpPr/>
      </dsp:nvSpPr>
      <dsp:spPr>
        <a:xfrm>
          <a:off x="2083889" y="4484846"/>
          <a:ext cx="4171950" cy="104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a:t>Game Experience and Immersion for Player</a:t>
          </a:r>
          <a:endParaRPr lang="en-US" sz="2400" kern="1200" dirty="0"/>
        </a:p>
      </dsp:txBody>
      <dsp:txXfrm>
        <a:off x="2083889" y="4484846"/>
        <a:ext cx="4171950" cy="1042987"/>
      </dsp:txXfrm>
    </dsp:sp>
    <dsp:sp modelId="{F287854F-1188-AA4D-8435-B624ABD0E23A}">
      <dsp:nvSpPr>
        <dsp:cNvPr id="0" name=""/>
        <dsp:cNvSpPr/>
      </dsp:nvSpPr>
      <dsp:spPr>
        <a:xfrm>
          <a:off x="3551025" y="1903799"/>
          <a:ext cx="1564481" cy="156448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The game requires extra time to finish</a:t>
          </a:r>
        </a:p>
      </dsp:txBody>
      <dsp:txXfrm>
        <a:off x="3780138" y="2132912"/>
        <a:ext cx="1106255" cy="1106255"/>
      </dsp:txXfrm>
    </dsp:sp>
    <dsp:sp modelId="{5C363C58-9B4A-B945-8D00-A58D7B2F97D0}">
      <dsp:nvSpPr>
        <dsp:cNvPr id="0" name=""/>
        <dsp:cNvSpPr/>
      </dsp:nvSpPr>
      <dsp:spPr>
        <a:xfrm>
          <a:off x="2431552" y="730091"/>
          <a:ext cx="1564481" cy="156448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Intelligence NPC posing more of a challenge for the player</a:t>
          </a:r>
        </a:p>
      </dsp:txBody>
      <dsp:txXfrm>
        <a:off x="2660665" y="959204"/>
        <a:ext cx="1106255" cy="1106255"/>
      </dsp:txXfrm>
    </dsp:sp>
    <dsp:sp modelId="{975E4AF4-42A8-4B4C-B6E2-6D9F9AB1253E}">
      <dsp:nvSpPr>
        <dsp:cNvPr id="0" name=""/>
        <dsp:cNvSpPr/>
      </dsp:nvSpPr>
      <dsp:spPr>
        <a:xfrm>
          <a:off x="4030800" y="351834"/>
          <a:ext cx="1564481" cy="156448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t>The game and The NPC are less repetitive </a:t>
          </a:r>
        </a:p>
      </dsp:txBody>
      <dsp:txXfrm>
        <a:off x="4259913" y="580947"/>
        <a:ext cx="1106255" cy="1106255"/>
      </dsp:txXfrm>
    </dsp:sp>
    <dsp:sp modelId="{CF592924-8C78-5F4B-910B-7E7A8EC8CAC3}">
      <dsp:nvSpPr>
        <dsp:cNvPr id="0" name=""/>
        <dsp:cNvSpPr/>
      </dsp:nvSpPr>
      <dsp:spPr>
        <a:xfrm>
          <a:off x="1736227" y="34766"/>
          <a:ext cx="4867275" cy="389382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0648C-7A5F-5741-B5E4-DD590245CD34}">
      <dsp:nvSpPr>
        <dsp:cNvPr id="0" name=""/>
        <dsp:cNvSpPr/>
      </dsp:nvSpPr>
      <dsp:spPr>
        <a:xfrm>
          <a:off x="1772157" y="0"/>
          <a:ext cx="2103744" cy="116874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dirty="0">
              <a:latin typeface="Open Sans" charset="0"/>
              <a:ea typeface="Open Sans" charset="0"/>
              <a:cs typeface="Open Sans" charset="0"/>
            </a:rPr>
            <a:t>PURE AI</a:t>
          </a:r>
        </a:p>
      </dsp:txBody>
      <dsp:txXfrm>
        <a:off x="1806388" y="34231"/>
        <a:ext cx="2035282" cy="1100285"/>
      </dsp:txXfrm>
    </dsp:sp>
    <dsp:sp modelId="{86262091-EA25-E04C-84AF-2F53FDEBE99D}">
      <dsp:nvSpPr>
        <dsp:cNvPr id="0" name=""/>
        <dsp:cNvSpPr/>
      </dsp:nvSpPr>
      <dsp:spPr>
        <a:xfrm>
          <a:off x="4810899" y="0"/>
          <a:ext cx="2103744" cy="1168747"/>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dirty="0">
              <a:latin typeface="Open Sans" charset="0"/>
              <a:ea typeface="Open Sans" charset="0"/>
              <a:cs typeface="Open Sans" charset="0"/>
            </a:rPr>
            <a:t>GAME AI</a:t>
          </a:r>
        </a:p>
      </dsp:txBody>
      <dsp:txXfrm>
        <a:off x="4845130" y="34231"/>
        <a:ext cx="2035282" cy="1100285"/>
      </dsp:txXfrm>
    </dsp:sp>
    <dsp:sp modelId="{94CB4F91-6C11-C543-B6AA-171B3AC2152D}">
      <dsp:nvSpPr>
        <dsp:cNvPr id="0" name=""/>
        <dsp:cNvSpPr/>
      </dsp:nvSpPr>
      <dsp:spPr>
        <a:xfrm>
          <a:off x="3905120" y="4967174"/>
          <a:ext cx="876560" cy="87656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97D37C-E969-F54D-958B-31503BDAF000}">
      <dsp:nvSpPr>
        <dsp:cNvPr id="0" name=""/>
        <dsp:cNvSpPr/>
      </dsp:nvSpPr>
      <dsp:spPr>
        <a:xfrm rot="240000">
          <a:off x="1712916" y="4591558"/>
          <a:ext cx="5260967" cy="3678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1D2165-4001-1C45-ABFB-D147AFE89B96}">
      <dsp:nvSpPr>
        <dsp:cNvPr id="0" name=""/>
        <dsp:cNvSpPr/>
      </dsp:nvSpPr>
      <dsp:spPr>
        <a:xfrm rot="240000">
          <a:off x="4877331" y="3928804"/>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Open Sans" charset="0"/>
              <a:ea typeface="Open Sans" charset="0"/>
              <a:cs typeface="Open Sans" charset="0"/>
            </a:rPr>
            <a:t>Create “realistic simulations” of intelligence</a:t>
          </a:r>
        </a:p>
      </dsp:txBody>
      <dsp:txXfrm>
        <a:off x="4912527" y="3964000"/>
        <a:ext cx="2017362" cy="650602"/>
      </dsp:txXfrm>
    </dsp:sp>
    <dsp:sp modelId="{1AD6E79D-D992-8E4B-855D-9A0194F1376D}">
      <dsp:nvSpPr>
        <dsp:cNvPr id="0" name=""/>
        <dsp:cNvSpPr/>
      </dsp:nvSpPr>
      <dsp:spPr>
        <a:xfrm rot="240000">
          <a:off x="4935768" y="3157431"/>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Open Sans" charset="0"/>
              <a:ea typeface="Open Sans" charset="0"/>
              <a:cs typeface="Open Sans" charset="0"/>
            </a:rPr>
            <a:t>Enhance the players experience</a:t>
          </a:r>
        </a:p>
      </dsp:txBody>
      <dsp:txXfrm>
        <a:off x="4970964" y="3192627"/>
        <a:ext cx="2017362" cy="650602"/>
      </dsp:txXfrm>
    </dsp:sp>
    <dsp:sp modelId="{4E55B834-6D93-E74D-9283-2A6FAA1D8ABF}">
      <dsp:nvSpPr>
        <dsp:cNvPr id="0" name=""/>
        <dsp:cNvSpPr/>
      </dsp:nvSpPr>
      <dsp:spPr>
        <a:xfrm rot="240000">
          <a:off x="4994206" y="2386058"/>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Open Sans" charset="0"/>
              <a:ea typeface="Open Sans" charset="0"/>
              <a:cs typeface="Open Sans" charset="0"/>
            </a:rPr>
            <a:t>Game AI aims to make an immersive experience</a:t>
          </a:r>
        </a:p>
      </dsp:txBody>
      <dsp:txXfrm>
        <a:off x="5029402" y="2421254"/>
        <a:ext cx="2017362" cy="650602"/>
      </dsp:txXfrm>
    </dsp:sp>
    <dsp:sp modelId="{0C0C248C-D0BF-AF42-B20F-7526ECA00ABD}">
      <dsp:nvSpPr>
        <dsp:cNvPr id="0" name=""/>
        <dsp:cNvSpPr/>
      </dsp:nvSpPr>
      <dsp:spPr>
        <a:xfrm rot="240000">
          <a:off x="5052643" y="1614685"/>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Open Sans" charset="0"/>
              <a:ea typeface="Open Sans" charset="0"/>
              <a:cs typeface="Open Sans" charset="0"/>
            </a:rPr>
            <a:t>The purpose of Game AI is for Entertainment, not problem solving</a:t>
          </a:r>
          <a:endParaRPr lang="en-US" sz="1200" kern="1200" dirty="0">
            <a:latin typeface="Open Sans" charset="0"/>
            <a:ea typeface="Open Sans" charset="0"/>
            <a:cs typeface="Open Sans" charset="0"/>
          </a:endParaRPr>
        </a:p>
      </dsp:txBody>
      <dsp:txXfrm>
        <a:off x="5087839" y="1649881"/>
        <a:ext cx="2017362" cy="650602"/>
      </dsp:txXfrm>
    </dsp:sp>
    <dsp:sp modelId="{6116FB62-37BB-2244-A6F7-200C22DEDE53}">
      <dsp:nvSpPr>
        <dsp:cNvPr id="0" name=""/>
        <dsp:cNvSpPr/>
      </dsp:nvSpPr>
      <dsp:spPr>
        <a:xfrm rot="240000">
          <a:off x="1838589" y="3718429"/>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Open Sans" charset="0"/>
              <a:ea typeface="Open Sans" charset="0"/>
              <a:cs typeface="Open Sans" charset="0"/>
            </a:rPr>
            <a:t>Interested in creating systems as smart as possible </a:t>
          </a:r>
        </a:p>
      </dsp:txBody>
      <dsp:txXfrm>
        <a:off x="1873785" y="3753625"/>
        <a:ext cx="2017362" cy="650602"/>
      </dsp:txXfrm>
    </dsp:sp>
    <dsp:sp modelId="{1C4901D2-01BB-1C46-B617-5B8EFB3F5DE9}">
      <dsp:nvSpPr>
        <dsp:cNvPr id="0" name=""/>
        <dsp:cNvSpPr/>
      </dsp:nvSpPr>
      <dsp:spPr>
        <a:xfrm rot="240000">
          <a:off x="1897026" y="2947056"/>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Open Sans" charset="0"/>
              <a:ea typeface="Open Sans" charset="0"/>
              <a:cs typeface="Open Sans" charset="0"/>
            </a:rPr>
            <a:t>Optimal solutions to real-world problems</a:t>
          </a:r>
        </a:p>
      </dsp:txBody>
      <dsp:txXfrm>
        <a:off x="1932222" y="2982252"/>
        <a:ext cx="2017362" cy="650602"/>
      </dsp:txXfrm>
    </dsp:sp>
    <dsp:sp modelId="{1EA63D5E-386E-394D-BA00-EEDE996E26EB}">
      <dsp:nvSpPr>
        <dsp:cNvPr id="0" name=""/>
        <dsp:cNvSpPr/>
      </dsp:nvSpPr>
      <dsp:spPr>
        <a:xfrm rot="240000">
          <a:off x="1955464" y="2175683"/>
          <a:ext cx="2087754" cy="720994"/>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Open Sans" charset="0"/>
              <a:ea typeface="Open Sans" charset="0"/>
              <a:cs typeface="Open Sans" charset="0"/>
            </a:rPr>
            <a:t>Would make NPC fights as effectively as possible</a:t>
          </a:r>
        </a:p>
      </dsp:txBody>
      <dsp:txXfrm>
        <a:off x="1990660" y="2210879"/>
        <a:ext cx="2017362" cy="6506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ED83A-9717-447C-86E1-577267D1E9EA}" type="datetimeFigureOut">
              <a:rPr lang="en-US" smtClean="0"/>
              <a:t>11/29/2017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66D1C-BD23-4EE4-AB15-AEF736F027C0}" type="slidenum">
              <a:rPr lang="en-US" smtClean="0"/>
              <a:t>‹#›</a:t>
            </a:fld>
            <a:endParaRPr lang="en-US"/>
          </a:p>
        </p:txBody>
      </p:sp>
    </p:spTree>
    <p:extLst>
      <p:ext uri="{BB962C8B-B14F-4D97-AF65-F5344CB8AC3E}">
        <p14:creationId xmlns:p14="http://schemas.microsoft.com/office/powerpoint/2010/main" val="47127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977C35D4-1DC0-4777-AA4D-1CAAA7E07112}" type="datetime1">
              <a:rPr lang="id-ID" smtClean="0"/>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40FE19A-BE47-4176-BBB8-A74EE652F16D}" type="datetime1">
              <a:rPr lang="id-ID" smtClean="0"/>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317C55AD-5EA3-418C-947E-1A764430F638}" type="datetime1">
              <a:rPr lang="id-ID" smtClean="0"/>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ctr">
              <a:defRPr sz="3000" b="1">
                <a:solidFill>
                  <a:schemeClr val="tx1"/>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40FCAD90-0572-4753-AACC-5CEDC9EE81B1}" type="datetime1">
              <a:rPr lang="id-ID" smtClean="0"/>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F1EFF-3A8C-4012-82FF-5233B1BF4BC9}" type="datetime1">
              <a:rPr lang="id-ID" smtClean="0"/>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9BBC2DCF-04C2-4A29-BB08-78DB4A4F69E3}" type="datetime1">
              <a:rPr lang="id-ID" smtClean="0"/>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C678EBF0-AC46-44E1-8B06-701C593BCA3D}" type="datetime1">
              <a:rPr lang="id-ID" smtClean="0"/>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ED1D53F2-ECD4-41AC-8081-9E30282D4E33}" type="datetime1">
              <a:rPr lang="id-ID" smtClean="0"/>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63341-E1CB-4A6A-90C7-ACE3719E6FBD}" type="datetime1">
              <a:rPr lang="id-ID" smtClean="0"/>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C63FA-A88B-420E-9F9F-18E8AFFD9261}" type="datetime1">
              <a:rPr lang="id-ID" smtClean="0"/>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53792-9DAA-4F30-A78A-61CC93728122}" type="datetime1">
              <a:rPr lang="id-ID" smtClean="0"/>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1A44B-38CD-44D0-9E57-C2BC1FACB3FE}" type="datetime1">
              <a:rPr lang="id-ID" smtClean="0"/>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Introduction to AI for Games</a:t>
            </a:r>
            <a:br>
              <a:rPr lang="en-AU" dirty="0">
                <a:solidFill>
                  <a:schemeClr val="bg1"/>
                </a:solidFill>
              </a:rPr>
            </a:br>
            <a:br>
              <a:rPr lang="en-AU" dirty="0">
                <a:solidFill>
                  <a:schemeClr val="bg1"/>
                </a:solidFill>
              </a:rPr>
            </a:br>
            <a:r>
              <a:rPr lang="en-US" sz="2800" dirty="0">
                <a:solidFill>
                  <a:schemeClr val="bg1"/>
                </a:solidFill>
              </a:rPr>
              <a:t>Session 01</a:t>
            </a:r>
          </a:p>
        </p:txBody>
      </p:sp>
      <p:sp>
        <p:nvSpPr>
          <p:cNvPr id="2" name="Slide Number Placeholder 1"/>
          <p:cNvSpPr>
            <a:spLocks noGrp="1"/>
          </p:cNvSpPr>
          <p:nvPr>
            <p:ph type="sldNum" sz="quarter" idx="12"/>
          </p:nvPr>
        </p:nvSpPr>
        <p:spPr/>
        <p:txBody>
          <a:bodyPr/>
          <a:lstStyle/>
          <a:p>
            <a:fld id="{F173735F-2667-4028-B606-D96AABD86FDB}" type="slidenum">
              <a:rPr lang="id-ID" smtClean="0"/>
              <a:pPr/>
              <a:t>1</a:t>
            </a:fld>
            <a:endParaRPr lang="id-ID"/>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What is Artificial </a:t>
            </a:r>
          </a:p>
          <a:p>
            <a:pPr algn="ctr"/>
            <a:r>
              <a:rPr lang="en-GB" sz="3200" b="1" dirty="0">
                <a:ea typeface="Tahoma" panose="020B0604030504040204" pitchFamily="34" charset="0"/>
                <a:cs typeface="Arial" pitchFamily="34" charset="0"/>
              </a:rPr>
              <a:t>Intelligence (AI)?</a:t>
            </a:r>
            <a:endParaRPr lang="en-US" sz="3200" b="1" dirty="0">
              <a:ea typeface="Tahoma" panose="020B0604030504040204" pitchFamily="34" charset="0"/>
              <a:cs typeface="Arial" pitchFamily="34" charset="0"/>
            </a:endParaRPr>
          </a:p>
        </p:txBody>
      </p:sp>
      <p:sp>
        <p:nvSpPr>
          <p:cNvPr id="7" name="TextBox 6"/>
          <p:cNvSpPr txBox="1"/>
          <p:nvPr/>
        </p:nvSpPr>
        <p:spPr>
          <a:xfrm>
            <a:off x="1143000" y="1600200"/>
            <a:ext cx="7010400" cy="5047536"/>
          </a:xfrm>
          <a:prstGeom prst="rect">
            <a:avLst/>
          </a:prstGeom>
          <a:noFill/>
        </p:spPr>
        <p:txBody>
          <a:bodyPr wrap="square" rtlCol="0">
            <a:spAutoFit/>
          </a:bodyPr>
          <a:lstStyle/>
          <a:p>
            <a:pPr marL="457200" indent="-457200">
              <a:buAutoNum type="arabicPeriod" startAt="2"/>
              <a:defRPr/>
            </a:pPr>
            <a:r>
              <a:rPr lang="en-US" sz="2200" b="1" dirty="0">
                <a:latin typeface="Open Sans"/>
                <a:ea typeface="Tahoma" panose="020B0604030504040204" pitchFamily="34" charset="0"/>
                <a:cs typeface="Arial" pitchFamily="34" charset="0"/>
              </a:rPr>
              <a:t>GAME AI</a:t>
            </a:r>
          </a:p>
          <a:p>
            <a:pPr marL="457200" indent="-457200">
              <a:defRPr/>
            </a:pPr>
            <a:r>
              <a:rPr lang="en-US" sz="2000" dirty="0">
                <a:latin typeface="Open Sans"/>
                <a:ea typeface="Tahoma" panose="020B0604030504040204" pitchFamily="34" charset="0"/>
                <a:cs typeface="Arial" pitchFamily="34" charset="0"/>
              </a:rPr>
              <a:t>Some other games involving AI are:</a:t>
            </a:r>
          </a:p>
          <a:p>
            <a:pPr marL="457200" indent="-457200">
              <a:buFont typeface="Arial" pitchFamily="34" charset="0"/>
              <a:buChar char="•"/>
              <a:defRPr/>
            </a:pPr>
            <a:r>
              <a:rPr lang="en-US" sz="2000" dirty="0" err="1">
                <a:latin typeface="Open Sans"/>
                <a:ea typeface="Tahoma" panose="020B0604030504040204" pitchFamily="34" charset="0"/>
                <a:cs typeface="Arial" pitchFamily="34" charset="0"/>
              </a:rPr>
              <a:t>Goldeneye</a:t>
            </a:r>
            <a:r>
              <a:rPr lang="en-US" sz="2000" dirty="0">
                <a:latin typeface="Open Sans"/>
                <a:ea typeface="Tahoma" panose="020B0604030504040204" pitchFamily="34" charset="0"/>
                <a:cs typeface="Arial" pitchFamily="34" charset="0"/>
              </a:rPr>
              <a:t> 007 (1997)</a:t>
            </a:r>
          </a:p>
          <a:p>
            <a:pPr marL="457200" indent="-457200">
              <a:buFont typeface="Arial" pitchFamily="34" charset="0"/>
              <a:buChar char="•"/>
              <a:defRPr/>
            </a:pPr>
            <a:r>
              <a:rPr lang="en-US" sz="2000" dirty="0">
                <a:latin typeface="Open Sans"/>
                <a:ea typeface="Tahoma" panose="020B0604030504040204" pitchFamily="34" charset="0"/>
                <a:cs typeface="Arial" pitchFamily="34" charset="0"/>
              </a:rPr>
              <a:t>Thief: The Dark Project (1998)</a:t>
            </a:r>
          </a:p>
          <a:p>
            <a:pPr marL="457200" indent="-457200">
              <a:buFont typeface="Arial" pitchFamily="34" charset="0"/>
              <a:buChar char="•"/>
              <a:defRPr/>
            </a:pPr>
            <a:r>
              <a:rPr lang="en-US" sz="2000" dirty="0">
                <a:latin typeface="Open Sans"/>
                <a:ea typeface="Tahoma" panose="020B0604030504040204" pitchFamily="34" charset="0"/>
                <a:cs typeface="Arial" pitchFamily="34" charset="0"/>
              </a:rPr>
              <a:t>Metal Gear Solid (1998)</a:t>
            </a:r>
          </a:p>
          <a:p>
            <a:pPr marL="457200" indent="-457200">
              <a:buFont typeface="Arial" pitchFamily="34" charset="0"/>
              <a:buChar char="•"/>
              <a:defRPr/>
            </a:pPr>
            <a:r>
              <a:rPr lang="en-US" sz="2000" dirty="0" err="1">
                <a:latin typeface="Open Sans"/>
                <a:ea typeface="Tahoma" panose="020B0604030504040204" pitchFamily="34" charset="0"/>
                <a:cs typeface="Arial" pitchFamily="34" charset="0"/>
              </a:rPr>
              <a:t>Warcraft</a:t>
            </a:r>
            <a:r>
              <a:rPr lang="en-US" sz="2000" dirty="0">
                <a:latin typeface="Open Sans"/>
                <a:ea typeface="Tahoma" panose="020B0604030504040204" pitchFamily="34" charset="0"/>
                <a:cs typeface="Arial" pitchFamily="34" charset="0"/>
              </a:rPr>
              <a:t> (1994)</a:t>
            </a:r>
          </a:p>
          <a:p>
            <a:pPr marL="457200" indent="-457200">
              <a:buFont typeface="Arial" pitchFamily="34" charset="0"/>
              <a:buChar char="•"/>
              <a:defRPr/>
            </a:pPr>
            <a:r>
              <a:rPr lang="en-US" sz="2000" dirty="0" err="1">
                <a:latin typeface="Open Sans"/>
                <a:ea typeface="Tahoma" panose="020B0604030504040204" pitchFamily="34" charset="0"/>
                <a:cs typeface="Arial" pitchFamily="34" charset="0"/>
              </a:rPr>
              <a:t>Warhammer</a:t>
            </a:r>
            <a:r>
              <a:rPr lang="en-US" sz="2000" dirty="0">
                <a:latin typeface="Open Sans"/>
                <a:ea typeface="Tahoma" panose="020B0604030504040204" pitchFamily="34" charset="0"/>
                <a:cs typeface="Arial" pitchFamily="34" charset="0"/>
              </a:rPr>
              <a:t>: Dark Omen (1998)</a:t>
            </a:r>
          </a:p>
          <a:p>
            <a:pPr marL="457200" indent="-457200">
              <a:buFont typeface="Arial" pitchFamily="34" charset="0"/>
              <a:buChar char="•"/>
              <a:defRPr/>
            </a:pPr>
            <a:r>
              <a:rPr lang="en-US" sz="2000" dirty="0">
                <a:latin typeface="Open Sans"/>
                <a:ea typeface="Tahoma" panose="020B0604030504040204" pitchFamily="34" charset="0"/>
                <a:cs typeface="Arial" pitchFamily="34" charset="0"/>
              </a:rPr>
              <a:t>Creatures (1997)</a:t>
            </a:r>
          </a:p>
          <a:p>
            <a:pPr marL="457200" indent="-457200">
              <a:buFont typeface="Arial" pitchFamily="34" charset="0"/>
              <a:buChar char="•"/>
              <a:defRPr/>
            </a:pPr>
            <a:r>
              <a:rPr lang="en-US" sz="2000" dirty="0">
                <a:latin typeface="Open Sans"/>
                <a:ea typeface="Tahoma" panose="020B0604030504040204" pitchFamily="34" charset="0"/>
                <a:cs typeface="Arial" pitchFamily="34" charset="0"/>
              </a:rPr>
              <a:t>The Sims (2000)</a:t>
            </a:r>
          </a:p>
          <a:p>
            <a:pPr marL="457200" indent="-457200">
              <a:buFont typeface="Arial" pitchFamily="34" charset="0"/>
              <a:buChar char="•"/>
              <a:defRPr/>
            </a:pPr>
            <a:r>
              <a:rPr lang="en-US" sz="2000" dirty="0">
                <a:latin typeface="Open Sans"/>
                <a:ea typeface="Tahoma" panose="020B0604030504040204" pitchFamily="34" charset="0"/>
                <a:cs typeface="Arial" pitchFamily="34" charset="0"/>
              </a:rPr>
              <a:t>Black and White (2001)</a:t>
            </a:r>
          </a:p>
          <a:p>
            <a:pPr marL="457200" indent="-457200">
              <a:buFont typeface="Arial" pitchFamily="34" charset="0"/>
              <a:buChar char="•"/>
              <a:defRPr/>
            </a:pPr>
            <a:r>
              <a:rPr lang="en-US" sz="2000" dirty="0">
                <a:latin typeface="Open Sans"/>
                <a:ea typeface="Tahoma" panose="020B0604030504040204" pitchFamily="34" charset="0"/>
                <a:cs typeface="Arial" pitchFamily="34" charset="0"/>
              </a:rPr>
              <a:t>Full Spectrum Warrior (2004)</a:t>
            </a:r>
          </a:p>
          <a:p>
            <a:pPr marL="457200" indent="-457200">
              <a:defRPr/>
            </a:pPr>
            <a:r>
              <a:rPr lang="en-US" sz="2000" dirty="0">
                <a:latin typeface="Open Sans"/>
                <a:ea typeface="Tahoma" panose="020B0604030504040204" pitchFamily="34" charset="0"/>
                <a:cs typeface="Arial" pitchFamily="34" charset="0"/>
              </a:rPr>
              <a:t>The AI in most modern games addresses three basic needs: </a:t>
            </a:r>
          </a:p>
          <a:p>
            <a:pPr marL="457200" indent="-457200">
              <a:buFont typeface="Wingdings" pitchFamily="2" charset="2"/>
              <a:buChar char="ü"/>
              <a:defRPr/>
            </a:pPr>
            <a:r>
              <a:rPr lang="en-US" sz="2000" dirty="0">
                <a:latin typeface="Open Sans"/>
                <a:ea typeface="Tahoma" panose="020B0604030504040204" pitchFamily="34" charset="0"/>
                <a:cs typeface="Arial" pitchFamily="34" charset="0"/>
              </a:rPr>
              <a:t>the ability to move characters</a:t>
            </a:r>
          </a:p>
          <a:p>
            <a:pPr marL="457200" indent="-457200">
              <a:buFont typeface="Wingdings" pitchFamily="2" charset="2"/>
              <a:buChar char="ü"/>
              <a:defRPr/>
            </a:pPr>
            <a:r>
              <a:rPr lang="en-US" sz="2000" dirty="0">
                <a:latin typeface="Open Sans"/>
                <a:ea typeface="Tahoma" panose="020B0604030504040204" pitchFamily="34" charset="0"/>
                <a:cs typeface="Arial" pitchFamily="34" charset="0"/>
              </a:rPr>
              <a:t>the ability to make decisions about where to move</a:t>
            </a:r>
          </a:p>
          <a:p>
            <a:pPr marL="457200" indent="-457200">
              <a:buFont typeface="Wingdings" pitchFamily="2" charset="2"/>
              <a:buChar char="ü"/>
              <a:defRPr/>
            </a:pPr>
            <a:r>
              <a:rPr lang="en-US" sz="2000" dirty="0">
                <a:latin typeface="Open Sans"/>
                <a:ea typeface="Tahoma" panose="020B0604030504040204" pitchFamily="34" charset="0"/>
                <a:cs typeface="Arial" pitchFamily="34" charset="0"/>
              </a:rPr>
              <a:t>the ability to think tactically or strategically</a:t>
            </a:r>
          </a:p>
        </p:txBody>
      </p:sp>
      <p:pic>
        <p:nvPicPr>
          <p:cNvPr id="22530" name="Picture 2" descr="http://i.kinja-img.com/gawker-media/image/upload/xdcas8x82rri37eekqcg.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604000" y="1600200"/>
            <a:ext cx="2120900" cy="1590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532" name="Picture 4" descr="http://vignette2.wikia.nocookie.net/sims/images/8/86/The_Sims_Unleashed_05.jpg/revision/latest?cb=2009031418405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53200" y="3285768"/>
            <a:ext cx="223520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p:cNvSpPr>
            <a:spLocks noGrp="1"/>
          </p:cNvSpPr>
          <p:nvPr>
            <p:ph type="sldNum" sz="quarter" idx="12"/>
          </p:nvPr>
        </p:nvSpPr>
        <p:spPr/>
        <p:txBody>
          <a:bodyPr/>
          <a:lstStyle/>
          <a:p>
            <a:fld id="{F173735F-2667-4028-B606-D96AABD86FDB}" type="slidenum">
              <a:rPr lang="id-ID" smtClean="0"/>
              <a:pPr/>
              <a:t>10</a:t>
            </a:fld>
            <a:endParaRPr lang="id-ID"/>
          </a:p>
        </p:txBody>
      </p:sp>
    </p:spTree>
    <p:extLst>
      <p:ext uri="{BB962C8B-B14F-4D97-AF65-F5344CB8AC3E}">
        <p14:creationId xmlns:p14="http://schemas.microsoft.com/office/powerpoint/2010/main" val="213655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17602"/>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Why AI in Game?</a:t>
            </a:r>
            <a:endParaRPr lang="en-US" sz="3000" b="1" dirty="0">
              <a:latin typeface="Open Sans"/>
              <a:ea typeface="Tahoma" panose="020B0604030504040204" pitchFamily="34" charset="0"/>
              <a:cs typeface="Arial" pitchFamily="34" charset="0"/>
            </a:endParaRPr>
          </a:p>
        </p:txBody>
      </p:sp>
      <p:sp>
        <p:nvSpPr>
          <p:cNvPr id="6" name="Slide Number Placeholder 5"/>
          <p:cNvSpPr>
            <a:spLocks noGrp="1"/>
          </p:cNvSpPr>
          <p:nvPr>
            <p:ph type="sldNum" sz="quarter" idx="12"/>
          </p:nvPr>
        </p:nvSpPr>
        <p:spPr/>
        <p:txBody>
          <a:bodyPr/>
          <a:lstStyle/>
          <a:p>
            <a:fld id="{F173735F-2667-4028-B606-D96AABD86FDB}" type="slidenum">
              <a:rPr lang="id-ID" smtClean="0"/>
              <a:pPr/>
              <a:t>11</a:t>
            </a:fld>
            <a:endParaRPr lang="id-ID"/>
          </a:p>
        </p:txBody>
      </p:sp>
      <p:graphicFrame>
        <p:nvGraphicFramePr>
          <p:cNvPr id="2" name="Diagram 1"/>
          <p:cNvGraphicFramePr/>
          <p:nvPr>
            <p:extLst>
              <p:ext uri="{D42A27DB-BD31-4B8C-83A1-F6EECF244321}">
                <p14:modId xmlns:p14="http://schemas.microsoft.com/office/powerpoint/2010/main" val="299020296"/>
              </p:ext>
            </p:extLst>
          </p:nvPr>
        </p:nvGraphicFramePr>
        <p:xfrm>
          <a:off x="76201" y="1676400"/>
          <a:ext cx="8915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53278" y="5102681"/>
            <a:ext cx="8153400" cy="1569660"/>
          </a:xfrm>
          <a:prstGeom prst="rect">
            <a:avLst/>
          </a:prstGeom>
        </p:spPr>
        <p:txBody>
          <a:bodyPr wrap="square">
            <a:spAutoFit/>
          </a:bodyPr>
          <a:lstStyle/>
          <a:p>
            <a:pPr algn="just">
              <a:defRPr/>
            </a:pPr>
            <a:r>
              <a:rPr lang="en-US" sz="1600" dirty="0">
                <a:latin typeface="Open Sans"/>
                <a:ea typeface="Tahoma" panose="020B0604030504040204" pitchFamily="34" charset="0"/>
                <a:cs typeface="Arial" pitchFamily="34" charset="0"/>
              </a:rPr>
              <a:t>The ultimate goal to create a responsive &amp; intelligent human like </a:t>
            </a:r>
            <a:r>
              <a:rPr lang="en-US" sz="1600" dirty="0" err="1">
                <a:latin typeface="Open Sans"/>
                <a:ea typeface="Tahoma" panose="020B0604030504040204" pitchFamily="34" charset="0"/>
                <a:cs typeface="Arial" pitchFamily="34" charset="0"/>
              </a:rPr>
              <a:t>behaviour</a:t>
            </a:r>
            <a:r>
              <a:rPr lang="en-US" sz="1600" dirty="0">
                <a:latin typeface="Open Sans"/>
                <a:ea typeface="Tahoma" panose="020B0604030504040204" pitchFamily="34" charset="0"/>
                <a:cs typeface="Arial" pitchFamily="34" charset="0"/>
              </a:rPr>
              <a:t> using AI in games is to create experiences and increase the player’s immersion when playing the game (e.g. the player has the illusion that the NPC can think and interact like human) (for example: see </a:t>
            </a:r>
            <a:r>
              <a:rPr lang="en-US" sz="1400" dirty="0">
                <a:latin typeface="Open Sans"/>
                <a:ea typeface="Tahoma" panose="020B0604030504040204" pitchFamily="34" charset="0"/>
                <a:cs typeface="Arial" pitchFamily="34" charset="0"/>
              </a:rPr>
              <a:t>Chowanda, A., </a:t>
            </a:r>
            <a:r>
              <a:rPr lang="en-US" sz="1400" dirty="0" err="1">
                <a:latin typeface="Open Sans"/>
                <a:ea typeface="Tahoma" panose="020B0604030504040204" pitchFamily="34" charset="0"/>
                <a:cs typeface="Arial" pitchFamily="34" charset="0"/>
              </a:rPr>
              <a:t>Flintham</a:t>
            </a:r>
            <a:r>
              <a:rPr lang="en-US" sz="1400" dirty="0">
                <a:latin typeface="Open Sans"/>
                <a:ea typeface="Tahoma" panose="020B0604030504040204" pitchFamily="34" charset="0"/>
                <a:cs typeface="Arial" pitchFamily="34" charset="0"/>
              </a:rPr>
              <a:t>, M., </a:t>
            </a:r>
            <a:r>
              <a:rPr lang="en-US" sz="1400" dirty="0" err="1">
                <a:latin typeface="Open Sans"/>
                <a:ea typeface="Tahoma" panose="020B0604030504040204" pitchFamily="34" charset="0"/>
                <a:cs typeface="Arial" pitchFamily="34" charset="0"/>
              </a:rPr>
              <a:t>Blanchfield</a:t>
            </a:r>
            <a:r>
              <a:rPr lang="en-US" sz="1400" dirty="0">
                <a:latin typeface="Open Sans"/>
                <a:ea typeface="Tahoma" panose="020B0604030504040204" pitchFamily="34" charset="0"/>
                <a:cs typeface="Arial" pitchFamily="34" charset="0"/>
              </a:rPr>
              <a:t>, P., &amp; </a:t>
            </a:r>
            <a:r>
              <a:rPr lang="en-US" sz="1400" dirty="0" err="1">
                <a:latin typeface="Open Sans"/>
                <a:ea typeface="Tahoma" panose="020B0604030504040204" pitchFamily="34" charset="0"/>
                <a:cs typeface="Arial" pitchFamily="34" charset="0"/>
              </a:rPr>
              <a:t>Valstar</a:t>
            </a:r>
            <a:r>
              <a:rPr lang="en-US" sz="1400" dirty="0">
                <a:latin typeface="Open Sans"/>
                <a:ea typeface="Tahoma" panose="020B0604030504040204" pitchFamily="34" charset="0"/>
                <a:cs typeface="Arial" pitchFamily="34" charset="0"/>
              </a:rPr>
              <a:t>, M. 2016, September. </a:t>
            </a:r>
            <a:r>
              <a:rPr lang="en-US" sz="1400" b="1" dirty="0">
                <a:latin typeface="Open Sans"/>
                <a:ea typeface="Tahoma" panose="020B0604030504040204" pitchFamily="34" charset="0"/>
                <a:cs typeface="Arial" pitchFamily="34" charset="0"/>
              </a:rPr>
              <a:t>Playing with social and emotional game companions</a:t>
            </a:r>
            <a:r>
              <a:rPr lang="en-US" sz="1400" dirty="0">
                <a:latin typeface="Open Sans"/>
                <a:ea typeface="Tahoma" panose="020B0604030504040204" pitchFamily="34" charset="0"/>
                <a:cs typeface="Arial" pitchFamily="34" charset="0"/>
              </a:rPr>
              <a:t>. In International Conference on Intelligent Virtual Agents (pp. 85-95). Springer International </a:t>
            </a:r>
            <a:r>
              <a:rPr lang="en-US" sz="1400" dirty="0" err="1">
                <a:latin typeface="Open Sans"/>
                <a:ea typeface="Tahoma" panose="020B0604030504040204" pitchFamily="34" charset="0"/>
                <a:cs typeface="Arial" pitchFamily="34" charset="0"/>
              </a:rPr>
              <a:t>Publishing.Chicago</a:t>
            </a:r>
            <a:r>
              <a:rPr lang="en-US" sz="1600" dirty="0">
                <a:latin typeface="Open Sans"/>
                <a:ea typeface="Tahoma" panose="020B0604030504040204" pitchFamily="34" charset="0"/>
                <a:cs typeface="Arial" pitchFamily="34" charset="0"/>
              </a:rPr>
              <a:t>) . </a:t>
            </a:r>
          </a:p>
        </p:txBody>
      </p:sp>
    </p:spTree>
    <p:extLst>
      <p:ext uri="{BB962C8B-B14F-4D97-AF65-F5344CB8AC3E}">
        <p14:creationId xmlns:p14="http://schemas.microsoft.com/office/powerpoint/2010/main" val="13149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93802"/>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Why AI in Game?</a:t>
            </a:r>
            <a:endParaRPr lang="en-US" sz="3000" b="1" dirty="0">
              <a:latin typeface="Open Sans"/>
              <a:ea typeface="Tahoma" panose="020B0604030504040204" pitchFamily="34" charset="0"/>
              <a:cs typeface="Arial" pitchFamily="34" charset="0"/>
            </a:endParaRPr>
          </a:p>
        </p:txBody>
      </p:sp>
      <p:graphicFrame>
        <p:nvGraphicFramePr>
          <p:cNvPr id="4" name="Diagram 3"/>
          <p:cNvGraphicFramePr/>
          <p:nvPr>
            <p:extLst>
              <p:ext uri="{D42A27DB-BD31-4B8C-83A1-F6EECF244321}">
                <p14:modId xmlns:p14="http://schemas.microsoft.com/office/powerpoint/2010/main" val="19514840"/>
              </p:ext>
            </p:extLst>
          </p:nvPr>
        </p:nvGraphicFramePr>
        <p:xfrm>
          <a:off x="838200" y="1447800"/>
          <a:ext cx="833973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F173735F-2667-4028-B606-D96AABD86FDB}" type="slidenum">
              <a:rPr lang="id-ID" smtClean="0"/>
              <a:pPr/>
              <a:t>12</a:t>
            </a:fld>
            <a:endParaRPr lang="id-ID"/>
          </a:p>
        </p:txBody>
      </p:sp>
    </p:spTree>
    <p:extLst>
      <p:ext uri="{BB962C8B-B14F-4D97-AF65-F5344CB8AC3E}">
        <p14:creationId xmlns:p14="http://schemas.microsoft.com/office/powerpoint/2010/main" val="140682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228600"/>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PURE AI vs GAME AI</a:t>
            </a:r>
            <a:endParaRPr lang="en-US" sz="3000" b="1" dirty="0">
              <a:latin typeface="Open Sans"/>
              <a:ea typeface="Tahoma" panose="020B0604030504040204" pitchFamily="34" charset="0"/>
              <a:cs typeface="Arial" pitchFamily="34" charset="0"/>
            </a:endParaRPr>
          </a:p>
        </p:txBody>
      </p:sp>
      <p:graphicFrame>
        <p:nvGraphicFramePr>
          <p:cNvPr id="2" name="Diagram 1"/>
          <p:cNvGraphicFramePr/>
          <p:nvPr>
            <p:extLst>
              <p:ext uri="{D42A27DB-BD31-4B8C-83A1-F6EECF244321}">
                <p14:modId xmlns:p14="http://schemas.microsoft.com/office/powerpoint/2010/main" val="296208436"/>
              </p:ext>
            </p:extLst>
          </p:nvPr>
        </p:nvGraphicFramePr>
        <p:xfrm>
          <a:off x="304799" y="974726"/>
          <a:ext cx="8686801" cy="5843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F173735F-2667-4028-B606-D96AABD86FDB}" type="slidenum">
              <a:rPr lang="id-ID" smtClean="0"/>
              <a:pPr/>
              <a:t>13</a:t>
            </a:fld>
            <a:endParaRPr lang="id-ID"/>
          </a:p>
        </p:txBody>
      </p:sp>
    </p:spTree>
    <p:extLst>
      <p:ext uri="{BB962C8B-B14F-4D97-AF65-F5344CB8AC3E}">
        <p14:creationId xmlns:p14="http://schemas.microsoft.com/office/powerpoint/2010/main" val="185782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17602"/>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Model of Game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990600" y="5075872"/>
            <a:ext cx="7924800" cy="1477328"/>
          </a:xfrm>
          <a:prstGeom prst="rect">
            <a:avLst/>
          </a:prstGeom>
          <a:noFill/>
        </p:spPr>
        <p:txBody>
          <a:bodyPr wrap="square" rtlCol="0">
            <a:spAutoFit/>
          </a:bodyPr>
          <a:lstStyle/>
          <a:p>
            <a:pPr algn="just">
              <a:defRPr/>
            </a:pPr>
            <a:r>
              <a:rPr lang="en-US" dirty="0">
                <a:latin typeface="Open Sans"/>
                <a:ea typeface="Tahoma" panose="020B0604030504040204" pitchFamily="34" charset="0"/>
                <a:cs typeface="Arial" pitchFamily="34" charset="0"/>
              </a:rPr>
              <a:t>The model splits the AI task into three sections: </a:t>
            </a:r>
            <a:r>
              <a:rPr lang="en-US" b="1" dirty="0">
                <a:latin typeface="Open Sans"/>
                <a:ea typeface="Tahoma" panose="020B0604030504040204" pitchFamily="34" charset="0"/>
                <a:cs typeface="Arial" pitchFamily="34" charset="0"/>
              </a:rPr>
              <a:t>movement, decision making</a:t>
            </a:r>
            <a:r>
              <a:rPr lang="en-US" dirty="0">
                <a:latin typeface="Open Sans"/>
                <a:ea typeface="Tahoma" panose="020B0604030504040204" pitchFamily="34" charset="0"/>
                <a:cs typeface="Arial" pitchFamily="34" charset="0"/>
              </a:rPr>
              <a:t>, and </a:t>
            </a:r>
            <a:r>
              <a:rPr lang="en-US" b="1" dirty="0">
                <a:latin typeface="Open Sans"/>
                <a:ea typeface="Tahoma" panose="020B0604030504040204" pitchFamily="34" charset="0"/>
                <a:cs typeface="Arial" pitchFamily="34" charset="0"/>
              </a:rPr>
              <a:t>strategy</a:t>
            </a:r>
            <a:r>
              <a:rPr lang="en-US" dirty="0">
                <a:latin typeface="Open Sans"/>
                <a:ea typeface="Tahoma" panose="020B0604030504040204" pitchFamily="34" charset="0"/>
                <a:cs typeface="Arial" pitchFamily="34" charset="0"/>
              </a:rPr>
              <a:t>. </a:t>
            </a:r>
          </a:p>
          <a:p>
            <a:pPr algn="just">
              <a:defRPr/>
            </a:pPr>
            <a:r>
              <a:rPr lang="en-US" dirty="0">
                <a:latin typeface="Open Sans"/>
                <a:ea typeface="Tahoma" panose="020B0604030504040204" pitchFamily="34" charset="0"/>
                <a:cs typeface="Arial" pitchFamily="34" charset="0"/>
              </a:rPr>
              <a:t>The first two sections contain algorithms that work on a character-by character basis, and the last section operates on a whole team or side. Around these three AI elements is a whole set of additional infrastructure</a:t>
            </a:r>
          </a:p>
        </p:txBody>
      </p:sp>
      <p:pic>
        <p:nvPicPr>
          <p:cNvPr id="23554" name="Picture 2"/>
          <p:cNvPicPr>
            <a:picLocks noChangeAspect="1" noChangeArrowheads="1"/>
          </p:cNvPicPr>
          <p:nvPr/>
        </p:nvPicPr>
        <p:blipFill>
          <a:blip r:embed="rId2"/>
          <a:srcRect/>
          <a:stretch>
            <a:fillRect/>
          </a:stretch>
        </p:blipFill>
        <p:spPr bwMode="auto">
          <a:xfrm>
            <a:off x="2057400" y="1421753"/>
            <a:ext cx="5274572" cy="347156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F173735F-2667-4028-B606-D96AABD86FDB}" type="slidenum">
              <a:rPr lang="id-ID" smtClean="0"/>
              <a:pPr/>
              <a:t>14</a:t>
            </a:fld>
            <a:endParaRPr lang="id-ID"/>
          </a:p>
        </p:txBody>
      </p:sp>
    </p:spTree>
    <p:extLst>
      <p:ext uri="{BB962C8B-B14F-4D97-AF65-F5344CB8AC3E}">
        <p14:creationId xmlns:p14="http://schemas.microsoft.com/office/powerpoint/2010/main" val="129781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93802"/>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Model of Game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1143000" y="1447800"/>
            <a:ext cx="7696200" cy="5386090"/>
          </a:xfrm>
          <a:prstGeom prst="rect">
            <a:avLst/>
          </a:prstGeom>
          <a:noFill/>
        </p:spPr>
        <p:txBody>
          <a:bodyPr wrap="square" rtlCol="0">
            <a:spAutoFit/>
          </a:bodyPr>
          <a:lstStyle/>
          <a:p>
            <a:pPr algn="just">
              <a:defRPr/>
            </a:pPr>
            <a:r>
              <a:rPr lang="en-US" sz="2000" b="1" dirty="0">
                <a:latin typeface="Open Sans"/>
                <a:ea typeface="Tahoma" panose="020B0604030504040204" pitchFamily="34" charset="0"/>
                <a:cs typeface="Arial" pitchFamily="34" charset="0"/>
              </a:rPr>
              <a:t>MOVEMENT</a:t>
            </a:r>
          </a:p>
          <a:p>
            <a:pPr algn="just">
              <a:defRPr/>
            </a:pPr>
            <a:endParaRPr lang="en-US" sz="22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Movement refers to algorithms that </a:t>
            </a:r>
            <a:r>
              <a:rPr lang="en-US" sz="2000" b="1" dirty="0">
                <a:latin typeface="Open Sans"/>
                <a:ea typeface="Tahoma" panose="020B0604030504040204" pitchFamily="34" charset="0"/>
                <a:cs typeface="Arial" pitchFamily="34" charset="0"/>
              </a:rPr>
              <a:t>turn decisions into some kind of motion</a:t>
            </a:r>
            <a:r>
              <a:rPr lang="en-US" sz="2000" dirty="0">
                <a:latin typeface="Open Sans"/>
                <a:ea typeface="Tahoma" panose="020B0604030504040204" pitchFamily="34" charset="0"/>
                <a:cs typeface="Arial" pitchFamily="34" charset="0"/>
              </a:rPr>
              <a:t>. When an enemy character without a gun needs to attack the player in </a:t>
            </a:r>
            <a:r>
              <a:rPr lang="en-US" sz="2000" b="1" dirty="0">
                <a:latin typeface="Open Sans"/>
                <a:ea typeface="Tahoma" panose="020B0604030504040204" pitchFamily="34" charset="0"/>
                <a:cs typeface="Arial" pitchFamily="34" charset="0"/>
              </a:rPr>
              <a:t>Super Mario Sunshine (2002)</a:t>
            </a:r>
            <a:r>
              <a:rPr lang="en-US" sz="2000" dirty="0">
                <a:latin typeface="Open Sans"/>
                <a:ea typeface="Tahoma" panose="020B0604030504040204" pitchFamily="34" charset="0"/>
                <a:cs typeface="Arial" pitchFamily="34" charset="0"/>
              </a:rPr>
              <a:t>, it first heads directly for the player.</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Movement algorithms can be more complex than simply homing in. A character may need to avoid obstacles on the way or even work their way through a series of rooms. A guard in some levels of </a:t>
            </a:r>
            <a:r>
              <a:rPr lang="en-US" sz="2000" b="1" dirty="0">
                <a:latin typeface="Open Sans"/>
                <a:ea typeface="Tahoma" panose="020B0604030504040204" pitchFamily="34" charset="0"/>
                <a:cs typeface="Arial" pitchFamily="34" charset="0"/>
              </a:rPr>
              <a:t>Splinter Cell (2002) </a:t>
            </a:r>
            <a:r>
              <a:rPr lang="en-US" sz="2000" dirty="0">
                <a:latin typeface="Open Sans"/>
                <a:ea typeface="Tahoma" panose="020B0604030504040204" pitchFamily="34" charset="0"/>
                <a:cs typeface="Arial" pitchFamily="34" charset="0"/>
              </a:rPr>
              <a:t>will respond to the appearance of the player by raising an alarm.</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Lots of actions are carried out using animation directly. If a </a:t>
            </a:r>
            <a:r>
              <a:rPr lang="en-US" sz="2000" dirty="0" err="1">
                <a:latin typeface="Open Sans"/>
                <a:ea typeface="Tahoma" panose="020B0604030504040204" pitchFamily="34" charset="0"/>
                <a:cs typeface="Arial" pitchFamily="34" charset="0"/>
              </a:rPr>
              <a:t>Sim</a:t>
            </a:r>
            <a:r>
              <a:rPr lang="en-US" sz="2000" dirty="0">
                <a:latin typeface="Open Sans"/>
                <a:ea typeface="Tahoma" panose="020B0604030504040204" pitchFamily="34" charset="0"/>
                <a:cs typeface="Arial" pitchFamily="34" charset="0"/>
              </a:rPr>
              <a:t>, in The Sims, is sitting by the table with food in front of him and wants to carry out an eating action, then the eating animation is simply played.</a:t>
            </a:r>
          </a:p>
        </p:txBody>
      </p:sp>
      <p:sp>
        <p:nvSpPr>
          <p:cNvPr id="6" name="Slide Number Placeholder 5"/>
          <p:cNvSpPr>
            <a:spLocks noGrp="1"/>
          </p:cNvSpPr>
          <p:nvPr>
            <p:ph type="sldNum" sz="quarter" idx="12"/>
          </p:nvPr>
        </p:nvSpPr>
        <p:spPr/>
        <p:txBody>
          <a:bodyPr/>
          <a:lstStyle/>
          <a:p>
            <a:fld id="{F173735F-2667-4028-B606-D96AABD86FDB}" type="slidenum">
              <a:rPr lang="id-ID" smtClean="0"/>
              <a:pPr/>
              <a:t>15</a:t>
            </a:fld>
            <a:endParaRPr lang="id-ID"/>
          </a:p>
        </p:txBody>
      </p:sp>
    </p:spTree>
    <p:extLst>
      <p:ext uri="{BB962C8B-B14F-4D97-AF65-F5344CB8AC3E}">
        <p14:creationId xmlns:p14="http://schemas.microsoft.com/office/powerpoint/2010/main" val="22615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93802"/>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Model of Game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914400" y="1524000"/>
            <a:ext cx="8001000" cy="5324535"/>
          </a:xfrm>
          <a:prstGeom prst="rect">
            <a:avLst/>
          </a:prstGeom>
          <a:noFill/>
        </p:spPr>
        <p:txBody>
          <a:bodyPr wrap="square" rtlCol="0">
            <a:spAutoFit/>
          </a:bodyPr>
          <a:lstStyle/>
          <a:p>
            <a:pPr algn="just">
              <a:defRPr/>
            </a:pPr>
            <a:r>
              <a:rPr lang="en-US" sz="2000" b="1" dirty="0">
                <a:latin typeface="Open Sans"/>
                <a:ea typeface="Tahoma" panose="020B0604030504040204" pitchFamily="34" charset="0"/>
                <a:cs typeface="Arial" pitchFamily="34" charset="0"/>
              </a:rPr>
              <a:t>DECISION MAKING</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Decision making involves a character working out </a:t>
            </a:r>
            <a:r>
              <a:rPr lang="en-US" sz="2000" b="1" dirty="0">
                <a:latin typeface="Open Sans"/>
                <a:ea typeface="Tahoma" panose="020B0604030504040204" pitchFamily="34" charset="0"/>
                <a:cs typeface="Arial" pitchFamily="34" charset="0"/>
              </a:rPr>
              <a:t>what to do next</a:t>
            </a:r>
            <a:r>
              <a:rPr lang="en-US" sz="2000" dirty="0">
                <a:latin typeface="Open Sans"/>
                <a:ea typeface="Tahoma" panose="020B0604030504040204" pitchFamily="34" charset="0"/>
                <a:cs typeface="Arial" pitchFamily="34" charset="0"/>
              </a:rPr>
              <a:t>. Typically, each character has a range of different behaviors that they could choose to perform: attacking, standing still, hiding, exploring, patrolling, and so on.</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At its simplest, a character may have very simple rules for selecting a behavior. The farm animals in various levels of the </a:t>
            </a:r>
            <a:r>
              <a:rPr lang="en-US" sz="2000" b="1" dirty="0">
                <a:latin typeface="Open Sans"/>
                <a:ea typeface="Tahoma" panose="020B0604030504040204" pitchFamily="34" charset="0"/>
                <a:cs typeface="Arial" pitchFamily="34" charset="0"/>
              </a:rPr>
              <a:t>Zelda </a:t>
            </a:r>
            <a:r>
              <a:rPr lang="en-US" sz="2000" dirty="0">
                <a:latin typeface="Open Sans"/>
                <a:ea typeface="Tahoma" panose="020B0604030504040204" pitchFamily="34" charset="0"/>
                <a:cs typeface="Arial" pitchFamily="34" charset="0"/>
              </a:rPr>
              <a:t>games will stand still unless the player gets too close, whereupon they will move away a small distance.</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At the other extreme, enemies in </a:t>
            </a:r>
            <a:r>
              <a:rPr lang="en-US" sz="2000" b="1" dirty="0">
                <a:latin typeface="Open Sans"/>
                <a:ea typeface="Tahoma" panose="020B0604030504040204" pitchFamily="34" charset="0"/>
                <a:cs typeface="Arial" pitchFamily="34" charset="0"/>
              </a:rPr>
              <a:t>Half-Life 2 (2004) </a:t>
            </a:r>
            <a:r>
              <a:rPr lang="en-US" sz="2000" dirty="0">
                <a:latin typeface="Open Sans"/>
                <a:ea typeface="Tahoma" panose="020B0604030504040204" pitchFamily="34" charset="0"/>
                <a:cs typeface="Arial" pitchFamily="34" charset="0"/>
              </a:rPr>
              <a:t>display complex decision making, where they will try a number of different strategies to reach the player: chaining together intermediate actions such as throwing grenades and laying down suppression fire in order to achieve their goals.</a:t>
            </a:r>
          </a:p>
        </p:txBody>
      </p:sp>
      <p:sp>
        <p:nvSpPr>
          <p:cNvPr id="6" name="Slide Number Placeholder 5"/>
          <p:cNvSpPr>
            <a:spLocks noGrp="1"/>
          </p:cNvSpPr>
          <p:nvPr>
            <p:ph type="sldNum" sz="quarter" idx="12"/>
          </p:nvPr>
        </p:nvSpPr>
        <p:spPr/>
        <p:txBody>
          <a:bodyPr/>
          <a:lstStyle/>
          <a:p>
            <a:fld id="{F173735F-2667-4028-B606-D96AABD86FDB}" type="slidenum">
              <a:rPr lang="id-ID" smtClean="0"/>
              <a:pPr/>
              <a:t>16</a:t>
            </a:fld>
            <a:endParaRPr lang="id-ID"/>
          </a:p>
        </p:txBody>
      </p:sp>
    </p:spTree>
    <p:extLst>
      <p:ext uri="{BB962C8B-B14F-4D97-AF65-F5344CB8AC3E}">
        <p14:creationId xmlns:p14="http://schemas.microsoft.com/office/powerpoint/2010/main" val="280470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914400"/>
            <a:ext cx="6324601"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Model of Game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914400" y="1600200"/>
            <a:ext cx="8001000" cy="5016758"/>
          </a:xfrm>
          <a:prstGeom prst="rect">
            <a:avLst/>
          </a:prstGeom>
          <a:noFill/>
        </p:spPr>
        <p:txBody>
          <a:bodyPr wrap="square" rtlCol="0">
            <a:spAutoFit/>
          </a:bodyPr>
          <a:lstStyle/>
          <a:p>
            <a:pPr algn="just">
              <a:defRPr/>
            </a:pPr>
            <a:r>
              <a:rPr lang="en-US" sz="2000" b="1" dirty="0">
                <a:latin typeface="Open Sans"/>
                <a:ea typeface="Tahoma" panose="020B0604030504040204" pitchFamily="34" charset="0"/>
                <a:cs typeface="Arial" pitchFamily="34" charset="0"/>
              </a:rPr>
              <a:t>STRATEGY</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Strategy refers to </a:t>
            </a:r>
            <a:r>
              <a:rPr lang="en-US" sz="2000" b="1" dirty="0">
                <a:latin typeface="Open Sans"/>
                <a:ea typeface="Tahoma" panose="020B0604030504040204" pitchFamily="34" charset="0"/>
                <a:cs typeface="Arial" pitchFamily="34" charset="0"/>
              </a:rPr>
              <a:t>an overall approach used by a group of characters</a:t>
            </a:r>
            <a:r>
              <a:rPr lang="en-US" sz="2000" dirty="0">
                <a:latin typeface="Open Sans"/>
                <a:ea typeface="Tahoma" panose="020B0604030504040204" pitchFamily="34" charset="0"/>
                <a:cs typeface="Arial" pitchFamily="34" charset="0"/>
              </a:rPr>
              <a:t>. In this category are AI algorithms that don’t control just one character, but influence the behavior of a whole set of characters. Each character in the group may (and usually will) have their own decision making and movement algorithms, but overall their decision making will be influenced</a:t>
            </a:r>
          </a:p>
          <a:p>
            <a:pPr algn="just">
              <a:defRPr/>
            </a:pPr>
            <a:r>
              <a:rPr lang="en-US" sz="2000" dirty="0">
                <a:latin typeface="Open Sans"/>
                <a:ea typeface="Tahoma" panose="020B0604030504040204" pitchFamily="34" charset="0"/>
                <a:cs typeface="Arial" pitchFamily="34" charset="0"/>
              </a:rPr>
              <a:t>by a group strategy.</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In the original </a:t>
            </a:r>
            <a:r>
              <a:rPr lang="en-US" sz="2000" b="1" dirty="0">
                <a:latin typeface="Open Sans"/>
                <a:ea typeface="Tahoma" panose="020B0604030504040204" pitchFamily="34" charset="0"/>
                <a:cs typeface="Arial" pitchFamily="34" charset="0"/>
              </a:rPr>
              <a:t>Half-Life (1998)</a:t>
            </a:r>
            <a:r>
              <a:rPr lang="en-US" sz="2000" dirty="0">
                <a:latin typeface="Open Sans"/>
                <a:ea typeface="Tahoma" panose="020B0604030504040204" pitchFamily="34" charset="0"/>
                <a:cs typeface="Arial" pitchFamily="34" charset="0"/>
              </a:rPr>
              <a:t>, enemies worked as a team to surround and eliminate the player. One would often rush past the player to take up a flanking position. This has been followed in more recent games such as </a:t>
            </a:r>
            <a:r>
              <a:rPr lang="en-US" sz="2000" b="1" dirty="0">
                <a:latin typeface="Open Sans"/>
                <a:ea typeface="Tahoma" panose="020B0604030504040204" pitchFamily="34" charset="0"/>
                <a:cs typeface="Arial" pitchFamily="34" charset="0"/>
              </a:rPr>
              <a:t>Tom Clancy’s Ghost Recon (2001) </a:t>
            </a:r>
            <a:r>
              <a:rPr lang="en-US" sz="2000" dirty="0">
                <a:latin typeface="Open Sans"/>
                <a:ea typeface="Tahoma" panose="020B0604030504040204" pitchFamily="34" charset="0"/>
                <a:cs typeface="Arial" pitchFamily="34" charset="0"/>
              </a:rPr>
              <a:t>with increasing sophistication in the kinds of strategic actions that a team of enemies can carry out.</a:t>
            </a:r>
          </a:p>
        </p:txBody>
      </p:sp>
      <p:sp>
        <p:nvSpPr>
          <p:cNvPr id="6" name="Slide Number Placeholder 5"/>
          <p:cNvSpPr>
            <a:spLocks noGrp="1"/>
          </p:cNvSpPr>
          <p:nvPr>
            <p:ph type="sldNum" sz="quarter" idx="12"/>
          </p:nvPr>
        </p:nvSpPr>
        <p:spPr/>
        <p:txBody>
          <a:bodyPr/>
          <a:lstStyle/>
          <a:p>
            <a:fld id="{F173735F-2667-4028-B606-D96AABD86FDB}" type="slidenum">
              <a:rPr lang="id-ID" smtClean="0"/>
              <a:pPr/>
              <a:t>17</a:t>
            </a:fld>
            <a:endParaRPr lang="id-ID"/>
          </a:p>
        </p:txBody>
      </p:sp>
    </p:spTree>
    <p:extLst>
      <p:ext uri="{BB962C8B-B14F-4D97-AF65-F5344CB8AC3E}">
        <p14:creationId xmlns:p14="http://schemas.microsoft.com/office/powerpoint/2010/main" val="388913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15663"/>
          </a:xfrm>
          <a:prstGeom prst="rect">
            <a:avLst/>
          </a:prstGeom>
          <a:noFill/>
        </p:spPr>
        <p:txBody>
          <a:bodyPr wrap="square" rtlCol="0">
            <a:spAutoFit/>
          </a:bodyPr>
          <a:lstStyle/>
          <a:p>
            <a:pPr algn="ctr"/>
            <a:r>
              <a:rPr lang="en-US" sz="3000" b="1" dirty="0">
                <a:latin typeface="Open Sans"/>
                <a:ea typeface="Tahoma" panose="020B0604030504040204" pitchFamily="34" charset="0"/>
                <a:cs typeface="Arial" pitchFamily="34" charset="0"/>
              </a:rPr>
              <a:t>Algorithms, Data Structures, and Representations</a:t>
            </a:r>
          </a:p>
        </p:txBody>
      </p:sp>
      <p:sp>
        <p:nvSpPr>
          <p:cNvPr id="7" name="TextBox 6"/>
          <p:cNvSpPr txBox="1"/>
          <p:nvPr/>
        </p:nvSpPr>
        <p:spPr>
          <a:xfrm>
            <a:off x="914400" y="1676400"/>
            <a:ext cx="8001000" cy="5016758"/>
          </a:xfrm>
          <a:prstGeom prst="rect">
            <a:avLst/>
          </a:prstGeom>
          <a:noFill/>
        </p:spPr>
        <p:txBody>
          <a:bodyPr wrap="square" rtlCol="0">
            <a:spAutoFit/>
          </a:bodyPr>
          <a:lstStyle/>
          <a:p>
            <a:pPr marL="339725" indent="-339725" algn="just">
              <a:buFont typeface="Arial" pitchFamily="34" charset="0"/>
              <a:buChar char="•"/>
              <a:defRPr/>
            </a:pPr>
            <a:r>
              <a:rPr lang="en-US" sz="2000" dirty="0">
                <a:latin typeface="Open Sans"/>
                <a:ea typeface="Tahoma" panose="020B0604030504040204" pitchFamily="34" charset="0"/>
                <a:cs typeface="Arial" pitchFamily="34" charset="0"/>
              </a:rPr>
              <a:t>Algorithms are step-by-step processes that generate a solution to an AI problem</a:t>
            </a:r>
          </a:p>
          <a:p>
            <a:pPr marL="339725" indent="-339725" algn="just">
              <a:buFont typeface="Arial" pitchFamily="34" charset="0"/>
              <a:buChar char="•"/>
              <a:defRPr/>
            </a:pPr>
            <a:r>
              <a:rPr lang="en-US" sz="2000" dirty="0">
                <a:latin typeface="Open Sans"/>
                <a:ea typeface="Tahoma" panose="020B0604030504040204" pitchFamily="34" charset="0"/>
                <a:cs typeface="Arial" pitchFamily="34" charset="0"/>
              </a:rPr>
              <a:t>Data structures are the other side of the coin to algorithms</a:t>
            </a:r>
          </a:p>
          <a:p>
            <a:pPr marL="339725" indent="-339725" algn="just">
              <a:buFont typeface="Arial" pitchFamily="34" charset="0"/>
              <a:buChar char="•"/>
              <a:defRPr/>
            </a:pPr>
            <a:r>
              <a:rPr lang="en-US" sz="2000" dirty="0">
                <a:latin typeface="Open Sans"/>
                <a:ea typeface="Tahoma" panose="020B0604030504040204" pitchFamily="34" charset="0"/>
                <a:cs typeface="Arial" pitchFamily="34" charset="0"/>
              </a:rPr>
              <a:t>Often, a set of algorithms is presented that gets increasingly more efficient</a:t>
            </a:r>
          </a:p>
          <a:p>
            <a:pPr marL="339725" indent="-339725" algn="just">
              <a:defRPr/>
            </a:pPr>
            <a:endParaRPr lang="en-US" sz="2000" dirty="0">
              <a:latin typeface="Open Sans"/>
              <a:ea typeface="Tahoma" panose="020B0604030504040204" pitchFamily="34" charset="0"/>
              <a:cs typeface="Arial" pitchFamily="34" charset="0"/>
            </a:endParaRPr>
          </a:p>
          <a:p>
            <a:pPr marL="339725" indent="-339725" algn="just">
              <a:defRPr/>
            </a:pPr>
            <a:r>
              <a:rPr lang="en-US" sz="2000" b="1" dirty="0">
                <a:latin typeface="Open Sans"/>
                <a:ea typeface="Tahoma" panose="020B0604030504040204" pitchFamily="34" charset="0"/>
                <a:cs typeface="Arial" pitchFamily="34" charset="0"/>
              </a:rPr>
              <a:t>Performance Characteristics</a:t>
            </a:r>
          </a:p>
          <a:p>
            <a:pPr algn="just">
              <a:defRPr/>
            </a:pPr>
            <a:r>
              <a:rPr lang="en-US" sz="2000" dirty="0">
                <a:latin typeface="Open Sans"/>
                <a:ea typeface="Tahoma" panose="020B0604030504040204" pitchFamily="34" charset="0"/>
                <a:cs typeface="Arial" pitchFamily="34" charset="0"/>
              </a:rPr>
              <a:t>Some algorithms have confusing performance characteristics. It is possible to set up highly improbable situations to deliberately make them perform poorly.</a:t>
            </a:r>
          </a:p>
          <a:p>
            <a:pPr marL="339725" indent="-339725" algn="just">
              <a:defRPr/>
            </a:pPr>
            <a:endParaRPr lang="en-US" sz="2000" dirty="0">
              <a:latin typeface="Open Sans"/>
              <a:ea typeface="Tahoma" panose="020B0604030504040204" pitchFamily="34" charset="0"/>
              <a:cs typeface="Arial" pitchFamily="34" charset="0"/>
            </a:endParaRPr>
          </a:p>
          <a:p>
            <a:pPr marL="339725" indent="-339725" algn="just">
              <a:defRPr/>
            </a:pPr>
            <a:r>
              <a:rPr lang="en-US" sz="2000" b="1" dirty="0">
                <a:latin typeface="Open Sans"/>
                <a:ea typeface="Tahoma" panose="020B0604030504040204" pitchFamily="34" charset="0"/>
                <a:cs typeface="Arial" pitchFamily="34" charset="0"/>
              </a:rPr>
              <a:t>Pseudo-Code</a:t>
            </a:r>
          </a:p>
          <a:p>
            <a:pPr algn="just">
              <a:defRPr/>
            </a:pPr>
            <a:r>
              <a:rPr lang="en-US" sz="2000" dirty="0">
                <a:latin typeface="Open Sans"/>
                <a:ea typeface="Tahoma" panose="020B0604030504040204" pitchFamily="34" charset="0"/>
                <a:cs typeface="Arial" pitchFamily="34" charset="0"/>
              </a:rPr>
              <a:t>Pseudo-code is a fake programming language that cuts out any implementation details particular to one programming language, but describes the algorithm in sufficient detail so that implementing it becomes simple.</a:t>
            </a:r>
          </a:p>
        </p:txBody>
      </p:sp>
      <p:sp>
        <p:nvSpPr>
          <p:cNvPr id="6" name="Slide Number Placeholder 5"/>
          <p:cNvSpPr>
            <a:spLocks noGrp="1"/>
          </p:cNvSpPr>
          <p:nvPr>
            <p:ph type="sldNum" sz="quarter" idx="12"/>
          </p:nvPr>
        </p:nvSpPr>
        <p:spPr/>
        <p:txBody>
          <a:bodyPr/>
          <a:lstStyle/>
          <a:p>
            <a:fld id="{F173735F-2667-4028-B606-D96AABD86FDB}" type="slidenum">
              <a:rPr lang="id-ID" smtClean="0"/>
              <a:pPr/>
              <a:t>18</a:t>
            </a:fld>
            <a:endParaRPr lang="id-ID"/>
          </a:p>
        </p:txBody>
      </p:sp>
    </p:spTree>
    <p:extLst>
      <p:ext uri="{BB962C8B-B14F-4D97-AF65-F5344CB8AC3E}">
        <p14:creationId xmlns:p14="http://schemas.microsoft.com/office/powerpoint/2010/main" val="386270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US" sz="3200" b="1" dirty="0">
                <a:ea typeface="Tahoma" panose="020B0604030504040204" pitchFamily="34" charset="0"/>
                <a:cs typeface="Arial" pitchFamily="34" charset="0"/>
              </a:rPr>
              <a:t>Algorithms, Data Structures, and Representations</a:t>
            </a:r>
          </a:p>
        </p:txBody>
      </p:sp>
      <p:sp>
        <p:nvSpPr>
          <p:cNvPr id="7" name="TextBox 6"/>
          <p:cNvSpPr txBox="1"/>
          <p:nvPr/>
        </p:nvSpPr>
        <p:spPr>
          <a:xfrm>
            <a:off x="914400" y="1676400"/>
            <a:ext cx="8001000" cy="4401205"/>
          </a:xfrm>
          <a:prstGeom prst="rect">
            <a:avLst/>
          </a:prstGeom>
          <a:noFill/>
        </p:spPr>
        <p:txBody>
          <a:bodyPr wrap="square" rtlCol="0">
            <a:spAutoFit/>
          </a:bodyPr>
          <a:lstStyle/>
          <a:p>
            <a:pPr marL="339725" indent="-339725" algn="just">
              <a:defRPr/>
            </a:pPr>
            <a:r>
              <a:rPr lang="en-US" sz="2000" b="1" dirty="0">
                <a:latin typeface="Open Sans"/>
                <a:ea typeface="Tahoma" panose="020B0604030504040204" pitchFamily="34" charset="0"/>
                <a:cs typeface="Arial" pitchFamily="34" charset="0"/>
              </a:rPr>
              <a:t>Representations</a:t>
            </a:r>
          </a:p>
          <a:p>
            <a:pPr marL="339725" indent="-339725" algn="just">
              <a:defRPr/>
            </a:pPr>
            <a:endParaRPr lang="en-US" sz="2000" b="1"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Representations are a key element of AI, and certain key representations are particularly important in game AI.</a:t>
            </a:r>
          </a:p>
          <a:p>
            <a:pPr algn="just">
              <a:defRPr/>
            </a:pPr>
            <a:endParaRPr lang="en-US" sz="2000" dirty="0">
              <a:latin typeface="Open Sans"/>
              <a:ea typeface="Tahoma" panose="020B0604030504040204" pitchFamily="34" charset="0"/>
              <a:cs typeface="Arial" pitchFamily="34" charset="0"/>
            </a:endParaRPr>
          </a:p>
          <a:p>
            <a:pPr algn="just">
              <a:defRPr/>
            </a:pPr>
            <a:r>
              <a:rPr lang="en-US" sz="2000" dirty="0">
                <a:latin typeface="Open Sans"/>
                <a:ea typeface="Tahoma" panose="020B0604030504040204" pitchFamily="34" charset="0"/>
                <a:cs typeface="Arial" pitchFamily="34" charset="0"/>
              </a:rPr>
              <a:t>For example, imagine we want to work out if a character feels healthy or not as part of some algorithm for determining its actions. We might simply require a representation of the character with a method we can call:</a:t>
            </a:r>
          </a:p>
          <a:p>
            <a:pPr algn="just">
              <a:defRPr/>
            </a:pPr>
            <a:endParaRPr lang="en-US" sz="2000" dirty="0">
              <a:latin typeface="Open Sans"/>
              <a:ea typeface="Tahoma" panose="020B0604030504040204" pitchFamily="34" charset="0"/>
              <a:cs typeface="Arial" pitchFamily="34" charset="0"/>
            </a:endParaRPr>
          </a:p>
          <a:p>
            <a:pPr algn="just">
              <a:defRPr/>
            </a:pPr>
            <a:r>
              <a:rPr lang="en-US" b="1" dirty="0">
                <a:latin typeface="Courier New" pitchFamily="49" charset="0"/>
                <a:ea typeface="Tahoma" panose="020B0604030504040204" pitchFamily="34" charset="0"/>
                <a:cs typeface="Courier New" pitchFamily="49" charset="0"/>
              </a:rPr>
              <a:t>class Character:</a:t>
            </a:r>
          </a:p>
          <a:p>
            <a:pPr algn="just">
              <a:defRPr/>
            </a:pPr>
            <a:r>
              <a:rPr lang="en-US" b="1" dirty="0">
                <a:latin typeface="Courier New" pitchFamily="49" charset="0"/>
                <a:ea typeface="Tahoma" panose="020B0604030504040204" pitchFamily="34" charset="0"/>
                <a:cs typeface="Courier New" pitchFamily="49" charset="0"/>
              </a:rPr>
              <a:t># Returns true if the character feels healthy,</a:t>
            </a:r>
          </a:p>
          <a:p>
            <a:pPr algn="just">
              <a:defRPr/>
            </a:pPr>
            <a:r>
              <a:rPr lang="en-US" b="1" dirty="0">
                <a:latin typeface="Courier New" pitchFamily="49" charset="0"/>
                <a:ea typeface="Tahoma" panose="020B0604030504040204" pitchFamily="34" charset="0"/>
                <a:cs typeface="Courier New" pitchFamily="49" charset="0"/>
              </a:rPr>
              <a:t># and false otherwise.</a:t>
            </a:r>
          </a:p>
          <a:p>
            <a:pPr algn="just">
              <a:defRPr/>
            </a:pPr>
            <a:r>
              <a:rPr lang="en-US" b="1" dirty="0">
                <a:latin typeface="Courier New" pitchFamily="49" charset="0"/>
                <a:ea typeface="Tahoma" panose="020B0604030504040204" pitchFamily="34" charset="0"/>
                <a:cs typeface="Courier New" pitchFamily="49" charset="0"/>
              </a:rPr>
              <a:t>def </a:t>
            </a:r>
            <a:r>
              <a:rPr lang="en-US" b="1" dirty="0" err="1">
                <a:latin typeface="Courier New" pitchFamily="49" charset="0"/>
                <a:ea typeface="Tahoma" panose="020B0604030504040204" pitchFamily="34" charset="0"/>
                <a:cs typeface="Courier New" pitchFamily="49" charset="0"/>
              </a:rPr>
              <a:t>feelsHealthy</a:t>
            </a:r>
            <a:r>
              <a:rPr lang="en-US" b="1" dirty="0">
                <a:latin typeface="Courier New" pitchFamily="49" charset="0"/>
                <a:ea typeface="Tahoma" panose="020B0604030504040204" pitchFamily="34" charset="0"/>
                <a:cs typeface="Courier New" pitchFamily="49" charset="0"/>
              </a:rPr>
              <a:t>()</a:t>
            </a:r>
          </a:p>
        </p:txBody>
      </p:sp>
      <p:sp>
        <p:nvSpPr>
          <p:cNvPr id="6" name="Slide Number Placeholder 5"/>
          <p:cNvSpPr>
            <a:spLocks noGrp="1"/>
          </p:cNvSpPr>
          <p:nvPr>
            <p:ph type="sldNum" sz="quarter" idx="12"/>
          </p:nvPr>
        </p:nvSpPr>
        <p:spPr/>
        <p:txBody>
          <a:bodyPr/>
          <a:lstStyle/>
          <a:p>
            <a:fld id="{F173735F-2667-4028-B606-D96AABD86FDB}" type="slidenum">
              <a:rPr lang="id-ID" smtClean="0"/>
              <a:pPr/>
              <a:t>19</a:t>
            </a:fld>
            <a:endParaRPr lang="id-ID"/>
          </a:p>
        </p:txBody>
      </p:sp>
    </p:spTree>
    <p:extLst>
      <p:ext uri="{BB962C8B-B14F-4D97-AF65-F5344CB8AC3E}">
        <p14:creationId xmlns:p14="http://schemas.microsoft.com/office/powerpoint/2010/main" val="221975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err="1"/>
              <a:t>TextBook</a:t>
            </a:r>
            <a:r>
              <a:rPr lang="en-US" dirty="0"/>
              <a:t>:</a:t>
            </a:r>
            <a:br>
              <a:rPr lang="en-US" dirty="0"/>
            </a:br>
            <a:br>
              <a:rPr lang="en-US" dirty="0"/>
            </a:br>
            <a:r>
              <a:rPr lang="en-US" dirty="0">
                <a:ea typeface="Tahoma" panose="020B0604030504040204" pitchFamily="34" charset="0"/>
                <a:cs typeface="Tahoma" panose="020B0604030504040204" pitchFamily="34" charset="0"/>
              </a:rPr>
              <a:t>Ian Millington. 2009. Artificial intelligence for games. Morgan Kaufmann Publishers. Burlington. ISBN:9780123747310 </a:t>
            </a:r>
            <a:br>
              <a:rPr lang="en-US" dirty="0">
                <a:ea typeface="Tahoma" panose="020B0604030504040204" pitchFamily="34" charset="0"/>
                <a:cs typeface="Tahoma" panose="020B0604030504040204" pitchFamily="34" charset="0"/>
              </a:rPr>
            </a:br>
            <a:br>
              <a:rPr lang="en-US" dirty="0"/>
            </a:br>
            <a:br>
              <a:rPr lang="en-US" dirty="0"/>
            </a:br>
            <a:endParaRPr lang="id-ID" dirty="0"/>
          </a:p>
        </p:txBody>
      </p:sp>
      <p:sp>
        <p:nvSpPr>
          <p:cNvPr id="2" name="Slide Number Placeholder 1"/>
          <p:cNvSpPr>
            <a:spLocks noGrp="1"/>
          </p:cNvSpPr>
          <p:nvPr>
            <p:ph type="sldNum" sz="quarter" idx="12"/>
          </p:nvPr>
        </p:nvSpPr>
        <p:spPr/>
        <p:txBody>
          <a:bodyPr/>
          <a:lstStyle/>
          <a:p>
            <a:fld id="{F173735F-2667-4028-B606-D96AABD86FDB}" type="slidenum">
              <a:rPr lang="id-ID" smtClean="0"/>
              <a:pPr/>
              <a:t>2</a:t>
            </a:fld>
            <a:endParaRPr lang="id-ID"/>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817602"/>
            <a:ext cx="5943600" cy="553998"/>
          </a:xfrm>
          <a:prstGeom prst="rect">
            <a:avLst/>
          </a:prstGeom>
          <a:noFill/>
        </p:spPr>
        <p:txBody>
          <a:bodyPr wrap="square" rtlCol="0">
            <a:spAutoFit/>
          </a:bodyPr>
          <a:lstStyle/>
          <a:p>
            <a:pPr algn="ctr"/>
            <a:r>
              <a:rPr lang="en-GB" sz="3000" b="1" dirty="0">
                <a:latin typeface="Open Sans"/>
                <a:ea typeface="Tahoma" panose="020B0604030504040204" pitchFamily="34" charset="0"/>
                <a:cs typeface="Tahoma" panose="020B0604030504040204" pitchFamily="34" charset="0"/>
              </a:rPr>
              <a:t>References</a:t>
            </a:r>
            <a:endParaRPr lang="en-US" sz="3000" b="1" dirty="0">
              <a:latin typeface="Open Sans"/>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AU" sz="2200" dirty="0" err="1">
                <a:latin typeface="Open Sans"/>
              </a:rPr>
              <a:t>Chowanda</a:t>
            </a:r>
            <a:r>
              <a:rPr lang="en-AU" sz="2200" dirty="0">
                <a:latin typeface="Open Sans"/>
              </a:rPr>
              <a:t>, A., </a:t>
            </a:r>
            <a:r>
              <a:rPr lang="en-AU" sz="2200" dirty="0" err="1">
                <a:latin typeface="Open Sans"/>
              </a:rPr>
              <a:t>Flintham</a:t>
            </a:r>
            <a:r>
              <a:rPr lang="en-AU" sz="2200" dirty="0">
                <a:latin typeface="Open Sans"/>
              </a:rPr>
              <a:t>, M., </a:t>
            </a:r>
            <a:r>
              <a:rPr lang="en-AU" sz="2200" dirty="0" err="1">
                <a:latin typeface="Open Sans"/>
              </a:rPr>
              <a:t>Blanchfield</a:t>
            </a:r>
            <a:r>
              <a:rPr lang="en-AU" sz="2200" dirty="0">
                <a:latin typeface="Open Sans"/>
              </a:rPr>
              <a:t>, P., &amp; </a:t>
            </a:r>
            <a:r>
              <a:rPr lang="en-AU" sz="2200" dirty="0" err="1">
                <a:latin typeface="Open Sans"/>
              </a:rPr>
              <a:t>Valstar</a:t>
            </a:r>
            <a:r>
              <a:rPr lang="en-AU" sz="2200" dirty="0">
                <a:latin typeface="Open Sans"/>
              </a:rPr>
              <a:t>, M. (2016, September). </a:t>
            </a:r>
            <a:r>
              <a:rPr lang="en-AU" sz="2200" b="1" dirty="0">
                <a:latin typeface="Open Sans"/>
              </a:rPr>
              <a:t>Playing with social and emotional game companions</a:t>
            </a:r>
            <a:r>
              <a:rPr lang="en-AU" sz="2200" dirty="0">
                <a:latin typeface="Open Sans"/>
              </a:rPr>
              <a:t>. In International Conference on Intelligent Virtual Agents (pp. 85-95). Springer International </a:t>
            </a:r>
            <a:r>
              <a:rPr lang="en-AU" sz="2200" dirty="0" err="1">
                <a:latin typeface="Open Sans"/>
              </a:rPr>
              <a:t>Publishing.Chicago</a:t>
            </a:r>
            <a:r>
              <a:rPr lang="en-AU" sz="2200" dirty="0">
                <a:latin typeface="Open Sans"/>
              </a:rPr>
              <a:t>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F173735F-2667-4028-B606-D96AABD86FDB}" type="slidenum">
              <a:rPr lang="id-ID" smtClean="0"/>
              <a:pPr/>
              <a:t>20</a:t>
            </a:fld>
            <a:endParaRPr lang="id-ID"/>
          </a:p>
        </p:txBody>
      </p:sp>
    </p:spTree>
    <p:extLst>
      <p:ext uri="{BB962C8B-B14F-4D97-AF65-F5344CB8AC3E}">
        <p14:creationId xmlns:p14="http://schemas.microsoft.com/office/powerpoint/2010/main" val="313505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447800"/>
            <a:ext cx="7522914" cy="792088"/>
          </a:xfrm>
        </p:spPr>
        <p:txBody>
          <a:bodyPr/>
          <a:lstStyle/>
          <a:p>
            <a:r>
              <a:rPr lang="en-US" dirty="0"/>
              <a:t>Learning Objective</a:t>
            </a:r>
          </a:p>
        </p:txBody>
      </p:sp>
      <p:sp>
        <p:nvSpPr>
          <p:cNvPr id="3" name="Content Placeholder 2"/>
          <p:cNvSpPr>
            <a:spLocks noGrp="1"/>
          </p:cNvSpPr>
          <p:nvPr>
            <p:ph idx="1"/>
          </p:nvPr>
        </p:nvSpPr>
        <p:spPr>
          <a:xfrm>
            <a:off x="1219200" y="3276600"/>
            <a:ext cx="7529264" cy="3954823"/>
          </a:xfrm>
        </p:spPr>
        <p:txBody>
          <a:bodyPr>
            <a:normAutofit/>
          </a:bodyPr>
          <a:lstStyle/>
          <a:p>
            <a:r>
              <a:rPr lang="en-US" sz="2200" dirty="0">
                <a:ea typeface="Tahoma" panose="020B0604030504040204" pitchFamily="34" charset="0"/>
                <a:cs typeface="Arial" pitchFamily="34" charset="0"/>
              </a:rPr>
              <a:t>LO 1 : Describe how Artificial Intelligence works in Games</a:t>
            </a:r>
            <a:endParaRPr lang="id-ID" sz="2200" dirty="0">
              <a:ea typeface="Tahoma" panose="020B0604030504040204" pitchFamily="34" charset="0"/>
              <a:cs typeface="Arial" pitchFamily="34" charset="0"/>
            </a:endParaRPr>
          </a:p>
          <a:p>
            <a:endParaRPr lang="en-US" sz="2200" dirty="0"/>
          </a:p>
        </p:txBody>
      </p:sp>
      <p:sp>
        <p:nvSpPr>
          <p:cNvPr id="4" name="Subtitle 3"/>
          <p:cNvSpPr>
            <a:spLocks noGrp="1"/>
          </p:cNvSpPr>
          <p:nvPr>
            <p:ph type="subTitle" idx="13"/>
          </p:nvPr>
        </p:nvSpPr>
        <p:spPr>
          <a:xfrm>
            <a:off x="1219200" y="2590800"/>
            <a:ext cx="7526560" cy="504056"/>
          </a:xfrm>
        </p:spPr>
        <p:txBody>
          <a:bodyPr>
            <a:noAutofit/>
          </a:bodyPr>
          <a:lstStyle/>
          <a:p>
            <a:r>
              <a:rPr lang="en-GB" sz="2000" dirty="0">
                <a:ea typeface="Tahoma" panose="020B0604030504040204" pitchFamily="34" charset="0"/>
                <a:cs typeface="Arial" pitchFamily="34" charset="0"/>
              </a:rPr>
              <a:t>After completing this session, students are expected to be able to:</a:t>
            </a:r>
            <a:endParaRPr lang="en-US" sz="2800"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120794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What is AI</a:t>
            </a:r>
          </a:p>
          <a:p>
            <a:r>
              <a:rPr lang="en-US" sz="2200" dirty="0"/>
              <a:t>Why AI in Game?</a:t>
            </a:r>
          </a:p>
          <a:p>
            <a:r>
              <a:rPr lang="en-AU" sz="2200" dirty="0"/>
              <a:t>Model of Game AI</a:t>
            </a:r>
          </a:p>
          <a:p>
            <a:pPr lvl="1"/>
            <a:r>
              <a:rPr lang="en-AU" sz="2200" dirty="0"/>
              <a:t>Movement</a:t>
            </a:r>
          </a:p>
          <a:p>
            <a:pPr lvl="1"/>
            <a:r>
              <a:rPr lang="en-AU" sz="2200" dirty="0"/>
              <a:t>Decision Making</a:t>
            </a:r>
          </a:p>
          <a:p>
            <a:pPr lvl="1"/>
            <a:r>
              <a:rPr lang="en-AU" sz="2200" dirty="0"/>
              <a:t>Strategy</a:t>
            </a:r>
            <a:endParaRPr lang="en-US" sz="2200" dirty="0"/>
          </a:p>
          <a:p>
            <a:r>
              <a:rPr lang="en-AU" sz="2200" dirty="0"/>
              <a:t>Algorithms, Data Structures, and Representations</a:t>
            </a:r>
            <a:endParaRPr lang="en-US" sz="2200" dirty="0"/>
          </a:p>
        </p:txBody>
      </p:sp>
      <p:sp>
        <p:nvSpPr>
          <p:cNvPr id="4" name="Subtitle 3"/>
          <p:cNvSpPr>
            <a:spLocks noGrp="1"/>
          </p:cNvSpPr>
          <p:nvPr>
            <p:ph type="subTitle" idx="13"/>
          </p:nvPr>
        </p:nvSpPr>
        <p:spPr/>
        <p:txBody>
          <a:bodyPr/>
          <a:lstStyle/>
          <a:p>
            <a:endParaRPr lang="en-US"/>
          </a:p>
        </p:txBody>
      </p:sp>
      <p:sp>
        <p:nvSpPr>
          <p:cNvPr id="5" name="Slide Number Placeholder 4"/>
          <p:cNvSpPr>
            <a:spLocks noGrp="1"/>
          </p:cNvSpPr>
          <p:nvPr>
            <p:ph type="sldNum" sz="quarter" idx="12"/>
          </p:nvPr>
        </p:nvSpPr>
        <p:spPr/>
        <p:txBody>
          <a:bodyPr/>
          <a:lstStyle/>
          <a:p>
            <a:fld id="{F173735F-2667-4028-B606-D96AABD86FDB}" type="slidenum">
              <a:rPr lang="id-ID" smtClean="0"/>
              <a:pPr/>
              <a:t>4</a:t>
            </a:fld>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15663"/>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What is Artificial </a:t>
            </a:r>
          </a:p>
          <a:p>
            <a:pPr algn="ctr"/>
            <a:r>
              <a:rPr lang="en-GB" sz="3000" b="1" dirty="0">
                <a:latin typeface="Open Sans"/>
                <a:ea typeface="Tahoma" panose="020B0604030504040204" pitchFamily="34" charset="0"/>
                <a:cs typeface="Arial" pitchFamily="34" charset="0"/>
              </a:rPr>
              <a:t>Intelligence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1143000" y="1905000"/>
            <a:ext cx="7696200" cy="4493538"/>
          </a:xfrm>
          <a:prstGeom prst="rect">
            <a:avLst/>
          </a:prstGeom>
          <a:noFill/>
        </p:spPr>
        <p:txBody>
          <a:bodyPr wrap="square" rtlCol="0">
            <a:spAutoFit/>
          </a:bodyPr>
          <a:lstStyle/>
          <a:p>
            <a:pPr marL="236538" indent="-236538" algn="just">
              <a:buFont typeface="Arial" pitchFamily="34" charset="0"/>
              <a:buChar char="•"/>
              <a:defRPr/>
            </a:pPr>
            <a:r>
              <a:rPr lang="en-US" sz="2200" b="1" dirty="0">
                <a:latin typeface="Open Sans"/>
                <a:ea typeface="Tahoma" panose="020B0604030504040204" pitchFamily="34" charset="0"/>
                <a:cs typeface="Arial" pitchFamily="34" charset="0"/>
              </a:rPr>
              <a:t>Artificial intelligence </a:t>
            </a:r>
            <a:r>
              <a:rPr lang="en-US" sz="2200" dirty="0">
                <a:latin typeface="Open Sans"/>
                <a:ea typeface="Tahoma" panose="020B0604030504040204" pitchFamily="34" charset="0"/>
                <a:cs typeface="Arial" pitchFamily="34" charset="0"/>
              </a:rPr>
              <a:t>is about making computers able to perform the thinking tasks that humans and animals are capable of.</a:t>
            </a:r>
          </a:p>
          <a:p>
            <a:pPr marL="236538" indent="-236538" algn="just">
              <a:buFont typeface="Arial" pitchFamily="34" charset="0"/>
              <a:buChar char="•"/>
              <a:defRPr/>
            </a:pPr>
            <a:endParaRPr lang="en-US" sz="2200"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US" sz="2200" dirty="0">
                <a:latin typeface="Open Sans"/>
                <a:cs typeface="Arial" pitchFamily="34" charset="0"/>
              </a:rPr>
              <a:t>We can already program computers to have </a:t>
            </a:r>
            <a:r>
              <a:rPr lang="en-US" sz="2200" b="1" dirty="0">
                <a:latin typeface="Open Sans"/>
                <a:cs typeface="Arial" pitchFamily="34" charset="0"/>
              </a:rPr>
              <a:t>superhuman abilities</a:t>
            </a:r>
            <a:r>
              <a:rPr lang="en-US" sz="2200" dirty="0">
                <a:latin typeface="Open Sans"/>
                <a:cs typeface="Arial" pitchFamily="34" charset="0"/>
              </a:rPr>
              <a:t> in solving many problems: arithmetic, sorting, searching, and so on. We can even get computers to play some board games better than any human being </a:t>
            </a:r>
          </a:p>
          <a:p>
            <a:pPr marL="236538" indent="-236538" algn="just">
              <a:buFont typeface="Arial" pitchFamily="34" charset="0"/>
              <a:buChar char="•"/>
              <a:defRPr/>
            </a:pPr>
            <a:endParaRPr lang="en-US" sz="2200" dirty="0">
              <a:latin typeface="Open Sans"/>
              <a:cs typeface="Arial" pitchFamily="34" charset="0"/>
            </a:endParaRPr>
          </a:p>
          <a:p>
            <a:pPr marL="236538" indent="-236538" algn="just">
              <a:buFont typeface="Arial" pitchFamily="34" charset="0"/>
              <a:buChar char="•"/>
              <a:defRPr/>
            </a:pPr>
            <a:r>
              <a:rPr lang="en-US" sz="2200" dirty="0">
                <a:latin typeface="Open Sans"/>
                <a:cs typeface="Arial" pitchFamily="34" charset="0"/>
              </a:rPr>
              <a:t>But there are many things that </a:t>
            </a:r>
            <a:r>
              <a:rPr lang="en-US" sz="2200" b="1" dirty="0">
                <a:latin typeface="Open Sans"/>
                <a:cs typeface="Arial" pitchFamily="34" charset="0"/>
              </a:rPr>
              <a:t>computers aren’t good </a:t>
            </a:r>
            <a:r>
              <a:rPr lang="en-US" sz="2200" dirty="0">
                <a:latin typeface="Open Sans"/>
                <a:cs typeface="Arial" pitchFamily="34" charset="0"/>
              </a:rPr>
              <a:t>at which we find trivial: recognizing familiar faces, speaking our own language, deciding what to do next, and being creative.</a:t>
            </a:r>
            <a:endParaRPr lang="en-GB" sz="2200" dirty="0">
              <a:latin typeface="Open Sans"/>
              <a:cs typeface="Arial" pitchFamily="34" charset="0"/>
            </a:endParaRPr>
          </a:p>
        </p:txBody>
      </p:sp>
      <p:sp>
        <p:nvSpPr>
          <p:cNvPr id="6" name="Slide Number Placeholder 5"/>
          <p:cNvSpPr>
            <a:spLocks noGrp="1"/>
          </p:cNvSpPr>
          <p:nvPr>
            <p:ph type="sldNum" sz="quarter" idx="12"/>
          </p:nvPr>
        </p:nvSpPr>
        <p:spPr/>
        <p:txBody>
          <a:bodyPr/>
          <a:lstStyle/>
          <a:p>
            <a:fld id="{F173735F-2667-4028-B606-D96AABD86FDB}" type="slidenum">
              <a:rPr lang="id-ID" smtClean="0"/>
              <a:pPr/>
              <a:t>5</a:t>
            </a:fld>
            <a:endParaRPr lang="id-ID"/>
          </a:p>
        </p:txBody>
      </p:sp>
    </p:spTree>
    <p:extLst>
      <p:ext uri="{BB962C8B-B14F-4D97-AF65-F5344CB8AC3E}">
        <p14:creationId xmlns:p14="http://schemas.microsoft.com/office/powerpoint/2010/main" val="141134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15663"/>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What is Artificial </a:t>
            </a:r>
          </a:p>
          <a:p>
            <a:pPr algn="ctr"/>
            <a:r>
              <a:rPr lang="en-GB" sz="3000" b="1" dirty="0">
                <a:latin typeface="Open Sans"/>
                <a:ea typeface="Tahoma" panose="020B0604030504040204" pitchFamily="34" charset="0"/>
                <a:cs typeface="Arial" pitchFamily="34" charset="0"/>
              </a:rPr>
              <a:t>Intelligence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1143000" y="1828800"/>
            <a:ext cx="7696200" cy="4154984"/>
          </a:xfrm>
          <a:prstGeom prst="rect">
            <a:avLst/>
          </a:prstGeom>
          <a:noFill/>
        </p:spPr>
        <p:txBody>
          <a:bodyPr wrap="square" rtlCol="0">
            <a:spAutoFit/>
          </a:bodyPr>
          <a:lstStyle/>
          <a:p>
            <a:pPr marL="236538" indent="-236538" algn="just">
              <a:buFont typeface="Arial" pitchFamily="34" charset="0"/>
              <a:buChar char="•"/>
              <a:defRPr/>
            </a:pPr>
            <a:r>
              <a:rPr lang="en-US" sz="2200" dirty="0">
                <a:latin typeface="Open Sans"/>
                <a:ea typeface="Tahoma" panose="020B0604030504040204" pitchFamily="34" charset="0"/>
                <a:cs typeface="Arial" pitchFamily="34" charset="0"/>
              </a:rPr>
              <a:t>In academia, some AI researchers are motivated by</a:t>
            </a:r>
          </a:p>
          <a:p>
            <a:pPr marL="796925" lvl="1" indent="-339725" algn="just">
              <a:buFont typeface="Wingdings" pitchFamily="2" charset="2"/>
              <a:buChar char="ü"/>
              <a:defRPr/>
            </a:pPr>
            <a:r>
              <a:rPr lang="en-US" sz="2200" b="1" dirty="0">
                <a:latin typeface="Open Sans"/>
                <a:ea typeface="Tahoma" panose="020B0604030504040204" pitchFamily="34" charset="0"/>
                <a:cs typeface="Arial" pitchFamily="34" charset="0"/>
              </a:rPr>
              <a:t>philosophy</a:t>
            </a:r>
            <a:r>
              <a:rPr lang="en-US" sz="2200" dirty="0">
                <a:latin typeface="Open Sans"/>
                <a:ea typeface="Tahoma" panose="020B0604030504040204" pitchFamily="34" charset="0"/>
                <a:cs typeface="Arial" pitchFamily="34" charset="0"/>
              </a:rPr>
              <a:t>: understanding the nature of thought and the nature of intelligence and building software to model how thinking might work. </a:t>
            </a:r>
          </a:p>
          <a:p>
            <a:pPr marL="796925" lvl="1" indent="-339725" algn="just">
              <a:buFont typeface="Wingdings" pitchFamily="2" charset="2"/>
              <a:buChar char="ü"/>
              <a:defRPr/>
            </a:pPr>
            <a:r>
              <a:rPr lang="en-US" sz="2200" b="1" dirty="0">
                <a:latin typeface="Open Sans"/>
                <a:ea typeface="Tahoma" panose="020B0604030504040204" pitchFamily="34" charset="0"/>
                <a:cs typeface="Arial" pitchFamily="34" charset="0"/>
              </a:rPr>
              <a:t>psychology</a:t>
            </a:r>
            <a:r>
              <a:rPr lang="en-US" sz="2200" dirty="0">
                <a:latin typeface="Open Sans"/>
                <a:ea typeface="Tahoma" panose="020B0604030504040204" pitchFamily="34" charset="0"/>
                <a:cs typeface="Arial" pitchFamily="34" charset="0"/>
              </a:rPr>
              <a:t>: understanding the mechanics of the human brain and mental processes. </a:t>
            </a:r>
          </a:p>
          <a:p>
            <a:pPr marL="796925" lvl="1" indent="-339725" algn="just">
              <a:buFont typeface="Wingdings" pitchFamily="2" charset="2"/>
              <a:buChar char="ü"/>
              <a:defRPr/>
            </a:pPr>
            <a:r>
              <a:rPr lang="en-US" sz="2200" b="1" dirty="0">
                <a:latin typeface="Open Sans"/>
                <a:ea typeface="Tahoma" panose="020B0604030504040204" pitchFamily="34" charset="0"/>
                <a:cs typeface="Arial" pitchFamily="34" charset="0"/>
              </a:rPr>
              <a:t>engineering</a:t>
            </a:r>
            <a:r>
              <a:rPr lang="en-US" sz="2200" dirty="0">
                <a:latin typeface="Open Sans"/>
                <a:ea typeface="Tahoma" panose="020B0604030504040204" pitchFamily="34" charset="0"/>
                <a:cs typeface="Arial" pitchFamily="34" charset="0"/>
              </a:rPr>
              <a:t>: building algorithms to perform human-like tasks. </a:t>
            </a:r>
            <a:endParaRPr lang="en-US" sz="2200" dirty="0">
              <a:latin typeface="Open Sans"/>
              <a:cs typeface="Arial" pitchFamily="34" charset="0"/>
            </a:endParaRPr>
          </a:p>
          <a:p>
            <a:pPr marL="236538" indent="-236538" algn="just">
              <a:buFont typeface="Arial" pitchFamily="34" charset="0"/>
              <a:buChar char="•"/>
              <a:defRPr/>
            </a:pPr>
            <a:endParaRPr lang="en-US" sz="2200" dirty="0">
              <a:latin typeface="Open Sans"/>
              <a:cs typeface="Arial" pitchFamily="34" charset="0"/>
            </a:endParaRPr>
          </a:p>
          <a:p>
            <a:pPr marL="236538" indent="-236538" algn="just">
              <a:buFont typeface="Arial" pitchFamily="34" charset="0"/>
              <a:buChar char="•"/>
              <a:defRPr/>
            </a:pPr>
            <a:r>
              <a:rPr lang="en-US" sz="2200" dirty="0">
                <a:latin typeface="Open Sans"/>
                <a:cs typeface="Arial" pitchFamily="34" charset="0"/>
              </a:rPr>
              <a:t>As games developers, we are primarily interested in </a:t>
            </a:r>
            <a:r>
              <a:rPr lang="en-US" sz="2200" b="1" u="sng" dirty="0">
                <a:latin typeface="Open Sans"/>
                <a:cs typeface="Arial" pitchFamily="34" charset="0"/>
              </a:rPr>
              <a:t>only</a:t>
            </a:r>
            <a:r>
              <a:rPr lang="en-US" sz="2200" b="1" dirty="0">
                <a:latin typeface="Open Sans"/>
                <a:cs typeface="Arial" pitchFamily="34" charset="0"/>
              </a:rPr>
              <a:t> </a:t>
            </a:r>
            <a:r>
              <a:rPr lang="en-US" sz="2200" b="1" u="sng" dirty="0">
                <a:latin typeface="Open Sans"/>
                <a:cs typeface="Arial" pitchFamily="34" charset="0"/>
              </a:rPr>
              <a:t>the engineering side</a:t>
            </a:r>
            <a:r>
              <a:rPr lang="en-US" sz="2200" dirty="0">
                <a:latin typeface="Open Sans"/>
                <a:cs typeface="Arial" pitchFamily="34" charset="0"/>
              </a:rPr>
              <a:t>: building algorithms that make game characters appear human or animal-like.</a:t>
            </a:r>
            <a:endParaRPr lang="en-GB" sz="2200" dirty="0">
              <a:latin typeface="Open Sans"/>
              <a:cs typeface="Arial" pitchFamily="34" charset="0"/>
            </a:endParaRPr>
          </a:p>
        </p:txBody>
      </p:sp>
      <p:sp>
        <p:nvSpPr>
          <p:cNvPr id="6" name="Slide Number Placeholder 5"/>
          <p:cNvSpPr>
            <a:spLocks noGrp="1"/>
          </p:cNvSpPr>
          <p:nvPr>
            <p:ph type="sldNum" sz="quarter" idx="12"/>
          </p:nvPr>
        </p:nvSpPr>
        <p:spPr/>
        <p:txBody>
          <a:bodyPr/>
          <a:lstStyle/>
          <a:p>
            <a:fld id="{F173735F-2667-4028-B606-D96AABD86FDB}" type="slidenum">
              <a:rPr lang="id-ID" smtClean="0"/>
              <a:pPr/>
              <a:t>6</a:t>
            </a:fld>
            <a:endParaRPr lang="id-ID"/>
          </a:p>
        </p:txBody>
      </p:sp>
    </p:spTree>
    <p:extLst>
      <p:ext uri="{BB962C8B-B14F-4D97-AF65-F5344CB8AC3E}">
        <p14:creationId xmlns:p14="http://schemas.microsoft.com/office/powerpoint/2010/main" val="367947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15663"/>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What is Artificial </a:t>
            </a:r>
          </a:p>
          <a:p>
            <a:pPr algn="ctr"/>
            <a:r>
              <a:rPr lang="en-GB" sz="3000" b="1" dirty="0">
                <a:latin typeface="Open Sans"/>
                <a:ea typeface="Tahoma" panose="020B0604030504040204" pitchFamily="34" charset="0"/>
                <a:cs typeface="Arial" pitchFamily="34" charset="0"/>
              </a:rPr>
              <a:t>Intelligence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1143000" y="1828800"/>
            <a:ext cx="7696200" cy="4832092"/>
          </a:xfrm>
          <a:prstGeom prst="rect">
            <a:avLst/>
          </a:prstGeom>
          <a:noFill/>
        </p:spPr>
        <p:txBody>
          <a:bodyPr wrap="square" rtlCol="0">
            <a:spAutoFit/>
          </a:bodyPr>
          <a:lstStyle/>
          <a:p>
            <a:pPr marL="457200" indent="-457200" algn="just">
              <a:buAutoNum type="arabicPeriod"/>
              <a:defRPr/>
            </a:pPr>
            <a:r>
              <a:rPr lang="en-US" sz="2200" b="1" dirty="0">
                <a:latin typeface="Open Sans"/>
                <a:ea typeface="Tahoma" panose="020B0604030504040204" pitchFamily="34" charset="0"/>
                <a:cs typeface="Arial" pitchFamily="34" charset="0"/>
              </a:rPr>
              <a:t>ACADEMIC AI</a:t>
            </a:r>
          </a:p>
          <a:p>
            <a:pPr marL="457200" indent="-457200" algn="just">
              <a:defRPr/>
            </a:pPr>
            <a:r>
              <a:rPr lang="en-US" sz="2200" b="1" dirty="0">
                <a:latin typeface="Open Sans"/>
                <a:ea typeface="Tahoma" panose="020B0604030504040204" pitchFamily="34" charset="0"/>
                <a:cs typeface="Arial" pitchFamily="34" charset="0"/>
              </a:rPr>
              <a:t>Academic AI </a:t>
            </a:r>
            <a:r>
              <a:rPr lang="en-US" sz="2200" dirty="0">
                <a:latin typeface="Open Sans"/>
                <a:ea typeface="Tahoma" panose="020B0604030504040204" pitchFamily="34" charset="0"/>
                <a:cs typeface="Arial" pitchFamily="34" charset="0"/>
              </a:rPr>
              <a:t>is divided into three periods:</a:t>
            </a:r>
          </a:p>
          <a:p>
            <a:pPr marL="796925" lvl="1" indent="-339725" algn="just">
              <a:buFont typeface="Arial" pitchFamily="34" charset="0"/>
              <a:buChar char="•"/>
              <a:defRPr/>
            </a:pPr>
            <a:r>
              <a:rPr lang="en-US" sz="2200" b="1" dirty="0">
                <a:latin typeface="Open Sans"/>
                <a:cs typeface="Arial" pitchFamily="34" charset="0"/>
              </a:rPr>
              <a:t>the early days</a:t>
            </a:r>
          </a:p>
          <a:p>
            <a:pPr marL="796925" lvl="1" indent="-339725" algn="just">
              <a:defRPr/>
            </a:pPr>
            <a:r>
              <a:rPr lang="en-US" sz="2200" dirty="0">
                <a:latin typeface="Open Sans"/>
                <a:cs typeface="Arial" pitchFamily="34" charset="0"/>
              </a:rPr>
              <a:t>	the early days include the time before computers</a:t>
            </a:r>
          </a:p>
          <a:p>
            <a:pPr marL="796925" lvl="1" indent="-339725" algn="just">
              <a:buFont typeface="Arial" pitchFamily="34" charset="0"/>
              <a:buChar char="•"/>
              <a:defRPr/>
            </a:pPr>
            <a:r>
              <a:rPr lang="en-US" sz="2200" b="1" dirty="0">
                <a:latin typeface="Open Sans"/>
                <a:cs typeface="Arial" pitchFamily="34" charset="0"/>
              </a:rPr>
              <a:t>the symbolic era</a:t>
            </a:r>
          </a:p>
          <a:p>
            <a:pPr marL="796925" lvl="1" indent="-339725" algn="just">
              <a:defRPr/>
            </a:pPr>
            <a:r>
              <a:rPr lang="en-US" sz="2200" dirty="0">
                <a:latin typeface="Open Sans"/>
                <a:cs typeface="Arial" pitchFamily="34" charset="0"/>
              </a:rPr>
              <a:t>	A symbolic system is one in which the algorithm is divided into two components: a set of knowledge and a reasoning algorithm that manipulates those symbols</a:t>
            </a:r>
          </a:p>
          <a:p>
            <a:pPr marL="796925" lvl="1" indent="-339725" algn="just">
              <a:buFont typeface="Arial" pitchFamily="34" charset="0"/>
              <a:buChar char="•"/>
              <a:defRPr/>
            </a:pPr>
            <a:r>
              <a:rPr lang="en-US" sz="2200" b="1" dirty="0">
                <a:latin typeface="Open Sans"/>
                <a:cs typeface="Arial" pitchFamily="34" charset="0"/>
              </a:rPr>
              <a:t>the modern era</a:t>
            </a:r>
          </a:p>
          <a:p>
            <a:pPr marL="796925" lvl="1" indent="-339725" algn="just">
              <a:defRPr/>
            </a:pPr>
            <a:r>
              <a:rPr lang="en-US" sz="2200" dirty="0">
                <a:latin typeface="Open Sans"/>
                <a:cs typeface="Arial" pitchFamily="34" charset="0"/>
              </a:rPr>
              <a:t>	AI researchers realized that the key ingredient of this new approach was not so much the connection to the natural world, but the ability to handle uncertainty and the importance it placed on solving real-world problems.</a:t>
            </a:r>
            <a:endParaRPr lang="en-GB" sz="2200" dirty="0">
              <a:latin typeface="Open Sans"/>
              <a:cs typeface="Arial" pitchFamily="34" charset="0"/>
            </a:endParaRPr>
          </a:p>
        </p:txBody>
      </p:sp>
      <p:sp>
        <p:nvSpPr>
          <p:cNvPr id="6" name="Slide Number Placeholder 5"/>
          <p:cNvSpPr>
            <a:spLocks noGrp="1"/>
          </p:cNvSpPr>
          <p:nvPr>
            <p:ph type="sldNum" sz="quarter" idx="12"/>
          </p:nvPr>
        </p:nvSpPr>
        <p:spPr/>
        <p:txBody>
          <a:bodyPr/>
          <a:lstStyle/>
          <a:p>
            <a:fld id="{F173735F-2667-4028-B606-D96AABD86FDB}" type="slidenum">
              <a:rPr lang="id-ID" smtClean="0"/>
              <a:pPr/>
              <a:t>7</a:t>
            </a:fld>
            <a:endParaRPr lang="id-ID"/>
          </a:p>
        </p:txBody>
      </p:sp>
    </p:spTree>
    <p:extLst>
      <p:ext uri="{BB962C8B-B14F-4D97-AF65-F5344CB8AC3E}">
        <p14:creationId xmlns:p14="http://schemas.microsoft.com/office/powerpoint/2010/main" val="374590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15663"/>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What is Artificial </a:t>
            </a:r>
          </a:p>
          <a:p>
            <a:pPr algn="ctr"/>
            <a:r>
              <a:rPr lang="en-GB" sz="3000" b="1" dirty="0">
                <a:latin typeface="Open Sans"/>
                <a:ea typeface="Tahoma" panose="020B0604030504040204" pitchFamily="34" charset="0"/>
                <a:cs typeface="Arial" pitchFamily="34" charset="0"/>
              </a:rPr>
              <a:t>Intelligence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1143000" y="1828800"/>
            <a:ext cx="7696200" cy="3816429"/>
          </a:xfrm>
          <a:prstGeom prst="rect">
            <a:avLst/>
          </a:prstGeom>
          <a:noFill/>
        </p:spPr>
        <p:txBody>
          <a:bodyPr wrap="square" rtlCol="0">
            <a:spAutoFit/>
          </a:bodyPr>
          <a:lstStyle/>
          <a:p>
            <a:pPr marL="236538" indent="-236538" algn="just">
              <a:defRPr/>
            </a:pPr>
            <a:r>
              <a:rPr lang="en-US" sz="2200" b="1" dirty="0">
                <a:latin typeface="Open Sans"/>
                <a:ea typeface="Tahoma" panose="020B0604030504040204" pitchFamily="34" charset="0"/>
                <a:cs typeface="Arial" pitchFamily="34" charset="0"/>
              </a:rPr>
              <a:t>Engineering</a:t>
            </a:r>
          </a:p>
          <a:p>
            <a:pPr marL="236538" indent="-236538" algn="just">
              <a:defRPr/>
            </a:pPr>
            <a:endParaRPr lang="en-US" sz="2200" b="1" dirty="0">
              <a:latin typeface="Open Sans"/>
              <a:ea typeface="Tahoma" panose="020B0604030504040204" pitchFamily="34" charset="0"/>
              <a:cs typeface="Arial" pitchFamily="34" charset="0"/>
            </a:endParaRPr>
          </a:p>
          <a:p>
            <a:pPr marL="236538" indent="-236538" algn="just">
              <a:buFont typeface="Arial" pitchFamily="34" charset="0"/>
              <a:buChar char="•"/>
              <a:defRPr/>
            </a:pPr>
            <a:r>
              <a:rPr lang="en-US" sz="2200" dirty="0">
                <a:latin typeface="Open Sans"/>
                <a:cs typeface="Arial" pitchFamily="34" charset="0"/>
              </a:rPr>
              <a:t>AI a </a:t>
            </a:r>
            <a:r>
              <a:rPr lang="en-US" sz="2200" b="1" dirty="0">
                <a:latin typeface="Open Sans"/>
                <a:cs typeface="Arial" pitchFamily="34" charset="0"/>
              </a:rPr>
              <a:t>key technology </a:t>
            </a:r>
            <a:r>
              <a:rPr lang="en-US" sz="2200" dirty="0">
                <a:latin typeface="Open Sans"/>
                <a:cs typeface="Arial" pitchFamily="34" charset="0"/>
              </a:rPr>
              <a:t>that is relevant to solving real-world problems</a:t>
            </a:r>
          </a:p>
          <a:p>
            <a:pPr marL="236538" indent="-236538" algn="just">
              <a:buFont typeface="Arial" pitchFamily="34" charset="0"/>
              <a:buChar char="•"/>
              <a:defRPr/>
            </a:pPr>
            <a:r>
              <a:rPr lang="en-US" sz="2200" dirty="0">
                <a:latin typeface="Open Sans"/>
                <a:cs typeface="Arial" pitchFamily="34" charset="0"/>
              </a:rPr>
              <a:t>The only way any algorithm can outperform another is to </a:t>
            </a:r>
            <a:r>
              <a:rPr lang="en-US" sz="2200" b="1" dirty="0">
                <a:latin typeface="Open Sans"/>
                <a:cs typeface="Arial" pitchFamily="34" charset="0"/>
              </a:rPr>
              <a:t>focus on a specific set of problems</a:t>
            </a:r>
            <a:r>
              <a:rPr lang="en-US" sz="2200" dirty="0">
                <a:latin typeface="Open Sans"/>
                <a:cs typeface="Arial" pitchFamily="34" charset="0"/>
              </a:rPr>
              <a:t>. The narrower the problem domain you focus on, the easier it will be for the algorithm to shine.</a:t>
            </a:r>
          </a:p>
          <a:p>
            <a:pPr marL="236538" indent="-236538" algn="just">
              <a:buFont typeface="Arial" pitchFamily="34" charset="0"/>
              <a:buChar char="•"/>
              <a:defRPr/>
            </a:pPr>
            <a:r>
              <a:rPr lang="en-US" sz="2200" dirty="0">
                <a:latin typeface="Open Sans"/>
                <a:cs typeface="Arial" pitchFamily="34" charset="0"/>
              </a:rPr>
              <a:t>There is now a concerted effort among some of the top statistical AI researchers to </a:t>
            </a:r>
            <a:r>
              <a:rPr lang="en-US" sz="2200" b="1" dirty="0">
                <a:latin typeface="Open Sans"/>
                <a:cs typeface="Arial" pitchFamily="34" charset="0"/>
              </a:rPr>
              <a:t>create a unified framework </a:t>
            </a:r>
            <a:r>
              <a:rPr lang="en-US" sz="2200" dirty="0">
                <a:latin typeface="Open Sans"/>
                <a:cs typeface="Arial" pitchFamily="34" charset="0"/>
              </a:rPr>
              <a:t>for symbolic and probabilistic computation.</a:t>
            </a:r>
            <a:endParaRPr lang="en-GB" sz="2200" dirty="0">
              <a:latin typeface="Open Sans"/>
              <a:cs typeface="Arial" pitchFamily="34" charset="0"/>
            </a:endParaRPr>
          </a:p>
        </p:txBody>
      </p:sp>
      <p:sp>
        <p:nvSpPr>
          <p:cNvPr id="6" name="Slide Number Placeholder 5"/>
          <p:cNvSpPr>
            <a:spLocks noGrp="1"/>
          </p:cNvSpPr>
          <p:nvPr>
            <p:ph type="sldNum" sz="quarter" idx="12"/>
          </p:nvPr>
        </p:nvSpPr>
        <p:spPr/>
        <p:txBody>
          <a:bodyPr/>
          <a:lstStyle/>
          <a:p>
            <a:fld id="{F173735F-2667-4028-B606-D96AABD86FDB}" type="slidenum">
              <a:rPr lang="id-ID" smtClean="0"/>
              <a:pPr/>
              <a:t>8</a:t>
            </a:fld>
            <a:endParaRPr lang="id-ID"/>
          </a:p>
        </p:txBody>
      </p:sp>
    </p:spTree>
    <p:extLst>
      <p:ext uri="{BB962C8B-B14F-4D97-AF65-F5344CB8AC3E}">
        <p14:creationId xmlns:p14="http://schemas.microsoft.com/office/powerpoint/2010/main" val="261505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15663"/>
          </a:xfrm>
          <a:prstGeom prst="rect">
            <a:avLst/>
          </a:prstGeom>
          <a:noFill/>
        </p:spPr>
        <p:txBody>
          <a:bodyPr wrap="square" rtlCol="0">
            <a:spAutoFit/>
          </a:bodyPr>
          <a:lstStyle/>
          <a:p>
            <a:pPr algn="ctr"/>
            <a:r>
              <a:rPr lang="en-GB" sz="3000" b="1" dirty="0">
                <a:latin typeface="Open Sans"/>
                <a:ea typeface="Tahoma" panose="020B0604030504040204" pitchFamily="34" charset="0"/>
                <a:cs typeface="Arial" pitchFamily="34" charset="0"/>
              </a:rPr>
              <a:t>What is Artificial </a:t>
            </a:r>
          </a:p>
          <a:p>
            <a:pPr algn="ctr"/>
            <a:r>
              <a:rPr lang="en-GB" sz="3000" b="1" dirty="0">
                <a:latin typeface="Open Sans"/>
                <a:ea typeface="Tahoma" panose="020B0604030504040204" pitchFamily="34" charset="0"/>
                <a:cs typeface="Arial" pitchFamily="34" charset="0"/>
              </a:rPr>
              <a:t>Intelligence (AI)?</a:t>
            </a:r>
            <a:endParaRPr lang="en-US" sz="3000" b="1" dirty="0">
              <a:latin typeface="Open Sans"/>
              <a:ea typeface="Tahoma" panose="020B0604030504040204" pitchFamily="34" charset="0"/>
              <a:cs typeface="Arial" pitchFamily="34" charset="0"/>
            </a:endParaRPr>
          </a:p>
        </p:txBody>
      </p:sp>
      <p:sp>
        <p:nvSpPr>
          <p:cNvPr id="7" name="TextBox 6"/>
          <p:cNvSpPr txBox="1"/>
          <p:nvPr/>
        </p:nvSpPr>
        <p:spPr>
          <a:xfrm>
            <a:off x="990600" y="1676400"/>
            <a:ext cx="5334000" cy="5047536"/>
          </a:xfrm>
          <a:prstGeom prst="rect">
            <a:avLst/>
          </a:prstGeom>
          <a:noFill/>
        </p:spPr>
        <p:txBody>
          <a:bodyPr wrap="square" rtlCol="0">
            <a:spAutoFit/>
          </a:bodyPr>
          <a:lstStyle/>
          <a:p>
            <a:pPr marL="457200" indent="-457200" algn="just">
              <a:buAutoNum type="arabicPeriod" startAt="2"/>
              <a:defRPr/>
            </a:pPr>
            <a:r>
              <a:rPr lang="en-US" sz="2200" b="1" dirty="0">
                <a:latin typeface="Open Sans"/>
                <a:ea typeface="Tahoma" panose="020B0604030504040204" pitchFamily="34" charset="0"/>
                <a:cs typeface="Arial" pitchFamily="34" charset="0"/>
              </a:rPr>
              <a:t>GAME AI</a:t>
            </a:r>
          </a:p>
          <a:p>
            <a:pPr marL="457200" indent="-457200" algn="just">
              <a:buFont typeface="Arial" pitchFamily="34" charset="0"/>
              <a:buChar char="•"/>
              <a:defRPr/>
            </a:pPr>
            <a:r>
              <a:rPr lang="en-US" sz="2000" b="1" dirty="0">
                <a:latin typeface="Open Sans"/>
                <a:ea typeface="Tahoma" panose="020B0604030504040204" pitchFamily="34" charset="0"/>
                <a:cs typeface="Arial" pitchFamily="34" charset="0"/>
              </a:rPr>
              <a:t>Pac-Man</a:t>
            </a:r>
            <a:r>
              <a:rPr lang="en-US" sz="2000" dirty="0">
                <a:latin typeface="Open Sans"/>
                <a:ea typeface="Tahoma" panose="020B0604030504040204" pitchFamily="34" charset="0"/>
                <a:cs typeface="Arial" pitchFamily="34" charset="0"/>
              </a:rPr>
              <a:t> (1979) was the first game many people remember playing with fledgling AI.</a:t>
            </a:r>
          </a:p>
          <a:p>
            <a:pPr marL="457200" indent="-457200" algn="just">
              <a:buFont typeface="Arial" pitchFamily="34" charset="0"/>
              <a:buChar char="•"/>
              <a:defRPr/>
            </a:pPr>
            <a:r>
              <a:rPr lang="en-US" sz="2000" b="1" dirty="0">
                <a:latin typeface="Open Sans"/>
                <a:ea typeface="Tahoma" panose="020B0604030504040204" pitchFamily="34" charset="0"/>
                <a:cs typeface="Arial" pitchFamily="34" charset="0"/>
              </a:rPr>
              <a:t>Pac-Man </a:t>
            </a:r>
            <a:r>
              <a:rPr lang="en-US" sz="2000" dirty="0">
                <a:latin typeface="Open Sans"/>
                <a:ea typeface="Tahoma" panose="020B0604030504040204" pitchFamily="34" charset="0"/>
                <a:cs typeface="Arial" pitchFamily="34" charset="0"/>
              </a:rPr>
              <a:t>relied on a very simple AI technique: a state machine</a:t>
            </a:r>
          </a:p>
          <a:p>
            <a:pPr marL="457200" indent="-457200" algn="just">
              <a:buFont typeface="Arial" pitchFamily="34" charset="0"/>
              <a:buChar char="•"/>
              <a:defRPr/>
            </a:pPr>
            <a:r>
              <a:rPr lang="en-US" sz="2000" dirty="0">
                <a:latin typeface="Open Sans"/>
                <a:ea typeface="Tahoma" panose="020B0604030504040204" pitchFamily="34" charset="0"/>
                <a:cs typeface="Arial" pitchFamily="34" charset="0"/>
              </a:rPr>
              <a:t>Game AI didn’t change much until the mid-1990s. Most computer-controlled characters prior to then were about as sophisticated as a Pac-Man ghost.</a:t>
            </a:r>
          </a:p>
          <a:p>
            <a:pPr marL="457200" indent="-457200" algn="just">
              <a:buFont typeface="Arial" pitchFamily="34" charset="0"/>
              <a:buChar char="•"/>
              <a:defRPr/>
            </a:pPr>
            <a:r>
              <a:rPr lang="en-US" sz="2000" dirty="0">
                <a:latin typeface="Open Sans"/>
                <a:ea typeface="Tahoma" panose="020B0604030504040204" pitchFamily="34" charset="0"/>
                <a:cs typeface="Arial" pitchFamily="34" charset="0"/>
              </a:rPr>
              <a:t>There is a classic like </a:t>
            </a:r>
            <a:r>
              <a:rPr lang="en-US" sz="2000" b="1" dirty="0">
                <a:latin typeface="Open Sans"/>
                <a:ea typeface="Tahoma" panose="020B0604030504040204" pitchFamily="34" charset="0"/>
                <a:cs typeface="Arial" pitchFamily="34" charset="0"/>
              </a:rPr>
              <a:t>Golden Axe </a:t>
            </a:r>
            <a:r>
              <a:rPr lang="en-US" sz="2000" dirty="0">
                <a:latin typeface="Open Sans"/>
                <a:ea typeface="Tahoma" panose="020B0604030504040204" pitchFamily="34" charset="0"/>
                <a:cs typeface="Arial" pitchFamily="34" charset="0"/>
              </a:rPr>
              <a:t>(1987) eight years later</a:t>
            </a:r>
          </a:p>
          <a:p>
            <a:pPr marL="457200" indent="-457200" algn="just">
              <a:buFont typeface="Arial" pitchFamily="34" charset="0"/>
              <a:buChar char="•"/>
              <a:defRPr/>
            </a:pPr>
            <a:r>
              <a:rPr lang="en-US" sz="2000" dirty="0">
                <a:latin typeface="Open Sans"/>
                <a:ea typeface="Tahoma" panose="020B0604030504040204" pitchFamily="34" charset="0"/>
                <a:cs typeface="Arial" pitchFamily="34" charset="0"/>
              </a:rPr>
              <a:t>In the mid-1990s, AI began to be a selling point for games.</a:t>
            </a:r>
          </a:p>
          <a:p>
            <a:pPr marL="457200" indent="-457200" algn="just">
              <a:buFont typeface="Arial" pitchFamily="34" charset="0"/>
              <a:buChar char="•"/>
              <a:defRPr/>
            </a:pPr>
            <a:r>
              <a:rPr lang="en-US" sz="2000" dirty="0">
                <a:latin typeface="Open Sans"/>
                <a:ea typeface="Tahoma" panose="020B0604030504040204" pitchFamily="34" charset="0"/>
                <a:cs typeface="Arial" pitchFamily="34" charset="0"/>
              </a:rPr>
              <a:t>Games like </a:t>
            </a:r>
            <a:r>
              <a:rPr lang="en-US" sz="2000" b="1" dirty="0">
                <a:latin typeface="Open Sans"/>
                <a:ea typeface="Tahoma" panose="020B0604030504040204" pitchFamily="34" charset="0"/>
                <a:cs typeface="Arial" pitchFamily="34" charset="0"/>
              </a:rPr>
              <a:t>Beneath a Steel Sky </a:t>
            </a:r>
            <a:r>
              <a:rPr lang="en-US" sz="2000" dirty="0">
                <a:latin typeface="Open Sans"/>
                <a:ea typeface="Tahoma" panose="020B0604030504040204" pitchFamily="34" charset="0"/>
                <a:cs typeface="Arial" pitchFamily="34" charset="0"/>
              </a:rPr>
              <a:t>(1994) even mentioned AI on the back of the box</a:t>
            </a:r>
          </a:p>
        </p:txBody>
      </p:sp>
      <p:pic>
        <p:nvPicPr>
          <p:cNvPr id="1026" name="Picture 2" descr="http://www.smashbros.com/images/og/pac-man.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10400" y="1609724"/>
            <a:ext cx="1743076" cy="1743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https://i.ytimg.com/vi/J4tshJrkBw0/hqdefault.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10325" y="3953975"/>
            <a:ext cx="2581276" cy="1935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p:cNvSpPr>
            <a:spLocks noGrp="1"/>
          </p:cNvSpPr>
          <p:nvPr>
            <p:ph type="sldNum" sz="quarter" idx="12"/>
          </p:nvPr>
        </p:nvSpPr>
        <p:spPr/>
        <p:txBody>
          <a:bodyPr/>
          <a:lstStyle/>
          <a:p>
            <a:fld id="{F173735F-2667-4028-B606-D96AABD86FDB}" type="slidenum">
              <a:rPr lang="id-ID" smtClean="0"/>
              <a:pPr/>
              <a:t>9</a:t>
            </a:fld>
            <a:endParaRPr lang="id-ID"/>
          </a:p>
        </p:txBody>
      </p:sp>
    </p:spTree>
    <p:extLst>
      <p:ext uri="{BB962C8B-B14F-4D97-AF65-F5344CB8AC3E}">
        <p14:creationId xmlns:p14="http://schemas.microsoft.com/office/powerpoint/2010/main" val="230971294"/>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655</TotalTime>
  <Words>1545</Words>
  <Application>Microsoft Office PowerPoint</Application>
  <PresentationFormat>On-screen Show (4:3)</PresentationFormat>
  <Paragraphs>167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Courier New</vt:lpstr>
      <vt:lpstr>Open Sans</vt:lpstr>
      <vt:lpstr>Tahoma</vt:lpstr>
      <vt:lpstr>Wingdings</vt:lpstr>
      <vt:lpstr>Template PPT 2015</vt:lpstr>
      <vt:lpstr>Introduction to AI for Games  Session 01</vt:lpstr>
      <vt:lpstr>TextBook:  Ian Millington. 2009. Artificial intelligence for games. Morgan Kaufmann Publishers. Burlington. ISBN:9780123747310    </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29</cp:revision>
  <dcterms:created xsi:type="dcterms:W3CDTF">2015-05-04T03:33:03Z</dcterms:created>
  <dcterms:modified xsi:type="dcterms:W3CDTF">2017-11-29T07:37:58Z</dcterms:modified>
</cp:coreProperties>
</file>