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3"/>
  </p:handoutMasterIdLst>
  <p:sldIdLst>
    <p:sldId id="256" r:id="rId2"/>
    <p:sldId id="265" r:id="rId3"/>
    <p:sldId id="264"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65"/>
            <p14:sldId id="264"/>
            <p14:sldId id="268"/>
            <p14:sldId id="269"/>
            <p14:sldId id="270"/>
            <p14:sldId id="271"/>
            <p14:sldId id="272"/>
            <p14:sldId id="273"/>
            <p14:sldId id="274"/>
            <p14:sldId id="275"/>
            <p14:sldId id="276"/>
            <p14:sldId id="277"/>
            <p14:sldId id="278"/>
            <p14:sldId id="279"/>
            <p14:sldId id="280"/>
            <p14:sldId id="281"/>
            <p14:sldId id="282"/>
            <p14:sldId id="283"/>
            <p14:sldId id="284"/>
            <p14:sldId id="28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F026A0-0EDC-4364-BEB7-F770D4861FE0}" type="datetimeFigureOut">
              <a:rPr lang="en-US" smtClean="0"/>
              <a:t>11/29/2017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C2EAB9F-6A91-4337-B3D1-355F66A7EC69}" type="slidenum">
              <a:rPr lang="en-US" smtClean="0"/>
              <a:t>‹#›</a:t>
            </a:fld>
            <a:endParaRPr lang="en-US"/>
          </a:p>
        </p:txBody>
      </p:sp>
    </p:spTree>
    <p:extLst>
      <p:ext uri="{BB962C8B-B14F-4D97-AF65-F5344CB8AC3E}">
        <p14:creationId xmlns:p14="http://schemas.microsoft.com/office/powerpoint/2010/main" val="413300950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3124200" y="808112"/>
            <a:ext cx="5617914" cy="792088"/>
          </a:xfrm>
        </p:spPr>
        <p:txBody>
          <a:bodyPr>
            <a:normAutofit/>
          </a:bodyPr>
          <a:lstStyle>
            <a:lvl1pPr algn="l">
              <a:defRPr sz="3000" b="1">
                <a:solidFill>
                  <a:srgbClr val="0079B8"/>
                </a:solidFill>
                <a:latin typeface="Open Sans"/>
              </a:defRPr>
            </a:lvl1pPr>
          </a:lstStyle>
          <a:p>
            <a:r>
              <a:rPr lang="en-US" dirty="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29/11/2017</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219200" y="2133600"/>
            <a:ext cx="7529264" cy="4335823"/>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16" name="Subtitle 2"/>
          <p:cNvSpPr>
            <a:spLocks noGrp="1"/>
          </p:cNvSpPr>
          <p:nvPr>
            <p:ph type="subTitle" idx="13"/>
          </p:nvPr>
        </p:nvSpPr>
        <p:spPr>
          <a:xfrm>
            <a:off x="1219200" y="1629544"/>
            <a:ext cx="75265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dirty="0"/>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29/11/2017</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gamasutra.com/view/news/269634/7_examples_of_game_AI_that_every_developer_should_study.ph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000" dirty="0">
                <a:solidFill>
                  <a:schemeClr val="bg1"/>
                </a:solidFill>
                <a:latin typeface="Open Sans"/>
              </a:rPr>
              <a:t>Course			: COMP6228 – Artificial Intelligence</a:t>
            </a:r>
          </a:p>
          <a:p>
            <a:pPr>
              <a:spcBef>
                <a:spcPct val="20000"/>
              </a:spcBef>
              <a:tabLst>
                <a:tab pos="1320800" algn="l"/>
                <a:tab pos="2054225" algn="l"/>
              </a:tabLst>
            </a:pPr>
            <a:r>
              <a:rPr lang="en-US" sz="2000" dirty="0">
                <a:solidFill>
                  <a:schemeClr val="bg1"/>
                </a:solidFill>
                <a:latin typeface="Open Sans"/>
              </a:rPr>
              <a:t>Effective Period		: February 2018</a:t>
            </a:r>
            <a:endParaRPr lang="en-US" sz="1200" dirty="0">
              <a:solidFill>
                <a:schemeClr val="bg1"/>
              </a:solidFill>
              <a:latin typeface="Open Sans"/>
            </a:endParaRPr>
          </a:p>
        </p:txBody>
      </p:sp>
      <p:sp>
        <p:nvSpPr>
          <p:cNvPr id="8" name="Rectangle 6"/>
          <p:cNvSpPr>
            <a:spLocks noGrp="1" noChangeArrowheads="1"/>
          </p:cNvSpPr>
          <p:nvPr>
            <p:ph type="ctrTitle"/>
          </p:nvPr>
        </p:nvSpPr>
        <p:spPr>
          <a:xfrm>
            <a:off x="1676400" y="3352800"/>
            <a:ext cx="7467600" cy="2384425"/>
          </a:xfrm>
          <a:noFill/>
        </p:spPr>
        <p:txBody>
          <a:bodyPr>
            <a:normAutofit/>
          </a:bodyPr>
          <a:lstStyle/>
          <a:p>
            <a:pPr eaLnBrk="1" hangingPunct="1"/>
            <a:r>
              <a:rPr lang="en-AU" sz="4000" dirty="0">
                <a:solidFill>
                  <a:schemeClr val="bg1"/>
                </a:solidFill>
              </a:rPr>
              <a:t>Game AI</a:t>
            </a:r>
            <a:br>
              <a:rPr lang="en-AU" dirty="0">
                <a:solidFill>
                  <a:schemeClr val="bg1"/>
                </a:solidFill>
              </a:rPr>
            </a:br>
            <a:br>
              <a:rPr lang="en-AU" dirty="0">
                <a:solidFill>
                  <a:schemeClr val="bg1"/>
                </a:solidFill>
              </a:rPr>
            </a:br>
            <a:r>
              <a:rPr lang="en-US" sz="2800" dirty="0">
                <a:solidFill>
                  <a:schemeClr val="bg1"/>
                </a:solidFill>
              </a:rPr>
              <a:t>Session 02</a:t>
            </a: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43000" y="1524000"/>
            <a:ext cx="7696200" cy="4154984"/>
          </a:xfrm>
          <a:prstGeom prst="rect">
            <a:avLst/>
          </a:prstGeom>
          <a:noFill/>
        </p:spPr>
        <p:txBody>
          <a:bodyPr wrap="square" rtlCol="0">
            <a:spAutoFit/>
          </a:bodyPr>
          <a:lstStyle/>
          <a:p>
            <a:pPr marL="236538" indent="-236538" algn="just">
              <a:defRPr/>
            </a:pPr>
            <a:r>
              <a:rPr lang="en-GB" sz="2200" b="1" dirty="0">
                <a:latin typeface="Open Sans"/>
                <a:cs typeface="Arial" pitchFamily="34" charset="0"/>
              </a:rPr>
              <a:t>The Perception Window</a:t>
            </a:r>
          </a:p>
          <a:p>
            <a:pPr marL="236538" indent="-236538" algn="just">
              <a:defRPr/>
            </a:pPr>
            <a:endParaRPr lang="en-GB" sz="2200" dirty="0">
              <a:latin typeface="Open Sans"/>
              <a:cs typeface="Arial" pitchFamily="34" charset="0"/>
            </a:endParaRPr>
          </a:p>
          <a:p>
            <a:pPr marL="342900" indent="-342900" algn="just">
              <a:buFont typeface="Arial" panose="020B0604020202020204" pitchFamily="34" charset="0"/>
              <a:buChar char="•"/>
              <a:defRPr/>
            </a:pPr>
            <a:r>
              <a:rPr lang="en-GB" sz="2200" dirty="0">
                <a:latin typeface="Open Sans"/>
                <a:cs typeface="Arial" pitchFamily="34" charset="0"/>
              </a:rPr>
              <a:t>Then again, the guard might not flick on the light switch, and we take that as a sign of poor implementation. </a:t>
            </a:r>
          </a:p>
          <a:p>
            <a:pPr marL="342900" indent="-342900" algn="just">
              <a:buFont typeface="Arial" panose="020B0604020202020204" pitchFamily="34" charset="0"/>
              <a:buChar char="•"/>
              <a:defRPr/>
            </a:pPr>
            <a:endParaRPr lang="en-GB" sz="2200" dirty="0">
              <a:latin typeface="Open Sans"/>
              <a:cs typeface="Arial" pitchFamily="34" charset="0"/>
            </a:endParaRPr>
          </a:p>
          <a:p>
            <a:pPr marL="342900" indent="-342900" algn="just">
              <a:buFont typeface="Arial" panose="020B0604020202020204" pitchFamily="34" charset="0"/>
              <a:buChar char="•"/>
              <a:defRPr/>
            </a:pPr>
            <a:r>
              <a:rPr lang="en-GB" sz="2200" dirty="0">
                <a:latin typeface="Open Sans"/>
                <a:cs typeface="Arial" pitchFamily="34" charset="0"/>
              </a:rPr>
              <a:t>But the guard may know that the light is inoperable, or he may have been waiting for a colleague to slip some cigarettes under the door and thought the noise was a predefined signal. </a:t>
            </a:r>
          </a:p>
          <a:p>
            <a:pPr marL="342900" indent="-342900" algn="just">
              <a:buFont typeface="Arial" panose="020B0604020202020204" pitchFamily="34" charset="0"/>
              <a:buChar char="•"/>
              <a:defRPr/>
            </a:pPr>
            <a:endParaRPr lang="en-GB" sz="2200" dirty="0">
              <a:latin typeface="Open Sans"/>
              <a:cs typeface="Arial" pitchFamily="34" charset="0"/>
            </a:endParaRPr>
          </a:p>
          <a:p>
            <a:pPr marL="342900" indent="-342900" algn="just">
              <a:buFont typeface="Arial" panose="020B0604020202020204" pitchFamily="34" charset="0"/>
              <a:buChar char="•"/>
              <a:defRPr/>
            </a:pPr>
            <a:r>
              <a:rPr lang="en-GB" sz="2200" dirty="0">
                <a:latin typeface="Open Sans"/>
                <a:cs typeface="Arial" pitchFamily="34" charset="0"/>
              </a:rPr>
              <a:t>If we knew all that, we’d know the action was intelligent after all.</a:t>
            </a:r>
          </a:p>
        </p:txBody>
      </p:sp>
      <p:sp>
        <p:nvSpPr>
          <p:cNvPr id="5" name="TextBox 4"/>
          <p:cNvSpPr txBox="1"/>
          <p:nvPr/>
        </p:nvSpPr>
        <p:spPr>
          <a:xfrm>
            <a:off x="1066800" y="786825"/>
            <a:ext cx="79248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 	The Complexity Fallacy</a:t>
            </a:r>
            <a:endParaRPr lang="en-US" sz="3200" b="1" dirty="0">
              <a:ea typeface="Tahoma" panose="020B0604030504040204" pitchFamily="34" charset="0"/>
              <a:cs typeface="Arial" pitchFamily="34" charset="0"/>
            </a:endParaRPr>
          </a:p>
        </p:txBody>
      </p:sp>
    </p:spTree>
    <p:extLst>
      <p:ext uri="{BB962C8B-B14F-4D97-AF65-F5344CB8AC3E}">
        <p14:creationId xmlns:p14="http://schemas.microsoft.com/office/powerpoint/2010/main" val="3629536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43000" y="1524000"/>
            <a:ext cx="7696200" cy="4832092"/>
          </a:xfrm>
          <a:prstGeom prst="rect">
            <a:avLst/>
          </a:prstGeom>
          <a:noFill/>
        </p:spPr>
        <p:txBody>
          <a:bodyPr wrap="square" rtlCol="0">
            <a:spAutoFit/>
          </a:bodyPr>
          <a:lstStyle/>
          <a:p>
            <a:pPr marL="236538" indent="-236538" algn="just">
              <a:defRPr/>
            </a:pPr>
            <a:r>
              <a:rPr lang="en-GB" sz="2200" b="1" dirty="0">
                <a:latin typeface="Open Sans"/>
                <a:cs typeface="Arial" pitchFamily="34" charset="0"/>
              </a:rPr>
              <a:t>Changes of </a:t>
            </a:r>
            <a:r>
              <a:rPr lang="en-GB" sz="2200" b="1" dirty="0" err="1">
                <a:latin typeface="Open Sans"/>
                <a:cs typeface="Arial" pitchFamily="34" charset="0"/>
              </a:rPr>
              <a:t>Behavior</a:t>
            </a:r>
            <a:endParaRPr lang="en-GB" sz="2200" b="1" dirty="0">
              <a:latin typeface="Open Sans"/>
              <a:cs typeface="Arial" pitchFamily="34" charset="0"/>
            </a:endParaRPr>
          </a:p>
          <a:p>
            <a:pPr marL="236538" indent="-236538" algn="just">
              <a:defRPr/>
            </a:pPr>
            <a:endParaRPr lang="en-GB" sz="2200" dirty="0">
              <a:latin typeface="Open Sans"/>
              <a:cs typeface="Arial" pitchFamily="34" charset="0"/>
            </a:endParaRPr>
          </a:p>
          <a:p>
            <a:pPr marL="342900" indent="-342900" algn="just">
              <a:buFont typeface="Arial" panose="020B0604020202020204" pitchFamily="34" charset="0"/>
              <a:buChar char="•"/>
              <a:defRPr/>
            </a:pPr>
            <a:r>
              <a:rPr lang="en-GB" sz="2200" dirty="0">
                <a:latin typeface="Open Sans"/>
                <a:cs typeface="Arial" pitchFamily="34" charset="0"/>
              </a:rPr>
              <a:t>The perception window isn’t only about time.</a:t>
            </a:r>
          </a:p>
          <a:p>
            <a:pPr marL="342900" indent="-342900" algn="just">
              <a:buFont typeface="Arial" panose="020B0604020202020204" pitchFamily="34" charset="0"/>
              <a:buChar char="•"/>
              <a:defRPr/>
            </a:pPr>
            <a:endParaRPr lang="en-GB" sz="2200" dirty="0">
              <a:latin typeface="Open Sans"/>
              <a:cs typeface="Arial" pitchFamily="34" charset="0"/>
            </a:endParaRPr>
          </a:p>
          <a:p>
            <a:pPr marL="342900" indent="-342900" algn="just">
              <a:buFont typeface="Arial" panose="020B0604020202020204" pitchFamily="34" charset="0"/>
              <a:buChar char="•"/>
              <a:defRPr/>
            </a:pPr>
            <a:r>
              <a:rPr lang="en-GB" sz="2200" dirty="0">
                <a:latin typeface="Open Sans"/>
                <a:cs typeface="Arial" pitchFamily="34" charset="0"/>
              </a:rPr>
              <a:t>Whenever a character in a game changes </a:t>
            </a:r>
            <a:r>
              <a:rPr lang="en-GB" sz="2200" dirty="0" err="1">
                <a:latin typeface="Open Sans"/>
                <a:cs typeface="Arial" pitchFamily="34" charset="0"/>
              </a:rPr>
              <a:t>behavior</a:t>
            </a:r>
            <a:r>
              <a:rPr lang="en-GB" sz="2200" dirty="0">
                <a:latin typeface="Open Sans"/>
                <a:cs typeface="Arial" pitchFamily="34" charset="0"/>
              </a:rPr>
              <a:t>, the change is far more noticeable than the </a:t>
            </a:r>
            <a:r>
              <a:rPr lang="en-GB" sz="2200" dirty="0" err="1">
                <a:latin typeface="Open Sans"/>
                <a:cs typeface="Arial" pitchFamily="34" charset="0"/>
              </a:rPr>
              <a:t>behavior</a:t>
            </a:r>
            <a:r>
              <a:rPr lang="en-GB" sz="2200" dirty="0">
                <a:latin typeface="Open Sans"/>
                <a:cs typeface="Arial" pitchFamily="34" charset="0"/>
              </a:rPr>
              <a:t> itself.</a:t>
            </a:r>
          </a:p>
          <a:p>
            <a:pPr marL="342900" indent="-342900" algn="just">
              <a:buFont typeface="Arial" panose="020B0604020202020204" pitchFamily="34" charset="0"/>
              <a:buChar char="•"/>
              <a:defRPr/>
            </a:pPr>
            <a:endParaRPr lang="en-GB" sz="2200" dirty="0">
              <a:latin typeface="Open Sans"/>
              <a:cs typeface="Arial" pitchFamily="34" charset="0"/>
            </a:endParaRPr>
          </a:p>
          <a:p>
            <a:pPr marL="342900" indent="-342900" algn="just">
              <a:buFont typeface="Arial" panose="020B0604020202020204" pitchFamily="34" charset="0"/>
              <a:buChar char="•"/>
              <a:defRPr/>
            </a:pPr>
            <a:r>
              <a:rPr lang="en-GB" sz="2200" dirty="0">
                <a:latin typeface="Open Sans"/>
                <a:cs typeface="Arial" pitchFamily="34" charset="0"/>
              </a:rPr>
              <a:t>A change in </a:t>
            </a:r>
            <a:r>
              <a:rPr lang="en-GB" sz="2200" dirty="0" err="1">
                <a:latin typeface="Open Sans"/>
                <a:cs typeface="Arial" pitchFamily="34" charset="0"/>
              </a:rPr>
              <a:t>behavior</a:t>
            </a:r>
            <a:r>
              <a:rPr lang="en-GB" sz="2200" dirty="0">
                <a:latin typeface="Open Sans"/>
                <a:cs typeface="Arial" pitchFamily="34" charset="0"/>
              </a:rPr>
              <a:t> almost always occurs when the player is nearby or has been spotted.</a:t>
            </a:r>
          </a:p>
          <a:p>
            <a:pPr marL="342900" indent="-342900" algn="just">
              <a:buFont typeface="Arial" panose="020B0604020202020204" pitchFamily="34" charset="0"/>
              <a:buChar char="•"/>
              <a:defRPr/>
            </a:pPr>
            <a:endParaRPr lang="en-GB" sz="2200" dirty="0">
              <a:latin typeface="Open Sans"/>
              <a:cs typeface="Arial" pitchFamily="34" charset="0"/>
            </a:endParaRPr>
          </a:p>
          <a:p>
            <a:pPr marL="342900" indent="-342900" algn="just">
              <a:buFont typeface="Arial" panose="020B0604020202020204" pitchFamily="34" charset="0"/>
              <a:buChar char="•"/>
              <a:defRPr/>
            </a:pPr>
            <a:r>
              <a:rPr lang="en-GB" sz="2200" dirty="0">
                <a:latin typeface="Open Sans"/>
                <a:cs typeface="Arial" pitchFamily="34" charset="0"/>
              </a:rPr>
              <a:t>This is the same in platform games as it is in real-time strategy. A good solution is to keep only two </a:t>
            </a:r>
            <a:r>
              <a:rPr lang="en-GB" sz="2200" dirty="0" err="1">
                <a:latin typeface="Open Sans"/>
                <a:cs typeface="Arial" pitchFamily="34" charset="0"/>
              </a:rPr>
              <a:t>behaviors</a:t>
            </a:r>
            <a:r>
              <a:rPr lang="en-GB" sz="2200" dirty="0">
                <a:latin typeface="Open Sans"/>
                <a:cs typeface="Arial" pitchFamily="34" charset="0"/>
              </a:rPr>
              <a:t> for incidental characters—a normal action and a player-spotted action.</a:t>
            </a:r>
          </a:p>
        </p:txBody>
      </p:sp>
      <p:sp>
        <p:nvSpPr>
          <p:cNvPr id="5" name="TextBox 4"/>
          <p:cNvSpPr txBox="1"/>
          <p:nvPr/>
        </p:nvSpPr>
        <p:spPr>
          <a:xfrm>
            <a:off x="1066800" y="838200"/>
            <a:ext cx="79248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 	The Complexity Fallacy</a:t>
            </a:r>
            <a:endParaRPr lang="en-US" sz="3200" b="1" dirty="0">
              <a:ea typeface="Tahoma" panose="020B0604030504040204" pitchFamily="34" charset="0"/>
              <a:cs typeface="Arial" pitchFamily="34" charset="0"/>
            </a:endParaRPr>
          </a:p>
        </p:txBody>
      </p:sp>
    </p:spTree>
    <p:extLst>
      <p:ext uri="{BB962C8B-B14F-4D97-AF65-F5344CB8AC3E}">
        <p14:creationId xmlns:p14="http://schemas.microsoft.com/office/powerpoint/2010/main" val="2929050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43000" y="1917680"/>
            <a:ext cx="7696200" cy="3139321"/>
          </a:xfrm>
          <a:prstGeom prst="rect">
            <a:avLst/>
          </a:prstGeom>
          <a:noFill/>
        </p:spPr>
        <p:txBody>
          <a:bodyPr wrap="square" rtlCol="0">
            <a:spAutoFit/>
          </a:bodyPr>
          <a:lstStyle/>
          <a:p>
            <a:pPr marL="342900" indent="-342900" algn="just">
              <a:buFont typeface="Arial" panose="020B0604020202020204" pitchFamily="34" charset="0"/>
              <a:buChar char="•"/>
              <a:defRPr/>
            </a:pPr>
            <a:r>
              <a:rPr lang="en-GB" sz="2200" dirty="0">
                <a:latin typeface="Open Sans"/>
                <a:cs typeface="Arial" pitchFamily="34" charset="0"/>
              </a:rPr>
              <a:t>Games have always come under criticism for being poorly programmed (in a software engineering sense): they use tricks, arcane optimizations, and unproven technologies to get extra speed or neat effects. </a:t>
            </a:r>
          </a:p>
          <a:p>
            <a:pPr marL="342900" indent="-342900" algn="just">
              <a:buFont typeface="Arial" panose="020B0604020202020204" pitchFamily="34" charset="0"/>
              <a:buChar char="•"/>
              <a:defRPr/>
            </a:pPr>
            <a:endParaRPr lang="en-GB" sz="2200" dirty="0">
              <a:latin typeface="Open Sans"/>
              <a:cs typeface="Arial" pitchFamily="34" charset="0"/>
            </a:endParaRPr>
          </a:p>
          <a:p>
            <a:pPr marL="342900" indent="-342900" algn="just">
              <a:buFont typeface="Arial" panose="020B0604020202020204" pitchFamily="34" charset="0"/>
              <a:buChar char="•"/>
              <a:defRPr/>
            </a:pPr>
            <a:r>
              <a:rPr lang="en-GB" sz="2200" dirty="0">
                <a:latin typeface="Open Sans"/>
                <a:cs typeface="Arial" pitchFamily="34" charset="0"/>
              </a:rPr>
              <a:t>Game AI is no different. </a:t>
            </a:r>
          </a:p>
          <a:p>
            <a:pPr marL="342900" indent="-342900" algn="just">
              <a:buFont typeface="Arial" panose="020B0604020202020204" pitchFamily="34" charset="0"/>
              <a:buChar char="•"/>
              <a:defRPr/>
            </a:pPr>
            <a:endParaRPr lang="en-GB" sz="2200" dirty="0">
              <a:latin typeface="Open Sans"/>
              <a:cs typeface="Arial" pitchFamily="34" charset="0"/>
            </a:endParaRPr>
          </a:p>
          <a:p>
            <a:pPr marL="342900" indent="-342900" algn="just">
              <a:buFont typeface="Arial" panose="020B0604020202020204" pitchFamily="34" charset="0"/>
              <a:buChar char="•"/>
              <a:defRPr/>
            </a:pPr>
            <a:r>
              <a:rPr lang="en-GB" sz="2200" dirty="0">
                <a:latin typeface="Open Sans"/>
                <a:cs typeface="Arial" pitchFamily="34" charset="0"/>
              </a:rPr>
              <a:t>One of the biggest barriers between game AI people and AI academics is what qualifies as AI.</a:t>
            </a:r>
          </a:p>
        </p:txBody>
      </p:sp>
      <p:sp>
        <p:nvSpPr>
          <p:cNvPr id="5" name="TextBox 4"/>
          <p:cNvSpPr txBox="1"/>
          <p:nvPr/>
        </p:nvSpPr>
        <p:spPr>
          <a:xfrm>
            <a:off x="2514600" y="838200"/>
            <a:ext cx="64770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The Kind of AI in Games</a:t>
            </a:r>
            <a:endParaRPr lang="en-US" sz="3200" b="1" dirty="0">
              <a:ea typeface="Tahoma" panose="020B0604030504040204" pitchFamily="34" charset="0"/>
              <a:cs typeface="Arial" pitchFamily="34" charset="0"/>
            </a:endParaRPr>
          </a:p>
        </p:txBody>
      </p:sp>
    </p:spTree>
    <p:extLst>
      <p:ext uri="{BB962C8B-B14F-4D97-AF65-F5344CB8AC3E}">
        <p14:creationId xmlns:p14="http://schemas.microsoft.com/office/powerpoint/2010/main" val="21018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43000" y="1676400"/>
            <a:ext cx="7696200" cy="4493538"/>
          </a:xfrm>
          <a:prstGeom prst="rect">
            <a:avLst/>
          </a:prstGeom>
          <a:noFill/>
        </p:spPr>
        <p:txBody>
          <a:bodyPr wrap="square" rtlCol="0">
            <a:spAutoFit/>
          </a:bodyPr>
          <a:lstStyle/>
          <a:p>
            <a:pPr algn="just">
              <a:defRPr/>
            </a:pPr>
            <a:r>
              <a:rPr lang="en-GB" sz="2200" b="1" dirty="0">
                <a:latin typeface="Open Sans"/>
                <a:cs typeface="Arial" pitchFamily="34" charset="0"/>
              </a:rPr>
              <a:t>Hacks</a:t>
            </a:r>
          </a:p>
          <a:p>
            <a:pPr algn="just">
              <a:defRPr/>
            </a:pPr>
            <a:endParaRPr lang="en-GB" sz="2200" b="1" dirty="0">
              <a:latin typeface="Open Sans"/>
              <a:cs typeface="Arial" pitchFamily="34" charset="0"/>
            </a:endParaRPr>
          </a:p>
          <a:p>
            <a:pPr marL="342900" indent="-342900" algn="just">
              <a:buFont typeface="Arial" panose="020B0604020202020204" pitchFamily="34" charset="0"/>
              <a:buChar char="•"/>
              <a:defRPr/>
            </a:pPr>
            <a:r>
              <a:rPr lang="en-GB" sz="2200" dirty="0">
                <a:latin typeface="Open Sans"/>
                <a:cs typeface="Arial" pitchFamily="34" charset="0"/>
              </a:rPr>
              <a:t>For in-game AI, </a:t>
            </a:r>
            <a:r>
              <a:rPr lang="en-GB" sz="2200" dirty="0" err="1">
                <a:latin typeface="Open Sans"/>
                <a:cs typeface="Arial" pitchFamily="34" charset="0"/>
              </a:rPr>
              <a:t>behaviorism</a:t>
            </a:r>
            <a:r>
              <a:rPr lang="en-GB" sz="2200" dirty="0">
                <a:latin typeface="Open Sans"/>
                <a:cs typeface="Arial" pitchFamily="34" charset="0"/>
              </a:rPr>
              <a:t> is often the way to go. We are not interested in the nature of reality or mind; we want characters that look right. In most cases, this means starting from human </a:t>
            </a:r>
            <a:r>
              <a:rPr lang="en-GB" sz="2200" dirty="0" err="1">
                <a:latin typeface="Open Sans"/>
                <a:cs typeface="Arial" pitchFamily="34" charset="0"/>
              </a:rPr>
              <a:t>behaviors</a:t>
            </a:r>
            <a:r>
              <a:rPr lang="en-GB" sz="2200" dirty="0">
                <a:latin typeface="Open Sans"/>
                <a:cs typeface="Arial" pitchFamily="34" charset="0"/>
              </a:rPr>
              <a:t> and trying to work out the easiest way to implement them in software.</a:t>
            </a:r>
          </a:p>
          <a:p>
            <a:pPr marL="342900" indent="-342900" algn="just">
              <a:buFont typeface="Arial" panose="020B0604020202020204" pitchFamily="34" charset="0"/>
              <a:buChar char="•"/>
              <a:defRPr/>
            </a:pPr>
            <a:endParaRPr lang="en-GB" sz="2200" dirty="0">
              <a:latin typeface="Open Sans"/>
              <a:cs typeface="Arial" pitchFamily="34" charset="0"/>
            </a:endParaRPr>
          </a:p>
          <a:p>
            <a:pPr marL="342900" indent="-342900" algn="just">
              <a:buFont typeface="Arial" panose="020B0604020202020204" pitchFamily="34" charset="0"/>
              <a:buChar char="•"/>
              <a:defRPr/>
            </a:pPr>
            <a:r>
              <a:rPr lang="en-GB" sz="2200" dirty="0">
                <a:latin typeface="Open Sans"/>
                <a:cs typeface="Arial" pitchFamily="34" charset="0"/>
              </a:rPr>
              <a:t>Good AI in games usually works in this direction. Developers rarely build a great new algorithm and then ask themselves, “So what can I do with this?” Instead, you start with a design for a character and apply the most relevant tool to get the result.</a:t>
            </a:r>
          </a:p>
        </p:txBody>
      </p:sp>
      <p:sp>
        <p:nvSpPr>
          <p:cNvPr id="5" name="TextBox 4"/>
          <p:cNvSpPr txBox="1"/>
          <p:nvPr/>
        </p:nvSpPr>
        <p:spPr>
          <a:xfrm>
            <a:off x="2514600" y="838200"/>
            <a:ext cx="64770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The Kind of AI in Games</a:t>
            </a:r>
            <a:endParaRPr lang="en-US" sz="3200" b="1" dirty="0">
              <a:ea typeface="Tahoma" panose="020B0604030504040204" pitchFamily="34" charset="0"/>
              <a:cs typeface="Arial" pitchFamily="34" charset="0"/>
            </a:endParaRPr>
          </a:p>
        </p:txBody>
      </p:sp>
    </p:spTree>
    <p:extLst>
      <p:ext uri="{BB962C8B-B14F-4D97-AF65-F5344CB8AC3E}">
        <p14:creationId xmlns:p14="http://schemas.microsoft.com/office/powerpoint/2010/main" val="3214807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43000" y="1676400"/>
            <a:ext cx="7696200" cy="3477875"/>
          </a:xfrm>
          <a:prstGeom prst="rect">
            <a:avLst/>
          </a:prstGeom>
          <a:noFill/>
        </p:spPr>
        <p:txBody>
          <a:bodyPr wrap="square" rtlCol="0">
            <a:spAutoFit/>
          </a:bodyPr>
          <a:lstStyle/>
          <a:p>
            <a:pPr algn="just">
              <a:defRPr/>
            </a:pPr>
            <a:r>
              <a:rPr lang="en-GB" sz="2200" b="1" dirty="0">
                <a:latin typeface="Open Sans"/>
                <a:cs typeface="Arial" pitchFamily="34" charset="0"/>
              </a:rPr>
              <a:t>Heuristics</a:t>
            </a:r>
          </a:p>
          <a:p>
            <a:pPr algn="just">
              <a:defRPr/>
            </a:pPr>
            <a:endParaRPr lang="en-GB" sz="2200" b="1" dirty="0">
              <a:latin typeface="Open Sans"/>
              <a:cs typeface="Arial" pitchFamily="34" charset="0"/>
            </a:endParaRPr>
          </a:p>
          <a:p>
            <a:pPr marL="342900" indent="-342900" algn="just">
              <a:buFont typeface="Arial" panose="020B0604020202020204" pitchFamily="34" charset="0"/>
              <a:buChar char="•"/>
              <a:defRPr/>
            </a:pPr>
            <a:r>
              <a:rPr lang="en-GB" sz="2200" dirty="0">
                <a:latin typeface="Open Sans"/>
                <a:cs typeface="Arial" pitchFamily="34" charset="0"/>
              </a:rPr>
              <a:t>A heuristic is a rule of thumb, an approximate solution that might work in many situations but is unlikely to work in all.</a:t>
            </a:r>
          </a:p>
          <a:p>
            <a:pPr marL="342900" indent="-342900" algn="just">
              <a:buFont typeface="Arial" panose="020B0604020202020204" pitchFamily="34" charset="0"/>
              <a:buChar char="•"/>
              <a:defRPr/>
            </a:pPr>
            <a:endParaRPr lang="en-GB" sz="2200" dirty="0">
              <a:latin typeface="Open Sans"/>
              <a:cs typeface="Arial" pitchFamily="34" charset="0"/>
            </a:endParaRPr>
          </a:p>
          <a:p>
            <a:pPr marL="342900" indent="-342900" algn="just">
              <a:buFont typeface="Arial" panose="020B0604020202020204" pitchFamily="34" charset="0"/>
              <a:buChar char="•"/>
              <a:defRPr/>
            </a:pPr>
            <a:r>
              <a:rPr lang="en-GB" sz="2200" dirty="0">
                <a:latin typeface="Open Sans"/>
                <a:cs typeface="Arial" pitchFamily="34" charset="0"/>
              </a:rPr>
              <a:t>Common Heuristics:</a:t>
            </a:r>
          </a:p>
          <a:p>
            <a:pPr marL="800100" lvl="1" indent="-342900" algn="just">
              <a:buFont typeface="Wingdings" panose="05000000000000000000" pitchFamily="2" charset="2"/>
              <a:buChar char="ü"/>
              <a:defRPr/>
            </a:pPr>
            <a:r>
              <a:rPr lang="en-GB" sz="2200" dirty="0">
                <a:latin typeface="Open Sans"/>
                <a:cs typeface="Arial" pitchFamily="34" charset="0"/>
              </a:rPr>
              <a:t>Most Constrained</a:t>
            </a:r>
          </a:p>
          <a:p>
            <a:pPr marL="800100" lvl="1" indent="-342900" algn="just">
              <a:buFont typeface="Wingdings" panose="05000000000000000000" pitchFamily="2" charset="2"/>
              <a:buChar char="ü"/>
              <a:defRPr/>
            </a:pPr>
            <a:r>
              <a:rPr lang="en-GB" sz="2200" dirty="0">
                <a:latin typeface="Open Sans"/>
                <a:cs typeface="Arial" pitchFamily="34" charset="0"/>
              </a:rPr>
              <a:t>Do the Most Difficult Thing First</a:t>
            </a:r>
          </a:p>
          <a:p>
            <a:pPr marL="800100" lvl="1" indent="-342900" algn="just">
              <a:buFont typeface="Wingdings" panose="05000000000000000000" pitchFamily="2" charset="2"/>
              <a:buChar char="ü"/>
              <a:defRPr/>
            </a:pPr>
            <a:r>
              <a:rPr lang="en-GB" sz="2200" dirty="0">
                <a:latin typeface="Open Sans"/>
                <a:cs typeface="Arial" pitchFamily="34" charset="0"/>
              </a:rPr>
              <a:t>Try the Most Promising Thing First</a:t>
            </a:r>
          </a:p>
        </p:txBody>
      </p:sp>
      <p:sp>
        <p:nvSpPr>
          <p:cNvPr id="5" name="TextBox 4"/>
          <p:cNvSpPr txBox="1"/>
          <p:nvPr/>
        </p:nvSpPr>
        <p:spPr>
          <a:xfrm>
            <a:off x="2514600" y="838200"/>
            <a:ext cx="64770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The Kind of AI in Games</a:t>
            </a:r>
            <a:endParaRPr lang="en-US" sz="3200" b="1" dirty="0">
              <a:ea typeface="Tahoma" panose="020B0604030504040204" pitchFamily="34" charset="0"/>
              <a:cs typeface="Arial" pitchFamily="34" charset="0"/>
            </a:endParaRPr>
          </a:p>
        </p:txBody>
      </p:sp>
    </p:spTree>
    <p:extLst>
      <p:ext uri="{BB962C8B-B14F-4D97-AF65-F5344CB8AC3E}">
        <p14:creationId xmlns:p14="http://schemas.microsoft.com/office/powerpoint/2010/main" val="3469812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43000" y="1676400"/>
            <a:ext cx="7696200" cy="3139321"/>
          </a:xfrm>
          <a:prstGeom prst="rect">
            <a:avLst/>
          </a:prstGeom>
          <a:noFill/>
        </p:spPr>
        <p:txBody>
          <a:bodyPr wrap="square" rtlCol="0">
            <a:spAutoFit/>
          </a:bodyPr>
          <a:lstStyle/>
          <a:p>
            <a:pPr algn="just">
              <a:defRPr/>
            </a:pPr>
            <a:r>
              <a:rPr lang="en-GB" sz="2200" b="1" dirty="0">
                <a:latin typeface="Open Sans"/>
                <a:cs typeface="Arial" pitchFamily="34" charset="0"/>
              </a:rPr>
              <a:t>Algorithms</a:t>
            </a:r>
          </a:p>
          <a:p>
            <a:pPr algn="just">
              <a:defRPr/>
            </a:pPr>
            <a:endParaRPr lang="en-GB" sz="2200" b="1" dirty="0">
              <a:latin typeface="Open Sans"/>
              <a:cs typeface="Arial" pitchFamily="34" charset="0"/>
            </a:endParaRPr>
          </a:p>
          <a:p>
            <a:pPr marL="342900" indent="-342900" algn="just">
              <a:buFont typeface="Arial" panose="020B0604020202020204" pitchFamily="34" charset="0"/>
              <a:buChar char="•"/>
              <a:defRPr/>
            </a:pPr>
            <a:r>
              <a:rPr lang="en-GB" sz="2200" dirty="0">
                <a:latin typeface="Open Sans"/>
                <a:cs typeface="Arial" pitchFamily="34" charset="0"/>
              </a:rPr>
              <a:t>Hacks and heuristics will get you a long way, but relying on them solely means you’ll have to constantly reinvent the wheel. </a:t>
            </a:r>
          </a:p>
          <a:p>
            <a:pPr marL="342900" indent="-342900" algn="just">
              <a:buFont typeface="Arial" panose="020B0604020202020204" pitchFamily="34" charset="0"/>
              <a:buChar char="•"/>
              <a:defRPr/>
            </a:pPr>
            <a:endParaRPr lang="en-GB" sz="2200" dirty="0">
              <a:latin typeface="Open Sans"/>
              <a:cs typeface="Arial" pitchFamily="34" charset="0"/>
            </a:endParaRPr>
          </a:p>
          <a:p>
            <a:pPr marL="342900" indent="-342900" algn="just">
              <a:buFont typeface="Arial" panose="020B0604020202020204" pitchFamily="34" charset="0"/>
              <a:buChar char="•"/>
              <a:defRPr/>
            </a:pPr>
            <a:r>
              <a:rPr lang="en-GB" sz="2200" dirty="0">
                <a:latin typeface="Open Sans"/>
                <a:cs typeface="Arial" pitchFamily="34" charset="0"/>
              </a:rPr>
              <a:t>General bits of AI, such as movement, decision making, and tactical thinking all benefit from tried and tested methods that can be endlessly reused.</a:t>
            </a:r>
          </a:p>
        </p:txBody>
      </p:sp>
      <p:sp>
        <p:nvSpPr>
          <p:cNvPr id="5" name="TextBox 4"/>
          <p:cNvSpPr txBox="1"/>
          <p:nvPr/>
        </p:nvSpPr>
        <p:spPr>
          <a:xfrm>
            <a:off x="2514600" y="786825"/>
            <a:ext cx="64770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The Kind of AI in Games</a:t>
            </a:r>
            <a:endParaRPr lang="en-US" sz="3200" b="1" dirty="0">
              <a:ea typeface="Tahoma" panose="020B0604030504040204" pitchFamily="34" charset="0"/>
              <a:cs typeface="Arial" pitchFamily="34" charset="0"/>
            </a:endParaRPr>
          </a:p>
        </p:txBody>
      </p:sp>
    </p:spTree>
    <p:extLst>
      <p:ext uri="{BB962C8B-B14F-4D97-AF65-F5344CB8AC3E}">
        <p14:creationId xmlns:p14="http://schemas.microsoft.com/office/powerpoint/2010/main" val="2557779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43000" y="1999833"/>
            <a:ext cx="7696200" cy="2800767"/>
          </a:xfrm>
          <a:prstGeom prst="rect">
            <a:avLst/>
          </a:prstGeom>
          <a:noFill/>
        </p:spPr>
        <p:txBody>
          <a:bodyPr wrap="square" rtlCol="0">
            <a:spAutoFit/>
          </a:bodyPr>
          <a:lstStyle/>
          <a:p>
            <a:pPr marL="342900" indent="-342900" algn="just">
              <a:buFont typeface="Arial" panose="020B0604020202020204" pitchFamily="34" charset="0"/>
              <a:buChar char="•"/>
              <a:defRPr/>
            </a:pPr>
            <a:r>
              <a:rPr lang="en-GB" sz="2200" dirty="0">
                <a:latin typeface="Open Sans"/>
                <a:cs typeface="Arial" pitchFamily="34" charset="0"/>
              </a:rPr>
              <a:t>The biggest constraint on the AI developer’s job is the physical limitations of the game’s machine.</a:t>
            </a:r>
          </a:p>
          <a:p>
            <a:pPr marL="342900" indent="-342900" algn="just">
              <a:buFont typeface="Arial" panose="020B0604020202020204" pitchFamily="34" charset="0"/>
              <a:buChar char="•"/>
              <a:defRPr/>
            </a:pPr>
            <a:endParaRPr lang="en-GB" sz="2200" dirty="0">
              <a:latin typeface="Open Sans"/>
              <a:cs typeface="Arial" pitchFamily="34" charset="0"/>
            </a:endParaRPr>
          </a:p>
          <a:p>
            <a:pPr marL="342900" indent="-342900" algn="just">
              <a:buFont typeface="Arial" panose="020B0604020202020204" pitchFamily="34" charset="0"/>
              <a:buChar char="•"/>
              <a:defRPr/>
            </a:pPr>
            <a:r>
              <a:rPr lang="en-GB" sz="2200" dirty="0">
                <a:latin typeface="Open Sans"/>
                <a:cs typeface="Arial" pitchFamily="34" charset="0"/>
              </a:rPr>
              <a:t>Game AI doesn’t have the luxury of days of processing time and gigabytes of memory. </a:t>
            </a:r>
          </a:p>
          <a:p>
            <a:pPr marL="342900" indent="-342900" algn="just">
              <a:buFont typeface="Arial" panose="020B0604020202020204" pitchFamily="34" charset="0"/>
              <a:buChar char="•"/>
              <a:defRPr/>
            </a:pPr>
            <a:endParaRPr lang="en-GB" sz="2200" dirty="0">
              <a:latin typeface="Open Sans"/>
              <a:cs typeface="Arial" pitchFamily="34" charset="0"/>
            </a:endParaRPr>
          </a:p>
          <a:p>
            <a:pPr marL="342900" indent="-342900" algn="just">
              <a:buFont typeface="Arial" panose="020B0604020202020204" pitchFamily="34" charset="0"/>
              <a:buChar char="•"/>
              <a:defRPr/>
            </a:pPr>
            <a:r>
              <a:rPr lang="en-GB" sz="2200" dirty="0">
                <a:latin typeface="Open Sans"/>
                <a:cs typeface="Arial" pitchFamily="34" charset="0"/>
              </a:rPr>
              <a:t>Developers often work to a speed and memory budget for their AI.</a:t>
            </a:r>
          </a:p>
        </p:txBody>
      </p:sp>
      <p:sp>
        <p:nvSpPr>
          <p:cNvPr id="5" name="TextBox 4"/>
          <p:cNvSpPr txBox="1"/>
          <p:nvPr/>
        </p:nvSpPr>
        <p:spPr>
          <a:xfrm>
            <a:off x="2514600" y="786825"/>
            <a:ext cx="64770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Speed and Memory</a:t>
            </a:r>
            <a:endParaRPr lang="en-US" sz="3200" b="1" dirty="0">
              <a:ea typeface="Tahoma" panose="020B0604030504040204" pitchFamily="34" charset="0"/>
              <a:cs typeface="Arial" pitchFamily="34" charset="0"/>
            </a:endParaRPr>
          </a:p>
        </p:txBody>
      </p:sp>
    </p:spTree>
    <p:extLst>
      <p:ext uri="{BB962C8B-B14F-4D97-AF65-F5344CB8AC3E}">
        <p14:creationId xmlns:p14="http://schemas.microsoft.com/office/powerpoint/2010/main" val="623657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43000" y="1864816"/>
            <a:ext cx="7696200" cy="3816429"/>
          </a:xfrm>
          <a:prstGeom prst="rect">
            <a:avLst/>
          </a:prstGeom>
          <a:noFill/>
        </p:spPr>
        <p:txBody>
          <a:bodyPr wrap="square" rtlCol="0">
            <a:spAutoFit/>
          </a:bodyPr>
          <a:lstStyle/>
          <a:p>
            <a:pPr algn="just">
              <a:defRPr/>
            </a:pPr>
            <a:r>
              <a:rPr lang="en-GB" sz="2200" b="1" dirty="0">
                <a:latin typeface="Open Sans"/>
                <a:cs typeface="Arial" pitchFamily="34" charset="0"/>
              </a:rPr>
              <a:t>Processor Issues</a:t>
            </a:r>
          </a:p>
          <a:p>
            <a:pPr marL="342900" indent="-342900" algn="just">
              <a:buFont typeface="Arial" panose="020B0604020202020204" pitchFamily="34" charset="0"/>
              <a:buChar char="•"/>
              <a:defRPr/>
            </a:pPr>
            <a:r>
              <a:rPr lang="en-GB" sz="2200" dirty="0">
                <a:latin typeface="Open Sans"/>
                <a:cs typeface="Arial" pitchFamily="34" charset="0"/>
              </a:rPr>
              <a:t>SIMD</a:t>
            </a:r>
          </a:p>
          <a:p>
            <a:pPr marL="342900" indent="-342900" algn="just">
              <a:buFont typeface="Arial" panose="020B0604020202020204" pitchFamily="34" charset="0"/>
              <a:buChar char="•"/>
              <a:defRPr/>
            </a:pPr>
            <a:r>
              <a:rPr lang="en-GB" sz="2200" dirty="0">
                <a:latin typeface="Open Sans"/>
                <a:cs typeface="Arial" pitchFamily="34" charset="0"/>
              </a:rPr>
              <a:t>Multi-Core Processing and Hyper-Threading</a:t>
            </a:r>
          </a:p>
          <a:p>
            <a:pPr marL="342900" indent="-342900" algn="just">
              <a:buFont typeface="Arial" panose="020B0604020202020204" pitchFamily="34" charset="0"/>
              <a:buChar char="•"/>
              <a:defRPr/>
            </a:pPr>
            <a:r>
              <a:rPr lang="en-GB" sz="2200" dirty="0">
                <a:latin typeface="Open Sans"/>
                <a:cs typeface="Arial" pitchFamily="34" charset="0"/>
              </a:rPr>
              <a:t>Virtual Functions/Indirection</a:t>
            </a:r>
          </a:p>
          <a:p>
            <a:pPr algn="just">
              <a:defRPr/>
            </a:pPr>
            <a:endParaRPr lang="en-GB" sz="2200" dirty="0">
              <a:latin typeface="Open Sans"/>
              <a:cs typeface="Arial" pitchFamily="34" charset="0"/>
            </a:endParaRPr>
          </a:p>
          <a:p>
            <a:pPr algn="just">
              <a:defRPr/>
            </a:pPr>
            <a:r>
              <a:rPr lang="en-GB" sz="2200" b="1" dirty="0">
                <a:latin typeface="Open Sans"/>
                <a:cs typeface="Arial" pitchFamily="34" charset="0"/>
              </a:rPr>
              <a:t>Memory Concerns</a:t>
            </a:r>
          </a:p>
          <a:p>
            <a:pPr marL="342900" indent="-342900" algn="just">
              <a:buFont typeface="Arial" panose="020B0604020202020204" pitchFamily="34" charset="0"/>
              <a:buChar char="•"/>
              <a:defRPr/>
            </a:pPr>
            <a:r>
              <a:rPr lang="en-GB" sz="2200" dirty="0">
                <a:latin typeface="Open Sans"/>
                <a:cs typeface="Arial" pitchFamily="34" charset="0"/>
              </a:rPr>
              <a:t>Cache</a:t>
            </a:r>
          </a:p>
          <a:p>
            <a:pPr algn="just">
              <a:defRPr/>
            </a:pPr>
            <a:endParaRPr lang="en-GB" sz="2200" dirty="0">
              <a:latin typeface="Open Sans"/>
              <a:cs typeface="Arial" pitchFamily="34" charset="0"/>
            </a:endParaRPr>
          </a:p>
          <a:p>
            <a:pPr algn="just">
              <a:defRPr/>
            </a:pPr>
            <a:r>
              <a:rPr lang="en-GB" sz="2200" b="1" dirty="0">
                <a:latin typeface="Open Sans"/>
                <a:cs typeface="Arial" pitchFamily="34" charset="0"/>
              </a:rPr>
              <a:t>PC Constraints</a:t>
            </a:r>
          </a:p>
          <a:p>
            <a:pPr algn="just">
              <a:defRPr/>
            </a:pPr>
            <a:endParaRPr lang="en-GB" sz="2200" dirty="0">
              <a:latin typeface="Open Sans"/>
              <a:cs typeface="Arial" pitchFamily="34" charset="0"/>
            </a:endParaRPr>
          </a:p>
          <a:p>
            <a:pPr algn="just">
              <a:defRPr/>
            </a:pPr>
            <a:r>
              <a:rPr lang="en-GB" sz="2200" b="1" dirty="0">
                <a:latin typeface="Open Sans"/>
                <a:cs typeface="Arial" pitchFamily="34" charset="0"/>
              </a:rPr>
              <a:t>Console Constraints</a:t>
            </a:r>
          </a:p>
        </p:txBody>
      </p:sp>
      <p:sp>
        <p:nvSpPr>
          <p:cNvPr id="5" name="TextBox 4"/>
          <p:cNvSpPr txBox="1"/>
          <p:nvPr/>
        </p:nvSpPr>
        <p:spPr>
          <a:xfrm>
            <a:off x="2514600" y="786825"/>
            <a:ext cx="64770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Speed and Memory</a:t>
            </a:r>
            <a:endParaRPr lang="en-US" sz="3200" b="1" dirty="0">
              <a:ea typeface="Tahoma" panose="020B0604030504040204" pitchFamily="34" charset="0"/>
              <a:cs typeface="Arial" pitchFamily="34" charset="0"/>
            </a:endParaRPr>
          </a:p>
        </p:txBody>
      </p:sp>
    </p:spTree>
    <p:extLst>
      <p:ext uri="{BB962C8B-B14F-4D97-AF65-F5344CB8AC3E}">
        <p14:creationId xmlns:p14="http://schemas.microsoft.com/office/powerpoint/2010/main" val="3911609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43000" y="1864816"/>
            <a:ext cx="7696200" cy="830997"/>
          </a:xfrm>
          <a:prstGeom prst="rect">
            <a:avLst/>
          </a:prstGeom>
          <a:noFill/>
        </p:spPr>
        <p:txBody>
          <a:bodyPr wrap="square" rtlCol="0">
            <a:spAutoFit/>
          </a:bodyPr>
          <a:lstStyle/>
          <a:p>
            <a:pPr>
              <a:defRPr/>
            </a:pPr>
            <a:r>
              <a:rPr lang="en-GB" sz="2400" b="1" dirty="0">
                <a:cs typeface="Arial" pitchFamily="34" charset="0"/>
              </a:rPr>
              <a:t>Structure of an AI Engine</a:t>
            </a:r>
          </a:p>
          <a:p>
            <a:pPr>
              <a:defRPr/>
            </a:pPr>
            <a:endParaRPr lang="en-GB" sz="2400" b="1" dirty="0">
              <a:cs typeface="Arial" pitchFamily="34" charset="0"/>
            </a:endParaRPr>
          </a:p>
        </p:txBody>
      </p:sp>
      <p:sp>
        <p:nvSpPr>
          <p:cNvPr id="5" name="TextBox 4"/>
          <p:cNvSpPr txBox="1"/>
          <p:nvPr/>
        </p:nvSpPr>
        <p:spPr>
          <a:xfrm>
            <a:off x="2514600" y="786825"/>
            <a:ext cx="64770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The AI Engine</a:t>
            </a:r>
            <a:endParaRPr lang="en-US" sz="3200" b="1" dirty="0">
              <a:ea typeface="Tahoma" panose="020B0604030504040204" pitchFamily="34" charset="0"/>
              <a:cs typeface="Arial" pitchFamily="34" charset="0"/>
            </a:endParaRPr>
          </a:p>
        </p:txBody>
      </p:sp>
      <p:pic>
        <p:nvPicPr>
          <p:cNvPr id="2" name="Picture 1"/>
          <p:cNvPicPr>
            <a:picLocks noChangeAspect="1"/>
          </p:cNvPicPr>
          <p:nvPr/>
        </p:nvPicPr>
        <p:blipFill rotWithShape="1">
          <a:blip r:embed="rId2"/>
          <a:srcRect l="47657" t="38542" r="18960" b="20834"/>
          <a:stretch/>
        </p:blipFill>
        <p:spPr>
          <a:xfrm>
            <a:off x="2514600" y="2514600"/>
            <a:ext cx="4800600" cy="3284622"/>
          </a:xfrm>
          <a:prstGeom prst="rect">
            <a:avLst/>
          </a:prstGeom>
        </p:spPr>
      </p:pic>
    </p:spTree>
    <p:extLst>
      <p:ext uri="{BB962C8B-B14F-4D97-AF65-F5344CB8AC3E}">
        <p14:creationId xmlns:p14="http://schemas.microsoft.com/office/powerpoint/2010/main" val="2797768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43000" y="1864816"/>
            <a:ext cx="7696200" cy="4493538"/>
          </a:xfrm>
          <a:prstGeom prst="rect">
            <a:avLst/>
          </a:prstGeom>
          <a:noFill/>
        </p:spPr>
        <p:txBody>
          <a:bodyPr wrap="square" rtlCol="0">
            <a:spAutoFit/>
          </a:bodyPr>
          <a:lstStyle/>
          <a:p>
            <a:pPr algn="just">
              <a:defRPr/>
            </a:pPr>
            <a:r>
              <a:rPr lang="en-GB" sz="2200" b="1" dirty="0" err="1">
                <a:latin typeface="Open Sans"/>
                <a:cs typeface="Arial" pitchFamily="34" charset="0"/>
              </a:rPr>
              <a:t>Toolchain</a:t>
            </a:r>
            <a:r>
              <a:rPr lang="en-GB" sz="2200" b="1" dirty="0">
                <a:latin typeface="Open Sans"/>
                <a:cs typeface="Arial" pitchFamily="34" charset="0"/>
              </a:rPr>
              <a:t> Concerns</a:t>
            </a:r>
          </a:p>
          <a:p>
            <a:pPr algn="just">
              <a:defRPr/>
            </a:pPr>
            <a:endParaRPr lang="en-GB" sz="2200" b="1" dirty="0">
              <a:latin typeface="Open Sans"/>
              <a:cs typeface="Arial" pitchFamily="34" charset="0"/>
            </a:endParaRPr>
          </a:p>
          <a:p>
            <a:pPr marL="342900" indent="-342900" algn="just">
              <a:buFont typeface="Arial" panose="020B0604020202020204" pitchFamily="34" charset="0"/>
              <a:buChar char="•"/>
              <a:defRPr/>
            </a:pPr>
            <a:r>
              <a:rPr lang="en-GB" sz="2200" dirty="0">
                <a:latin typeface="Open Sans"/>
                <a:cs typeface="Arial" pitchFamily="34" charset="0"/>
              </a:rPr>
              <a:t>The complete AI engine will have a central pool of AI algorithms that can be applied to many characters.</a:t>
            </a:r>
          </a:p>
          <a:p>
            <a:pPr marL="342900" indent="-342900" algn="just">
              <a:buFont typeface="Arial" panose="020B0604020202020204" pitchFamily="34" charset="0"/>
              <a:buChar char="•"/>
              <a:defRPr/>
            </a:pPr>
            <a:endParaRPr lang="en-GB" sz="2200" dirty="0">
              <a:latin typeface="Open Sans"/>
              <a:cs typeface="Arial" pitchFamily="34" charset="0"/>
            </a:endParaRPr>
          </a:p>
          <a:p>
            <a:pPr marL="342900" indent="-342900" algn="just">
              <a:buFont typeface="Arial" panose="020B0604020202020204" pitchFamily="34" charset="0"/>
              <a:buChar char="•"/>
              <a:defRPr/>
            </a:pPr>
            <a:r>
              <a:rPr lang="en-GB" sz="2200" dirty="0">
                <a:latin typeface="Open Sans"/>
                <a:cs typeface="Arial" pitchFamily="34" charset="0"/>
              </a:rPr>
              <a:t>An increasing number of companies are developing AI components in their toolchain: editors for setting up character </a:t>
            </a:r>
            <a:r>
              <a:rPr lang="en-GB" sz="2200" dirty="0" err="1">
                <a:latin typeface="Open Sans"/>
                <a:cs typeface="Arial" pitchFamily="34" charset="0"/>
              </a:rPr>
              <a:t>behaviors</a:t>
            </a:r>
            <a:r>
              <a:rPr lang="en-GB" sz="2200" dirty="0">
                <a:latin typeface="Open Sans"/>
                <a:cs typeface="Arial" pitchFamily="34" charset="0"/>
              </a:rPr>
              <a:t> and facilities in their level editor for marking tactical locations or places to avoid.</a:t>
            </a:r>
          </a:p>
          <a:p>
            <a:pPr marL="342900" indent="-342900" algn="just">
              <a:buFont typeface="Arial" panose="020B0604020202020204" pitchFamily="34" charset="0"/>
              <a:buChar char="•"/>
              <a:defRPr/>
            </a:pPr>
            <a:endParaRPr lang="en-GB" sz="2200" dirty="0">
              <a:latin typeface="Open Sans"/>
              <a:cs typeface="Arial" pitchFamily="34" charset="0"/>
            </a:endParaRPr>
          </a:p>
          <a:p>
            <a:pPr marL="342900" indent="-342900" algn="just">
              <a:buFont typeface="Arial" panose="020B0604020202020204" pitchFamily="34" charset="0"/>
              <a:buChar char="•"/>
              <a:defRPr/>
            </a:pPr>
            <a:r>
              <a:rPr lang="en-GB" sz="2200" dirty="0">
                <a:latin typeface="Open Sans"/>
                <a:cs typeface="Arial" pitchFamily="34" charset="0"/>
              </a:rPr>
              <a:t>Being toolchain driven has its own effects on the choice of AI techniques. It is easy to set up </a:t>
            </a:r>
            <a:r>
              <a:rPr lang="en-GB" sz="2200" dirty="0" err="1">
                <a:latin typeface="Open Sans"/>
                <a:cs typeface="Arial" pitchFamily="34" charset="0"/>
              </a:rPr>
              <a:t>behaviors</a:t>
            </a:r>
            <a:r>
              <a:rPr lang="en-GB" sz="2200" dirty="0">
                <a:latin typeface="Open Sans"/>
                <a:cs typeface="Arial" pitchFamily="34" charset="0"/>
              </a:rPr>
              <a:t> that always act the same way.</a:t>
            </a:r>
            <a:endParaRPr lang="en-GB" sz="2200" b="1" dirty="0">
              <a:latin typeface="Open Sans"/>
              <a:cs typeface="Arial" pitchFamily="34" charset="0"/>
            </a:endParaRPr>
          </a:p>
        </p:txBody>
      </p:sp>
      <p:sp>
        <p:nvSpPr>
          <p:cNvPr id="5" name="TextBox 4"/>
          <p:cNvSpPr txBox="1"/>
          <p:nvPr/>
        </p:nvSpPr>
        <p:spPr>
          <a:xfrm>
            <a:off x="2514600" y="786825"/>
            <a:ext cx="64770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The AI Engine</a:t>
            </a:r>
            <a:endParaRPr lang="en-US" sz="3200" b="1" dirty="0">
              <a:ea typeface="Tahoma" panose="020B0604030504040204" pitchFamily="34" charset="0"/>
              <a:cs typeface="Arial" pitchFamily="34" charset="0"/>
            </a:endParaRPr>
          </a:p>
        </p:txBody>
      </p:sp>
    </p:spTree>
    <p:extLst>
      <p:ext uri="{BB962C8B-B14F-4D97-AF65-F5344CB8AC3E}">
        <p14:creationId xmlns:p14="http://schemas.microsoft.com/office/powerpoint/2010/main" val="4022992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760177"/>
            <a:ext cx="7522914" cy="792088"/>
          </a:xfrm>
        </p:spPr>
        <p:txBody>
          <a:bodyPr/>
          <a:lstStyle/>
          <a:p>
            <a:r>
              <a:rPr lang="en-US" dirty="0"/>
              <a:t>Learning Objective</a:t>
            </a:r>
          </a:p>
        </p:txBody>
      </p:sp>
      <p:sp>
        <p:nvSpPr>
          <p:cNvPr id="3" name="Content Placeholder 2"/>
          <p:cNvSpPr>
            <a:spLocks noGrp="1"/>
          </p:cNvSpPr>
          <p:nvPr>
            <p:ph idx="1"/>
          </p:nvPr>
        </p:nvSpPr>
        <p:spPr>
          <a:xfrm>
            <a:off x="1219200" y="3588977"/>
            <a:ext cx="7529264" cy="3954823"/>
          </a:xfrm>
        </p:spPr>
        <p:txBody>
          <a:bodyPr/>
          <a:lstStyle/>
          <a:p>
            <a:r>
              <a:rPr lang="en-US" dirty="0">
                <a:ea typeface="Tahoma" panose="020B0604030504040204" pitchFamily="34" charset="0"/>
                <a:cs typeface="Arial" pitchFamily="34" charset="0"/>
              </a:rPr>
              <a:t>LO 1 : Describe how Artificial Intelligence works in Games</a:t>
            </a:r>
            <a:endParaRPr lang="id-ID" dirty="0">
              <a:ea typeface="Tahoma" panose="020B0604030504040204" pitchFamily="34" charset="0"/>
              <a:cs typeface="Arial" pitchFamily="34" charset="0"/>
            </a:endParaRPr>
          </a:p>
          <a:p>
            <a:endParaRPr lang="en-US" dirty="0"/>
          </a:p>
        </p:txBody>
      </p:sp>
      <p:sp>
        <p:nvSpPr>
          <p:cNvPr id="4" name="Subtitle 3"/>
          <p:cNvSpPr>
            <a:spLocks noGrp="1"/>
          </p:cNvSpPr>
          <p:nvPr>
            <p:ph type="subTitle" idx="13"/>
          </p:nvPr>
        </p:nvSpPr>
        <p:spPr>
          <a:xfrm>
            <a:off x="1219200" y="2903177"/>
            <a:ext cx="7526560" cy="504056"/>
          </a:xfrm>
        </p:spPr>
        <p:txBody>
          <a:bodyPr>
            <a:normAutofit fontScale="92500"/>
          </a:bodyPr>
          <a:lstStyle/>
          <a:p>
            <a:r>
              <a:rPr lang="en-GB" sz="1800" dirty="0">
                <a:ea typeface="Tahoma" panose="020B0604030504040204" pitchFamily="34" charset="0"/>
                <a:cs typeface="Arial" pitchFamily="34" charset="0"/>
              </a:rPr>
              <a:t>After completing this session, students are expected to be able to:</a:t>
            </a:r>
            <a:endParaRPr lang="en-US" dirty="0"/>
          </a:p>
        </p:txBody>
      </p:sp>
    </p:spTree>
    <p:extLst>
      <p:ext uri="{BB962C8B-B14F-4D97-AF65-F5344CB8AC3E}">
        <p14:creationId xmlns:p14="http://schemas.microsoft.com/office/powerpoint/2010/main" val="1207946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43000" y="1864816"/>
            <a:ext cx="7696200" cy="830997"/>
          </a:xfrm>
          <a:prstGeom prst="rect">
            <a:avLst/>
          </a:prstGeom>
          <a:noFill/>
        </p:spPr>
        <p:txBody>
          <a:bodyPr wrap="square" rtlCol="0">
            <a:spAutoFit/>
          </a:bodyPr>
          <a:lstStyle/>
          <a:p>
            <a:pPr>
              <a:defRPr/>
            </a:pPr>
            <a:r>
              <a:rPr lang="en-GB" sz="2400" b="1" dirty="0">
                <a:cs typeface="Arial" pitchFamily="34" charset="0"/>
              </a:rPr>
              <a:t>Putting It All Together</a:t>
            </a:r>
          </a:p>
          <a:p>
            <a:pPr marL="342900" indent="-342900">
              <a:buFont typeface="Arial" panose="020B0604020202020204" pitchFamily="34" charset="0"/>
              <a:buChar char="•"/>
              <a:defRPr/>
            </a:pPr>
            <a:endParaRPr lang="en-GB" sz="2400" b="1" dirty="0">
              <a:cs typeface="Arial" pitchFamily="34" charset="0"/>
            </a:endParaRPr>
          </a:p>
        </p:txBody>
      </p:sp>
      <p:sp>
        <p:nvSpPr>
          <p:cNvPr id="5" name="TextBox 4"/>
          <p:cNvSpPr txBox="1"/>
          <p:nvPr/>
        </p:nvSpPr>
        <p:spPr>
          <a:xfrm>
            <a:off x="2514600" y="786825"/>
            <a:ext cx="64770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The AI Engine</a:t>
            </a:r>
            <a:endParaRPr lang="en-US" sz="3200" b="1" dirty="0">
              <a:ea typeface="Tahoma" panose="020B0604030504040204" pitchFamily="34" charset="0"/>
              <a:cs typeface="Arial" pitchFamily="34" charset="0"/>
            </a:endParaRPr>
          </a:p>
        </p:txBody>
      </p:sp>
      <p:pic>
        <p:nvPicPr>
          <p:cNvPr id="2" name="Picture 1"/>
          <p:cNvPicPr>
            <a:picLocks noChangeAspect="1"/>
          </p:cNvPicPr>
          <p:nvPr/>
        </p:nvPicPr>
        <p:blipFill rotWithShape="1">
          <a:blip r:embed="rId2"/>
          <a:srcRect l="40631" t="27083" r="12518" b="18750"/>
          <a:stretch/>
        </p:blipFill>
        <p:spPr>
          <a:xfrm>
            <a:off x="1828800" y="2438400"/>
            <a:ext cx="6096001" cy="3962400"/>
          </a:xfrm>
          <a:prstGeom prst="rect">
            <a:avLst/>
          </a:prstGeom>
        </p:spPr>
      </p:pic>
    </p:spTree>
    <p:extLst>
      <p:ext uri="{BB962C8B-B14F-4D97-AF65-F5344CB8AC3E}">
        <p14:creationId xmlns:p14="http://schemas.microsoft.com/office/powerpoint/2010/main" val="3554093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1" y="786825"/>
            <a:ext cx="5943600" cy="584775"/>
          </a:xfrm>
          <a:prstGeom prst="rect">
            <a:avLst/>
          </a:prstGeom>
          <a:noFill/>
        </p:spPr>
        <p:txBody>
          <a:bodyPr wrap="square" rtlCol="0">
            <a:spAutoFit/>
          </a:bodyPr>
          <a:lstStyle/>
          <a:p>
            <a:pPr algn="ctr"/>
            <a:r>
              <a:rPr lang="en-GB" sz="3200" b="1" dirty="0">
                <a:latin typeface="+mj-lt"/>
                <a:ea typeface="Tahoma" panose="020B0604030504040204" pitchFamily="34" charset="0"/>
                <a:cs typeface="Tahoma" panose="020B0604030504040204" pitchFamily="34" charset="0"/>
              </a:rPr>
              <a:t>References</a:t>
            </a:r>
            <a:endParaRPr lang="en-US" sz="3200" b="1" dirty="0">
              <a:latin typeface="+mj-lt"/>
              <a:ea typeface="Tahoma" panose="020B0604030504040204" pitchFamily="34" charset="0"/>
              <a:cs typeface="Tahoma" panose="020B0604030504040204" pitchFamily="34" charset="0"/>
            </a:endParaRPr>
          </a:p>
        </p:txBody>
      </p:sp>
      <p:sp>
        <p:nvSpPr>
          <p:cNvPr id="7" name="TextBox 6"/>
          <p:cNvSpPr txBox="1"/>
          <p:nvPr/>
        </p:nvSpPr>
        <p:spPr>
          <a:xfrm>
            <a:off x="1143000" y="1828800"/>
            <a:ext cx="7696200" cy="2462213"/>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Open Sans"/>
                <a:ea typeface="Tahoma" panose="020B0604030504040204" pitchFamily="34" charset="0"/>
                <a:cs typeface="Tahoma" panose="020B0604030504040204" pitchFamily="34" charset="0"/>
              </a:rPr>
              <a:t>Ian Millington. 2009. </a:t>
            </a:r>
            <a:r>
              <a:rPr lang="en-US" sz="2200" b="1" i="1" dirty="0">
                <a:latin typeface="Open Sans"/>
                <a:ea typeface="Tahoma" panose="020B0604030504040204" pitchFamily="34" charset="0"/>
                <a:cs typeface="Tahoma" panose="020B0604030504040204" pitchFamily="34" charset="0"/>
              </a:rPr>
              <a:t>Artificial intelligence for games</a:t>
            </a:r>
            <a:r>
              <a:rPr lang="en-US" sz="2200" dirty="0">
                <a:latin typeface="Open Sans"/>
                <a:ea typeface="Tahoma" panose="020B0604030504040204" pitchFamily="34" charset="0"/>
                <a:cs typeface="Tahoma" panose="020B0604030504040204" pitchFamily="34" charset="0"/>
              </a:rPr>
              <a:t>. Morgan Kaufmann Publishers. Burlington. ISBN:9780123747310 </a:t>
            </a:r>
          </a:p>
          <a:p>
            <a:pPr marL="342900" indent="-342900">
              <a:buFont typeface="Arial" panose="020B0604020202020204" pitchFamily="34" charset="0"/>
              <a:buChar char="•"/>
            </a:pPr>
            <a:endParaRPr lang="en-US" sz="2200" dirty="0">
              <a:latin typeface="Open Sans"/>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AU" sz="2200" dirty="0">
                <a:latin typeface="Open Sans"/>
                <a:ea typeface="Tahoma" panose="020B0604030504040204" pitchFamily="34" charset="0"/>
                <a:cs typeface="Tahoma" panose="020B0604030504040204" pitchFamily="34" charset="0"/>
              </a:rPr>
              <a:t>7 examples of game AI that every developer should study, </a:t>
            </a:r>
            <a:r>
              <a:rPr lang="en-AU" sz="2200" dirty="0">
                <a:latin typeface="Open Sans"/>
                <a:ea typeface="Tahoma" panose="020B0604030504040204" pitchFamily="34" charset="0"/>
                <a:cs typeface="Tahoma" panose="020B0604030504040204" pitchFamily="34" charset="0"/>
                <a:hlinkClick r:id="rId2"/>
              </a:rPr>
              <a:t>http://www.gamasutra.com/view/news/269634/7_examples_of_game_AI_that_every_developer_should_study</a:t>
            </a:r>
            <a:r>
              <a:rPr lang="en-AU" sz="2200">
                <a:latin typeface="Open Sans"/>
                <a:ea typeface="Tahoma" panose="020B0604030504040204" pitchFamily="34" charset="0"/>
                <a:cs typeface="Tahoma" panose="020B0604030504040204" pitchFamily="34" charset="0"/>
                <a:hlinkClick r:id="rId2"/>
              </a:rPr>
              <a:t>.php</a:t>
            </a:r>
            <a:r>
              <a:rPr lang="en-AU" sz="2200">
                <a:latin typeface="Open Sans"/>
                <a:ea typeface="Tahoma" panose="020B0604030504040204" pitchFamily="34" charset="0"/>
                <a:cs typeface="Tahoma" panose="020B0604030504040204" pitchFamily="34" charset="0"/>
              </a:rPr>
              <a:t> </a:t>
            </a:r>
            <a:endParaRPr lang="en-US" sz="2200" dirty="0">
              <a:latin typeface="Open Sans"/>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23117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normAutofit/>
          </a:bodyPr>
          <a:lstStyle/>
          <a:p>
            <a:r>
              <a:rPr lang="en-US" sz="2400" dirty="0"/>
              <a:t>The Complexity Fallacy</a:t>
            </a:r>
          </a:p>
          <a:p>
            <a:r>
              <a:rPr lang="en-US" sz="2400" dirty="0"/>
              <a:t>The Kind of AI in Games</a:t>
            </a:r>
          </a:p>
          <a:p>
            <a:r>
              <a:rPr lang="en-US" sz="2400" dirty="0"/>
              <a:t>Speed and Memory</a:t>
            </a:r>
          </a:p>
          <a:p>
            <a:r>
              <a:rPr lang="en-US" sz="2400" dirty="0"/>
              <a:t>The AI Engine</a:t>
            </a:r>
          </a:p>
        </p:txBody>
      </p:sp>
      <p:sp>
        <p:nvSpPr>
          <p:cNvPr id="4" name="Subtitle 3"/>
          <p:cNvSpPr>
            <a:spLocks noGrp="1"/>
          </p:cNvSpPr>
          <p:nvPr>
            <p:ph type="subTitle" idx="13"/>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6800" y="838200"/>
            <a:ext cx="79248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 	The Complexity Fallacy</a:t>
            </a:r>
            <a:endParaRPr lang="en-US" sz="3200" b="1" dirty="0">
              <a:ea typeface="Tahoma" panose="020B0604030504040204" pitchFamily="34" charset="0"/>
              <a:cs typeface="Arial" pitchFamily="34" charset="0"/>
            </a:endParaRPr>
          </a:p>
        </p:txBody>
      </p:sp>
      <p:sp>
        <p:nvSpPr>
          <p:cNvPr id="7" name="TextBox 6"/>
          <p:cNvSpPr txBox="1"/>
          <p:nvPr/>
        </p:nvSpPr>
        <p:spPr>
          <a:xfrm>
            <a:off x="1143000" y="1958876"/>
            <a:ext cx="7696200" cy="2123658"/>
          </a:xfrm>
          <a:prstGeom prst="rect">
            <a:avLst/>
          </a:prstGeom>
          <a:noFill/>
        </p:spPr>
        <p:txBody>
          <a:bodyPr wrap="square" rtlCol="0">
            <a:spAutoFit/>
          </a:bodyPr>
          <a:lstStyle/>
          <a:p>
            <a:pPr marL="236538" indent="-236538" algn="just">
              <a:buFont typeface="Arial" pitchFamily="34" charset="0"/>
              <a:buChar char="•"/>
              <a:defRPr/>
            </a:pPr>
            <a:r>
              <a:rPr lang="en-US" sz="2200" dirty="0">
                <a:latin typeface="Open Sans"/>
                <a:ea typeface="Tahoma" panose="020B0604030504040204" pitchFamily="34" charset="0"/>
                <a:cs typeface="Arial" pitchFamily="34" charset="0"/>
              </a:rPr>
              <a:t>It is a common mistake to think that the more complex the AI in a game, the better the characters will look to the player. </a:t>
            </a:r>
          </a:p>
          <a:p>
            <a:pPr marL="236538" indent="-236538" algn="just">
              <a:buFont typeface="Arial" pitchFamily="34" charset="0"/>
              <a:buChar char="•"/>
              <a:defRPr/>
            </a:pPr>
            <a:endParaRPr lang="en-US" sz="2200" dirty="0">
              <a:latin typeface="Open Sans"/>
              <a:ea typeface="Tahoma" panose="020B0604030504040204" pitchFamily="34" charset="0"/>
              <a:cs typeface="Arial" pitchFamily="34" charset="0"/>
            </a:endParaRPr>
          </a:p>
          <a:p>
            <a:pPr marL="236538" indent="-236538" algn="just">
              <a:buFont typeface="Arial" pitchFamily="34" charset="0"/>
              <a:buChar char="•"/>
              <a:defRPr/>
            </a:pPr>
            <a:r>
              <a:rPr lang="en-US" sz="2200" dirty="0">
                <a:latin typeface="Open Sans"/>
                <a:ea typeface="Tahoma" panose="020B0604030504040204" pitchFamily="34" charset="0"/>
                <a:cs typeface="Arial" pitchFamily="34" charset="0"/>
              </a:rPr>
              <a:t>Creating good AI is all about </a:t>
            </a:r>
            <a:r>
              <a:rPr lang="en-US" sz="2200" b="1" dirty="0">
                <a:latin typeface="Open Sans"/>
                <a:ea typeface="Tahoma" panose="020B0604030504040204" pitchFamily="34" charset="0"/>
                <a:cs typeface="Arial" pitchFamily="34" charset="0"/>
              </a:rPr>
              <a:t>matching the right behaviors to the right algorithms</a:t>
            </a:r>
            <a:r>
              <a:rPr lang="en-US" sz="2200" dirty="0">
                <a:latin typeface="Open Sans"/>
                <a:ea typeface="Tahoma" panose="020B0604030504040204" pitchFamily="34" charset="0"/>
                <a:cs typeface="Arial" pitchFamily="34" charset="0"/>
              </a:rPr>
              <a:t>.</a:t>
            </a:r>
            <a:endParaRPr lang="en-GB" sz="2200" dirty="0">
              <a:latin typeface="Open Sans"/>
              <a:cs typeface="Arial" pitchFamily="34" charset="0"/>
            </a:endParaRPr>
          </a:p>
        </p:txBody>
      </p:sp>
    </p:spTree>
    <p:extLst>
      <p:ext uri="{BB962C8B-B14F-4D97-AF65-F5344CB8AC3E}">
        <p14:creationId xmlns:p14="http://schemas.microsoft.com/office/powerpoint/2010/main" val="1054408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43000" y="1524000"/>
            <a:ext cx="7696200" cy="5232202"/>
          </a:xfrm>
          <a:prstGeom prst="rect">
            <a:avLst/>
          </a:prstGeom>
          <a:noFill/>
        </p:spPr>
        <p:txBody>
          <a:bodyPr wrap="square" rtlCol="0">
            <a:spAutoFit/>
          </a:bodyPr>
          <a:lstStyle/>
          <a:p>
            <a:pPr marL="236538" indent="-236538" algn="just">
              <a:defRPr/>
            </a:pPr>
            <a:r>
              <a:rPr lang="en-US" sz="2400" b="1" dirty="0">
                <a:latin typeface="Open Sans"/>
                <a:cs typeface="Arial" pitchFamily="34" charset="0"/>
              </a:rPr>
              <a:t>When Simple Things Look Good</a:t>
            </a:r>
          </a:p>
          <a:p>
            <a:pPr marL="236538" indent="-236538" algn="just">
              <a:buFont typeface="Arial" pitchFamily="34" charset="0"/>
              <a:buChar char="•"/>
              <a:defRPr/>
            </a:pPr>
            <a:endParaRPr lang="en-GB" sz="2400" dirty="0">
              <a:latin typeface="Open Sans"/>
              <a:cs typeface="Arial" pitchFamily="34" charset="0"/>
            </a:endParaRPr>
          </a:p>
          <a:p>
            <a:pPr algn="just">
              <a:defRPr/>
            </a:pPr>
            <a:r>
              <a:rPr lang="en-GB" sz="2200" b="1" dirty="0">
                <a:latin typeface="Open Sans"/>
                <a:cs typeface="Arial" pitchFamily="34" charset="0"/>
              </a:rPr>
              <a:t>Pac-Man</a:t>
            </a:r>
            <a:r>
              <a:rPr lang="en-GB" sz="2200" dirty="0">
                <a:latin typeface="Open Sans"/>
                <a:cs typeface="Arial" pitchFamily="34" charset="0"/>
              </a:rPr>
              <a:t> (1979) is one of the first games with any form of character AI. The AI has two states: one normal state when the player is collecting pips and another state when the player has eaten the power-up and is out for revenge.</a:t>
            </a:r>
          </a:p>
          <a:p>
            <a:pPr algn="just">
              <a:defRPr/>
            </a:pPr>
            <a:endParaRPr lang="en-GB" sz="2200" dirty="0">
              <a:latin typeface="Open Sans"/>
              <a:cs typeface="Arial" pitchFamily="34" charset="0"/>
            </a:endParaRPr>
          </a:p>
          <a:p>
            <a:pPr algn="just">
              <a:defRPr/>
            </a:pPr>
            <a:r>
              <a:rPr lang="en-GB" sz="2200" dirty="0">
                <a:latin typeface="Open Sans"/>
                <a:cs typeface="Arial" pitchFamily="34" charset="0"/>
              </a:rPr>
              <a:t>In their normal state, each of the four ghosts (or monsters) moves in a straight line until it reaches a junction. At a junction, they semi-randomly choose a route to move to next. Each ghost chooses either to take the route that is in the direction of the player (as calculated by a simple offset to the player’s location, no pathfinding at work) or to take a random route. The choice depends on the ghost: each has a different likelihood of doing one or the other.</a:t>
            </a:r>
          </a:p>
        </p:txBody>
      </p:sp>
      <p:sp>
        <p:nvSpPr>
          <p:cNvPr id="5" name="TextBox 4"/>
          <p:cNvSpPr txBox="1"/>
          <p:nvPr/>
        </p:nvSpPr>
        <p:spPr>
          <a:xfrm>
            <a:off x="1066800" y="863025"/>
            <a:ext cx="79248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 	The Complexity Fallacy</a:t>
            </a:r>
            <a:endParaRPr lang="en-US" sz="3200" b="1" dirty="0">
              <a:ea typeface="Tahoma" panose="020B0604030504040204" pitchFamily="34" charset="0"/>
              <a:cs typeface="Arial" pitchFamily="34" charset="0"/>
            </a:endParaRPr>
          </a:p>
        </p:txBody>
      </p:sp>
    </p:spTree>
    <p:extLst>
      <p:ext uri="{BB962C8B-B14F-4D97-AF65-F5344CB8AC3E}">
        <p14:creationId xmlns:p14="http://schemas.microsoft.com/office/powerpoint/2010/main" val="1194146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43000" y="1752600"/>
            <a:ext cx="7696200" cy="3816429"/>
          </a:xfrm>
          <a:prstGeom prst="rect">
            <a:avLst/>
          </a:prstGeom>
          <a:noFill/>
        </p:spPr>
        <p:txBody>
          <a:bodyPr wrap="square" rtlCol="0">
            <a:spAutoFit/>
          </a:bodyPr>
          <a:lstStyle/>
          <a:p>
            <a:pPr marL="236538" indent="-236538" algn="just">
              <a:defRPr/>
            </a:pPr>
            <a:r>
              <a:rPr lang="en-US" sz="2200" b="1" dirty="0">
                <a:latin typeface="Open Sans"/>
                <a:cs typeface="Arial" pitchFamily="34" charset="0"/>
              </a:rPr>
              <a:t>When Simple Things Look Good</a:t>
            </a:r>
          </a:p>
          <a:p>
            <a:pPr marL="236538" indent="-236538" algn="just">
              <a:buFont typeface="Arial" pitchFamily="34" charset="0"/>
              <a:buChar char="•"/>
              <a:defRPr/>
            </a:pPr>
            <a:endParaRPr lang="en-GB" sz="2200" dirty="0">
              <a:latin typeface="Open Sans"/>
              <a:cs typeface="Arial" pitchFamily="34" charset="0"/>
            </a:endParaRPr>
          </a:p>
          <a:p>
            <a:pPr marL="342900" indent="-342900" algn="just">
              <a:buFont typeface="Arial" panose="020B0604020202020204" pitchFamily="34" charset="0"/>
              <a:buChar char="•"/>
              <a:defRPr/>
            </a:pPr>
            <a:r>
              <a:rPr lang="en-GB" sz="2200" dirty="0">
                <a:latin typeface="Open Sans"/>
                <a:cs typeface="Arial" pitchFamily="34" charset="0"/>
              </a:rPr>
              <a:t>This is about as simple as you can imagine an AI. </a:t>
            </a:r>
          </a:p>
          <a:p>
            <a:pPr marL="342900" indent="-342900" algn="just">
              <a:buFont typeface="Arial" panose="020B0604020202020204" pitchFamily="34" charset="0"/>
              <a:buChar char="•"/>
              <a:defRPr/>
            </a:pPr>
            <a:endParaRPr lang="en-GB" sz="2200" dirty="0">
              <a:latin typeface="Open Sans"/>
              <a:cs typeface="Arial" pitchFamily="34" charset="0"/>
            </a:endParaRPr>
          </a:p>
          <a:p>
            <a:pPr marL="342900" indent="-342900" algn="just">
              <a:buFont typeface="Arial" panose="020B0604020202020204" pitchFamily="34" charset="0"/>
              <a:buChar char="•"/>
              <a:defRPr/>
            </a:pPr>
            <a:r>
              <a:rPr lang="en-GB" sz="2200" dirty="0">
                <a:latin typeface="Open Sans"/>
                <a:cs typeface="Arial" pitchFamily="34" charset="0"/>
              </a:rPr>
              <a:t>Any simpler and the ghosts would be either very predictable (if they always homed in) or purely random.</a:t>
            </a:r>
          </a:p>
          <a:p>
            <a:pPr marL="342900" indent="-342900" algn="just">
              <a:buFont typeface="Arial" panose="020B0604020202020204" pitchFamily="34" charset="0"/>
              <a:buChar char="•"/>
              <a:defRPr/>
            </a:pPr>
            <a:endParaRPr lang="en-GB" sz="2200" dirty="0">
              <a:latin typeface="Open Sans"/>
              <a:cs typeface="Arial" pitchFamily="34" charset="0"/>
            </a:endParaRPr>
          </a:p>
          <a:p>
            <a:pPr marL="342900" indent="-342900" algn="just">
              <a:buFont typeface="Arial" panose="020B0604020202020204" pitchFamily="34" charset="0"/>
              <a:buChar char="•"/>
              <a:defRPr/>
            </a:pPr>
            <a:r>
              <a:rPr lang="en-GB" sz="2200" dirty="0">
                <a:latin typeface="Open Sans"/>
                <a:cs typeface="Arial" pitchFamily="34" charset="0"/>
              </a:rPr>
              <a:t>The combination of the two gives great gameplay.</a:t>
            </a:r>
          </a:p>
          <a:p>
            <a:pPr marL="342900" indent="-342900" algn="just">
              <a:buFont typeface="Arial" panose="020B0604020202020204" pitchFamily="34" charset="0"/>
              <a:buChar char="•"/>
              <a:defRPr/>
            </a:pPr>
            <a:endParaRPr lang="en-GB" sz="2200" dirty="0">
              <a:latin typeface="Open Sans"/>
              <a:cs typeface="Arial" pitchFamily="34" charset="0"/>
            </a:endParaRPr>
          </a:p>
          <a:p>
            <a:pPr marL="342900" indent="-342900" algn="just">
              <a:buFont typeface="Arial" panose="020B0604020202020204" pitchFamily="34" charset="0"/>
              <a:buChar char="•"/>
              <a:defRPr/>
            </a:pPr>
            <a:r>
              <a:rPr lang="en-GB" sz="2200" dirty="0">
                <a:latin typeface="Open Sans"/>
                <a:cs typeface="Arial" pitchFamily="34" charset="0"/>
              </a:rPr>
              <a:t>The same thing has been reported by many other developers on their games.</a:t>
            </a:r>
          </a:p>
        </p:txBody>
      </p:sp>
      <p:sp>
        <p:nvSpPr>
          <p:cNvPr id="5" name="TextBox 4"/>
          <p:cNvSpPr txBox="1"/>
          <p:nvPr/>
        </p:nvSpPr>
        <p:spPr>
          <a:xfrm>
            <a:off x="1066800" y="863025"/>
            <a:ext cx="79248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 	The Complexity Fallacy</a:t>
            </a:r>
            <a:endParaRPr lang="en-US" sz="3200" b="1" dirty="0">
              <a:ea typeface="Tahoma" panose="020B0604030504040204" pitchFamily="34" charset="0"/>
              <a:cs typeface="Arial" pitchFamily="34" charset="0"/>
            </a:endParaRPr>
          </a:p>
        </p:txBody>
      </p:sp>
    </p:spTree>
    <p:extLst>
      <p:ext uri="{BB962C8B-B14F-4D97-AF65-F5344CB8AC3E}">
        <p14:creationId xmlns:p14="http://schemas.microsoft.com/office/powerpoint/2010/main" val="1961585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43000" y="1524000"/>
            <a:ext cx="7696200" cy="5232202"/>
          </a:xfrm>
          <a:prstGeom prst="rect">
            <a:avLst/>
          </a:prstGeom>
          <a:noFill/>
        </p:spPr>
        <p:txBody>
          <a:bodyPr wrap="square" rtlCol="0">
            <a:spAutoFit/>
          </a:bodyPr>
          <a:lstStyle/>
          <a:p>
            <a:pPr marL="236538" indent="-236538">
              <a:defRPr/>
            </a:pPr>
            <a:r>
              <a:rPr lang="en-GB" sz="2200" b="1" dirty="0">
                <a:latin typeface="Open Sans"/>
                <a:cs typeface="Arial" pitchFamily="34" charset="0"/>
              </a:rPr>
              <a:t>When Complex Things Look Bad</a:t>
            </a:r>
          </a:p>
          <a:p>
            <a:pPr marL="236538" indent="-236538">
              <a:defRPr/>
            </a:pPr>
            <a:endParaRPr lang="en-GB" sz="2200" dirty="0">
              <a:latin typeface="Open Sans"/>
              <a:cs typeface="Arial" pitchFamily="34" charset="0"/>
            </a:endParaRPr>
          </a:p>
          <a:p>
            <a:pPr marL="342900" indent="-342900" algn="just">
              <a:buFont typeface="Arial" panose="020B0604020202020204" pitchFamily="34" charset="0"/>
              <a:buChar char="•"/>
              <a:defRPr/>
            </a:pPr>
            <a:r>
              <a:rPr lang="en-GB" sz="2200" dirty="0">
                <a:latin typeface="Open Sans"/>
                <a:cs typeface="Arial" pitchFamily="34" charset="0"/>
              </a:rPr>
              <a:t>The opposite thing can easily happen. </a:t>
            </a:r>
          </a:p>
          <a:p>
            <a:pPr marL="342900" indent="-342900" algn="just">
              <a:buFont typeface="Arial" panose="020B0604020202020204" pitchFamily="34" charset="0"/>
              <a:buChar char="•"/>
              <a:defRPr/>
            </a:pPr>
            <a:endParaRPr lang="en-GB" sz="2200" dirty="0">
              <a:latin typeface="Open Sans"/>
              <a:cs typeface="Arial" pitchFamily="34" charset="0"/>
            </a:endParaRPr>
          </a:p>
          <a:p>
            <a:pPr marL="342900" indent="-342900" algn="just">
              <a:buFont typeface="Arial" panose="020B0604020202020204" pitchFamily="34" charset="0"/>
              <a:buChar char="•"/>
              <a:defRPr/>
            </a:pPr>
            <a:r>
              <a:rPr lang="en-GB" sz="2200" dirty="0">
                <a:latin typeface="Open Sans"/>
                <a:cs typeface="Arial" pitchFamily="34" charset="0"/>
              </a:rPr>
              <a:t>A game that many looked forward to immensely was </a:t>
            </a:r>
            <a:r>
              <a:rPr lang="en-GB" sz="2200" b="1" dirty="0" err="1">
                <a:latin typeface="Open Sans"/>
                <a:cs typeface="Arial" pitchFamily="34" charset="0"/>
              </a:rPr>
              <a:t>Herdy</a:t>
            </a:r>
            <a:r>
              <a:rPr lang="en-GB" sz="2200" b="1" dirty="0">
                <a:latin typeface="Open Sans"/>
                <a:cs typeface="Arial" pitchFamily="34" charset="0"/>
              </a:rPr>
              <a:t> </a:t>
            </a:r>
            <a:r>
              <a:rPr lang="en-GB" sz="2200" b="1" dirty="0" err="1">
                <a:latin typeface="Open Sans"/>
                <a:cs typeface="Arial" pitchFamily="34" charset="0"/>
              </a:rPr>
              <a:t>Gerdy</a:t>
            </a:r>
            <a:r>
              <a:rPr lang="en-GB" sz="2200" b="1" dirty="0">
                <a:latin typeface="Open Sans"/>
                <a:cs typeface="Arial" pitchFamily="34" charset="0"/>
              </a:rPr>
              <a:t> </a:t>
            </a:r>
            <a:r>
              <a:rPr lang="en-GB" sz="2200" dirty="0">
                <a:latin typeface="Open Sans"/>
                <a:cs typeface="Arial" pitchFamily="34" charset="0"/>
              </a:rPr>
              <a:t>(2002), one of the games Sony used to tout the new gameplay possibilities of their PlayStation 2 hardware before it was launched.</a:t>
            </a:r>
          </a:p>
          <a:p>
            <a:pPr marL="342900" indent="-342900" algn="just">
              <a:buFont typeface="Arial" panose="020B0604020202020204" pitchFamily="34" charset="0"/>
              <a:buChar char="•"/>
              <a:defRPr/>
            </a:pPr>
            <a:endParaRPr lang="en-GB" sz="2200" dirty="0">
              <a:latin typeface="Open Sans"/>
              <a:cs typeface="Arial" pitchFamily="34" charset="0"/>
            </a:endParaRPr>
          </a:p>
          <a:p>
            <a:pPr marL="342900" indent="-342900" algn="just">
              <a:buFont typeface="Arial" panose="020B0604020202020204" pitchFamily="34" charset="0"/>
              <a:buChar char="•"/>
              <a:defRPr/>
            </a:pPr>
            <a:r>
              <a:rPr lang="en-GB" sz="2200" dirty="0">
                <a:latin typeface="Open Sans"/>
                <a:cs typeface="Arial" pitchFamily="34" charset="0"/>
              </a:rPr>
              <a:t>The game is a herding game. An ecosystem of characters is present in the game level. The player has to herd individuals of different species into their corresponding pens. Herding had been used before and has since as a component of a bigger game, but in </a:t>
            </a:r>
            <a:r>
              <a:rPr lang="en-GB" sz="2200" b="1" dirty="0" err="1">
                <a:latin typeface="Open Sans"/>
                <a:cs typeface="Arial" pitchFamily="34" charset="0"/>
              </a:rPr>
              <a:t>Herdy</a:t>
            </a:r>
            <a:r>
              <a:rPr lang="en-GB" sz="2200" b="1" dirty="0">
                <a:latin typeface="Open Sans"/>
                <a:cs typeface="Arial" pitchFamily="34" charset="0"/>
              </a:rPr>
              <a:t> </a:t>
            </a:r>
            <a:r>
              <a:rPr lang="en-GB" sz="2200" b="1" dirty="0" err="1">
                <a:latin typeface="Open Sans"/>
                <a:cs typeface="Arial" pitchFamily="34" charset="0"/>
              </a:rPr>
              <a:t>Gerdy</a:t>
            </a:r>
            <a:r>
              <a:rPr lang="en-GB" sz="2200" b="1" dirty="0">
                <a:latin typeface="Open Sans"/>
                <a:cs typeface="Arial" pitchFamily="34" charset="0"/>
              </a:rPr>
              <a:t> </a:t>
            </a:r>
            <a:r>
              <a:rPr lang="en-GB" sz="2200" dirty="0">
                <a:latin typeface="Open Sans"/>
                <a:cs typeface="Arial" pitchFamily="34" charset="0"/>
              </a:rPr>
              <a:t>it constituted all of the gameplay.</a:t>
            </a:r>
          </a:p>
        </p:txBody>
      </p:sp>
      <p:sp>
        <p:nvSpPr>
          <p:cNvPr id="5" name="TextBox 4"/>
          <p:cNvSpPr txBox="1"/>
          <p:nvPr/>
        </p:nvSpPr>
        <p:spPr>
          <a:xfrm>
            <a:off x="1066800" y="863025"/>
            <a:ext cx="79248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 	The Complexity Fallacy</a:t>
            </a:r>
            <a:endParaRPr lang="en-US" sz="3200" b="1" dirty="0">
              <a:ea typeface="Tahoma" panose="020B0604030504040204" pitchFamily="34" charset="0"/>
              <a:cs typeface="Arial" pitchFamily="34" charset="0"/>
            </a:endParaRPr>
          </a:p>
        </p:txBody>
      </p:sp>
    </p:spTree>
    <p:extLst>
      <p:ext uri="{BB962C8B-B14F-4D97-AF65-F5344CB8AC3E}">
        <p14:creationId xmlns:p14="http://schemas.microsoft.com/office/powerpoint/2010/main" val="3383093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43000" y="1524000"/>
            <a:ext cx="7696200" cy="2800767"/>
          </a:xfrm>
          <a:prstGeom prst="rect">
            <a:avLst/>
          </a:prstGeom>
          <a:noFill/>
        </p:spPr>
        <p:txBody>
          <a:bodyPr wrap="square" rtlCol="0">
            <a:spAutoFit/>
          </a:bodyPr>
          <a:lstStyle/>
          <a:p>
            <a:pPr marL="236538" indent="-236538" algn="just">
              <a:defRPr/>
            </a:pPr>
            <a:r>
              <a:rPr lang="en-GB" sz="2200" b="1" dirty="0">
                <a:latin typeface="Open Sans"/>
                <a:cs typeface="Arial" pitchFamily="34" charset="0"/>
              </a:rPr>
              <a:t>When Complex Things Look Bad</a:t>
            </a:r>
          </a:p>
          <a:p>
            <a:pPr marL="236538" indent="-236538" algn="just">
              <a:defRPr/>
            </a:pPr>
            <a:endParaRPr lang="en-GB" sz="2200" dirty="0">
              <a:latin typeface="Open Sans"/>
              <a:cs typeface="Arial" pitchFamily="34" charset="0"/>
            </a:endParaRPr>
          </a:p>
          <a:p>
            <a:pPr marL="342900" indent="-342900" algn="just">
              <a:buFont typeface="Arial" panose="020B0604020202020204" pitchFamily="34" charset="0"/>
              <a:buChar char="•"/>
              <a:defRPr/>
            </a:pPr>
            <a:r>
              <a:rPr lang="en-GB" sz="2200" dirty="0">
                <a:latin typeface="Open Sans"/>
                <a:cs typeface="Arial" pitchFamily="34" charset="0"/>
              </a:rPr>
              <a:t>Knowing when to be complex and when to stay simple is the most difficult element of the game AI programmer’s art. </a:t>
            </a:r>
          </a:p>
          <a:p>
            <a:pPr marL="342900" indent="-342900" algn="just">
              <a:buFont typeface="Arial" panose="020B0604020202020204" pitchFamily="34" charset="0"/>
              <a:buChar char="•"/>
              <a:defRPr/>
            </a:pPr>
            <a:endParaRPr lang="en-GB" sz="2200" dirty="0">
              <a:latin typeface="Open Sans"/>
              <a:cs typeface="Arial" pitchFamily="34" charset="0"/>
            </a:endParaRPr>
          </a:p>
          <a:p>
            <a:pPr marL="342900" indent="-342900" algn="just">
              <a:buFont typeface="Arial" panose="020B0604020202020204" pitchFamily="34" charset="0"/>
              <a:buChar char="•"/>
              <a:defRPr/>
            </a:pPr>
            <a:r>
              <a:rPr lang="en-GB" sz="2200" dirty="0">
                <a:latin typeface="Open Sans"/>
                <a:cs typeface="Arial" pitchFamily="34" charset="0"/>
              </a:rPr>
              <a:t>The best AI programmers are those who can use a very simple technique to give the illusion of complexity.</a:t>
            </a:r>
          </a:p>
        </p:txBody>
      </p:sp>
      <p:sp>
        <p:nvSpPr>
          <p:cNvPr id="5" name="TextBox 4"/>
          <p:cNvSpPr txBox="1"/>
          <p:nvPr/>
        </p:nvSpPr>
        <p:spPr>
          <a:xfrm>
            <a:off x="1066800" y="863025"/>
            <a:ext cx="79248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 	The Complexity Fallacy</a:t>
            </a:r>
            <a:endParaRPr lang="en-US" sz="3200" b="1" dirty="0">
              <a:ea typeface="Tahoma" panose="020B0604030504040204" pitchFamily="34" charset="0"/>
              <a:cs typeface="Arial" pitchFamily="34" charset="0"/>
            </a:endParaRPr>
          </a:p>
        </p:txBody>
      </p:sp>
    </p:spTree>
    <p:extLst>
      <p:ext uri="{BB962C8B-B14F-4D97-AF65-F5344CB8AC3E}">
        <p14:creationId xmlns:p14="http://schemas.microsoft.com/office/powerpoint/2010/main" val="866280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43000" y="1524000"/>
            <a:ext cx="7696200" cy="4493538"/>
          </a:xfrm>
          <a:prstGeom prst="rect">
            <a:avLst/>
          </a:prstGeom>
          <a:noFill/>
        </p:spPr>
        <p:txBody>
          <a:bodyPr wrap="square" rtlCol="0">
            <a:spAutoFit/>
          </a:bodyPr>
          <a:lstStyle/>
          <a:p>
            <a:pPr marL="236538" indent="-236538" algn="just">
              <a:defRPr/>
            </a:pPr>
            <a:r>
              <a:rPr lang="en-GB" sz="2200" b="1" dirty="0">
                <a:latin typeface="Open Sans"/>
                <a:cs typeface="Arial" pitchFamily="34" charset="0"/>
              </a:rPr>
              <a:t>The Perception Window</a:t>
            </a:r>
          </a:p>
          <a:p>
            <a:pPr marL="236538" indent="-236538" algn="just">
              <a:defRPr/>
            </a:pPr>
            <a:endParaRPr lang="en-GB" sz="2200" dirty="0">
              <a:latin typeface="Open Sans"/>
              <a:cs typeface="Arial" pitchFamily="34" charset="0"/>
            </a:endParaRPr>
          </a:p>
          <a:p>
            <a:pPr marL="342900" indent="-342900" algn="just">
              <a:buFont typeface="Arial" panose="020B0604020202020204" pitchFamily="34" charset="0"/>
              <a:buChar char="•"/>
              <a:defRPr/>
            </a:pPr>
            <a:r>
              <a:rPr lang="en-GB" sz="2200" dirty="0">
                <a:latin typeface="Open Sans"/>
                <a:cs typeface="Arial" pitchFamily="34" charset="0"/>
              </a:rPr>
              <a:t>If we only catch a glimpse of someone for a short while, we don’t have enough time to understand their situation.</a:t>
            </a:r>
          </a:p>
          <a:p>
            <a:pPr marL="342900" indent="-342900" algn="just">
              <a:buFont typeface="Arial" panose="020B0604020202020204" pitchFamily="34" charset="0"/>
              <a:buChar char="•"/>
              <a:defRPr/>
            </a:pPr>
            <a:endParaRPr lang="en-GB" sz="2200" dirty="0">
              <a:latin typeface="Open Sans"/>
              <a:cs typeface="Arial" pitchFamily="34" charset="0"/>
            </a:endParaRPr>
          </a:p>
          <a:p>
            <a:pPr marL="342900" indent="-342900" algn="just">
              <a:buFont typeface="Arial" panose="020B0604020202020204" pitchFamily="34" charset="0"/>
              <a:buChar char="•"/>
              <a:defRPr/>
            </a:pPr>
            <a:r>
              <a:rPr lang="en-GB" sz="2200" dirty="0">
                <a:latin typeface="Open Sans"/>
                <a:cs typeface="Arial" pitchFamily="34" charset="0"/>
              </a:rPr>
              <a:t>If we see a guard who has heard a noise suddenly turn away and move slowly in the opposite direction, we assume the AI is faulty. The guard should have moved across the room toward the noise. </a:t>
            </a:r>
          </a:p>
          <a:p>
            <a:pPr marL="342900" indent="-342900" algn="just">
              <a:buFont typeface="Arial" panose="020B0604020202020204" pitchFamily="34" charset="0"/>
              <a:buChar char="•"/>
              <a:defRPr/>
            </a:pPr>
            <a:endParaRPr lang="en-GB" sz="2200" dirty="0">
              <a:latin typeface="Open Sans"/>
              <a:cs typeface="Arial" pitchFamily="34" charset="0"/>
            </a:endParaRPr>
          </a:p>
          <a:p>
            <a:pPr marL="342900" indent="-342900" algn="just">
              <a:buFont typeface="Arial" panose="020B0604020202020204" pitchFamily="34" charset="0"/>
              <a:buChar char="•"/>
              <a:defRPr/>
            </a:pPr>
            <a:r>
              <a:rPr lang="en-GB" sz="2200" dirty="0">
                <a:latin typeface="Open Sans"/>
                <a:cs typeface="Arial" pitchFamily="34" charset="0"/>
              </a:rPr>
              <a:t>If we do hang around for a bit longer and see the guard head over to a light switch by the exit, we will understand his action. </a:t>
            </a:r>
          </a:p>
        </p:txBody>
      </p:sp>
      <p:sp>
        <p:nvSpPr>
          <p:cNvPr id="5" name="TextBox 4"/>
          <p:cNvSpPr txBox="1"/>
          <p:nvPr/>
        </p:nvSpPr>
        <p:spPr>
          <a:xfrm>
            <a:off x="1066800" y="838200"/>
            <a:ext cx="79248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 	The Complexity Fallacy</a:t>
            </a:r>
            <a:endParaRPr lang="en-US" sz="3200" b="1" dirty="0">
              <a:ea typeface="Tahoma" panose="020B0604030504040204" pitchFamily="34" charset="0"/>
              <a:cs typeface="Arial" pitchFamily="34" charset="0"/>
            </a:endParaRPr>
          </a:p>
        </p:txBody>
      </p:sp>
    </p:spTree>
    <p:extLst>
      <p:ext uri="{BB962C8B-B14F-4D97-AF65-F5344CB8AC3E}">
        <p14:creationId xmlns:p14="http://schemas.microsoft.com/office/powerpoint/2010/main" val="2847467834"/>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 2015</Template>
  <TotalTime>164</TotalTime>
  <Words>1239</Words>
  <Application>Microsoft Office PowerPoint</Application>
  <PresentationFormat>On-screen Show (4:3)</PresentationFormat>
  <Paragraphs>132</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ＭＳ Ｐゴシック</vt:lpstr>
      <vt:lpstr>Arial</vt:lpstr>
      <vt:lpstr>Calibri</vt:lpstr>
      <vt:lpstr>Open Sans</vt:lpstr>
      <vt:lpstr>Tahoma</vt:lpstr>
      <vt:lpstr>Wingdings</vt:lpstr>
      <vt:lpstr>Template PPT 2015</vt:lpstr>
      <vt:lpstr>Game AI  Session 02</vt:lpstr>
      <vt:lpstr>Learning Objective</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Rini Wongso</cp:lastModifiedBy>
  <cp:revision>16</cp:revision>
  <dcterms:created xsi:type="dcterms:W3CDTF">2015-05-04T03:33:03Z</dcterms:created>
  <dcterms:modified xsi:type="dcterms:W3CDTF">2017-11-29T07:46:14Z</dcterms:modified>
</cp:coreProperties>
</file>