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handoutMasterIdLst>
    <p:handoutMasterId r:id="rId40"/>
  </p:handoutMasterIdLst>
  <p:sldIdLst>
    <p:sldId id="256" r:id="rId2"/>
    <p:sldId id="265" r:id="rId3"/>
    <p:sldId id="264" r:id="rId4"/>
    <p:sldId id="268" r:id="rId5"/>
    <p:sldId id="269" r:id="rId6"/>
    <p:sldId id="270" r:id="rId7"/>
    <p:sldId id="271" r:id="rId8"/>
    <p:sldId id="272" r:id="rId9"/>
    <p:sldId id="273" r:id="rId10"/>
    <p:sldId id="274" r:id="rId11"/>
    <p:sldId id="275" r:id="rId12"/>
    <p:sldId id="276" r:id="rId13"/>
    <p:sldId id="277" r:id="rId14"/>
    <p:sldId id="278" r:id="rId15"/>
    <p:sldId id="279" r:id="rId16"/>
    <p:sldId id="280" r:id="rId17"/>
    <p:sldId id="281" r:id="rId18"/>
    <p:sldId id="282" r:id="rId19"/>
    <p:sldId id="283" r:id="rId20"/>
    <p:sldId id="284" r:id="rId21"/>
    <p:sldId id="285" r:id="rId22"/>
    <p:sldId id="286" r:id="rId23"/>
    <p:sldId id="287" r:id="rId24"/>
    <p:sldId id="288" r:id="rId25"/>
    <p:sldId id="289" r:id="rId26"/>
    <p:sldId id="290" r:id="rId27"/>
    <p:sldId id="291" r:id="rId28"/>
    <p:sldId id="292" r:id="rId29"/>
    <p:sldId id="300" r:id="rId30"/>
    <p:sldId id="301" r:id="rId31"/>
    <p:sldId id="302" r:id="rId32"/>
    <p:sldId id="303" r:id="rId33"/>
    <p:sldId id="304" r:id="rId34"/>
    <p:sldId id="305" r:id="rId35"/>
    <p:sldId id="306" r:id="rId36"/>
    <p:sldId id="307" r:id="rId37"/>
    <p:sldId id="299" r:id="rId38"/>
  </p:sldIdLst>
  <p:sldSz cx="9144000" cy="6858000" type="screen4x3"/>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OVER" id="{727C0728-BFBA-4018-A895-7E45D940962F}">
          <p14:sldIdLst>
            <p14:sldId id="256"/>
          </p14:sldIdLst>
        </p14:section>
        <p14:section name="COURSE CONTENT" id="{F4927CBE-FA17-46D1-BAAE-887D0AF2CCBF}">
          <p14:sldIdLst>
            <p14:sldId id="265"/>
            <p14:sldId id="264"/>
            <p14:sldId id="268"/>
            <p14:sldId id="269"/>
            <p14:sldId id="270"/>
            <p14:sldId id="271"/>
            <p14:sldId id="272"/>
            <p14:sldId id="273"/>
            <p14:sldId id="274"/>
            <p14:sldId id="275"/>
            <p14:sldId id="276"/>
            <p14:sldId id="277"/>
            <p14:sldId id="278"/>
            <p14:sldId id="279"/>
            <p14:sldId id="280"/>
            <p14:sldId id="281"/>
            <p14:sldId id="282"/>
            <p14:sldId id="283"/>
            <p14:sldId id="284"/>
            <p14:sldId id="285"/>
            <p14:sldId id="286"/>
            <p14:sldId id="287"/>
            <p14:sldId id="288"/>
            <p14:sldId id="289"/>
            <p14:sldId id="290"/>
            <p14:sldId id="291"/>
            <p14:sldId id="292"/>
            <p14:sldId id="300"/>
            <p14:sldId id="301"/>
            <p14:sldId id="302"/>
            <p14:sldId id="303"/>
            <p14:sldId id="304"/>
            <p14:sldId id="305"/>
            <p14:sldId id="306"/>
            <p14:sldId id="307"/>
            <p14:sldId id="299"/>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7F7F7"/>
    <a:srgbClr val="008FD5"/>
    <a:srgbClr val="558FD5"/>
    <a:srgbClr val="0079B8"/>
    <a:srgbClr val="0081BD"/>
    <a:srgbClr val="33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60"/>
      </p:cViewPr>
      <p:guideLst>
        <p:guide orient="horz" pos="2160"/>
        <p:guide pos="2880"/>
      </p:guideLst>
    </p:cSldViewPr>
  </p:slideViewPr>
  <p:notesTextViewPr>
    <p:cViewPr>
      <p:scale>
        <a:sx n="1" d="1"/>
        <a:sy n="1" d="1"/>
      </p:scale>
      <p:origin x="0" y="0"/>
    </p:cViewPr>
  </p:notesTextViewPr>
  <p:notesViewPr>
    <p:cSldViewPr>
      <p:cViewPr varScale="1">
        <p:scale>
          <a:sx n="56" d="100"/>
          <a:sy n="56" d="100"/>
        </p:scale>
        <p:origin x="-2874"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45"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7F026A0-0EDC-4364-BEB7-F770D4861FE0}" type="datetimeFigureOut">
              <a:rPr lang="en-US" smtClean="0"/>
              <a:t>11/29/2017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C2EAB9F-6A91-4337-B3D1-355F66A7EC69}" type="slidenum">
              <a:rPr lang="en-US" smtClean="0"/>
              <a:t>‹#›</a:t>
            </a:fld>
            <a:endParaRPr lang="en-US"/>
          </a:p>
        </p:txBody>
      </p:sp>
    </p:spTree>
    <p:extLst>
      <p:ext uri="{BB962C8B-B14F-4D97-AF65-F5344CB8AC3E}">
        <p14:creationId xmlns:p14="http://schemas.microsoft.com/office/powerpoint/2010/main" val="41330095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55341DE-FB7C-4857-A1CC-2419F5B557FB}" type="datetimeFigureOut">
              <a:rPr lang="en-US" smtClean="0"/>
              <a:t>11/29/2017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8764FF7-C30B-457D-8780-59D285EC8C36}" type="slidenum">
              <a:rPr lang="en-US" smtClean="0"/>
              <a:t>‹#›</a:t>
            </a:fld>
            <a:endParaRPr lang="en-US"/>
          </a:p>
        </p:txBody>
      </p:sp>
    </p:spTree>
    <p:extLst>
      <p:ext uri="{BB962C8B-B14F-4D97-AF65-F5344CB8AC3E}">
        <p14:creationId xmlns:p14="http://schemas.microsoft.com/office/powerpoint/2010/main" val="20524617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CDD8A08-7749-4A58-AEED-648CBD3E549D}" type="slidenum">
              <a:rPr lang="en-US" smtClean="0"/>
              <a:t>17</a:t>
            </a:fld>
            <a:endParaRPr lang="en-US"/>
          </a:p>
        </p:txBody>
      </p:sp>
    </p:spTree>
    <p:extLst>
      <p:ext uri="{BB962C8B-B14F-4D97-AF65-F5344CB8AC3E}">
        <p14:creationId xmlns:p14="http://schemas.microsoft.com/office/powerpoint/2010/main" val="17583215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CDD8A08-7749-4A58-AEED-648CBD3E549D}" type="slidenum">
              <a:rPr lang="en-US" smtClean="0"/>
              <a:t>26</a:t>
            </a:fld>
            <a:endParaRPr lang="en-US"/>
          </a:p>
        </p:txBody>
      </p:sp>
    </p:spTree>
    <p:extLst>
      <p:ext uri="{BB962C8B-B14F-4D97-AF65-F5344CB8AC3E}">
        <p14:creationId xmlns:p14="http://schemas.microsoft.com/office/powerpoint/2010/main" val="30152227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CDD8A08-7749-4A58-AEED-648CBD3E549D}" type="slidenum">
              <a:rPr lang="en-US" smtClean="0"/>
              <a:t>27</a:t>
            </a:fld>
            <a:endParaRPr lang="en-US"/>
          </a:p>
        </p:txBody>
      </p:sp>
    </p:spTree>
    <p:extLst>
      <p:ext uri="{BB962C8B-B14F-4D97-AF65-F5344CB8AC3E}">
        <p14:creationId xmlns:p14="http://schemas.microsoft.com/office/powerpoint/2010/main" val="3224908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CDD8A08-7749-4A58-AEED-648CBD3E549D}" type="slidenum">
              <a:rPr lang="en-US" smtClean="0"/>
              <a:t>28</a:t>
            </a:fld>
            <a:endParaRPr lang="en-US"/>
          </a:p>
        </p:txBody>
      </p:sp>
    </p:spTree>
    <p:extLst>
      <p:ext uri="{BB962C8B-B14F-4D97-AF65-F5344CB8AC3E}">
        <p14:creationId xmlns:p14="http://schemas.microsoft.com/office/powerpoint/2010/main" val="5409525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CDD8A08-7749-4A58-AEED-648CBD3E549D}" type="slidenum">
              <a:rPr lang="en-US" smtClean="0"/>
              <a:t>18</a:t>
            </a:fld>
            <a:endParaRPr lang="en-US"/>
          </a:p>
        </p:txBody>
      </p:sp>
    </p:spTree>
    <p:extLst>
      <p:ext uri="{BB962C8B-B14F-4D97-AF65-F5344CB8AC3E}">
        <p14:creationId xmlns:p14="http://schemas.microsoft.com/office/powerpoint/2010/main" val="37695838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CDD8A08-7749-4A58-AEED-648CBD3E549D}" type="slidenum">
              <a:rPr lang="en-US" smtClean="0"/>
              <a:t>19</a:t>
            </a:fld>
            <a:endParaRPr lang="en-US"/>
          </a:p>
        </p:txBody>
      </p:sp>
    </p:spTree>
    <p:extLst>
      <p:ext uri="{BB962C8B-B14F-4D97-AF65-F5344CB8AC3E}">
        <p14:creationId xmlns:p14="http://schemas.microsoft.com/office/powerpoint/2010/main" val="30967979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CDD8A08-7749-4A58-AEED-648CBD3E549D}" type="slidenum">
              <a:rPr lang="en-US" smtClean="0"/>
              <a:t>20</a:t>
            </a:fld>
            <a:endParaRPr lang="en-US"/>
          </a:p>
        </p:txBody>
      </p:sp>
    </p:spTree>
    <p:extLst>
      <p:ext uri="{BB962C8B-B14F-4D97-AF65-F5344CB8AC3E}">
        <p14:creationId xmlns:p14="http://schemas.microsoft.com/office/powerpoint/2010/main" val="14924259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CDD8A08-7749-4A58-AEED-648CBD3E549D}" type="slidenum">
              <a:rPr lang="en-US" smtClean="0"/>
              <a:t>21</a:t>
            </a:fld>
            <a:endParaRPr lang="en-US"/>
          </a:p>
        </p:txBody>
      </p:sp>
    </p:spTree>
    <p:extLst>
      <p:ext uri="{BB962C8B-B14F-4D97-AF65-F5344CB8AC3E}">
        <p14:creationId xmlns:p14="http://schemas.microsoft.com/office/powerpoint/2010/main" val="19236120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CDD8A08-7749-4A58-AEED-648CBD3E549D}" type="slidenum">
              <a:rPr lang="en-US" smtClean="0"/>
              <a:t>22</a:t>
            </a:fld>
            <a:endParaRPr lang="en-US"/>
          </a:p>
        </p:txBody>
      </p:sp>
    </p:spTree>
    <p:extLst>
      <p:ext uri="{BB962C8B-B14F-4D97-AF65-F5344CB8AC3E}">
        <p14:creationId xmlns:p14="http://schemas.microsoft.com/office/powerpoint/2010/main" val="27890914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CDD8A08-7749-4A58-AEED-648CBD3E549D}" type="slidenum">
              <a:rPr lang="en-US" smtClean="0"/>
              <a:t>23</a:t>
            </a:fld>
            <a:endParaRPr lang="en-US"/>
          </a:p>
        </p:txBody>
      </p:sp>
    </p:spTree>
    <p:extLst>
      <p:ext uri="{BB962C8B-B14F-4D97-AF65-F5344CB8AC3E}">
        <p14:creationId xmlns:p14="http://schemas.microsoft.com/office/powerpoint/2010/main" val="9636818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CDD8A08-7749-4A58-AEED-648CBD3E549D}" type="slidenum">
              <a:rPr lang="en-US" smtClean="0"/>
              <a:t>24</a:t>
            </a:fld>
            <a:endParaRPr lang="en-US"/>
          </a:p>
        </p:txBody>
      </p:sp>
    </p:spTree>
    <p:extLst>
      <p:ext uri="{BB962C8B-B14F-4D97-AF65-F5344CB8AC3E}">
        <p14:creationId xmlns:p14="http://schemas.microsoft.com/office/powerpoint/2010/main" val="28879028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CDD8A08-7749-4A58-AEED-648CBD3E549D}" type="slidenum">
              <a:rPr lang="en-US" smtClean="0"/>
              <a:t>25</a:t>
            </a:fld>
            <a:endParaRPr lang="en-US"/>
          </a:p>
        </p:txBody>
      </p:sp>
    </p:spTree>
    <p:extLst>
      <p:ext uri="{BB962C8B-B14F-4D97-AF65-F5344CB8AC3E}">
        <p14:creationId xmlns:p14="http://schemas.microsoft.com/office/powerpoint/2010/main" val="322793111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1" descr="Background 01.jp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762" y="4763"/>
            <a:ext cx="9139237" cy="6461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8"/>
          <p:cNvSpPr/>
          <p:nvPr userDrawn="1"/>
        </p:nvSpPr>
        <p:spPr>
          <a:xfrm>
            <a:off x="0" y="5157192"/>
            <a:ext cx="9143998" cy="1700808"/>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8" name="Rectangle 7"/>
          <p:cNvSpPr/>
          <p:nvPr userDrawn="1"/>
        </p:nvSpPr>
        <p:spPr>
          <a:xfrm>
            <a:off x="1691679" y="1628800"/>
            <a:ext cx="7452319" cy="5229200"/>
          </a:xfrm>
          <a:prstGeom prst="rect">
            <a:avLst/>
          </a:prstGeom>
          <a:solidFill>
            <a:srgbClr val="008F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 name="Title 1"/>
          <p:cNvSpPr>
            <a:spLocks noGrp="1"/>
          </p:cNvSpPr>
          <p:nvPr>
            <p:ph type="ctrTitle" hasCustomPrompt="1"/>
          </p:nvPr>
        </p:nvSpPr>
        <p:spPr>
          <a:xfrm>
            <a:off x="1835696" y="2708920"/>
            <a:ext cx="7128792" cy="1470025"/>
          </a:xfrm>
        </p:spPr>
        <p:txBody>
          <a:bodyPr/>
          <a:lstStyle>
            <a:lvl1pPr eaLnBrk="1" hangingPunct="1">
              <a:defRPr sz="4400">
                <a:solidFill>
                  <a:schemeClr val="bg1"/>
                </a:solidFill>
              </a:defRPr>
            </a:lvl1pPr>
          </a:lstStyle>
          <a:p>
            <a:pPr eaLnBrk="1" hangingPunct="1"/>
            <a:r>
              <a:rPr lang="en-US" sz="3200" b="1" dirty="0">
                <a:solidFill>
                  <a:schemeClr val="bg1"/>
                </a:solidFill>
                <a:latin typeface="Open Sans" pitchFamily="-84" charset="0"/>
                <a:ea typeface="ＭＳ Ｐゴシック" pitchFamily="34" charset="-128"/>
              </a:rPr>
              <a:t>Headline Open Sans Bold 32pt</a:t>
            </a:r>
          </a:p>
        </p:txBody>
      </p:sp>
      <p:sp>
        <p:nvSpPr>
          <p:cNvPr id="3" name="Subtitle 2"/>
          <p:cNvSpPr>
            <a:spLocks noGrp="1"/>
          </p:cNvSpPr>
          <p:nvPr>
            <p:ph type="subTitle" idx="1"/>
          </p:nvPr>
        </p:nvSpPr>
        <p:spPr>
          <a:xfrm>
            <a:off x="2267744" y="4295527"/>
            <a:ext cx="6400800" cy="576064"/>
          </a:xfrm>
        </p:spPr>
        <p:txBody>
          <a:bodyPr>
            <a:normAutofit/>
          </a:bodyPr>
          <a:lstStyle>
            <a:lvl1pPr marL="0" indent="0" algn="ctr">
              <a:buNone/>
              <a:defRPr sz="2400">
                <a:solidFill>
                  <a:schemeClr val="bg1"/>
                </a:solidFill>
                <a:latin typeface="Open San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id-ID" dirty="0"/>
          </a:p>
        </p:txBody>
      </p:sp>
      <p:sp>
        <p:nvSpPr>
          <p:cNvPr id="4" name="Date Placeholder 3"/>
          <p:cNvSpPr>
            <a:spLocks noGrp="1"/>
          </p:cNvSpPr>
          <p:nvPr>
            <p:ph type="dt" sz="half" idx="10"/>
          </p:nvPr>
        </p:nvSpPr>
        <p:spPr>
          <a:xfrm>
            <a:off x="457200" y="6453336"/>
            <a:ext cx="2133600" cy="365125"/>
          </a:xfrm>
        </p:spPr>
        <p:txBody>
          <a:bodyPr/>
          <a:lstStyle/>
          <a:p>
            <a:fld id="{5EF9B71C-2D91-4D15-BAB7-ADA66F828B46}" type="datetimeFigureOut">
              <a:rPr lang="id-ID" smtClean="0"/>
              <a:pPr/>
              <a:t>29/11/2017</a:t>
            </a:fld>
            <a:endParaRPr lang="id-ID"/>
          </a:p>
        </p:txBody>
      </p:sp>
      <p:sp>
        <p:nvSpPr>
          <p:cNvPr id="5" name="Footer Placeholder 4"/>
          <p:cNvSpPr>
            <a:spLocks noGrp="1"/>
          </p:cNvSpPr>
          <p:nvPr>
            <p:ph type="ftr" sz="quarter" idx="11"/>
          </p:nvPr>
        </p:nvSpPr>
        <p:spPr>
          <a:xfrm>
            <a:off x="3124200" y="6453336"/>
            <a:ext cx="2895600" cy="365125"/>
          </a:xfrm>
        </p:spPr>
        <p:txBody>
          <a:bodyPr/>
          <a:lstStyle/>
          <a:p>
            <a:endParaRPr lang="id-ID"/>
          </a:p>
        </p:txBody>
      </p:sp>
      <p:sp>
        <p:nvSpPr>
          <p:cNvPr id="6" name="Slide Number Placeholder 5"/>
          <p:cNvSpPr>
            <a:spLocks noGrp="1"/>
          </p:cNvSpPr>
          <p:nvPr>
            <p:ph type="sldNum" sz="quarter" idx="12"/>
          </p:nvPr>
        </p:nvSpPr>
        <p:spPr>
          <a:xfrm>
            <a:off x="6553200" y="6453336"/>
            <a:ext cx="2133600" cy="365125"/>
          </a:xfrm>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27251412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p:cNvSpPr>
            <a:spLocks noGrp="1"/>
          </p:cNvSpPr>
          <p:nvPr>
            <p:ph type="dt" sz="half" idx="10"/>
          </p:nvPr>
        </p:nvSpPr>
        <p:spPr/>
        <p:txBody>
          <a:bodyPr/>
          <a:lstStyle/>
          <a:p>
            <a:fld id="{5EF9B71C-2D91-4D15-BAB7-ADA66F828B46}" type="datetimeFigureOut">
              <a:rPr lang="id-ID" smtClean="0"/>
              <a:pPr/>
              <a:t>29/11/2017</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6359690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484784"/>
            <a:ext cx="2057400" cy="4641379"/>
          </a:xfrm>
        </p:spPr>
        <p:txBody>
          <a:bodyPr vert="eaVert"/>
          <a:lstStyle/>
          <a:p>
            <a:r>
              <a:rPr lang="en-US"/>
              <a:t>Click to edit Master title style</a:t>
            </a:r>
            <a:endParaRPr lang="id-ID"/>
          </a:p>
        </p:txBody>
      </p:sp>
      <p:sp>
        <p:nvSpPr>
          <p:cNvPr id="3" name="Vertical Text Placeholder 2"/>
          <p:cNvSpPr>
            <a:spLocks noGrp="1"/>
          </p:cNvSpPr>
          <p:nvPr>
            <p:ph type="body" orient="vert" idx="1"/>
          </p:nvPr>
        </p:nvSpPr>
        <p:spPr>
          <a:xfrm>
            <a:off x="1043608" y="1484784"/>
            <a:ext cx="5433392" cy="46413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4" name="Date Placeholder 3"/>
          <p:cNvSpPr>
            <a:spLocks noGrp="1"/>
          </p:cNvSpPr>
          <p:nvPr>
            <p:ph type="dt" sz="half" idx="10"/>
          </p:nvPr>
        </p:nvSpPr>
        <p:spPr/>
        <p:txBody>
          <a:bodyPr/>
          <a:lstStyle/>
          <a:p>
            <a:fld id="{5EF9B71C-2D91-4D15-BAB7-ADA66F828B46}" type="datetimeFigureOut">
              <a:rPr lang="id-ID" smtClean="0"/>
              <a:pPr/>
              <a:t>29/11/2017</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11887607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7" name="Picture 1" descr="Background 02.jp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13937"/>
            <a:ext cx="9143999" cy="6464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10"/>
          <p:cNvSpPr/>
          <p:nvPr userDrawn="1"/>
        </p:nvSpPr>
        <p:spPr>
          <a:xfrm>
            <a:off x="0" y="5157192"/>
            <a:ext cx="9143998" cy="1700808"/>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 name="Title 1"/>
          <p:cNvSpPr>
            <a:spLocks noGrp="1"/>
          </p:cNvSpPr>
          <p:nvPr>
            <p:ph type="title"/>
          </p:nvPr>
        </p:nvSpPr>
        <p:spPr>
          <a:xfrm>
            <a:off x="3124200" y="808112"/>
            <a:ext cx="5617914" cy="792088"/>
          </a:xfrm>
        </p:spPr>
        <p:txBody>
          <a:bodyPr>
            <a:normAutofit/>
          </a:bodyPr>
          <a:lstStyle>
            <a:lvl1pPr algn="l">
              <a:defRPr sz="3000" b="1">
                <a:solidFill>
                  <a:srgbClr val="0079B8"/>
                </a:solidFill>
                <a:latin typeface="Open Sans"/>
              </a:defRPr>
            </a:lvl1pPr>
          </a:lstStyle>
          <a:p>
            <a:r>
              <a:rPr lang="en-US" dirty="0"/>
              <a:t>Click to edit Master title style</a:t>
            </a:r>
            <a:endParaRPr lang="id-ID" dirty="0"/>
          </a:p>
        </p:txBody>
      </p:sp>
      <p:sp>
        <p:nvSpPr>
          <p:cNvPr id="8" name="Date Placeholder 3"/>
          <p:cNvSpPr>
            <a:spLocks noGrp="1"/>
          </p:cNvSpPr>
          <p:nvPr>
            <p:ph type="dt" sz="half" idx="10"/>
          </p:nvPr>
        </p:nvSpPr>
        <p:spPr>
          <a:xfrm>
            <a:off x="457200" y="6453336"/>
            <a:ext cx="2133600" cy="365125"/>
          </a:xfrm>
        </p:spPr>
        <p:txBody>
          <a:bodyPr/>
          <a:lstStyle/>
          <a:p>
            <a:fld id="{5EF9B71C-2D91-4D15-BAB7-ADA66F828B46}" type="datetimeFigureOut">
              <a:rPr lang="id-ID" smtClean="0"/>
              <a:pPr/>
              <a:t>29/11/2017</a:t>
            </a:fld>
            <a:endParaRPr lang="id-ID"/>
          </a:p>
        </p:txBody>
      </p:sp>
      <p:sp>
        <p:nvSpPr>
          <p:cNvPr id="9" name="Footer Placeholder 4"/>
          <p:cNvSpPr>
            <a:spLocks noGrp="1"/>
          </p:cNvSpPr>
          <p:nvPr>
            <p:ph type="ftr" sz="quarter" idx="11"/>
          </p:nvPr>
        </p:nvSpPr>
        <p:spPr>
          <a:xfrm>
            <a:off x="3124200" y="6453336"/>
            <a:ext cx="2895600" cy="365125"/>
          </a:xfrm>
        </p:spPr>
        <p:txBody>
          <a:bodyPr/>
          <a:lstStyle/>
          <a:p>
            <a:endParaRPr lang="id-ID"/>
          </a:p>
        </p:txBody>
      </p:sp>
      <p:sp>
        <p:nvSpPr>
          <p:cNvPr id="10" name="Slide Number Placeholder 5"/>
          <p:cNvSpPr>
            <a:spLocks noGrp="1"/>
          </p:cNvSpPr>
          <p:nvPr>
            <p:ph type="sldNum" sz="quarter" idx="12"/>
          </p:nvPr>
        </p:nvSpPr>
        <p:spPr>
          <a:xfrm>
            <a:off x="6553200" y="6453336"/>
            <a:ext cx="2133600" cy="365125"/>
          </a:xfrm>
        </p:spPr>
        <p:txBody>
          <a:bodyPr/>
          <a:lstStyle/>
          <a:p>
            <a:fld id="{F173735F-2667-4028-B606-D96AABD86FDB}" type="slidenum">
              <a:rPr lang="id-ID" smtClean="0"/>
              <a:pPr/>
              <a:t>‹#›</a:t>
            </a:fld>
            <a:endParaRPr lang="id-ID"/>
          </a:p>
        </p:txBody>
      </p:sp>
      <p:sp>
        <p:nvSpPr>
          <p:cNvPr id="14" name="Content Placeholder 2"/>
          <p:cNvSpPr>
            <a:spLocks noGrp="1"/>
          </p:cNvSpPr>
          <p:nvPr>
            <p:ph idx="1"/>
          </p:nvPr>
        </p:nvSpPr>
        <p:spPr>
          <a:xfrm>
            <a:off x="1219200" y="2133600"/>
            <a:ext cx="7529264" cy="4335823"/>
          </a:xfrm>
        </p:spPr>
        <p:txBody>
          <a:bodyPr/>
          <a:lstStyle>
            <a:lvl1pPr>
              <a:defRPr>
                <a:latin typeface="Open Sans"/>
              </a:defRPr>
            </a:lvl1pPr>
            <a:lvl2pPr>
              <a:defRPr>
                <a:latin typeface="Open Sans"/>
              </a:defRPr>
            </a:lvl2pPr>
            <a:lvl3pPr>
              <a:defRPr>
                <a:latin typeface="Open Sans"/>
              </a:defRPr>
            </a:lvl3pPr>
            <a:lvl4pPr>
              <a:defRPr>
                <a:latin typeface="Open Sans"/>
              </a:defRPr>
            </a:lvl4pPr>
            <a:lvl5pPr>
              <a:defRPr>
                <a:latin typeface="Open Sans"/>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id-ID" dirty="0"/>
          </a:p>
        </p:txBody>
      </p:sp>
      <p:sp>
        <p:nvSpPr>
          <p:cNvPr id="16" name="Subtitle 2"/>
          <p:cNvSpPr>
            <a:spLocks noGrp="1"/>
          </p:cNvSpPr>
          <p:nvPr>
            <p:ph type="subTitle" idx="13"/>
          </p:nvPr>
        </p:nvSpPr>
        <p:spPr>
          <a:xfrm>
            <a:off x="1219200" y="1629544"/>
            <a:ext cx="7526560" cy="504056"/>
          </a:xfrm>
        </p:spPr>
        <p:txBody>
          <a:bodyPr vert="horz" lIns="91440" tIns="45720" rIns="91440" bIns="45720" rtlCol="0" anchor="ctr">
            <a:normAutofit/>
          </a:bodyPr>
          <a:lstStyle>
            <a:lvl1pPr>
              <a:defRPr lang="id-ID" sz="2200" b="1" dirty="0">
                <a:solidFill>
                  <a:srgbClr val="0079B8"/>
                </a:solidFill>
                <a:latin typeface="Open Sans"/>
                <a:ea typeface="+mj-ea"/>
                <a:cs typeface="+mj-cs"/>
              </a:defRPr>
            </a:lvl1pPr>
          </a:lstStyle>
          <a:p>
            <a:pPr lvl="0">
              <a:spcBef>
                <a:spcPct val="0"/>
              </a:spcBef>
              <a:buNone/>
            </a:pPr>
            <a:r>
              <a:rPr lang="en-US" dirty="0"/>
              <a:t>Click to edit Master subtitle style</a:t>
            </a:r>
            <a:endParaRPr lang="id-ID" dirty="0"/>
          </a:p>
        </p:txBody>
      </p:sp>
    </p:spTree>
    <p:extLst>
      <p:ext uri="{BB962C8B-B14F-4D97-AF65-F5344CB8AC3E}">
        <p14:creationId xmlns:p14="http://schemas.microsoft.com/office/powerpoint/2010/main" val="7618699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331640" y="4406901"/>
            <a:ext cx="7344816" cy="678284"/>
          </a:xfrm>
        </p:spPr>
        <p:txBody>
          <a:bodyPr anchor="t">
            <a:noAutofit/>
          </a:bodyPr>
          <a:lstStyle>
            <a:lvl1pPr algn="l">
              <a:defRPr sz="3000" b="1" cap="all"/>
            </a:lvl1pPr>
          </a:lstStyle>
          <a:p>
            <a:r>
              <a:rPr lang="en-US"/>
              <a:t>Click to edit Master title style</a:t>
            </a:r>
            <a:endParaRPr lang="id-ID" dirty="0"/>
          </a:p>
        </p:txBody>
      </p:sp>
      <p:sp>
        <p:nvSpPr>
          <p:cNvPr id="3" name="Text Placeholder 2"/>
          <p:cNvSpPr>
            <a:spLocks noGrp="1"/>
          </p:cNvSpPr>
          <p:nvPr>
            <p:ph type="body" idx="1"/>
          </p:nvPr>
        </p:nvSpPr>
        <p:spPr>
          <a:xfrm>
            <a:off x="1331640" y="2906713"/>
            <a:ext cx="7344816"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EF9B71C-2D91-4D15-BAB7-ADA66F828B46}" type="datetimeFigureOut">
              <a:rPr lang="id-ID" smtClean="0"/>
              <a:pPr/>
              <a:t>29/11/2017</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5936489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Content Placeholder 2"/>
          <p:cNvSpPr>
            <a:spLocks noGrp="1"/>
          </p:cNvSpPr>
          <p:nvPr>
            <p:ph sz="half" idx="1"/>
          </p:nvPr>
        </p:nvSpPr>
        <p:spPr>
          <a:xfrm>
            <a:off x="1619672" y="2636912"/>
            <a:ext cx="3456384" cy="3489251"/>
          </a:xfrm>
        </p:spPr>
        <p:txBody>
          <a:bodyPr>
            <a:normAutofit/>
          </a:bodyPr>
          <a:lstStyle>
            <a:lvl1pPr>
              <a:defRPr sz="20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4" name="Content Placeholder 3"/>
          <p:cNvSpPr>
            <a:spLocks noGrp="1"/>
          </p:cNvSpPr>
          <p:nvPr>
            <p:ph sz="half" idx="2"/>
          </p:nvPr>
        </p:nvSpPr>
        <p:spPr>
          <a:xfrm>
            <a:off x="5148064" y="2636912"/>
            <a:ext cx="3538736" cy="3489251"/>
          </a:xfrm>
        </p:spPr>
        <p:txBody>
          <a:bodyPr>
            <a:normAutofit/>
          </a:bodyPr>
          <a:lstStyle>
            <a:lvl1pPr>
              <a:defRPr sz="20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5" name="Date Placeholder 4"/>
          <p:cNvSpPr>
            <a:spLocks noGrp="1"/>
          </p:cNvSpPr>
          <p:nvPr>
            <p:ph type="dt" sz="half" idx="10"/>
          </p:nvPr>
        </p:nvSpPr>
        <p:spPr/>
        <p:txBody>
          <a:bodyPr/>
          <a:lstStyle/>
          <a:p>
            <a:fld id="{5EF9B71C-2D91-4D15-BAB7-ADA66F828B46}" type="datetimeFigureOut">
              <a:rPr lang="id-ID" smtClean="0"/>
              <a:pPr/>
              <a:t>29/11/2017</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40163279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19672" y="1484784"/>
            <a:ext cx="7067128" cy="1008112"/>
          </a:xfrm>
        </p:spPr>
        <p:txBody>
          <a:bodyPr/>
          <a:lstStyle>
            <a:lvl1pPr>
              <a:defRPr/>
            </a:lvl1pPr>
          </a:lstStyle>
          <a:p>
            <a:r>
              <a:rPr lang="en-US"/>
              <a:t>Click to edit Master title style</a:t>
            </a:r>
            <a:endParaRPr lang="id-ID"/>
          </a:p>
        </p:txBody>
      </p:sp>
      <p:sp>
        <p:nvSpPr>
          <p:cNvPr id="3" name="Text Placeholder 2"/>
          <p:cNvSpPr>
            <a:spLocks noGrp="1"/>
          </p:cNvSpPr>
          <p:nvPr>
            <p:ph type="body" idx="1"/>
          </p:nvPr>
        </p:nvSpPr>
        <p:spPr>
          <a:xfrm>
            <a:off x="1619672" y="2132856"/>
            <a:ext cx="3456384" cy="639762"/>
          </a:xfrm>
        </p:spPr>
        <p:txBody>
          <a:bodyPr anchor="b">
            <a:no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619672" y="2708920"/>
            <a:ext cx="3456384" cy="3456384"/>
          </a:xfrm>
        </p:spPr>
        <p:txBody>
          <a:bodyPr>
            <a:normAutofit/>
          </a:bodyPr>
          <a:lstStyle>
            <a:lvl1pPr>
              <a:defRPr sz="2000"/>
            </a:lvl1pPr>
            <a:lvl2pPr>
              <a:defRPr sz="2000"/>
            </a:lvl2pPr>
            <a:lvl3pPr>
              <a:defRPr sz="2000"/>
            </a:lvl3pPr>
            <a:lvl4pPr>
              <a:defRPr sz="2000"/>
            </a:lvl4pPr>
            <a:lvl5pPr>
              <a:defRPr sz="20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6" name="Content Placeholder 5"/>
          <p:cNvSpPr>
            <a:spLocks noGrp="1"/>
          </p:cNvSpPr>
          <p:nvPr>
            <p:ph sz="quarter" idx="4"/>
          </p:nvPr>
        </p:nvSpPr>
        <p:spPr>
          <a:xfrm>
            <a:off x="5220072" y="2708919"/>
            <a:ext cx="3466728" cy="3456385"/>
          </a:xfrm>
        </p:spPr>
        <p:txBody>
          <a:bodyPr>
            <a:normAutofit/>
          </a:bodyPr>
          <a:lstStyle>
            <a:lvl1pPr>
              <a:defRPr sz="2000"/>
            </a:lvl1pPr>
            <a:lvl2pPr>
              <a:defRPr sz="2000"/>
            </a:lvl2pPr>
            <a:lvl3pPr>
              <a:defRPr sz="2000"/>
            </a:lvl3pPr>
            <a:lvl4pPr>
              <a:defRPr sz="2000"/>
            </a:lvl4pPr>
            <a:lvl5pPr>
              <a:defRPr sz="20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7" name="Date Placeholder 6"/>
          <p:cNvSpPr>
            <a:spLocks noGrp="1"/>
          </p:cNvSpPr>
          <p:nvPr>
            <p:ph type="dt" sz="half" idx="10"/>
          </p:nvPr>
        </p:nvSpPr>
        <p:spPr/>
        <p:txBody>
          <a:bodyPr/>
          <a:lstStyle/>
          <a:p>
            <a:fld id="{5EF9B71C-2D91-4D15-BAB7-ADA66F828B46}" type="datetimeFigureOut">
              <a:rPr lang="id-ID" smtClean="0"/>
              <a:pPr/>
              <a:t>29/11/2017</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F173735F-2667-4028-B606-D96AABD86FDB}" type="slidenum">
              <a:rPr lang="id-ID" smtClean="0"/>
              <a:pPr/>
              <a:t>‹#›</a:t>
            </a:fld>
            <a:endParaRPr lang="id-ID"/>
          </a:p>
        </p:txBody>
      </p:sp>
      <p:sp>
        <p:nvSpPr>
          <p:cNvPr id="10" name="Text Placeholder 2"/>
          <p:cNvSpPr>
            <a:spLocks noGrp="1"/>
          </p:cNvSpPr>
          <p:nvPr>
            <p:ph type="body" idx="13"/>
          </p:nvPr>
        </p:nvSpPr>
        <p:spPr>
          <a:xfrm>
            <a:off x="5220072" y="2132856"/>
            <a:ext cx="3456384" cy="639762"/>
          </a:xfrm>
        </p:spPr>
        <p:txBody>
          <a:bodyPr anchor="b">
            <a:no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Tree>
    <p:extLst>
      <p:ext uri="{BB962C8B-B14F-4D97-AF65-F5344CB8AC3E}">
        <p14:creationId xmlns:p14="http://schemas.microsoft.com/office/powerpoint/2010/main" val="13598559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Date Placeholder 2"/>
          <p:cNvSpPr>
            <a:spLocks noGrp="1"/>
          </p:cNvSpPr>
          <p:nvPr>
            <p:ph type="dt" sz="half" idx="10"/>
          </p:nvPr>
        </p:nvSpPr>
        <p:spPr/>
        <p:txBody>
          <a:bodyPr/>
          <a:lstStyle/>
          <a:p>
            <a:fld id="{5EF9B71C-2D91-4D15-BAB7-ADA66F828B46}" type="datetimeFigureOut">
              <a:rPr lang="id-ID" smtClean="0"/>
              <a:pPr/>
              <a:t>29/11/2017</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24355148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F9B71C-2D91-4D15-BAB7-ADA66F828B46}" type="datetimeFigureOut">
              <a:rPr lang="id-ID" smtClean="0"/>
              <a:pPr/>
              <a:t>29/11/2017</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F173735F-2667-4028-B606-D96AABD86FDB}" type="slidenum">
              <a:rPr lang="id-ID" smtClean="0"/>
              <a:pPr/>
              <a:t>‹#›</a:t>
            </a:fld>
            <a:endParaRPr lang="id-ID"/>
          </a:p>
        </p:txBody>
      </p:sp>
      <p:pic>
        <p:nvPicPr>
          <p:cNvPr id="5" name="Picture 1" descr="Background 03.jp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4763"/>
            <a:ext cx="9693629" cy="685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itle 1"/>
          <p:cNvSpPr>
            <a:spLocks noGrp="1"/>
          </p:cNvSpPr>
          <p:nvPr>
            <p:ph type="title"/>
          </p:nvPr>
        </p:nvSpPr>
        <p:spPr>
          <a:xfrm>
            <a:off x="1313250" y="2859881"/>
            <a:ext cx="7067128" cy="1143000"/>
          </a:xfrm>
        </p:spPr>
        <p:txBody>
          <a:bodyPr>
            <a:normAutofit/>
          </a:bodyPr>
          <a:lstStyle>
            <a:lvl1pPr>
              <a:defRPr sz="3200">
                <a:solidFill>
                  <a:schemeClr val="bg1"/>
                </a:solidFill>
              </a:defRPr>
            </a:lvl1pPr>
          </a:lstStyle>
          <a:p>
            <a:r>
              <a:rPr lang="en-US"/>
              <a:t>Click to edit Master title style</a:t>
            </a:r>
            <a:endParaRPr lang="id-ID"/>
          </a:p>
        </p:txBody>
      </p:sp>
    </p:spTree>
    <p:extLst>
      <p:ext uri="{BB962C8B-B14F-4D97-AF65-F5344CB8AC3E}">
        <p14:creationId xmlns:p14="http://schemas.microsoft.com/office/powerpoint/2010/main" val="32736973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07704" y="1628800"/>
            <a:ext cx="6768752" cy="802010"/>
          </a:xfrm>
        </p:spPr>
        <p:txBody>
          <a:bodyPr anchor="b">
            <a:normAutofit/>
          </a:bodyPr>
          <a:lstStyle>
            <a:lvl1pPr algn="l">
              <a:defRPr sz="3000" b="1"/>
            </a:lvl1pPr>
          </a:lstStyle>
          <a:p>
            <a:r>
              <a:rPr lang="en-US"/>
              <a:t>Click to edit Master title style</a:t>
            </a:r>
            <a:endParaRPr lang="id-ID"/>
          </a:p>
        </p:txBody>
      </p:sp>
      <p:sp>
        <p:nvSpPr>
          <p:cNvPr id="3" name="Content Placeholder 2"/>
          <p:cNvSpPr>
            <a:spLocks noGrp="1"/>
          </p:cNvSpPr>
          <p:nvPr>
            <p:ph idx="1"/>
          </p:nvPr>
        </p:nvSpPr>
        <p:spPr>
          <a:xfrm>
            <a:off x="1907705" y="2564904"/>
            <a:ext cx="3168352" cy="3672408"/>
          </a:xfrm>
        </p:spPr>
        <p:txBody>
          <a:bodyPr/>
          <a:lstStyle>
            <a:lvl1pPr>
              <a:defRPr sz="2000"/>
            </a:lvl1pPr>
            <a:lvl2pPr>
              <a:defRPr sz="20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4" name="Text Placeholder 3"/>
          <p:cNvSpPr>
            <a:spLocks noGrp="1"/>
          </p:cNvSpPr>
          <p:nvPr>
            <p:ph type="body" sz="half" idx="2"/>
          </p:nvPr>
        </p:nvSpPr>
        <p:spPr>
          <a:xfrm>
            <a:off x="5220072" y="2564904"/>
            <a:ext cx="3430017" cy="3672160"/>
          </a:xfrm>
        </p:spPr>
        <p:txBody>
          <a:bodyPr>
            <a:normAutofit/>
          </a:bodyPr>
          <a:lstStyle>
            <a:lvl1pPr marL="0" indent="0">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EF9B71C-2D91-4D15-BAB7-ADA66F828B46}" type="datetimeFigureOut">
              <a:rPr lang="id-ID" smtClean="0"/>
              <a:pPr/>
              <a:t>29/11/2017</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21617041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6884168" cy="566738"/>
          </a:xfrm>
        </p:spPr>
        <p:txBody>
          <a:bodyPr anchor="b"/>
          <a:lstStyle>
            <a:lvl1pPr algn="l">
              <a:defRPr sz="2000" b="1"/>
            </a:lvl1pPr>
          </a:lstStyle>
          <a:p>
            <a:r>
              <a:rPr lang="en-US"/>
              <a:t>Click to edit Master title style</a:t>
            </a:r>
            <a:endParaRPr lang="id-ID"/>
          </a:p>
        </p:txBody>
      </p:sp>
      <p:sp>
        <p:nvSpPr>
          <p:cNvPr id="3" name="Picture Placeholder 2"/>
          <p:cNvSpPr>
            <a:spLocks noGrp="1"/>
          </p:cNvSpPr>
          <p:nvPr>
            <p:ph type="pic" idx="1"/>
          </p:nvPr>
        </p:nvSpPr>
        <p:spPr>
          <a:xfrm>
            <a:off x="1792288" y="1916832"/>
            <a:ext cx="6884168" cy="281074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id-ID"/>
          </a:p>
        </p:txBody>
      </p:sp>
      <p:sp>
        <p:nvSpPr>
          <p:cNvPr id="4" name="Text Placeholder 3"/>
          <p:cNvSpPr>
            <a:spLocks noGrp="1"/>
          </p:cNvSpPr>
          <p:nvPr>
            <p:ph type="body" sz="half" idx="2"/>
          </p:nvPr>
        </p:nvSpPr>
        <p:spPr>
          <a:xfrm>
            <a:off x="1792288" y="5367338"/>
            <a:ext cx="6884168"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EF9B71C-2D91-4D15-BAB7-ADA66F828B46}" type="datetimeFigureOut">
              <a:rPr lang="id-ID" smtClean="0"/>
              <a:pPr/>
              <a:t>29/11/2017</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31938146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4" name="Picture 1" descr="Background 02.jpg"/>
          <p:cNvPicPr>
            <a:picLocks noChangeAspect="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0" y="4764"/>
            <a:ext cx="9143999" cy="6464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p:cNvSpPr/>
          <p:nvPr/>
        </p:nvSpPr>
        <p:spPr>
          <a:xfrm>
            <a:off x="0" y="5157192"/>
            <a:ext cx="9143998" cy="1700808"/>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 name="Title Placeholder 1"/>
          <p:cNvSpPr>
            <a:spLocks noGrp="1"/>
          </p:cNvSpPr>
          <p:nvPr>
            <p:ph type="title"/>
          </p:nvPr>
        </p:nvSpPr>
        <p:spPr>
          <a:xfrm>
            <a:off x="1619672" y="1484784"/>
            <a:ext cx="7067128" cy="1143000"/>
          </a:xfrm>
          <a:prstGeom prst="rect">
            <a:avLst/>
          </a:prstGeom>
        </p:spPr>
        <p:txBody>
          <a:bodyPr vert="horz" lIns="91440" tIns="45720" rIns="91440" bIns="45720" rtlCol="0" anchor="ctr">
            <a:normAutofit/>
          </a:bodyPr>
          <a:lstStyle/>
          <a:p>
            <a:r>
              <a:rPr lang="en-US"/>
              <a:t>Click to edit Master title style</a:t>
            </a:r>
            <a:endParaRPr lang="id-ID" dirty="0"/>
          </a:p>
        </p:txBody>
      </p:sp>
      <p:sp>
        <p:nvSpPr>
          <p:cNvPr id="3" name="Text Placeholder 2"/>
          <p:cNvSpPr>
            <a:spLocks noGrp="1"/>
          </p:cNvSpPr>
          <p:nvPr>
            <p:ph type="body" idx="1"/>
          </p:nvPr>
        </p:nvSpPr>
        <p:spPr>
          <a:xfrm>
            <a:off x="1619672" y="2636912"/>
            <a:ext cx="7067128" cy="348925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4" name="Date Placeholder 3"/>
          <p:cNvSpPr>
            <a:spLocks noGrp="1"/>
          </p:cNvSpPr>
          <p:nvPr>
            <p:ph type="dt" sz="half" idx="2"/>
          </p:nvPr>
        </p:nvSpPr>
        <p:spPr>
          <a:xfrm>
            <a:off x="457200" y="6453336"/>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F9B71C-2D91-4D15-BAB7-ADA66F828B46}" type="datetimeFigureOut">
              <a:rPr lang="id-ID" smtClean="0"/>
              <a:pPr/>
              <a:t>29/11/2017</a:t>
            </a:fld>
            <a:endParaRPr lang="id-ID"/>
          </a:p>
        </p:txBody>
      </p:sp>
      <p:sp>
        <p:nvSpPr>
          <p:cNvPr id="5" name="Footer Placeholder 4"/>
          <p:cNvSpPr>
            <a:spLocks noGrp="1"/>
          </p:cNvSpPr>
          <p:nvPr>
            <p:ph type="ftr" sz="quarter" idx="3"/>
          </p:nvPr>
        </p:nvSpPr>
        <p:spPr>
          <a:xfrm>
            <a:off x="3124200" y="6453336"/>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d-ID"/>
          </a:p>
        </p:txBody>
      </p:sp>
      <p:sp>
        <p:nvSpPr>
          <p:cNvPr id="6" name="Slide Number Placeholder 5"/>
          <p:cNvSpPr>
            <a:spLocks noGrp="1"/>
          </p:cNvSpPr>
          <p:nvPr>
            <p:ph type="sldNum" sz="quarter" idx="4"/>
          </p:nvPr>
        </p:nvSpPr>
        <p:spPr>
          <a:xfrm>
            <a:off x="6553200" y="6453336"/>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73735F-2667-4028-B606-D96AABD86FDB}" type="slidenum">
              <a:rPr lang="id-ID" smtClean="0"/>
              <a:pPr/>
              <a:t>‹#›</a:t>
            </a:fld>
            <a:endParaRPr lang="id-ID"/>
          </a:p>
        </p:txBody>
      </p:sp>
    </p:spTree>
    <p:extLst>
      <p:ext uri="{BB962C8B-B14F-4D97-AF65-F5344CB8AC3E}">
        <p14:creationId xmlns:p14="http://schemas.microsoft.com/office/powerpoint/2010/main" val="28189139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3000" b="1" kern="1200">
          <a:solidFill>
            <a:srgbClr val="0079B8"/>
          </a:solidFill>
          <a:latin typeface="Open Sans"/>
          <a:ea typeface="+mj-ea"/>
          <a:cs typeface="+mj-cs"/>
        </a:defRPr>
      </a:lvl1pPr>
    </p:titleStyle>
    <p:bodyStyle>
      <a:lvl1pPr marL="342900" indent="-34290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hyperlink" Target="http://www.w3schools.com/graphics/game_movement.asp"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ChangeArrowheads="1"/>
          </p:cNvSpPr>
          <p:nvPr/>
        </p:nvSpPr>
        <p:spPr bwMode="auto">
          <a:xfrm>
            <a:off x="1766887" y="1676400"/>
            <a:ext cx="7072313" cy="935038"/>
          </a:xfrm>
          <a:prstGeom prst="rect">
            <a:avLst/>
          </a:prstGeom>
          <a:noFill/>
          <a:ln w="9525">
            <a:noFill/>
            <a:miter lim="800000"/>
            <a:headEnd/>
            <a:tailEnd/>
          </a:ln>
        </p:spPr>
        <p:txBody>
          <a:bodyPr/>
          <a:lstStyle/>
          <a:p>
            <a:pPr>
              <a:spcBef>
                <a:spcPct val="20000"/>
              </a:spcBef>
              <a:tabLst>
                <a:tab pos="1320800" algn="l"/>
                <a:tab pos="2054225" algn="l"/>
              </a:tabLst>
            </a:pPr>
            <a:r>
              <a:rPr lang="en-US" sz="2000" dirty="0">
                <a:solidFill>
                  <a:schemeClr val="bg1"/>
                </a:solidFill>
                <a:latin typeface="Open Sans"/>
              </a:rPr>
              <a:t>Course			: COMP6228 – Artificial Intelligence</a:t>
            </a:r>
          </a:p>
          <a:p>
            <a:pPr>
              <a:spcBef>
                <a:spcPct val="20000"/>
              </a:spcBef>
              <a:tabLst>
                <a:tab pos="1320800" algn="l"/>
                <a:tab pos="2054225" algn="l"/>
              </a:tabLst>
            </a:pPr>
            <a:r>
              <a:rPr lang="en-US" sz="2000" dirty="0">
                <a:solidFill>
                  <a:schemeClr val="bg1"/>
                </a:solidFill>
                <a:latin typeface="Open Sans"/>
              </a:rPr>
              <a:t>Effective Period		: February 2018</a:t>
            </a:r>
            <a:endParaRPr lang="en-US" sz="1200" dirty="0">
              <a:solidFill>
                <a:schemeClr val="bg1"/>
              </a:solidFill>
              <a:latin typeface="Open Sans"/>
            </a:endParaRPr>
          </a:p>
        </p:txBody>
      </p:sp>
      <p:sp>
        <p:nvSpPr>
          <p:cNvPr id="8" name="Rectangle 6"/>
          <p:cNvSpPr>
            <a:spLocks noGrp="1" noChangeArrowheads="1"/>
          </p:cNvSpPr>
          <p:nvPr>
            <p:ph type="ctrTitle"/>
          </p:nvPr>
        </p:nvSpPr>
        <p:spPr>
          <a:xfrm>
            <a:off x="1676400" y="3352800"/>
            <a:ext cx="7467600" cy="2384425"/>
          </a:xfrm>
          <a:noFill/>
        </p:spPr>
        <p:txBody>
          <a:bodyPr>
            <a:normAutofit fontScale="90000"/>
          </a:bodyPr>
          <a:lstStyle/>
          <a:p>
            <a:pPr eaLnBrk="1" hangingPunct="1"/>
            <a:r>
              <a:rPr lang="en-AU" sz="4000" dirty="0">
                <a:solidFill>
                  <a:schemeClr val="bg1"/>
                </a:solidFill>
              </a:rPr>
              <a:t>Introduction to Game Movement</a:t>
            </a:r>
            <a:br>
              <a:rPr lang="en-AU" dirty="0">
                <a:solidFill>
                  <a:schemeClr val="bg1"/>
                </a:solidFill>
              </a:rPr>
            </a:br>
            <a:br>
              <a:rPr lang="en-AU" dirty="0">
                <a:solidFill>
                  <a:schemeClr val="bg1"/>
                </a:solidFill>
              </a:rPr>
            </a:br>
            <a:r>
              <a:rPr lang="en-US" sz="2800" dirty="0">
                <a:solidFill>
                  <a:schemeClr val="bg1"/>
                </a:solidFill>
              </a:rPr>
              <a:t>Session 03</a:t>
            </a:r>
          </a:p>
        </p:txBody>
      </p:sp>
    </p:spTree>
    <p:extLst>
      <p:ext uri="{BB962C8B-B14F-4D97-AF65-F5344CB8AC3E}">
        <p14:creationId xmlns:p14="http://schemas.microsoft.com/office/powerpoint/2010/main" val="42044211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066800" y="457200"/>
            <a:ext cx="7924801" cy="584775"/>
          </a:xfrm>
          <a:prstGeom prst="rect">
            <a:avLst/>
          </a:prstGeom>
          <a:noFill/>
        </p:spPr>
        <p:txBody>
          <a:bodyPr wrap="square" rtlCol="0">
            <a:spAutoFit/>
          </a:bodyPr>
          <a:lstStyle/>
          <a:p>
            <a:pPr algn="r"/>
            <a:r>
              <a:rPr lang="en-GB" sz="3200" b="1" dirty="0">
                <a:ea typeface="Tahoma" panose="020B0604030504040204" pitchFamily="34" charset="0"/>
                <a:cs typeface="Arial" pitchFamily="34" charset="0"/>
              </a:rPr>
              <a:t>The Basics of Movement Algorithms</a:t>
            </a:r>
          </a:p>
        </p:txBody>
      </p:sp>
      <p:sp>
        <p:nvSpPr>
          <p:cNvPr id="4" name="TextBox 3"/>
          <p:cNvSpPr txBox="1"/>
          <p:nvPr/>
        </p:nvSpPr>
        <p:spPr>
          <a:xfrm>
            <a:off x="990600" y="1518821"/>
            <a:ext cx="7848600" cy="5201424"/>
          </a:xfrm>
          <a:prstGeom prst="rect">
            <a:avLst/>
          </a:prstGeom>
          <a:noFill/>
        </p:spPr>
        <p:txBody>
          <a:bodyPr wrap="square" rtlCol="0">
            <a:spAutoFit/>
          </a:bodyPr>
          <a:lstStyle/>
          <a:p>
            <a:pPr algn="just">
              <a:defRPr/>
            </a:pPr>
            <a:r>
              <a:rPr lang="en-GB" sz="2200" b="1" dirty="0">
                <a:latin typeface="Open Sans"/>
                <a:ea typeface="Tahoma" panose="020B0604030504040204" pitchFamily="34" charset="0"/>
                <a:cs typeface="Arial" pitchFamily="34" charset="0"/>
              </a:rPr>
              <a:t>Kinematics</a:t>
            </a:r>
          </a:p>
          <a:p>
            <a:pPr marL="342900" indent="-342900" algn="just">
              <a:buFont typeface="Arial" panose="020B0604020202020204" pitchFamily="34" charset="0"/>
              <a:buChar char="•"/>
              <a:defRPr/>
            </a:pPr>
            <a:r>
              <a:rPr lang="en-GB" sz="2200" dirty="0">
                <a:latin typeface="Open Sans"/>
                <a:cs typeface="Arial" pitchFamily="34" charset="0"/>
              </a:rPr>
              <a:t>So far each character has had two associated pieces of information: its position and its orientation.</a:t>
            </a:r>
          </a:p>
          <a:p>
            <a:pPr marL="342900" indent="-342900" algn="just">
              <a:buFont typeface="Arial" panose="020B0604020202020204" pitchFamily="34" charset="0"/>
              <a:buChar char="•"/>
              <a:defRPr/>
            </a:pPr>
            <a:r>
              <a:rPr lang="en-GB" sz="2200" dirty="0">
                <a:latin typeface="Open Sans"/>
                <a:cs typeface="Arial" pitchFamily="34" charset="0"/>
              </a:rPr>
              <a:t>We can create movement algorithms to calculate a target velocity based on position and orientation alone, allowing the output velocity to change instantly.</a:t>
            </a:r>
          </a:p>
          <a:p>
            <a:pPr marL="342900" indent="-342900" algn="just">
              <a:buFont typeface="Arial" panose="020B0604020202020204" pitchFamily="34" charset="0"/>
              <a:buChar char="•"/>
              <a:defRPr/>
            </a:pPr>
            <a:endParaRPr lang="en-GB" sz="2200" dirty="0">
              <a:latin typeface="Open Sans"/>
              <a:cs typeface="Arial" pitchFamily="34" charset="0"/>
            </a:endParaRPr>
          </a:p>
          <a:p>
            <a:pPr marL="342900" indent="-342900" algn="just">
              <a:buFont typeface="Arial" panose="020B0604020202020204" pitchFamily="34" charset="0"/>
              <a:buChar char="•"/>
            </a:pPr>
            <a:r>
              <a:rPr lang="en-GB" sz="2200" dirty="0">
                <a:latin typeface="Open Sans"/>
              </a:rPr>
              <a:t>Characters need to keep track of both their </a:t>
            </a:r>
            <a:r>
              <a:rPr lang="en-GB" sz="2200" b="1" dirty="0">
                <a:latin typeface="Open Sans"/>
              </a:rPr>
              <a:t>linear</a:t>
            </a:r>
            <a:r>
              <a:rPr lang="en-GB" sz="2200" dirty="0">
                <a:latin typeface="Open Sans"/>
              </a:rPr>
              <a:t> and their </a:t>
            </a:r>
            <a:r>
              <a:rPr lang="en-GB" sz="2200" b="1" dirty="0">
                <a:latin typeface="Open Sans"/>
              </a:rPr>
              <a:t>angular</a:t>
            </a:r>
            <a:r>
              <a:rPr lang="en-GB" sz="2200" dirty="0">
                <a:latin typeface="Open Sans"/>
              </a:rPr>
              <a:t> velocities. </a:t>
            </a:r>
          </a:p>
          <a:p>
            <a:pPr marL="342900" indent="-342900" algn="just">
              <a:buFont typeface="Arial" panose="020B0604020202020204" pitchFamily="34" charset="0"/>
              <a:buChar char="•"/>
            </a:pPr>
            <a:r>
              <a:rPr lang="en-GB" sz="2200" b="1" dirty="0">
                <a:latin typeface="Open Sans"/>
              </a:rPr>
              <a:t>Linear velocity </a:t>
            </a:r>
            <a:r>
              <a:rPr lang="en-GB" sz="2200" dirty="0">
                <a:latin typeface="Open Sans"/>
              </a:rPr>
              <a:t>has both </a:t>
            </a:r>
            <a:r>
              <a:rPr lang="en-GB" sz="2200" i="1" dirty="0">
                <a:latin typeface="Open Sans"/>
              </a:rPr>
              <a:t>x </a:t>
            </a:r>
            <a:r>
              <a:rPr lang="en-GB" sz="2200" dirty="0">
                <a:latin typeface="Open Sans"/>
              </a:rPr>
              <a:t>and </a:t>
            </a:r>
            <a:r>
              <a:rPr lang="en-GB" sz="2200" i="1" dirty="0">
                <a:latin typeface="Open Sans"/>
              </a:rPr>
              <a:t>z </a:t>
            </a:r>
            <a:r>
              <a:rPr lang="en-GB" sz="2200" dirty="0">
                <a:latin typeface="Open Sans"/>
              </a:rPr>
              <a:t>components, the speed of the character in each of the axes in the orthonormal basis. If we are working in 2 ½ D, then there will be three linear velocity components, in </a:t>
            </a:r>
            <a:r>
              <a:rPr lang="en-GB" sz="2200" i="1" dirty="0">
                <a:latin typeface="Open Sans"/>
              </a:rPr>
              <a:t>x</a:t>
            </a:r>
            <a:r>
              <a:rPr lang="en-GB" sz="2200" dirty="0">
                <a:latin typeface="Open Sans"/>
              </a:rPr>
              <a:t>, </a:t>
            </a:r>
            <a:r>
              <a:rPr lang="en-GB" sz="2200" i="1" dirty="0">
                <a:latin typeface="Open Sans"/>
              </a:rPr>
              <a:t>y</a:t>
            </a:r>
            <a:r>
              <a:rPr lang="en-GB" sz="2200" dirty="0">
                <a:latin typeface="Open Sans"/>
              </a:rPr>
              <a:t>, and </a:t>
            </a:r>
            <a:r>
              <a:rPr lang="en-GB" sz="2200" i="1" dirty="0">
                <a:latin typeface="Open Sans"/>
              </a:rPr>
              <a:t>z.</a:t>
            </a:r>
          </a:p>
          <a:p>
            <a:pPr marL="342900" indent="-342900" algn="just">
              <a:buFont typeface="Arial" panose="020B0604020202020204" pitchFamily="34" charset="0"/>
              <a:buChar char="•"/>
            </a:pPr>
            <a:r>
              <a:rPr lang="en-GB" sz="2200" dirty="0">
                <a:latin typeface="Open Sans"/>
                <a:cs typeface="Arial" pitchFamily="34" charset="0"/>
              </a:rPr>
              <a:t>The </a:t>
            </a:r>
            <a:r>
              <a:rPr lang="en-GB" sz="2200" b="1" dirty="0">
                <a:latin typeface="Open Sans"/>
                <a:cs typeface="Arial" pitchFamily="34" charset="0"/>
              </a:rPr>
              <a:t>angular velocity </a:t>
            </a:r>
            <a:r>
              <a:rPr lang="en-GB" sz="2200" dirty="0">
                <a:latin typeface="Open Sans"/>
                <a:cs typeface="Arial" pitchFamily="34" charset="0"/>
              </a:rPr>
              <a:t>represents how fast the character’s orientation is changing.</a:t>
            </a:r>
          </a:p>
        </p:txBody>
      </p:sp>
    </p:spTree>
    <p:extLst>
      <p:ext uri="{BB962C8B-B14F-4D97-AF65-F5344CB8AC3E}">
        <p14:creationId xmlns:p14="http://schemas.microsoft.com/office/powerpoint/2010/main" val="30335487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066800" y="457200"/>
            <a:ext cx="7924801" cy="584775"/>
          </a:xfrm>
          <a:prstGeom prst="rect">
            <a:avLst/>
          </a:prstGeom>
          <a:noFill/>
        </p:spPr>
        <p:txBody>
          <a:bodyPr wrap="square" rtlCol="0">
            <a:spAutoFit/>
          </a:bodyPr>
          <a:lstStyle/>
          <a:p>
            <a:pPr algn="r"/>
            <a:r>
              <a:rPr lang="en-GB" sz="3200" b="1" dirty="0">
                <a:ea typeface="Tahoma" panose="020B0604030504040204" pitchFamily="34" charset="0"/>
                <a:cs typeface="Arial" pitchFamily="34" charset="0"/>
              </a:rPr>
              <a:t>The Basics of Movement Algorithms</a:t>
            </a:r>
          </a:p>
        </p:txBody>
      </p:sp>
      <p:sp>
        <p:nvSpPr>
          <p:cNvPr id="4" name="TextBox 3"/>
          <p:cNvSpPr txBox="1"/>
          <p:nvPr/>
        </p:nvSpPr>
        <p:spPr>
          <a:xfrm>
            <a:off x="990600" y="1518821"/>
            <a:ext cx="7848600" cy="1661993"/>
          </a:xfrm>
          <a:prstGeom prst="rect">
            <a:avLst/>
          </a:prstGeom>
          <a:noFill/>
        </p:spPr>
        <p:txBody>
          <a:bodyPr wrap="square" rtlCol="0">
            <a:spAutoFit/>
          </a:bodyPr>
          <a:lstStyle/>
          <a:p>
            <a:pPr algn="just">
              <a:defRPr/>
            </a:pPr>
            <a:r>
              <a:rPr lang="en-GB" sz="2200" b="1" dirty="0">
                <a:latin typeface="Open Sans"/>
                <a:ea typeface="Tahoma" panose="020B0604030504040204" pitchFamily="34" charset="0"/>
                <a:cs typeface="Arial" pitchFamily="34" charset="0"/>
              </a:rPr>
              <a:t>Kinematics</a:t>
            </a:r>
          </a:p>
          <a:p>
            <a:pPr marL="342900" indent="-342900" algn="just">
              <a:buFont typeface="Arial" panose="020B0604020202020204" pitchFamily="34" charset="0"/>
              <a:buChar char="•"/>
              <a:defRPr/>
            </a:pPr>
            <a:r>
              <a:rPr lang="en-GB" sz="2000" dirty="0">
                <a:latin typeface="Open Sans"/>
                <a:cs typeface="Arial" pitchFamily="34" charset="0"/>
              </a:rPr>
              <a:t>We will call angular velocity rotation, since rotation suggests motion. Linear velocity will normally be referred to as simply velocity. We can therefore represent all the kinematic data for a character (i.e., its movement and position) in one structure:</a:t>
            </a:r>
          </a:p>
        </p:txBody>
      </p:sp>
      <p:pic>
        <p:nvPicPr>
          <p:cNvPr id="2" name="Picture 1"/>
          <p:cNvPicPr>
            <a:picLocks noChangeAspect="1"/>
          </p:cNvPicPr>
          <p:nvPr/>
        </p:nvPicPr>
        <p:blipFill rotWithShape="1">
          <a:blip r:embed="rId2"/>
          <a:srcRect l="42386" t="37500" r="13690" b="29167"/>
          <a:stretch/>
        </p:blipFill>
        <p:spPr>
          <a:xfrm>
            <a:off x="1066800" y="3366658"/>
            <a:ext cx="7543800" cy="3218686"/>
          </a:xfrm>
          <a:prstGeom prst="rect">
            <a:avLst/>
          </a:prstGeom>
        </p:spPr>
      </p:pic>
    </p:spTree>
    <p:extLst>
      <p:ext uri="{BB962C8B-B14F-4D97-AF65-F5344CB8AC3E}">
        <p14:creationId xmlns:p14="http://schemas.microsoft.com/office/powerpoint/2010/main" val="40469085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066800" y="457200"/>
            <a:ext cx="7924801" cy="584775"/>
          </a:xfrm>
          <a:prstGeom prst="rect">
            <a:avLst/>
          </a:prstGeom>
          <a:noFill/>
        </p:spPr>
        <p:txBody>
          <a:bodyPr wrap="square" rtlCol="0">
            <a:spAutoFit/>
          </a:bodyPr>
          <a:lstStyle/>
          <a:p>
            <a:pPr algn="r"/>
            <a:r>
              <a:rPr lang="en-GB" sz="3200" b="1" dirty="0">
                <a:ea typeface="Tahoma" panose="020B0604030504040204" pitchFamily="34" charset="0"/>
                <a:cs typeface="Arial" pitchFamily="34" charset="0"/>
              </a:rPr>
              <a:t>The Basics of Movement Algorithms</a:t>
            </a:r>
          </a:p>
        </p:txBody>
      </p:sp>
      <p:sp>
        <p:nvSpPr>
          <p:cNvPr id="4" name="TextBox 3"/>
          <p:cNvSpPr txBox="1"/>
          <p:nvPr/>
        </p:nvSpPr>
        <p:spPr>
          <a:xfrm>
            <a:off x="990600" y="1518821"/>
            <a:ext cx="7848600" cy="5170646"/>
          </a:xfrm>
          <a:prstGeom prst="rect">
            <a:avLst/>
          </a:prstGeom>
          <a:noFill/>
        </p:spPr>
        <p:txBody>
          <a:bodyPr wrap="square" rtlCol="0">
            <a:spAutoFit/>
          </a:bodyPr>
          <a:lstStyle/>
          <a:p>
            <a:pPr algn="just">
              <a:defRPr/>
            </a:pPr>
            <a:r>
              <a:rPr lang="en-GB" sz="2200" b="1" dirty="0">
                <a:latin typeface="Open Sans"/>
                <a:ea typeface="Tahoma" panose="020B0604030504040204" pitchFamily="34" charset="0"/>
                <a:cs typeface="Arial" pitchFamily="34" charset="0"/>
              </a:rPr>
              <a:t>Independent Facing</a:t>
            </a:r>
          </a:p>
          <a:p>
            <a:pPr marL="342900" indent="-342900" algn="just">
              <a:buFont typeface="Arial" panose="020B0604020202020204" pitchFamily="34" charset="0"/>
              <a:buChar char="•"/>
              <a:defRPr/>
            </a:pPr>
            <a:r>
              <a:rPr lang="en-GB" sz="2200" dirty="0">
                <a:latin typeface="Open Sans"/>
                <a:cs typeface="Arial" pitchFamily="34" charset="0"/>
              </a:rPr>
              <a:t>Many steering </a:t>
            </a:r>
            <a:r>
              <a:rPr lang="en-GB" sz="2200" dirty="0" err="1">
                <a:latin typeface="Open Sans"/>
                <a:cs typeface="Arial" pitchFamily="34" charset="0"/>
              </a:rPr>
              <a:t>behaviors</a:t>
            </a:r>
            <a:r>
              <a:rPr lang="en-GB" sz="2200" dirty="0">
                <a:latin typeface="Open Sans"/>
                <a:cs typeface="Arial" pitchFamily="34" charset="0"/>
              </a:rPr>
              <a:t> ignore facing altogether. They operate directly on the linear components of the character’s data</a:t>
            </a:r>
          </a:p>
          <a:p>
            <a:pPr marL="342900" indent="-342900" algn="just">
              <a:buFont typeface="Arial" panose="020B0604020202020204" pitchFamily="34" charset="0"/>
              <a:buChar char="•"/>
              <a:defRPr/>
            </a:pPr>
            <a:r>
              <a:rPr lang="en-GB" sz="2200" dirty="0">
                <a:latin typeface="Open Sans"/>
                <a:cs typeface="Arial" pitchFamily="34" charset="0"/>
              </a:rPr>
              <a:t>This can be achieved by directly setting the orientation to the direction of motion, but this can mean the orientation changes abruptly.</a:t>
            </a:r>
          </a:p>
          <a:p>
            <a:pPr marL="342900" indent="-342900" algn="just">
              <a:buFont typeface="Arial" panose="020B0604020202020204" pitchFamily="34" charset="0"/>
              <a:buChar char="•"/>
              <a:defRPr/>
            </a:pPr>
            <a:r>
              <a:rPr lang="en-GB" sz="2200" dirty="0">
                <a:latin typeface="Open Sans"/>
                <a:cs typeface="Arial" pitchFamily="34" charset="0"/>
              </a:rPr>
              <a:t>A better solution is to move it a proportion of the way toward the desired direction: to smooth the motion over many frames</a:t>
            </a:r>
          </a:p>
          <a:p>
            <a:pPr marL="342900" indent="-342900" algn="just">
              <a:buFont typeface="Arial" panose="020B0604020202020204" pitchFamily="34" charset="0"/>
              <a:buChar char="•"/>
              <a:defRPr/>
            </a:pPr>
            <a:endParaRPr lang="en-GB" sz="2200" dirty="0">
              <a:latin typeface="Open Sans"/>
              <a:cs typeface="Arial" pitchFamily="34" charset="0"/>
            </a:endParaRPr>
          </a:p>
          <a:p>
            <a:pPr marL="342900" indent="-342900" algn="just">
              <a:buFont typeface="Arial" panose="020B0604020202020204" pitchFamily="34" charset="0"/>
              <a:buChar char="•"/>
              <a:defRPr/>
            </a:pPr>
            <a:endParaRPr lang="en-GB" sz="2200" dirty="0">
              <a:latin typeface="Open Sans"/>
              <a:cs typeface="Arial" pitchFamily="34" charset="0"/>
            </a:endParaRPr>
          </a:p>
          <a:p>
            <a:pPr marL="342900" indent="-342900" algn="just">
              <a:buFont typeface="Arial" panose="020B0604020202020204" pitchFamily="34" charset="0"/>
              <a:buChar char="•"/>
              <a:defRPr/>
            </a:pPr>
            <a:endParaRPr lang="en-GB" sz="2200" dirty="0">
              <a:latin typeface="Open Sans"/>
              <a:cs typeface="Arial" pitchFamily="34" charset="0"/>
            </a:endParaRPr>
          </a:p>
          <a:p>
            <a:pPr marL="342900" indent="-342900" algn="just">
              <a:buFont typeface="Arial" panose="020B0604020202020204" pitchFamily="34" charset="0"/>
              <a:buChar char="•"/>
              <a:defRPr/>
            </a:pPr>
            <a:endParaRPr lang="en-GB" sz="2200" dirty="0">
              <a:latin typeface="Open Sans"/>
              <a:cs typeface="Arial" pitchFamily="34" charset="0"/>
            </a:endParaRPr>
          </a:p>
          <a:p>
            <a:pPr algn="just">
              <a:defRPr/>
            </a:pPr>
            <a:r>
              <a:rPr lang="en-GB" sz="2200" dirty="0">
                <a:latin typeface="Open Sans"/>
                <a:cs typeface="Arial" pitchFamily="34" charset="0"/>
              </a:rPr>
              <a:t>	</a:t>
            </a:r>
            <a:r>
              <a:rPr lang="en-GB" sz="2000" dirty="0">
                <a:latin typeface="Open Sans"/>
                <a:cs typeface="Arial" pitchFamily="34" charset="0"/>
              </a:rPr>
              <a:t>Smoothing facing direction of motion over multiple frames</a:t>
            </a:r>
            <a:endParaRPr lang="en-GB" sz="2200" dirty="0">
              <a:latin typeface="Open Sans"/>
              <a:cs typeface="Arial" pitchFamily="34" charset="0"/>
            </a:endParaRPr>
          </a:p>
        </p:txBody>
      </p:sp>
      <p:pic>
        <p:nvPicPr>
          <p:cNvPr id="3" name="Picture 2"/>
          <p:cNvPicPr>
            <a:picLocks noChangeAspect="1"/>
          </p:cNvPicPr>
          <p:nvPr/>
        </p:nvPicPr>
        <p:blipFill rotWithShape="1">
          <a:blip r:embed="rId2"/>
          <a:srcRect l="49414" t="58333" r="20717" b="28125"/>
          <a:stretch/>
        </p:blipFill>
        <p:spPr>
          <a:xfrm>
            <a:off x="2667000" y="4916394"/>
            <a:ext cx="4495800" cy="1145988"/>
          </a:xfrm>
          <a:prstGeom prst="rect">
            <a:avLst/>
          </a:prstGeom>
        </p:spPr>
      </p:pic>
    </p:spTree>
    <p:extLst>
      <p:ext uri="{BB962C8B-B14F-4D97-AF65-F5344CB8AC3E}">
        <p14:creationId xmlns:p14="http://schemas.microsoft.com/office/powerpoint/2010/main" val="8442895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066800" y="457200"/>
            <a:ext cx="7924801" cy="584775"/>
          </a:xfrm>
          <a:prstGeom prst="rect">
            <a:avLst/>
          </a:prstGeom>
          <a:noFill/>
        </p:spPr>
        <p:txBody>
          <a:bodyPr wrap="square" rtlCol="0">
            <a:spAutoFit/>
          </a:bodyPr>
          <a:lstStyle/>
          <a:p>
            <a:pPr algn="r"/>
            <a:r>
              <a:rPr lang="en-GB" sz="3200" b="1" dirty="0">
                <a:ea typeface="Tahoma" panose="020B0604030504040204" pitchFamily="34" charset="0"/>
                <a:cs typeface="Arial" pitchFamily="34" charset="0"/>
              </a:rPr>
              <a:t>The Basics of Movement Algorithms</a:t>
            </a:r>
          </a:p>
        </p:txBody>
      </p:sp>
      <p:sp>
        <p:nvSpPr>
          <p:cNvPr id="4" name="TextBox 3"/>
          <p:cNvSpPr txBox="1"/>
          <p:nvPr/>
        </p:nvSpPr>
        <p:spPr>
          <a:xfrm>
            <a:off x="990600" y="1518821"/>
            <a:ext cx="7848600" cy="1107996"/>
          </a:xfrm>
          <a:prstGeom prst="rect">
            <a:avLst/>
          </a:prstGeom>
          <a:noFill/>
        </p:spPr>
        <p:txBody>
          <a:bodyPr wrap="square" rtlCol="0">
            <a:spAutoFit/>
          </a:bodyPr>
          <a:lstStyle/>
          <a:p>
            <a:pPr algn="just">
              <a:defRPr/>
            </a:pPr>
            <a:r>
              <a:rPr lang="en-GB" sz="2200" b="1" dirty="0">
                <a:latin typeface="Open Sans"/>
                <a:cs typeface="Arial" pitchFamily="34" charset="0"/>
              </a:rPr>
              <a:t>Updating Position and Orientation</a:t>
            </a:r>
          </a:p>
          <a:p>
            <a:pPr algn="just">
              <a:defRPr/>
            </a:pPr>
            <a:r>
              <a:rPr lang="en-GB" sz="2200" dirty="0">
                <a:latin typeface="Open Sans"/>
                <a:cs typeface="Arial" pitchFamily="34" charset="0"/>
              </a:rPr>
              <a:t>If your game has a physics simulation layer, it will be used to update the position and orientation of characters.</a:t>
            </a:r>
          </a:p>
        </p:txBody>
      </p:sp>
      <p:pic>
        <p:nvPicPr>
          <p:cNvPr id="2" name="Picture 1"/>
          <p:cNvPicPr>
            <a:picLocks noChangeAspect="1"/>
          </p:cNvPicPr>
          <p:nvPr/>
        </p:nvPicPr>
        <p:blipFill rotWithShape="1">
          <a:blip r:embed="rId2"/>
          <a:srcRect l="43558" t="45832" r="12518" b="15626"/>
          <a:stretch/>
        </p:blipFill>
        <p:spPr>
          <a:xfrm>
            <a:off x="1447802" y="2814778"/>
            <a:ext cx="7086598" cy="3496054"/>
          </a:xfrm>
          <a:prstGeom prst="rect">
            <a:avLst/>
          </a:prstGeom>
        </p:spPr>
      </p:pic>
    </p:spTree>
    <p:extLst>
      <p:ext uri="{BB962C8B-B14F-4D97-AF65-F5344CB8AC3E}">
        <p14:creationId xmlns:p14="http://schemas.microsoft.com/office/powerpoint/2010/main" val="25094999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066800" y="457200"/>
            <a:ext cx="7924801" cy="584775"/>
          </a:xfrm>
          <a:prstGeom prst="rect">
            <a:avLst/>
          </a:prstGeom>
          <a:noFill/>
        </p:spPr>
        <p:txBody>
          <a:bodyPr wrap="square" rtlCol="0">
            <a:spAutoFit/>
          </a:bodyPr>
          <a:lstStyle/>
          <a:p>
            <a:pPr algn="r"/>
            <a:r>
              <a:rPr lang="en-GB" sz="3200" b="1" dirty="0">
                <a:ea typeface="Tahoma" panose="020B0604030504040204" pitchFamily="34" charset="0"/>
                <a:cs typeface="Arial" pitchFamily="34" charset="0"/>
              </a:rPr>
              <a:t>The Basics of Movement Algorithms</a:t>
            </a:r>
          </a:p>
        </p:txBody>
      </p:sp>
      <p:sp>
        <p:nvSpPr>
          <p:cNvPr id="4" name="TextBox 3"/>
          <p:cNvSpPr txBox="1"/>
          <p:nvPr/>
        </p:nvSpPr>
        <p:spPr>
          <a:xfrm>
            <a:off x="990600" y="1518821"/>
            <a:ext cx="7848600" cy="5170646"/>
          </a:xfrm>
          <a:prstGeom prst="rect">
            <a:avLst/>
          </a:prstGeom>
          <a:noFill/>
        </p:spPr>
        <p:txBody>
          <a:bodyPr wrap="square" rtlCol="0">
            <a:spAutoFit/>
          </a:bodyPr>
          <a:lstStyle/>
          <a:p>
            <a:pPr algn="just">
              <a:defRPr/>
            </a:pPr>
            <a:r>
              <a:rPr lang="en-GB" sz="2200" b="1" dirty="0">
                <a:latin typeface="Open Sans"/>
                <a:cs typeface="Arial" pitchFamily="34" charset="0"/>
              </a:rPr>
              <a:t>Variable Frame Rates</a:t>
            </a:r>
          </a:p>
          <a:p>
            <a:pPr algn="just">
              <a:defRPr/>
            </a:pPr>
            <a:endParaRPr lang="en-GB" sz="2200" b="1" dirty="0">
              <a:latin typeface="Open Sans"/>
              <a:cs typeface="Arial" pitchFamily="34" charset="0"/>
            </a:endParaRPr>
          </a:p>
          <a:p>
            <a:pPr marL="342900" indent="-342900" algn="just">
              <a:buFont typeface="Arial" panose="020B0604020202020204" pitchFamily="34" charset="0"/>
              <a:buChar char="•"/>
              <a:defRPr/>
            </a:pPr>
            <a:r>
              <a:rPr lang="en-GB" sz="2200" dirty="0">
                <a:latin typeface="Open Sans"/>
                <a:cs typeface="Arial" pitchFamily="34" charset="0"/>
              </a:rPr>
              <a:t>Note that we have assumed that velocities are given in units per second rather than per frame.</a:t>
            </a:r>
          </a:p>
          <a:p>
            <a:pPr marL="342900" indent="-342900" algn="just">
              <a:buFont typeface="Arial" panose="020B0604020202020204" pitchFamily="34" charset="0"/>
              <a:buChar char="•"/>
              <a:defRPr/>
            </a:pPr>
            <a:endParaRPr lang="en-GB" sz="2200" dirty="0">
              <a:latin typeface="Open Sans"/>
              <a:cs typeface="Arial" pitchFamily="34" charset="0"/>
            </a:endParaRPr>
          </a:p>
          <a:p>
            <a:pPr marL="342900" indent="-342900" algn="just">
              <a:buFont typeface="Arial" panose="020B0604020202020204" pitchFamily="34" charset="0"/>
              <a:buChar char="•"/>
              <a:defRPr/>
            </a:pPr>
            <a:r>
              <a:rPr lang="en-GB" sz="2200" dirty="0">
                <a:latin typeface="Open Sans"/>
                <a:cs typeface="Arial" pitchFamily="34" charset="0"/>
              </a:rPr>
              <a:t>Older games often used per-frame velocities, but that practice has largely died out. </a:t>
            </a:r>
          </a:p>
          <a:p>
            <a:pPr marL="342900" indent="-342900" algn="just">
              <a:buFont typeface="Arial" panose="020B0604020202020204" pitchFamily="34" charset="0"/>
              <a:buChar char="•"/>
              <a:defRPr/>
            </a:pPr>
            <a:endParaRPr lang="en-GB" sz="2200" dirty="0">
              <a:latin typeface="Open Sans"/>
              <a:cs typeface="Arial" pitchFamily="34" charset="0"/>
            </a:endParaRPr>
          </a:p>
          <a:p>
            <a:pPr marL="342900" indent="-342900" algn="just">
              <a:buFont typeface="Arial" panose="020B0604020202020204" pitchFamily="34" charset="0"/>
              <a:buChar char="•"/>
              <a:defRPr/>
            </a:pPr>
            <a:r>
              <a:rPr lang="en-GB" sz="2200" dirty="0">
                <a:latin typeface="Open Sans"/>
                <a:cs typeface="Arial" pitchFamily="34" charset="0"/>
              </a:rPr>
              <a:t>Almost all games (even those on a console) are now written to support variable frame rates, so an explicit update time is used.</a:t>
            </a:r>
          </a:p>
          <a:p>
            <a:pPr marL="342900" indent="-342900" algn="just">
              <a:buFont typeface="Arial" panose="020B0604020202020204" pitchFamily="34" charset="0"/>
              <a:buChar char="•"/>
              <a:defRPr/>
            </a:pPr>
            <a:endParaRPr lang="en-GB" sz="2200" dirty="0">
              <a:latin typeface="Open Sans"/>
              <a:cs typeface="Arial" pitchFamily="34" charset="0"/>
            </a:endParaRPr>
          </a:p>
          <a:p>
            <a:pPr marL="342900" indent="-342900" algn="just">
              <a:buFont typeface="Arial" panose="020B0604020202020204" pitchFamily="34" charset="0"/>
              <a:buChar char="•"/>
              <a:defRPr/>
            </a:pPr>
            <a:r>
              <a:rPr lang="en-GB" sz="2200" dirty="0">
                <a:latin typeface="Open Sans"/>
                <a:cs typeface="Arial" pitchFamily="34" charset="0"/>
              </a:rPr>
              <a:t>If the character is known to be moving at 1 meter per second and the last frame was of 20 milliseconds’ duration, then they will need to move 20 millimetres.</a:t>
            </a:r>
          </a:p>
        </p:txBody>
      </p:sp>
    </p:spTree>
    <p:extLst>
      <p:ext uri="{BB962C8B-B14F-4D97-AF65-F5344CB8AC3E}">
        <p14:creationId xmlns:p14="http://schemas.microsoft.com/office/powerpoint/2010/main" val="31077013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066800" y="457200"/>
            <a:ext cx="7924801" cy="584775"/>
          </a:xfrm>
          <a:prstGeom prst="rect">
            <a:avLst/>
          </a:prstGeom>
          <a:noFill/>
        </p:spPr>
        <p:txBody>
          <a:bodyPr wrap="square" rtlCol="0">
            <a:spAutoFit/>
          </a:bodyPr>
          <a:lstStyle/>
          <a:p>
            <a:pPr algn="r"/>
            <a:r>
              <a:rPr lang="en-GB" sz="3200" b="1" dirty="0">
                <a:ea typeface="Tahoma" panose="020B0604030504040204" pitchFamily="34" charset="0"/>
                <a:cs typeface="Arial" pitchFamily="34" charset="0"/>
              </a:rPr>
              <a:t>The Basics of Movement Algorithms</a:t>
            </a:r>
          </a:p>
        </p:txBody>
      </p:sp>
      <p:sp>
        <p:nvSpPr>
          <p:cNvPr id="4" name="TextBox 3"/>
          <p:cNvSpPr txBox="1"/>
          <p:nvPr/>
        </p:nvSpPr>
        <p:spPr>
          <a:xfrm>
            <a:off x="990600" y="1518821"/>
            <a:ext cx="7848600" cy="4832092"/>
          </a:xfrm>
          <a:prstGeom prst="rect">
            <a:avLst/>
          </a:prstGeom>
          <a:noFill/>
        </p:spPr>
        <p:txBody>
          <a:bodyPr wrap="square" rtlCol="0">
            <a:spAutoFit/>
          </a:bodyPr>
          <a:lstStyle/>
          <a:p>
            <a:pPr algn="just">
              <a:defRPr/>
            </a:pPr>
            <a:r>
              <a:rPr lang="en-GB" sz="2200" b="1" dirty="0">
                <a:latin typeface="Open Sans"/>
                <a:cs typeface="Arial" pitchFamily="34" charset="0"/>
              </a:rPr>
              <a:t>Forces and Actuation</a:t>
            </a:r>
          </a:p>
          <a:p>
            <a:pPr algn="just">
              <a:defRPr/>
            </a:pPr>
            <a:endParaRPr lang="en-GB" sz="2200" b="1" dirty="0">
              <a:latin typeface="Open Sans"/>
              <a:cs typeface="Arial" pitchFamily="34" charset="0"/>
            </a:endParaRPr>
          </a:p>
          <a:p>
            <a:pPr marL="342900" indent="-342900" algn="just">
              <a:buFont typeface="Arial" panose="020B0604020202020204" pitchFamily="34" charset="0"/>
              <a:buChar char="•"/>
              <a:defRPr/>
            </a:pPr>
            <a:r>
              <a:rPr lang="en-GB" sz="2200" dirty="0">
                <a:latin typeface="Open Sans"/>
                <a:cs typeface="Arial" pitchFamily="34" charset="0"/>
              </a:rPr>
              <a:t>To model this in a game, we could use the object’s mass for the linear inertia and the moment of inertia (or inertia tensor in three dimensions) for angular acceleration.</a:t>
            </a:r>
          </a:p>
          <a:p>
            <a:pPr marL="342900" indent="-342900" algn="just">
              <a:buFont typeface="Arial" panose="020B0604020202020204" pitchFamily="34" charset="0"/>
              <a:buChar char="•"/>
              <a:defRPr/>
            </a:pPr>
            <a:endParaRPr lang="en-GB" sz="2200" dirty="0">
              <a:latin typeface="Open Sans"/>
              <a:cs typeface="Arial" pitchFamily="34" charset="0"/>
            </a:endParaRPr>
          </a:p>
          <a:p>
            <a:pPr marL="342900" indent="-342900" algn="just">
              <a:buFont typeface="Arial" panose="020B0604020202020204" pitchFamily="34" charset="0"/>
              <a:buChar char="•"/>
              <a:defRPr/>
            </a:pPr>
            <a:r>
              <a:rPr lang="en-GB" sz="2200" dirty="0">
                <a:latin typeface="Open Sans"/>
                <a:cs typeface="Arial" pitchFamily="34" charset="0"/>
              </a:rPr>
              <a:t>The movement controller considers the dynamics of the character in a post-processing step called </a:t>
            </a:r>
            <a:r>
              <a:rPr lang="en-GB" sz="2200" b="1" dirty="0">
                <a:latin typeface="Open Sans"/>
                <a:cs typeface="Arial" pitchFamily="34" charset="0"/>
              </a:rPr>
              <a:t>actuation</a:t>
            </a:r>
            <a:r>
              <a:rPr lang="en-GB" sz="2200" dirty="0">
                <a:latin typeface="Open Sans"/>
                <a:cs typeface="Arial" pitchFamily="34" charset="0"/>
              </a:rPr>
              <a:t>.</a:t>
            </a:r>
          </a:p>
          <a:p>
            <a:pPr marL="342900" indent="-342900" algn="just">
              <a:buFont typeface="Arial" panose="020B0604020202020204" pitchFamily="34" charset="0"/>
              <a:buChar char="•"/>
              <a:defRPr/>
            </a:pPr>
            <a:endParaRPr lang="en-GB" sz="2200" dirty="0">
              <a:latin typeface="Open Sans"/>
              <a:cs typeface="Arial" pitchFamily="34" charset="0"/>
            </a:endParaRPr>
          </a:p>
          <a:p>
            <a:pPr marL="342900" indent="-342900" algn="just">
              <a:buFont typeface="Arial" panose="020B0604020202020204" pitchFamily="34" charset="0"/>
              <a:buChar char="•"/>
              <a:defRPr/>
            </a:pPr>
            <a:r>
              <a:rPr lang="en-GB" sz="2200" b="1" dirty="0">
                <a:latin typeface="Open Sans"/>
                <a:cs typeface="Arial" pitchFamily="34" charset="0"/>
              </a:rPr>
              <a:t>Actuation</a:t>
            </a:r>
            <a:r>
              <a:rPr lang="en-GB" sz="2200" dirty="0">
                <a:latin typeface="Open Sans"/>
                <a:cs typeface="Arial" pitchFamily="34" charset="0"/>
              </a:rPr>
              <a:t> takes as input a desired change in velocity, the kind that would be directly applied in a kinematic system. The </a:t>
            </a:r>
            <a:r>
              <a:rPr lang="en-GB" sz="2200" b="1" dirty="0">
                <a:latin typeface="Open Sans"/>
                <a:cs typeface="Arial" pitchFamily="34" charset="0"/>
              </a:rPr>
              <a:t>actuator</a:t>
            </a:r>
            <a:r>
              <a:rPr lang="en-GB" sz="2200" dirty="0">
                <a:latin typeface="Open Sans"/>
                <a:cs typeface="Arial" pitchFamily="34" charset="0"/>
              </a:rPr>
              <a:t> then calculates the combination of forces that it can apply to get as near as possible to the desired velocity change.</a:t>
            </a:r>
          </a:p>
        </p:txBody>
      </p:sp>
    </p:spTree>
    <p:extLst>
      <p:ext uri="{BB962C8B-B14F-4D97-AF65-F5344CB8AC3E}">
        <p14:creationId xmlns:p14="http://schemas.microsoft.com/office/powerpoint/2010/main" val="1915343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066800" y="457200"/>
            <a:ext cx="7924801" cy="584775"/>
          </a:xfrm>
          <a:prstGeom prst="rect">
            <a:avLst/>
          </a:prstGeom>
          <a:noFill/>
        </p:spPr>
        <p:txBody>
          <a:bodyPr wrap="square" rtlCol="0">
            <a:spAutoFit/>
          </a:bodyPr>
          <a:lstStyle/>
          <a:p>
            <a:pPr algn="r"/>
            <a:r>
              <a:rPr lang="en-GB" sz="3200" b="1" dirty="0">
                <a:ea typeface="Tahoma" panose="020B0604030504040204" pitchFamily="34" charset="0"/>
                <a:cs typeface="Arial" pitchFamily="34" charset="0"/>
              </a:rPr>
              <a:t>Kinematic Movement Algorithms</a:t>
            </a:r>
          </a:p>
        </p:txBody>
      </p:sp>
      <p:sp>
        <p:nvSpPr>
          <p:cNvPr id="4" name="TextBox 3"/>
          <p:cNvSpPr txBox="1"/>
          <p:nvPr/>
        </p:nvSpPr>
        <p:spPr>
          <a:xfrm>
            <a:off x="990600" y="1889879"/>
            <a:ext cx="7848600" cy="3477875"/>
          </a:xfrm>
          <a:prstGeom prst="rect">
            <a:avLst/>
          </a:prstGeom>
          <a:noFill/>
        </p:spPr>
        <p:txBody>
          <a:bodyPr wrap="square" rtlCol="0">
            <a:spAutoFit/>
          </a:bodyPr>
          <a:lstStyle/>
          <a:p>
            <a:pPr marL="342900" indent="-342900" algn="just">
              <a:buFont typeface="Arial" panose="020B0604020202020204" pitchFamily="34" charset="0"/>
              <a:buChar char="•"/>
              <a:defRPr/>
            </a:pPr>
            <a:r>
              <a:rPr lang="en-GB" sz="2200" dirty="0">
                <a:latin typeface="Open Sans"/>
                <a:cs typeface="Arial" pitchFamily="34" charset="0"/>
              </a:rPr>
              <a:t>Kinematic movement algorithms use static data (position and orientation, no velocities) and output a desired velocity. </a:t>
            </a:r>
          </a:p>
          <a:p>
            <a:pPr marL="342900" indent="-342900" algn="just">
              <a:buFont typeface="Arial" panose="020B0604020202020204" pitchFamily="34" charset="0"/>
              <a:buChar char="•"/>
              <a:defRPr/>
            </a:pPr>
            <a:endParaRPr lang="en-GB" sz="2200" dirty="0">
              <a:latin typeface="Open Sans"/>
              <a:cs typeface="Arial" pitchFamily="34" charset="0"/>
            </a:endParaRPr>
          </a:p>
          <a:p>
            <a:pPr marL="342900" indent="-342900" algn="just">
              <a:buFont typeface="Arial" panose="020B0604020202020204" pitchFamily="34" charset="0"/>
              <a:buChar char="•"/>
              <a:defRPr/>
            </a:pPr>
            <a:r>
              <a:rPr lang="en-GB" sz="2200" dirty="0">
                <a:latin typeface="Open Sans"/>
                <a:cs typeface="Arial" pitchFamily="34" charset="0"/>
              </a:rPr>
              <a:t>The output is often simply an on or off and a target direction, moving at full speed or being stationary. </a:t>
            </a:r>
          </a:p>
          <a:p>
            <a:pPr marL="342900" indent="-342900" algn="just">
              <a:buFont typeface="Arial" panose="020B0604020202020204" pitchFamily="34" charset="0"/>
              <a:buChar char="•"/>
              <a:defRPr/>
            </a:pPr>
            <a:endParaRPr lang="en-GB" sz="2200" dirty="0">
              <a:latin typeface="Open Sans"/>
              <a:cs typeface="Arial" pitchFamily="34" charset="0"/>
            </a:endParaRPr>
          </a:p>
          <a:p>
            <a:pPr marL="342900" indent="-342900" algn="just">
              <a:buFont typeface="Arial" panose="020B0604020202020204" pitchFamily="34" charset="0"/>
              <a:buChar char="•"/>
              <a:defRPr/>
            </a:pPr>
            <a:r>
              <a:rPr lang="en-GB" sz="2200" dirty="0">
                <a:latin typeface="Open Sans"/>
                <a:cs typeface="Arial" pitchFamily="34" charset="0"/>
              </a:rPr>
              <a:t>Kinematic algorithms do not use acceleration, although the abrupt changes in velocity might be smoothed over several frames.</a:t>
            </a:r>
          </a:p>
        </p:txBody>
      </p:sp>
    </p:spTree>
    <p:extLst>
      <p:ext uri="{BB962C8B-B14F-4D97-AF65-F5344CB8AC3E}">
        <p14:creationId xmlns:p14="http://schemas.microsoft.com/office/powerpoint/2010/main" val="36204358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066800" y="457200"/>
            <a:ext cx="7924801" cy="584775"/>
          </a:xfrm>
          <a:prstGeom prst="rect">
            <a:avLst/>
          </a:prstGeom>
          <a:noFill/>
        </p:spPr>
        <p:txBody>
          <a:bodyPr wrap="square" rtlCol="0">
            <a:spAutoFit/>
          </a:bodyPr>
          <a:lstStyle/>
          <a:p>
            <a:pPr algn="r"/>
            <a:r>
              <a:rPr lang="en-GB" sz="3200" b="1" dirty="0">
                <a:ea typeface="Tahoma" panose="020B0604030504040204" pitchFamily="34" charset="0"/>
                <a:cs typeface="Arial" pitchFamily="34" charset="0"/>
              </a:rPr>
              <a:t>Kinematic Movement Algorithms</a:t>
            </a:r>
          </a:p>
        </p:txBody>
      </p:sp>
      <p:sp>
        <p:nvSpPr>
          <p:cNvPr id="4" name="TextBox 3"/>
          <p:cNvSpPr txBox="1"/>
          <p:nvPr/>
        </p:nvSpPr>
        <p:spPr>
          <a:xfrm>
            <a:off x="990600" y="1831062"/>
            <a:ext cx="7848600" cy="4154984"/>
          </a:xfrm>
          <a:prstGeom prst="rect">
            <a:avLst/>
          </a:prstGeom>
          <a:noFill/>
        </p:spPr>
        <p:txBody>
          <a:bodyPr wrap="square" rtlCol="0">
            <a:spAutoFit/>
          </a:bodyPr>
          <a:lstStyle/>
          <a:p>
            <a:pPr algn="just">
              <a:defRPr/>
            </a:pPr>
            <a:r>
              <a:rPr lang="en-GB" sz="2200" b="1" dirty="0">
                <a:latin typeface="Open Sans"/>
                <a:cs typeface="Arial" pitchFamily="34" charset="0"/>
              </a:rPr>
              <a:t>SEEK</a:t>
            </a:r>
          </a:p>
          <a:p>
            <a:pPr marL="342900" indent="-342900" algn="just">
              <a:buFont typeface="Arial" panose="020B0604020202020204" pitchFamily="34" charset="0"/>
              <a:buChar char="•"/>
              <a:defRPr/>
            </a:pPr>
            <a:r>
              <a:rPr lang="en-GB" sz="2200" dirty="0">
                <a:latin typeface="Open Sans"/>
                <a:cs typeface="Arial" pitchFamily="34" charset="0"/>
              </a:rPr>
              <a:t>A kinematic seek </a:t>
            </a:r>
            <a:r>
              <a:rPr lang="en-GB" sz="2200" dirty="0" err="1">
                <a:latin typeface="Open Sans"/>
                <a:cs typeface="Arial" pitchFamily="34" charset="0"/>
              </a:rPr>
              <a:t>behavior</a:t>
            </a:r>
            <a:r>
              <a:rPr lang="en-GB" sz="2200" dirty="0">
                <a:latin typeface="Open Sans"/>
                <a:cs typeface="Arial" pitchFamily="34" charset="0"/>
              </a:rPr>
              <a:t> takes as input the character’s and its target’s static data. </a:t>
            </a:r>
          </a:p>
          <a:p>
            <a:pPr marL="342900" indent="-342900" algn="just">
              <a:buFont typeface="Arial" panose="020B0604020202020204" pitchFamily="34" charset="0"/>
              <a:buChar char="•"/>
              <a:defRPr/>
            </a:pPr>
            <a:r>
              <a:rPr lang="en-GB" sz="2200" dirty="0">
                <a:latin typeface="Open Sans"/>
                <a:cs typeface="Arial" pitchFamily="34" charset="0"/>
              </a:rPr>
              <a:t>It calculates the direction from the character to the target and requests a velocity along this line.</a:t>
            </a:r>
          </a:p>
          <a:p>
            <a:pPr algn="just">
              <a:defRPr/>
            </a:pPr>
            <a:endParaRPr lang="en-GB" sz="2200" dirty="0">
              <a:latin typeface="Open Sans"/>
              <a:cs typeface="Arial" pitchFamily="34" charset="0"/>
            </a:endParaRPr>
          </a:p>
          <a:p>
            <a:pPr algn="just">
              <a:defRPr/>
            </a:pPr>
            <a:r>
              <a:rPr lang="en-GB" sz="2200" b="1" dirty="0">
                <a:latin typeface="Open Sans"/>
                <a:cs typeface="Arial" pitchFamily="34" charset="0"/>
              </a:rPr>
              <a:t>WANDERING</a:t>
            </a:r>
          </a:p>
          <a:p>
            <a:pPr marL="342900" indent="-342900" algn="just">
              <a:buFont typeface="Arial" panose="020B0604020202020204" pitchFamily="34" charset="0"/>
              <a:buChar char="•"/>
              <a:defRPr/>
            </a:pPr>
            <a:r>
              <a:rPr lang="en-GB" sz="2200" dirty="0">
                <a:latin typeface="Open Sans"/>
                <a:cs typeface="Arial" pitchFamily="34" charset="0"/>
              </a:rPr>
              <a:t>A kinematic wander </a:t>
            </a:r>
            <a:r>
              <a:rPr lang="en-GB" sz="2200" dirty="0" err="1">
                <a:latin typeface="Open Sans"/>
                <a:cs typeface="Arial" pitchFamily="34" charset="0"/>
              </a:rPr>
              <a:t>behavior</a:t>
            </a:r>
            <a:r>
              <a:rPr lang="en-GB" sz="2200" dirty="0">
                <a:latin typeface="Open Sans"/>
                <a:cs typeface="Arial" pitchFamily="34" charset="0"/>
              </a:rPr>
              <a:t> always moves in the direction of the character’s current orientation with maximum speed. </a:t>
            </a:r>
          </a:p>
          <a:p>
            <a:pPr marL="342900" indent="-342900" algn="just">
              <a:buFont typeface="Arial" panose="020B0604020202020204" pitchFamily="34" charset="0"/>
              <a:buChar char="•"/>
              <a:defRPr/>
            </a:pPr>
            <a:r>
              <a:rPr lang="en-GB" sz="2200" dirty="0">
                <a:latin typeface="Open Sans"/>
                <a:cs typeface="Arial" pitchFamily="34" charset="0"/>
              </a:rPr>
              <a:t>The steering </a:t>
            </a:r>
            <a:r>
              <a:rPr lang="en-GB" sz="2200" dirty="0" err="1">
                <a:latin typeface="Open Sans"/>
                <a:cs typeface="Arial" pitchFamily="34" charset="0"/>
              </a:rPr>
              <a:t>behavior</a:t>
            </a:r>
            <a:r>
              <a:rPr lang="en-GB" sz="2200" dirty="0">
                <a:latin typeface="Open Sans"/>
                <a:cs typeface="Arial" pitchFamily="34" charset="0"/>
              </a:rPr>
              <a:t> modifies the character’s orientation, which allows the character to meander as it moves forward.</a:t>
            </a:r>
          </a:p>
        </p:txBody>
      </p:sp>
    </p:spTree>
    <p:extLst>
      <p:ext uri="{BB962C8B-B14F-4D97-AF65-F5344CB8AC3E}">
        <p14:creationId xmlns:p14="http://schemas.microsoft.com/office/powerpoint/2010/main" val="32768988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743200" y="457200"/>
            <a:ext cx="6248401" cy="584775"/>
          </a:xfrm>
          <a:prstGeom prst="rect">
            <a:avLst/>
          </a:prstGeom>
          <a:noFill/>
        </p:spPr>
        <p:txBody>
          <a:bodyPr wrap="square" rtlCol="0">
            <a:spAutoFit/>
          </a:bodyPr>
          <a:lstStyle/>
          <a:p>
            <a:pPr algn="ctr"/>
            <a:r>
              <a:rPr lang="en-GB" sz="3200" b="1" dirty="0">
                <a:ea typeface="Tahoma" panose="020B0604030504040204" pitchFamily="34" charset="0"/>
                <a:cs typeface="Arial" pitchFamily="34" charset="0"/>
              </a:rPr>
              <a:t>Steering </a:t>
            </a:r>
            <a:r>
              <a:rPr lang="en-GB" sz="3200" b="1" dirty="0" err="1">
                <a:ea typeface="Tahoma" panose="020B0604030504040204" pitchFamily="34" charset="0"/>
                <a:cs typeface="Arial" pitchFamily="34" charset="0"/>
              </a:rPr>
              <a:t>Behaviors</a:t>
            </a:r>
            <a:endParaRPr lang="en-GB" sz="3200" b="1" dirty="0">
              <a:ea typeface="Tahoma" panose="020B0604030504040204" pitchFamily="34" charset="0"/>
              <a:cs typeface="Arial" pitchFamily="34" charset="0"/>
            </a:endParaRPr>
          </a:p>
        </p:txBody>
      </p:sp>
      <p:sp>
        <p:nvSpPr>
          <p:cNvPr id="4" name="TextBox 3"/>
          <p:cNvSpPr txBox="1"/>
          <p:nvPr/>
        </p:nvSpPr>
        <p:spPr>
          <a:xfrm>
            <a:off x="990600" y="1831062"/>
            <a:ext cx="7848600" cy="4493538"/>
          </a:xfrm>
          <a:prstGeom prst="rect">
            <a:avLst/>
          </a:prstGeom>
          <a:noFill/>
        </p:spPr>
        <p:txBody>
          <a:bodyPr wrap="square" rtlCol="0">
            <a:spAutoFit/>
          </a:bodyPr>
          <a:lstStyle/>
          <a:p>
            <a:pPr marL="342900" indent="-342900" algn="just">
              <a:buFont typeface="Arial" panose="020B0604020202020204" pitchFamily="34" charset="0"/>
              <a:buChar char="•"/>
              <a:defRPr/>
            </a:pPr>
            <a:r>
              <a:rPr lang="en-GB" sz="2200" b="1" dirty="0">
                <a:latin typeface="Open Sans"/>
                <a:cs typeface="Arial" pitchFamily="34" charset="0"/>
              </a:rPr>
              <a:t>Steering </a:t>
            </a:r>
            <a:r>
              <a:rPr lang="en-GB" sz="2200" b="1" dirty="0" err="1">
                <a:latin typeface="Open Sans"/>
                <a:cs typeface="Arial" pitchFamily="34" charset="0"/>
              </a:rPr>
              <a:t>behaviors</a:t>
            </a:r>
            <a:r>
              <a:rPr lang="en-GB" sz="2200" b="1" dirty="0">
                <a:latin typeface="Open Sans"/>
                <a:cs typeface="Arial" pitchFamily="34" charset="0"/>
              </a:rPr>
              <a:t> </a:t>
            </a:r>
            <a:r>
              <a:rPr lang="en-GB" sz="2200" dirty="0">
                <a:latin typeface="Open Sans"/>
                <a:cs typeface="Arial" pitchFamily="34" charset="0"/>
              </a:rPr>
              <a:t>extend the movement algorithms in the previous section by adding velocity and rotation.</a:t>
            </a:r>
          </a:p>
          <a:p>
            <a:pPr marL="342900" indent="-342900" algn="just">
              <a:buFont typeface="Arial" panose="020B0604020202020204" pitchFamily="34" charset="0"/>
              <a:buChar char="•"/>
              <a:defRPr/>
            </a:pPr>
            <a:r>
              <a:rPr lang="en-GB" sz="2200" dirty="0">
                <a:latin typeface="Open Sans"/>
                <a:cs typeface="Arial" pitchFamily="34" charset="0"/>
              </a:rPr>
              <a:t>They are gaining larger acceptance in PC and console game development. </a:t>
            </a:r>
          </a:p>
          <a:p>
            <a:pPr marL="342900" indent="-342900" algn="just">
              <a:buFont typeface="Arial" panose="020B0604020202020204" pitchFamily="34" charset="0"/>
              <a:buChar char="•"/>
              <a:defRPr/>
            </a:pPr>
            <a:r>
              <a:rPr lang="en-GB" sz="2200" dirty="0">
                <a:latin typeface="Open Sans"/>
                <a:cs typeface="Arial" pitchFamily="34" charset="0"/>
              </a:rPr>
              <a:t>In some genres (such as driving games) they are dominant; in other genres they are only just beginning to see serious use.</a:t>
            </a:r>
          </a:p>
          <a:p>
            <a:pPr marL="342900" indent="-342900" algn="just">
              <a:buFont typeface="Arial" panose="020B0604020202020204" pitchFamily="34" charset="0"/>
              <a:buChar char="•"/>
              <a:defRPr/>
            </a:pPr>
            <a:r>
              <a:rPr lang="en-GB" sz="2200" dirty="0">
                <a:latin typeface="Open Sans"/>
                <a:cs typeface="Arial" pitchFamily="34" charset="0"/>
              </a:rPr>
              <a:t>There is a whole range of different </a:t>
            </a:r>
            <a:r>
              <a:rPr lang="en-GB" sz="2200" b="1" dirty="0">
                <a:latin typeface="Open Sans"/>
                <a:cs typeface="Arial" pitchFamily="34" charset="0"/>
              </a:rPr>
              <a:t>steering </a:t>
            </a:r>
            <a:r>
              <a:rPr lang="en-GB" sz="2200" b="1" dirty="0" err="1">
                <a:latin typeface="Open Sans"/>
                <a:cs typeface="Arial" pitchFamily="34" charset="0"/>
              </a:rPr>
              <a:t>behaviors</a:t>
            </a:r>
            <a:r>
              <a:rPr lang="en-GB" sz="2200" dirty="0">
                <a:latin typeface="Open Sans"/>
                <a:cs typeface="Arial" pitchFamily="34" charset="0"/>
              </a:rPr>
              <a:t>, often with confusing and conflicting names. </a:t>
            </a:r>
          </a:p>
          <a:p>
            <a:pPr marL="342900" indent="-342900" algn="just">
              <a:buFont typeface="Arial" panose="020B0604020202020204" pitchFamily="34" charset="0"/>
              <a:buChar char="•"/>
              <a:defRPr/>
            </a:pPr>
            <a:r>
              <a:rPr lang="en-GB" sz="2200" dirty="0">
                <a:latin typeface="Open Sans"/>
                <a:cs typeface="Arial" pitchFamily="34" charset="0"/>
              </a:rPr>
              <a:t>As the field has developed, no clear naming schemes have emerged to tell the difference between one atomic steering </a:t>
            </a:r>
            <a:r>
              <a:rPr lang="en-GB" sz="2200" dirty="0" err="1">
                <a:latin typeface="Open Sans"/>
                <a:cs typeface="Arial" pitchFamily="34" charset="0"/>
              </a:rPr>
              <a:t>behavior</a:t>
            </a:r>
            <a:r>
              <a:rPr lang="en-GB" sz="2200" dirty="0">
                <a:latin typeface="Open Sans"/>
                <a:cs typeface="Arial" pitchFamily="34" charset="0"/>
              </a:rPr>
              <a:t> and a compound </a:t>
            </a:r>
            <a:r>
              <a:rPr lang="en-GB" sz="2200" dirty="0" err="1">
                <a:latin typeface="Open Sans"/>
                <a:cs typeface="Arial" pitchFamily="34" charset="0"/>
              </a:rPr>
              <a:t>behavior</a:t>
            </a:r>
            <a:r>
              <a:rPr lang="en-GB" sz="2200" dirty="0">
                <a:latin typeface="Open Sans"/>
                <a:cs typeface="Arial" pitchFamily="34" charset="0"/>
              </a:rPr>
              <a:t> combining several of them together.</a:t>
            </a:r>
          </a:p>
        </p:txBody>
      </p:sp>
    </p:spTree>
    <p:extLst>
      <p:ext uri="{BB962C8B-B14F-4D97-AF65-F5344CB8AC3E}">
        <p14:creationId xmlns:p14="http://schemas.microsoft.com/office/powerpoint/2010/main" val="6276233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743200" y="457200"/>
            <a:ext cx="6248401" cy="584775"/>
          </a:xfrm>
          <a:prstGeom prst="rect">
            <a:avLst/>
          </a:prstGeom>
          <a:noFill/>
        </p:spPr>
        <p:txBody>
          <a:bodyPr wrap="square" rtlCol="0">
            <a:spAutoFit/>
          </a:bodyPr>
          <a:lstStyle/>
          <a:p>
            <a:pPr algn="ctr"/>
            <a:r>
              <a:rPr lang="en-GB" sz="3200" b="1" dirty="0">
                <a:ea typeface="Tahoma" panose="020B0604030504040204" pitchFamily="34" charset="0"/>
                <a:cs typeface="Arial" pitchFamily="34" charset="0"/>
              </a:rPr>
              <a:t>Steering </a:t>
            </a:r>
            <a:r>
              <a:rPr lang="en-GB" sz="3200" b="1" dirty="0" err="1">
                <a:ea typeface="Tahoma" panose="020B0604030504040204" pitchFamily="34" charset="0"/>
                <a:cs typeface="Arial" pitchFamily="34" charset="0"/>
              </a:rPr>
              <a:t>Behaviors</a:t>
            </a:r>
            <a:endParaRPr lang="en-GB" sz="3200" b="1" dirty="0">
              <a:ea typeface="Tahoma" panose="020B0604030504040204" pitchFamily="34" charset="0"/>
              <a:cs typeface="Arial" pitchFamily="34" charset="0"/>
            </a:endParaRPr>
          </a:p>
        </p:txBody>
      </p:sp>
      <p:sp>
        <p:nvSpPr>
          <p:cNvPr id="4" name="TextBox 3"/>
          <p:cNvSpPr txBox="1"/>
          <p:nvPr/>
        </p:nvSpPr>
        <p:spPr>
          <a:xfrm>
            <a:off x="990600" y="1831062"/>
            <a:ext cx="7848600" cy="4493538"/>
          </a:xfrm>
          <a:prstGeom prst="rect">
            <a:avLst/>
          </a:prstGeom>
          <a:noFill/>
        </p:spPr>
        <p:txBody>
          <a:bodyPr wrap="square" rtlCol="0">
            <a:spAutoFit/>
          </a:bodyPr>
          <a:lstStyle/>
          <a:p>
            <a:pPr algn="just">
              <a:defRPr/>
            </a:pPr>
            <a:r>
              <a:rPr lang="en-GB" sz="2200" b="1" dirty="0">
                <a:latin typeface="Open Sans"/>
                <a:cs typeface="Arial" pitchFamily="34" charset="0"/>
              </a:rPr>
              <a:t>Steering Basics</a:t>
            </a:r>
          </a:p>
          <a:p>
            <a:pPr marL="342900" indent="-342900" algn="just">
              <a:buFont typeface="Arial" panose="020B0604020202020204" pitchFamily="34" charset="0"/>
              <a:buChar char="•"/>
              <a:defRPr/>
            </a:pPr>
            <a:r>
              <a:rPr lang="en-GB" sz="2200" dirty="0">
                <a:latin typeface="Open Sans"/>
                <a:cs typeface="Arial" pitchFamily="34" charset="0"/>
              </a:rPr>
              <a:t>By and large, most steering </a:t>
            </a:r>
            <a:r>
              <a:rPr lang="en-GB" sz="2200" dirty="0" err="1">
                <a:latin typeface="Open Sans"/>
                <a:cs typeface="Arial" pitchFamily="34" charset="0"/>
              </a:rPr>
              <a:t>behaviors</a:t>
            </a:r>
            <a:r>
              <a:rPr lang="en-GB" sz="2200" dirty="0">
                <a:latin typeface="Open Sans"/>
                <a:cs typeface="Arial" pitchFamily="34" charset="0"/>
              </a:rPr>
              <a:t> have a similar structure. They take as input the kinematic of the character that is moving and a limited amount of target information. </a:t>
            </a:r>
          </a:p>
          <a:p>
            <a:pPr marL="342900" indent="-342900" algn="just">
              <a:buFont typeface="Arial" panose="020B0604020202020204" pitchFamily="34" charset="0"/>
              <a:buChar char="•"/>
              <a:defRPr/>
            </a:pPr>
            <a:r>
              <a:rPr lang="en-GB" sz="2200" dirty="0">
                <a:latin typeface="Open Sans"/>
                <a:cs typeface="Arial" pitchFamily="34" charset="0"/>
              </a:rPr>
              <a:t>The target information depends on the application. </a:t>
            </a:r>
          </a:p>
          <a:p>
            <a:pPr marL="342900" indent="-342900" algn="just">
              <a:buFont typeface="Arial" panose="020B0604020202020204" pitchFamily="34" charset="0"/>
              <a:buChar char="•"/>
              <a:defRPr/>
            </a:pPr>
            <a:r>
              <a:rPr lang="en-GB" sz="2200" dirty="0">
                <a:latin typeface="Open Sans"/>
                <a:cs typeface="Arial" pitchFamily="34" charset="0"/>
              </a:rPr>
              <a:t>For chasing or evading </a:t>
            </a:r>
            <a:r>
              <a:rPr lang="en-GB" sz="2200" dirty="0" err="1">
                <a:latin typeface="Open Sans"/>
                <a:cs typeface="Arial" pitchFamily="34" charset="0"/>
              </a:rPr>
              <a:t>behaviors</a:t>
            </a:r>
            <a:r>
              <a:rPr lang="en-GB" sz="2200" dirty="0">
                <a:latin typeface="Open Sans"/>
                <a:cs typeface="Arial" pitchFamily="34" charset="0"/>
              </a:rPr>
              <a:t>, the target is often another moving character. </a:t>
            </a:r>
          </a:p>
          <a:p>
            <a:pPr marL="342900" indent="-342900" algn="just">
              <a:buFont typeface="Arial" panose="020B0604020202020204" pitchFamily="34" charset="0"/>
              <a:buChar char="•"/>
              <a:defRPr/>
            </a:pPr>
            <a:r>
              <a:rPr lang="en-GB" sz="2200" dirty="0">
                <a:latin typeface="Open Sans"/>
                <a:cs typeface="Arial" pitchFamily="34" charset="0"/>
              </a:rPr>
              <a:t>Obstacle avoidance </a:t>
            </a:r>
            <a:r>
              <a:rPr lang="en-GB" sz="2200" dirty="0" err="1">
                <a:latin typeface="Open Sans"/>
                <a:cs typeface="Arial" pitchFamily="34" charset="0"/>
              </a:rPr>
              <a:t>behaviors</a:t>
            </a:r>
            <a:r>
              <a:rPr lang="en-GB" sz="2200" dirty="0">
                <a:latin typeface="Open Sans"/>
                <a:cs typeface="Arial" pitchFamily="34" charset="0"/>
              </a:rPr>
              <a:t> take a representation of the collision geometry of the world. </a:t>
            </a:r>
          </a:p>
          <a:p>
            <a:pPr marL="342900" indent="-342900" algn="just">
              <a:buFont typeface="Arial" panose="020B0604020202020204" pitchFamily="34" charset="0"/>
              <a:buChar char="•"/>
              <a:defRPr/>
            </a:pPr>
            <a:r>
              <a:rPr lang="en-GB" sz="2200" dirty="0">
                <a:latin typeface="Open Sans"/>
                <a:cs typeface="Arial" pitchFamily="34" charset="0"/>
              </a:rPr>
              <a:t>It is also possible to specify a path as the target for a path following </a:t>
            </a:r>
            <a:r>
              <a:rPr lang="en-GB" sz="2200" dirty="0" err="1">
                <a:latin typeface="Open Sans"/>
                <a:cs typeface="Arial" pitchFamily="34" charset="0"/>
              </a:rPr>
              <a:t>behavior</a:t>
            </a:r>
            <a:r>
              <a:rPr lang="en-GB" sz="2200" dirty="0">
                <a:latin typeface="Open Sans"/>
                <a:cs typeface="Arial" pitchFamily="34" charset="0"/>
              </a:rPr>
              <a:t>.</a:t>
            </a:r>
          </a:p>
          <a:p>
            <a:pPr marL="342900" indent="-342900" algn="just">
              <a:buFont typeface="Arial" panose="020B0604020202020204" pitchFamily="34" charset="0"/>
              <a:buChar char="•"/>
              <a:defRPr/>
            </a:pPr>
            <a:r>
              <a:rPr lang="en-GB" sz="2200" dirty="0">
                <a:latin typeface="Open Sans"/>
                <a:cs typeface="Arial" pitchFamily="34" charset="0"/>
              </a:rPr>
              <a:t>The set of inputs to a steering </a:t>
            </a:r>
            <a:r>
              <a:rPr lang="en-GB" sz="2200" dirty="0" err="1">
                <a:latin typeface="Open Sans"/>
                <a:cs typeface="Arial" pitchFamily="34" charset="0"/>
              </a:rPr>
              <a:t>behavior</a:t>
            </a:r>
            <a:r>
              <a:rPr lang="en-GB" sz="2200" dirty="0">
                <a:latin typeface="Open Sans"/>
                <a:cs typeface="Arial" pitchFamily="34" charset="0"/>
              </a:rPr>
              <a:t> isn’t always available in an AI-friendly format.</a:t>
            </a:r>
          </a:p>
        </p:txBody>
      </p:sp>
    </p:spTree>
    <p:extLst>
      <p:ext uri="{BB962C8B-B14F-4D97-AF65-F5344CB8AC3E}">
        <p14:creationId xmlns:p14="http://schemas.microsoft.com/office/powerpoint/2010/main" val="45628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1760177"/>
            <a:ext cx="7522914" cy="792088"/>
          </a:xfrm>
        </p:spPr>
        <p:txBody>
          <a:bodyPr/>
          <a:lstStyle/>
          <a:p>
            <a:r>
              <a:rPr lang="en-US" dirty="0"/>
              <a:t>Learning Objective</a:t>
            </a:r>
          </a:p>
        </p:txBody>
      </p:sp>
      <p:sp>
        <p:nvSpPr>
          <p:cNvPr id="3" name="Content Placeholder 2"/>
          <p:cNvSpPr>
            <a:spLocks noGrp="1"/>
          </p:cNvSpPr>
          <p:nvPr>
            <p:ph idx="1"/>
          </p:nvPr>
        </p:nvSpPr>
        <p:spPr>
          <a:xfrm>
            <a:off x="1219200" y="3588977"/>
            <a:ext cx="7529264" cy="3954823"/>
          </a:xfrm>
        </p:spPr>
        <p:txBody>
          <a:bodyPr/>
          <a:lstStyle/>
          <a:p>
            <a:r>
              <a:rPr lang="en-US" dirty="0">
                <a:ea typeface="Tahoma" panose="020B0604030504040204" pitchFamily="34" charset="0"/>
                <a:cs typeface="Arial" pitchFamily="34" charset="0"/>
              </a:rPr>
              <a:t>LO 1 : Describe how Artificial Intelligence works in Games</a:t>
            </a:r>
          </a:p>
          <a:p>
            <a:r>
              <a:rPr lang="en-US" dirty="0">
                <a:ea typeface="Tahoma" panose="020B0604030504040204" pitchFamily="34" charset="0"/>
                <a:cs typeface="Arial" pitchFamily="34" charset="0"/>
              </a:rPr>
              <a:t>LO 2 : Explain concepts of AI Techniques in Games</a:t>
            </a:r>
            <a:endParaRPr lang="id-ID" dirty="0">
              <a:ea typeface="Tahoma" panose="020B0604030504040204" pitchFamily="34" charset="0"/>
              <a:cs typeface="Arial" pitchFamily="34" charset="0"/>
            </a:endParaRPr>
          </a:p>
          <a:p>
            <a:endParaRPr lang="en-US" dirty="0"/>
          </a:p>
        </p:txBody>
      </p:sp>
      <p:sp>
        <p:nvSpPr>
          <p:cNvPr id="4" name="Subtitle 3"/>
          <p:cNvSpPr>
            <a:spLocks noGrp="1"/>
          </p:cNvSpPr>
          <p:nvPr>
            <p:ph type="subTitle" idx="13"/>
          </p:nvPr>
        </p:nvSpPr>
        <p:spPr>
          <a:xfrm>
            <a:off x="1219200" y="2903177"/>
            <a:ext cx="7526560" cy="504056"/>
          </a:xfrm>
        </p:spPr>
        <p:txBody>
          <a:bodyPr>
            <a:normAutofit fontScale="92500"/>
          </a:bodyPr>
          <a:lstStyle/>
          <a:p>
            <a:r>
              <a:rPr lang="en-GB" sz="1800" dirty="0">
                <a:ea typeface="Tahoma" panose="020B0604030504040204" pitchFamily="34" charset="0"/>
                <a:cs typeface="Arial" pitchFamily="34" charset="0"/>
              </a:rPr>
              <a:t>After completing this session, students are expected to be able to:</a:t>
            </a:r>
            <a:endParaRPr lang="en-US" dirty="0"/>
          </a:p>
        </p:txBody>
      </p:sp>
    </p:spTree>
    <p:extLst>
      <p:ext uri="{BB962C8B-B14F-4D97-AF65-F5344CB8AC3E}">
        <p14:creationId xmlns:p14="http://schemas.microsoft.com/office/powerpoint/2010/main" val="12079468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743200" y="457200"/>
            <a:ext cx="6248401" cy="584775"/>
          </a:xfrm>
          <a:prstGeom prst="rect">
            <a:avLst/>
          </a:prstGeom>
          <a:noFill/>
        </p:spPr>
        <p:txBody>
          <a:bodyPr wrap="square" rtlCol="0">
            <a:spAutoFit/>
          </a:bodyPr>
          <a:lstStyle/>
          <a:p>
            <a:pPr algn="ctr"/>
            <a:r>
              <a:rPr lang="en-GB" sz="3200" b="1" dirty="0">
                <a:ea typeface="Tahoma" panose="020B0604030504040204" pitchFamily="34" charset="0"/>
                <a:cs typeface="Arial" pitchFamily="34" charset="0"/>
              </a:rPr>
              <a:t>Steering </a:t>
            </a:r>
            <a:r>
              <a:rPr lang="en-GB" sz="3200" b="1" dirty="0" err="1">
                <a:ea typeface="Tahoma" panose="020B0604030504040204" pitchFamily="34" charset="0"/>
                <a:cs typeface="Arial" pitchFamily="34" charset="0"/>
              </a:rPr>
              <a:t>Behaviors</a:t>
            </a:r>
            <a:endParaRPr lang="en-GB" sz="3200" b="1" dirty="0">
              <a:ea typeface="Tahoma" panose="020B0604030504040204" pitchFamily="34" charset="0"/>
              <a:cs typeface="Arial" pitchFamily="34" charset="0"/>
            </a:endParaRPr>
          </a:p>
        </p:txBody>
      </p:sp>
      <p:sp>
        <p:nvSpPr>
          <p:cNvPr id="4" name="TextBox 3"/>
          <p:cNvSpPr txBox="1"/>
          <p:nvPr/>
        </p:nvSpPr>
        <p:spPr>
          <a:xfrm>
            <a:off x="990600" y="1831062"/>
            <a:ext cx="7848600" cy="4493538"/>
          </a:xfrm>
          <a:prstGeom prst="rect">
            <a:avLst/>
          </a:prstGeom>
          <a:noFill/>
        </p:spPr>
        <p:txBody>
          <a:bodyPr wrap="square" rtlCol="0">
            <a:spAutoFit/>
          </a:bodyPr>
          <a:lstStyle/>
          <a:p>
            <a:pPr algn="just">
              <a:defRPr/>
            </a:pPr>
            <a:r>
              <a:rPr lang="en-GB" sz="2200" b="1" dirty="0">
                <a:latin typeface="Open Sans"/>
                <a:cs typeface="Arial" pitchFamily="34" charset="0"/>
              </a:rPr>
              <a:t>Variable Matching</a:t>
            </a:r>
          </a:p>
          <a:p>
            <a:pPr algn="just">
              <a:defRPr/>
            </a:pPr>
            <a:endParaRPr lang="en-GB" sz="2200" b="1" dirty="0">
              <a:latin typeface="Open Sans"/>
              <a:cs typeface="Arial" pitchFamily="34" charset="0"/>
            </a:endParaRPr>
          </a:p>
          <a:p>
            <a:pPr marL="342900" indent="-342900" algn="just">
              <a:buFont typeface="Arial" panose="020B0604020202020204" pitchFamily="34" charset="0"/>
              <a:buChar char="•"/>
              <a:defRPr/>
            </a:pPr>
            <a:r>
              <a:rPr lang="en-GB" sz="2200" dirty="0">
                <a:latin typeface="Open Sans"/>
                <a:cs typeface="Arial" pitchFamily="34" charset="0"/>
              </a:rPr>
              <a:t>The simplest family of steering </a:t>
            </a:r>
            <a:r>
              <a:rPr lang="en-GB" sz="2200" dirty="0" err="1">
                <a:latin typeface="Open Sans"/>
                <a:cs typeface="Arial" pitchFamily="34" charset="0"/>
              </a:rPr>
              <a:t>behaviors</a:t>
            </a:r>
            <a:r>
              <a:rPr lang="en-GB" sz="2200" dirty="0">
                <a:latin typeface="Open Sans"/>
                <a:cs typeface="Arial" pitchFamily="34" charset="0"/>
              </a:rPr>
              <a:t> operates by variable matching: they try to match one or more of the elements of the character’s kinematic to a single target kinematic.</a:t>
            </a:r>
          </a:p>
          <a:p>
            <a:pPr marL="342900" indent="-342900" algn="just">
              <a:buFont typeface="Arial" panose="020B0604020202020204" pitchFamily="34" charset="0"/>
              <a:buChar char="•"/>
              <a:defRPr/>
            </a:pPr>
            <a:endParaRPr lang="en-GB" sz="2200" dirty="0">
              <a:latin typeface="Open Sans"/>
              <a:cs typeface="Arial" pitchFamily="34" charset="0"/>
            </a:endParaRPr>
          </a:p>
          <a:p>
            <a:pPr marL="342900" indent="-342900" algn="just">
              <a:buFont typeface="Arial" panose="020B0604020202020204" pitchFamily="34" charset="0"/>
              <a:buChar char="•"/>
              <a:defRPr/>
            </a:pPr>
            <a:r>
              <a:rPr lang="en-GB" sz="2200" dirty="0">
                <a:latin typeface="Open Sans"/>
                <a:cs typeface="Arial" pitchFamily="34" charset="0"/>
              </a:rPr>
              <a:t>Variable matching </a:t>
            </a:r>
            <a:r>
              <a:rPr lang="en-GB" sz="2200" dirty="0" err="1">
                <a:latin typeface="Open Sans"/>
                <a:cs typeface="Arial" pitchFamily="34" charset="0"/>
              </a:rPr>
              <a:t>behaviors</a:t>
            </a:r>
            <a:r>
              <a:rPr lang="en-GB" sz="2200" dirty="0">
                <a:latin typeface="Open Sans"/>
                <a:cs typeface="Arial" pitchFamily="34" charset="0"/>
              </a:rPr>
              <a:t> take two kinematics as input:</a:t>
            </a:r>
          </a:p>
          <a:p>
            <a:pPr marL="800100" lvl="1" indent="-342900" algn="just">
              <a:buFont typeface="Wingdings" panose="05000000000000000000" pitchFamily="2" charset="2"/>
              <a:buChar char="ü"/>
              <a:defRPr/>
            </a:pPr>
            <a:r>
              <a:rPr lang="en-GB" sz="2200" dirty="0">
                <a:latin typeface="Open Sans"/>
                <a:cs typeface="Arial" pitchFamily="34" charset="0"/>
              </a:rPr>
              <a:t>the character kinematic</a:t>
            </a:r>
          </a:p>
          <a:p>
            <a:pPr marL="800100" lvl="1" indent="-342900" algn="just">
              <a:buFont typeface="Wingdings" panose="05000000000000000000" pitchFamily="2" charset="2"/>
              <a:buChar char="ü"/>
              <a:defRPr/>
            </a:pPr>
            <a:r>
              <a:rPr lang="en-GB" sz="2200" dirty="0">
                <a:latin typeface="Open Sans"/>
                <a:cs typeface="Arial" pitchFamily="34" charset="0"/>
              </a:rPr>
              <a:t>the target kinematic</a:t>
            </a:r>
          </a:p>
          <a:p>
            <a:pPr marL="800100" lvl="1" indent="-342900" algn="just">
              <a:buFont typeface="Wingdings" panose="05000000000000000000" pitchFamily="2" charset="2"/>
              <a:buChar char="ü"/>
              <a:defRPr/>
            </a:pPr>
            <a:endParaRPr lang="en-GB" sz="2200" dirty="0">
              <a:latin typeface="Open Sans"/>
              <a:cs typeface="Arial" pitchFamily="34" charset="0"/>
            </a:endParaRPr>
          </a:p>
          <a:p>
            <a:pPr marL="342900" indent="-342900" algn="just">
              <a:buFont typeface="Arial" panose="020B0604020202020204" pitchFamily="34" charset="0"/>
              <a:buChar char="•"/>
              <a:defRPr/>
            </a:pPr>
            <a:r>
              <a:rPr lang="en-GB" sz="2200" dirty="0">
                <a:latin typeface="Open Sans"/>
                <a:cs typeface="Arial" pitchFamily="34" charset="0"/>
              </a:rPr>
              <a:t>The problem arises when more than one element of the kinematic is being matched at the same time.</a:t>
            </a:r>
          </a:p>
        </p:txBody>
      </p:sp>
    </p:spTree>
    <p:extLst>
      <p:ext uri="{BB962C8B-B14F-4D97-AF65-F5344CB8AC3E}">
        <p14:creationId xmlns:p14="http://schemas.microsoft.com/office/powerpoint/2010/main" val="18238891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743200" y="457200"/>
            <a:ext cx="6248401" cy="584775"/>
          </a:xfrm>
          <a:prstGeom prst="rect">
            <a:avLst/>
          </a:prstGeom>
          <a:noFill/>
        </p:spPr>
        <p:txBody>
          <a:bodyPr wrap="square" rtlCol="0">
            <a:spAutoFit/>
          </a:bodyPr>
          <a:lstStyle/>
          <a:p>
            <a:pPr algn="ctr"/>
            <a:r>
              <a:rPr lang="en-GB" sz="3200" b="1" dirty="0">
                <a:ea typeface="Tahoma" panose="020B0604030504040204" pitchFamily="34" charset="0"/>
                <a:cs typeface="Arial" pitchFamily="34" charset="0"/>
              </a:rPr>
              <a:t>Steering </a:t>
            </a:r>
            <a:r>
              <a:rPr lang="en-GB" sz="3200" b="1" dirty="0" err="1">
                <a:ea typeface="Tahoma" panose="020B0604030504040204" pitchFamily="34" charset="0"/>
                <a:cs typeface="Arial" pitchFamily="34" charset="0"/>
              </a:rPr>
              <a:t>Behaviors</a:t>
            </a:r>
            <a:endParaRPr lang="en-GB" sz="3200" b="1" dirty="0">
              <a:ea typeface="Tahoma" panose="020B0604030504040204" pitchFamily="34" charset="0"/>
              <a:cs typeface="Arial" pitchFamily="34" charset="0"/>
            </a:endParaRPr>
          </a:p>
        </p:txBody>
      </p:sp>
      <p:sp>
        <p:nvSpPr>
          <p:cNvPr id="4" name="TextBox 3"/>
          <p:cNvSpPr txBox="1"/>
          <p:nvPr/>
        </p:nvSpPr>
        <p:spPr>
          <a:xfrm>
            <a:off x="990600" y="1831062"/>
            <a:ext cx="7848600" cy="2462213"/>
          </a:xfrm>
          <a:prstGeom prst="rect">
            <a:avLst/>
          </a:prstGeom>
          <a:noFill/>
        </p:spPr>
        <p:txBody>
          <a:bodyPr wrap="square" rtlCol="0">
            <a:spAutoFit/>
          </a:bodyPr>
          <a:lstStyle/>
          <a:p>
            <a:pPr algn="just">
              <a:defRPr/>
            </a:pPr>
            <a:r>
              <a:rPr lang="en-GB" sz="2200" b="1" dirty="0">
                <a:latin typeface="Open Sans"/>
                <a:cs typeface="Arial" pitchFamily="34" charset="0"/>
              </a:rPr>
              <a:t>Seek and Flee</a:t>
            </a:r>
          </a:p>
          <a:p>
            <a:pPr marL="342900" indent="-342900" algn="just">
              <a:buFont typeface="Arial" panose="020B0604020202020204" pitchFamily="34" charset="0"/>
              <a:buChar char="•"/>
              <a:defRPr/>
            </a:pPr>
            <a:r>
              <a:rPr lang="en-GB" sz="2200" dirty="0">
                <a:latin typeface="Open Sans"/>
                <a:cs typeface="Arial" pitchFamily="34" charset="0"/>
              </a:rPr>
              <a:t>Seek tries to match the position of the character with the position of the target. Exactly as for the kinematic seek algorithm, it finds the direction to the target and heads toward it as fast as possible.</a:t>
            </a:r>
          </a:p>
          <a:p>
            <a:pPr marL="342900" indent="-342900" algn="just">
              <a:buFont typeface="Arial" panose="020B0604020202020204" pitchFamily="34" charset="0"/>
              <a:buChar char="•"/>
              <a:defRPr/>
            </a:pPr>
            <a:r>
              <a:rPr lang="en-GB" sz="2200" dirty="0">
                <a:latin typeface="Open Sans"/>
                <a:cs typeface="Arial" pitchFamily="34" charset="0"/>
              </a:rPr>
              <a:t>Because the steering output is now an acceleration, it will accelerate as much as possible.</a:t>
            </a:r>
          </a:p>
        </p:txBody>
      </p:sp>
      <p:pic>
        <p:nvPicPr>
          <p:cNvPr id="2" name="Picture 1"/>
          <p:cNvPicPr>
            <a:picLocks noChangeAspect="1"/>
          </p:cNvPicPr>
          <p:nvPr/>
        </p:nvPicPr>
        <p:blipFill rotWithShape="1">
          <a:blip r:embed="rId3"/>
          <a:srcRect l="45900" t="29166" r="17790" b="36458"/>
          <a:stretch/>
        </p:blipFill>
        <p:spPr>
          <a:xfrm>
            <a:off x="2438400" y="4267200"/>
            <a:ext cx="4724401" cy="2514600"/>
          </a:xfrm>
          <a:prstGeom prst="rect">
            <a:avLst/>
          </a:prstGeom>
        </p:spPr>
      </p:pic>
    </p:spTree>
    <p:extLst>
      <p:ext uri="{BB962C8B-B14F-4D97-AF65-F5344CB8AC3E}">
        <p14:creationId xmlns:p14="http://schemas.microsoft.com/office/powerpoint/2010/main" val="16634815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743200" y="457200"/>
            <a:ext cx="6248401" cy="584775"/>
          </a:xfrm>
          <a:prstGeom prst="rect">
            <a:avLst/>
          </a:prstGeom>
          <a:noFill/>
        </p:spPr>
        <p:txBody>
          <a:bodyPr wrap="square" rtlCol="0">
            <a:spAutoFit/>
          </a:bodyPr>
          <a:lstStyle/>
          <a:p>
            <a:pPr algn="ctr"/>
            <a:r>
              <a:rPr lang="en-GB" sz="3200" b="1" dirty="0">
                <a:ea typeface="Tahoma" panose="020B0604030504040204" pitchFamily="34" charset="0"/>
                <a:cs typeface="Arial" pitchFamily="34" charset="0"/>
              </a:rPr>
              <a:t>Steering </a:t>
            </a:r>
            <a:r>
              <a:rPr lang="en-GB" sz="3200" b="1" dirty="0" err="1">
                <a:ea typeface="Tahoma" panose="020B0604030504040204" pitchFamily="34" charset="0"/>
                <a:cs typeface="Arial" pitchFamily="34" charset="0"/>
              </a:rPr>
              <a:t>Behaviors</a:t>
            </a:r>
            <a:endParaRPr lang="en-GB" sz="3200" b="1" dirty="0">
              <a:ea typeface="Tahoma" panose="020B0604030504040204" pitchFamily="34" charset="0"/>
              <a:cs typeface="Arial" pitchFamily="34" charset="0"/>
            </a:endParaRPr>
          </a:p>
        </p:txBody>
      </p:sp>
      <p:sp>
        <p:nvSpPr>
          <p:cNvPr id="4" name="TextBox 3"/>
          <p:cNvSpPr txBox="1"/>
          <p:nvPr/>
        </p:nvSpPr>
        <p:spPr>
          <a:xfrm>
            <a:off x="990600" y="1831062"/>
            <a:ext cx="7848600" cy="2462213"/>
          </a:xfrm>
          <a:prstGeom prst="rect">
            <a:avLst/>
          </a:prstGeom>
          <a:noFill/>
        </p:spPr>
        <p:txBody>
          <a:bodyPr wrap="square" rtlCol="0">
            <a:spAutoFit/>
          </a:bodyPr>
          <a:lstStyle/>
          <a:p>
            <a:pPr algn="just">
              <a:defRPr/>
            </a:pPr>
            <a:r>
              <a:rPr lang="en-GB" sz="2200" b="1" dirty="0">
                <a:latin typeface="Open Sans"/>
                <a:cs typeface="Arial" pitchFamily="34" charset="0"/>
              </a:rPr>
              <a:t>Arrive</a:t>
            </a:r>
          </a:p>
          <a:p>
            <a:pPr algn="just">
              <a:defRPr/>
            </a:pPr>
            <a:r>
              <a:rPr lang="en-GB" sz="2200" dirty="0">
                <a:latin typeface="Open Sans"/>
                <a:cs typeface="Arial" pitchFamily="34" charset="0"/>
              </a:rPr>
              <a:t>Seek will always move toward its goal with the greatest possible acceleration. This is fine if the target is constantly moving and the character needs to give chase at full speed. If the character arrives at the target, it will overshoot, reverse, and oscillate through the target, or it will more likely orbit around the target without getting closer.</a:t>
            </a:r>
          </a:p>
        </p:txBody>
      </p:sp>
      <p:pic>
        <p:nvPicPr>
          <p:cNvPr id="3" name="Picture 2"/>
          <p:cNvPicPr>
            <a:picLocks noChangeAspect="1"/>
          </p:cNvPicPr>
          <p:nvPr/>
        </p:nvPicPr>
        <p:blipFill rotWithShape="1">
          <a:blip r:embed="rId3"/>
          <a:srcRect l="47071" t="27083" r="18375" b="41667"/>
          <a:stretch/>
        </p:blipFill>
        <p:spPr>
          <a:xfrm>
            <a:off x="2438400" y="4267200"/>
            <a:ext cx="4495801" cy="2286000"/>
          </a:xfrm>
          <a:prstGeom prst="rect">
            <a:avLst/>
          </a:prstGeom>
        </p:spPr>
      </p:pic>
    </p:spTree>
    <p:extLst>
      <p:ext uri="{BB962C8B-B14F-4D97-AF65-F5344CB8AC3E}">
        <p14:creationId xmlns:p14="http://schemas.microsoft.com/office/powerpoint/2010/main" val="17754809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743200" y="457200"/>
            <a:ext cx="6248401" cy="584775"/>
          </a:xfrm>
          <a:prstGeom prst="rect">
            <a:avLst/>
          </a:prstGeom>
          <a:noFill/>
        </p:spPr>
        <p:txBody>
          <a:bodyPr wrap="square" rtlCol="0">
            <a:spAutoFit/>
          </a:bodyPr>
          <a:lstStyle/>
          <a:p>
            <a:pPr algn="ctr"/>
            <a:r>
              <a:rPr lang="en-GB" sz="3200" b="1" dirty="0">
                <a:ea typeface="Tahoma" panose="020B0604030504040204" pitchFamily="34" charset="0"/>
                <a:cs typeface="Arial" pitchFamily="34" charset="0"/>
              </a:rPr>
              <a:t>Steering </a:t>
            </a:r>
            <a:r>
              <a:rPr lang="en-GB" sz="3200" b="1" dirty="0" err="1">
                <a:ea typeface="Tahoma" panose="020B0604030504040204" pitchFamily="34" charset="0"/>
                <a:cs typeface="Arial" pitchFamily="34" charset="0"/>
              </a:rPr>
              <a:t>Behaviors</a:t>
            </a:r>
            <a:endParaRPr lang="en-GB" sz="3200" b="1" dirty="0">
              <a:ea typeface="Tahoma" panose="020B0604030504040204" pitchFamily="34" charset="0"/>
              <a:cs typeface="Arial" pitchFamily="34" charset="0"/>
            </a:endParaRPr>
          </a:p>
        </p:txBody>
      </p:sp>
      <p:sp>
        <p:nvSpPr>
          <p:cNvPr id="4" name="TextBox 3"/>
          <p:cNvSpPr txBox="1"/>
          <p:nvPr/>
        </p:nvSpPr>
        <p:spPr>
          <a:xfrm>
            <a:off x="990600" y="1600200"/>
            <a:ext cx="7848600" cy="2462213"/>
          </a:xfrm>
          <a:prstGeom prst="rect">
            <a:avLst/>
          </a:prstGeom>
          <a:noFill/>
        </p:spPr>
        <p:txBody>
          <a:bodyPr wrap="square" rtlCol="0">
            <a:spAutoFit/>
          </a:bodyPr>
          <a:lstStyle/>
          <a:p>
            <a:pPr algn="just">
              <a:defRPr/>
            </a:pPr>
            <a:r>
              <a:rPr lang="en-GB" sz="2200" b="1" dirty="0">
                <a:latin typeface="Open Sans"/>
                <a:cs typeface="Arial" pitchFamily="34" charset="0"/>
              </a:rPr>
              <a:t>Align</a:t>
            </a:r>
          </a:p>
          <a:p>
            <a:pPr algn="just">
              <a:defRPr/>
            </a:pPr>
            <a:r>
              <a:rPr lang="en-GB" sz="2200" dirty="0">
                <a:latin typeface="Open Sans"/>
                <a:cs typeface="Arial" pitchFamily="34" charset="0"/>
              </a:rPr>
              <a:t>Align tries to match the orientation of the character with that of the target. It pays no attention to the position or velocity of the character or target. Recall that orientation is not directly related to direction of movement for a general kinematic. This steering </a:t>
            </a:r>
            <a:r>
              <a:rPr lang="en-GB" sz="2200" dirty="0" err="1">
                <a:latin typeface="Open Sans"/>
                <a:cs typeface="Arial" pitchFamily="34" charset="0"/>
              </a:rPr>
              <a:t>behavior</a:t>
            </a:r>
            <a:r>
              <a:rPr lang="en-GB" sz="2200" dirty="0">
                <a:latin typeface="Open Sans"/>
                <a:cs typeface="Arial" pitchFamily="34" charset="0"/>
              </a:rPr>
              <a:t> does not produce any linear acceleration; it only responds by turning.</a:t>
            </a:r>
          </a:p>
        </p:txBody>
      </p:sp>
      <p:pic>
        <p:nvPicPr>
          <p:cNvPr id="2" name="Picture 1"/>
          <p:cNvPicPr>
            <a:picLocks noChangeAspect="1"/>
          </p:cNvPicPr>
          <p:nvPr/>
        </p:nvPicPr>
        <p:blipFill rotWithShape="1">
          <a:blip r:embed="rId3"/>
          <a:srcRect l="51171" t="39584" r="20132" b="27083"/>
          <a:stretch/>
        </p:blipFill>
        <p:spPr>
          <a:xfrm>
            <a:off x="2738284" y="4038600"/>
            <a:ext cx="4038600" cy="2637454"/>
          </a:xfrm>
          <a:prstGeom prst="rect">
            <a:avLst/>
          </a:prstGeom>
        </p:spPr>
      </p:pic>
    </p:spTree>
    <p:extLst>
      <p:ext uri="{BB962C8B-B14F-4D97-AF65-F5344CB8AC3E}">
        <p14:creationId xmlns:p14="http://schemas.microsoft.com/office/powerpoint/2010/main" val="7707194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743200" y="457200"/>
            <a:ext cx="6248401" cy="584775"/>
          </a:xfrm>
          <a:prstGeom prst="rect">
            <a:avLst/>
          </a:prstGeom>
          <a:noFill/>
        </p:spPr>
        <p:txBody>
          <a:bodyPr wrap="square" rtlCol="0">
            <a:spAutoFit/>
          </a:bodyPr>
          <a:lstStyle/>
          <a:p>
            <a:pPr algn="ctr"/>
            <a:r>
              <a:rPr lang="en-GB" sz="3200" b="1" dirty="0">
                <a:ea typeface="Tahoma" panose="020B0604030504040204" pitchFamily="34" charset="0"/>
                <a:cs typeface="Arial" pitchFamily="34" charset="0"/>
              </a:rPr>
              <a:t>Steering </a:t>
            </a:r>
            <a:r>
              <a:rPr lang="en-GB" sz="3200" b="1" dirty="0" err="1">
                <a:ea typeface="Tahoma" panose="020B0604030504040204" pitchFamily="34" charset="0"/>
                <a:cs typeface="Arial" pitchFamily="34" charset="0"/>
              </a:rPr>
              <a:t>Behaviors</a:t>
            </a:r>
            <a:endParaRPr lang="en-GB" sz="3200" b="1" dirty="0">
              <a:ea typeface="Tahoma" panose="020B0604030504040204" pitchFamily="34" charset="0"/>
              <a:cs typeface="Arial" pitchFamily="34" charset="0"/>
            </a:endParaRPr>
          </a:p>
        </p:txBody>
      </p:sp>
      <p:sp>
        <p:nvSpPr>
          <p:cNvPr id="4" name="TextBox 3"/>
          <p:cNvSpPr txBox="1"/>
          <p:nvPr/>
        </p:nvSpPr>
        <p:spPr>
          <a:xfrm>
            <a:off x="990600" y="1831062"/>
            <a:ext cx="7848600" cy="3477875"/>
          </a:xfrm>
          <a:prstGeom prst="rect">
            <a:avLst/>
          </a:prstGeom>
          <a:noFill/>
        </p:spPr>
        <p:txBody>
          <a:bodyPr wrap="square" rtlCol="0">
            <a:spAutoFit/>
          </a:bodyPr>
          <a:lstStyle/>
          <a:p>
            <a:pPr algn="just">
              <a:defRPr/>
            </a:pPr>
            <a:r>
              <a:rPr lang="en-GB" sz="2200" b="1" dirty="0">
                <a:latin typeface="Open Sans"/>
                <a:cs typeface="Arial" pitchFamily="34" charset="0"/>
              </a:rPr>
              <a:t>Velocity Matching</a:t>
            </a:r>
          </a:p>
          <a:p>
            <a:pPr marL="342900" indent="-342900" algn="just">
              <a:buFont typeface="Arial" panose="020B0604020202020204" pitchFamily="34" charset="0"/>
              <a:buChar char="•"/>
              <a:defRPr/>
            </a:pPr>
            <a:r>
              <a:rPr lang="en-GB" sz="2200" dirty="0">
                <a:latin typeface="Open Sans"/>
                <a:cs typeface="Arial" pitchFamily="34" charset="0"/>
              </a:rPr>
              <a:t>So far we have looked at </a:t>
            </a:r>
            <a:r>
              <a:rPr lang="en-GB" sz="2200" dirty="0" err="1">
                <a:latin typeface="Open Sans"/>
                <a:cs typeface="Arial" pitchFamily="34" charset="0"/>
              </a:rPr>
              <a:t>behaviors</a:t>
            </a:r>
            <a:r>
              <a:rPr lang="en-GB" sz="2200" dirty="0">
                <a:latin typeface="Open Sans"/>
                <a:cs typeface="Arial" pitchFamily="34" charset="0"/>
              </a:rPr>
              <a:t> that try to match position with a target.</a:t>
            </a:r>
          </a:p>
          <a:p>
            <a:pPr marL="342900" indent="-342900" algn="just">
              <a:buFont typeface="Arial" panose="020B0604020202020204" pitchFamily="34" charset="0"/>
              <a:buChar char="•"/>
              <a:defRPr/>
            </a:pPr>
            <a:r>
              <a:rPr lang="en-GB" sz="2200" dirty="0">
                <a:latin typeface="Open Sans"/>
                <a:cs typeface="Arial" pitchFamily="34" charset="0"/>
              </a:rPr>
              <a:t>We could do the same with velocity, but on its own this </a:t>
            </a:r>
            <a:r>
              <a:rPr lang="en-GB" sz="2200" dirty="0" err="1">
                <a:latin typeface="Open Sans"/>
                <a:cs typeface="Arial" pitchFamily="34" charset="0"/>
              </a:rPr>
              <a:t>behavior</a:t>
            </a:r>
            <a:r>
              <a:rPr lang="en-GB" sz="2200" dirty="0">
                <a:latin typeface="Open Sans"/>
                <a:cs typeface="Arial" pitchFamily="34" charset="0"/>
              </a:rPr>
              <a:t> is seldom useful. </a:t>
            </a:r>
          </a:p>
          <a:p>
            <a:pPr marL="342900" indent="-342900" algn="just">
              <a:buFont typeface="Arial" panose="020B0604020202020204" pitchFamily="34" charset="0"/>
              <a:buChar char="•"/>
              <a:defRPr/>
            </a:pPr>
            <a:r>
              <a:rPr lang="en-GB" sz="2200" dirty="0">
                <a:latin typeface="Open Sans"/>
                <a:cs typeface="Arial" pitchFamily="34" charset="0"/>
              </a:rPr>
              <a:t>It could be used to make a character mimic the motion of a target, but this isn’t very useful. </a:t>
            </a:r>
          </a:p>
          <a:p>
            <a:pPr marL="342900" indent="-342900" algn="just">
              <a:buFont typeface="Arial" panose="020B0604020202020204" pitchFamily="34" charset="0"/>
              <a:buChar char="•"/>
              <a:defRPr/>
            </a:pPr>
            <a:r>
              <a:rPr lang="en-GB" sz="2200" dirty="0">
                <a:latin typeface="Open Sans"/>
                <a:cs typeface="Arial" pitchFamily="34" charset="0"/>
              </a:rPr>
              <a:t>Where it does become critical is when combined with other </a:t>
            </a:r>
            <a:r>
              <a:rPr lang="en-GB" sz="2200" dirty="0" err="1">
                <a:latin typeface="Open Sans"/>
                <a:cs typeface="Arial" pitchFamily="34" charset="0"/>
              </a:rPr>
              <a:t>behaviors</a:t>
            </a:r>
            <a:r>
              <a:rPr lang="en-GB" sz="2200" dirty="0">
                <a:latin typeface="Open Sans"/>
                <a:cs typeface="Arial" pitchFamily="34" charset="0"/>
              </a:rPr>
              <a:t>. It is one of the constituents of the flocking steering </a:t>
            </a:r>
            <a:r>
              <a:rPr lang="en-GB" sz="2200" dirty="0" err="1">
                <a:latin typeface="Open Sans"/>
                <a:cs typeface="Arial" pitchFamily="34" charset="0"/>
              </a:rPr>
              <a:t>behavior</a:t>
            </a:r>
            <a:r>
              <a:rPr lang="en-GB" sz="2200" dirty="0">
                <a:latin typeface="Open Sans"/>
                <a:cs typeface="Arial" pitchFamily="34" charset="0"/>
              </a:rPr>
              <a:t>, for example.</a:t>
            </a:r>
          </a:p>
        </p:txBody>
      </p:sp>
    </p:spTree>
    <p:extLst>
      <p:ext uri="{BB962C8B-B14F-4D97-AF65-F5344CB8AC3E}">
        <p14:creationId xmlns:p14="http://schemas.microsoft.com/office/powerpoint/2010/main" val="20774926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743200" y="457200"/>
            <a:ext cx="6248401" cy="584775"/>
          </a:xfrm>
          <a:prstGeom prst="rect">
            <a:avLst/>
          </a:prstGeom>
          <a:noFill/>
        </p:spPr>
        <p:txBody>
          <a:bodyPr wrap="square" rtlCol="0">
            <a:spAutoFit/>
          </a:bodyPr>
          <a:lstStyle/>
          <a:p>
            <a:pPr algn="ctr"/>
            <a:r>
              <a:rPr lang="en-GB" sz="3200" b="1" dirty="0">
                <a:ea typeface="Tahoma" panose="020B0604030504040204" pitchFamily="34" charset="0"/>
                <a:cs typeface="Arial" pitchFamily="34" charset="0"/>
              </a:rPr>
              <a:t>Steering </a:t>
            </a:r>
            <a:r>
              <a:rPr lang="en-GB" sz="3200" b="1" dirty="0" err="1">
                <a:ea typeface="Tahoma" panose="020B0604030504040204" pitchFamily="34" charset="0"/>
                <a:cs typeface="Arial" pitchFamily="34" charset="0"/>
              </a:rPr>
              <a:t>Behaviors</a:t>
            </a:r>
            <a:endParaRPr lang="en-GB" sz="3200" b="1" dirty="0">
              <a:ea typeface="Tahoma" panose="020B0604030504040204" pitchFamily="34" charset="0"/>
              <a:cs typeface="Arial" pitchFamily="34" charset="0"/>
            </a:endParaRPr>
          </a:p>
        </p:txBody>
      </p:sp>
      <p:sp>
        <p:nvSpPr>
          <p:cNvPr id="4" name="TextBox 3"/>
          <p:cNvSpPr txBox="1"/>
          <p:nvPr/>
        </p:nvSpPr>
        <p:spPr>
          <a:xfrm>
            <a:off x="990600" y="1831062"/>
            <a:ext cx="7848600" cy="4493538"/>
          </a:xfrm>
          <a:prstGeom prst="rect">
            <a:avLst/>
          </a:prstGeom>
          <a:noFill/>
        </p:spPr>
        <p:txBody>
          <a:bodyPr wrap="square" rtlCol="0">
            <a:spAutoFit/>
          </a:bodyPr>
          <a:lstStyle/>
          <a:p>
            <a:pPr algn="just">
              <a:defRPr/>
            </a:pPr>
            <a:r>
              <a:rPr lang="en-GB" sz="2200" b="1" dirty="0">
                <a:latin typeface="Open Sans"/>
                <a:cs typeface="Arial" pitchFamily="34" charset="0"/>
              </a:rPr>
              <a:t>Delegated </a:t>
            </a:r>
            <a:r>
              <a:rPr lang="en-GB" sz="2200" b="1" dirty="0" err="1">
                <a:latin typeface="Open Sans"/>
                <a:cs typeface="Arial" pitchFamily="34" charset="0"/>
              </a:rPr>
              <a:t>Behaviors</a:t>
            </a:r>
            <a:endParaRPr lang="en-GB" sz="2200" b="1" dirty="0">
              <a:latin typeface="Open Sans"/>
              <a:cs typeface="Arial" pitchFamily="34" charset="0"/>
            </a:endParaRPr>
          </a:p>
          <a:p>
            <a:pPr marL="342900" indent="-342900" algn="just">
              <a:buFont typeface="Arial" panose="020B0604020202020204" pitchFamily="34" charset="0"/>
              <a:buChar char="•"/>
              <a:defRPr/>
            </a:pPr>
            <a:r>
              <a:rPr lang="en-GB" sz="2200" dirty="0">
                <a:latin typeface="Open Sans"/>
                <a:cs typeface="Arial" pitchFamily="34" charset="0"/>
              </a:rPr>
              <a:t>All the </a:t>
            </a:r>
            <a:r>
              <a:rPr lang="en-GB" sz="2200" dirty="0" err="1">
                <a:latin typeface="Open Sans"/>
                <a:cs typeface="Arial" pitchFamily="34" charset="0"/>
              </a:rPr>
              <a:t>behaviors</a:t>
            </a:r>
            <a:r>
              <a:rPr lang="en-GB" sz="2200" dirty="0">
                <a:latin typeface="Open Sans"/>
                <a:cs typeface="Arial" pitchFamily="34" charset="0"/>
              </a:rPr>
              <a:t> that follow have the same basic structure: they calculate a target, either position or orientation (they could use velocity, but none of those we’re going to cover does), and then they delegate to one of the other </a:t>
            </a:r>
            <a:r>
              <a:rPr lang="en-GB" sz="2200" dirty="0" err="1">
                <a:latin typeface="Open Sans"/>
                <a:cs typeface="Arial" pitchFamily="34" charset="0"/>
              </a:rPr>
              <a:t>behaviors</a:t>
            </a:r>
            <a:r>
              <a:rPr lang="en-GB" sz="2200" dirty="0">
                <a:latin typeface="Open Sans"/>
                <a:cs typeface="Arial" pitchFamily="34" charset="0"/>
              </a:rPr>
              <a:t> to calculate the steering. </a:t>
            </a:r>
          </a:p>
          <a:p>
            <a:pPr marL="342900" indent="-342900" algn="just">
              <a:buFont typeface="Arial" panose="020B0604020202020204" pitchFamily="34" charset="0"/>
              <a:buChar char="•"/>
              <a:defRPr/>
            </a:pPr>
            <a:r>
              <a:rPr lang="en-GB" sz="2200" dirty="0">
                <a:latin typeface="Open Sans"/>
                <a:cs typeface="Arial" pitchFamily="34" charset="0"/>
              </a:rPr>
              <a:t>The target calculation can be based on many inputs. </a:t>
            </a:r>
          </a:p>
          <a:p>
            <a:pPr marL="342900" indent="-342900" algn="just">
              <a:buFont typeface="Arial" panose="020B0604020202020204" pitchFamily="34" charset="0"/>
              <a:buChar char="•"/>
              <a:defRPr/>
            </a:pPr>
            <a:r>
              <a:rPr lang="en-GB" sz="2200" dirty="0">
                <a:latin typeface="Open Sans"/>
                <a:cs typeface="Arial" pitchFamily="34" charset="0"/>
              </a:rPr>
              <a:t>Pursue, for example, calculates a target for seek based on the motion of another target. </a:t>
            </a:r>
          </a:p>
          <a:p>
            <a:pPr marL="342900" indent="-342900" algn="just">
              <a:buFont typeface="Arial" panose="020B0604020202020204" pitchFamily="34" charset="0"/>
              <a:buChar char="•"/>
              <a:defRPr/>
            </a:pPr>
            <a:r>
              <a:rPr lang="en-GB" sz="2200" dirty="0">
                <a:latin typeface="Open Sans"/>
                <a:cs typeface="Arial" pitchFamily="34" charset="0"/>
              </a:rPr>
              <a:t>Collision avoidance creates a target for flee based on the proximity of an obstacle.</a:t>
            </a:r>
          </a:p>
          <a:p>
            <a:pPr marL="342900" indent="-342900" algn="just">
              <a:buFont typeface="Arial" panose="020B0604020202020204" pitchFamily="34" charset="0"/>
              <a:buChar char="•"/>
              <a:defRPr/>
            </a:pPr>
            <a:r>
              <a:rPr lang="en-GB" sz="2200" dirty="0">
                <a:latin typeface="Open Sans"/>
                <a:cs typeface="Arial" pitchFamily="34" charset="0"/>
              </a:rPr>
              <a:t>And wander creates its own target that meanders around as it moves.</a:t>
            </a:r>
          </a:p>
        </p:txBody>
      </p:sp>
    </p:spTree>
    <p:extLst>
      <p:ext uri="{BB962C8B-B14F-4D97-AF65-F5344CB8AC3E}">
        <p14:creationId xmlns:p14="http://schemas.microsoft.com/office/powerpoint/2010/main" val="14502934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743200" y="457200"/>
            <a:ext cx="6248401" cy="584775"/>
          </a:xfrm>
          <a:prstGeom prst="rect">
            <a:avLst/>
          </a:prstGeom>
          <a:noFill/>
        </p:spPr>
        <p:txBody>
          <a:bodyPr wrap="square" rtlCol="0">
            <a:spAutoFit/>
          </a:bodyPr>
          <a:lstStyle/>
          <a:p>
            <a:pPr algn="ctr"/>
            <a:r>
              <a:rPr lang="en-GB" sz="3200" b="1" dirty="0">
                <a:ea typeface="Tahoma" panose="020B0604030504040204" pitchFamily="34" charset="0"/>
                <a:cs typeface="Arial" pitchFamily="34" charset="0"/>
              </a:rPr>
              <a:t>Steering </a:t>
            </a:r>
            <a:r>
              <a:rPr lang="en-GB" sz="3200" b="1" dirty="0" err="1">
                <a:ea typeface="Tahoma" panose="020B0604030504040204" pitchFamily="34" charset="0"/>
                <a:cs typeface="Arial" pitchFamily="34" charset="0"/>
              </a:rPr>
              <a:t>Behaviors</a:t>
            </a:r>
            <a:endParaRPr lang="en-GB" sz="3200" b="1" dirty="0">
              <a:ea typeface="Tahoma" panose="020B0604030504040204" pitchFamily="34" charset="0"/>
              <a:cs typeface="Arial" pitchFamily="34" charset="0"/>
            </a:endParaRPr>
          </a:p>
        </p:txBody>
      </p:sp>
      <p:sp>
        <p:nvSpPr>
          <p:cNvPr id="4" name="TextBox 3"/>
          <p:cNvSpPr txBox="1"/>
          <p:nvPr/>
        </p:nvSpPr>
        <p:spPr>
          <a:xfrm>
            <a:off x="990600" y="1447800"/>
            <a:ext cx="7848600" cy="1107996"/>
          </a:xfrm>
          <a:prstGeom prst="rect">
            <a:avLst/>
          </a:prstGeom>
          <a:noFill/>
        </p:spPr>
        <p:txBody>
          <a:bodyPr wrap="square" rtlCol="0">
            <a:spAutoFit/>
          </a:bodyPr>
          <a:lstStyle/>
          <a:p>
            <a:pPr algn="just">
              <a:defRPr/>
            </a:pPr>
            <a:r>
              <a:rPr lang="en-GB" sz="2200" b="1" dirty="0">
                <a:latin typeface="Open Sans"/>
                <a:cs typeface="Arial" pitchFamily="34" charset="0"/>
              </a:rPr>
              <a:t>Pursue and Evade</a:t>
            </a:r>
          </a:p>
          <a:p>
            <a:pPr algn="just">
              <a:defRPr/>
            </a:pPr>
            <a:r>
              <a:rPr lang="en-GB" sz="2200" dirty="0">
                <a:latin typeface="Open Sans"/>
                <a:cs typeface="Arial" pitchFamily="34" charset="0"/>
              </a:rPr>
              <a:t>a seek </a:t>
            </a:r>
            <a:r>
              <a:rPr lang="en-GB" sz="2200" dirty="0" err="1">
                <a:latin typeface="Open Sans"/>
                <a:cs typeface="Arial" pitchFamily="34" charset="0"/>
              </a:rPr>
              <a:t>behavior</a:t>
            </a:r>
            <a:r>
              <a:rPr lang="en-GB" sz="2200" dirty="0">
                <a:latin typeface="Open Sans"/>
                <a:cs typeface="Arial" pitchFamily="34" charset="0"/>
              </a:rPr>
              <a:t> and a pursue </a:t>
            </a:r>
            <a:r>
              <a:rPr lang="en-GB" sz="2200" dirty="0" err="1">
                <a:latin typeface="Open Sans"/>
                <a:cs typeface="Arial" pitchFamily="34" charset="0"/>
              </a:rPr>
              <a:t>behavior</a:t>
            </a:r>
            <a:r>
              <a:rPr lang="en-GB" sz="2200" dirty="0">
                <a:latin typeface="Open Sans"/>
                <a:cs typeface="Arial" pitchFamily="34" charset="0"/>
              </a:rPr>
              <a:t> chasing the same target</a:t>
            </a:r>
          </a:p>
        </p:txBody>
      </p:sp>
      <p:pic>
        <p:nvPicPr>
          <p:cNvPr id="2" name="Picture 1"/>
          <p:cNvPicPr>
            <a:picLocks noChangeAspect="1"/>
          </p:cNvPicPr>
          <p:nvPr/>
        </p:nvPicPr>
        <p:blipFill rotWithShape="1">
          <a:blip r:embed="rId3"/>
          <a:srcRect l="51757" t="52083" r="23060" b="21876"/>
          <a:stretch/>
        </p:blipFill>
        <p:spPr>
          <a:xfrm>
            <a:off x="1219200" y="2527004"/>
            <a:ext cx="3124200" cy="1816395"/>
          </a:xfrm>
          <a:prstGeom prst="rect">
            <a:avLst/>
          </a:prstGeom>
        </p:spPr>
      </p:pic>
      <p:sp>
        <p:nvSpPr>
          <p:cNvPr id="3" name="Rectangle 2"/>
          <p:cNvSpPr/>
          <p:nvPr/>
        </p:nvSpPr>
        <p:spPr>
          <a:xfrm>
            <a:off x="4493343" y="2971800"/>
            <a:ext cx="4230774" cy="430887"/>
          </a:xfrm>
          <a:prstGeom prst="rect">
            <a:avLst/>
          </a:prstGeom>
        </p:spPr>
        <p:txBody>
          <a:bodyPr wrap="none">
            <a:spAutoFit/>
          </a:bodyPr>
          <a:lstStyle/>
          <a:p>
            <a:r>
              <a:rPr lang="en-GB" sz="2200" dirty="0">
                <a:latin typeface="+mj-lt"/>
              </a:rPr>
              <a:t>Seek moving in the wrong direction</a:t>
            </a:r>
            <a:endParaRPr lang="en-US" sz="2200" dirty="0">
              <a:latin typeface="+mj-lt"/>
            </a:endParaRPr>
          </a:p>
        </p:txBody>
      </p:sp>
      <p:pic>
        <p:nvPicPr>
          <p:cNvPr id="6" name="Picture 5"/>
          <p:cNvPicPr>
            <a:picLocks noChangeAspect="1"/>
          </p:cNvPicPr>
          <p:nvPr/>
        </p:nvPicPr>
        <p:blipFill rotWithShape="1">
          <a:blip r:embed="rId4"/>
          <a:srcRect l="50000" t="40625" r="18960" b="26042"/>
          <a:stretch/>
        </p:blipFill>
        <p:spPr>
          <a:xfrm>
            <a:off x="1219199" y="4419600"/>
            <a:ext cx="3912395" cy="2362200"/>
          </a:xfrm>
          <a:prstGeom prst="rect">
            <a:avLst/>
          </a:prstGeom>
        </p:spPr>
      </p:pic>
      <p:sp>
        <p:nvSpPr>
          <p:cNvPr id="7" name="Rectangle 6"/>
          <p:cNvSpPr/>
          <p:nvPr/>
        </p:nvSpPr>
        <p:spPr>
          <a:xfrm>
            <a:off x="5416672" y="5301734"/>
            <a:ext cx="2069797" cy="430887"/>
          </a:xfrm>
          <a:prstGeom prst="rect">
            <a:avLst/>
          </a:prstGeom>
        </p:spPr>
        <p:txBody>
          <a:bodyPr wrap="none">
            <a:spAutoFit/>
          </a:bodyPr>
          <a:lstStyle/>
          <a:p>
            <a:r>
              <a:rPr lang="en-US" sz="2200" dirty="0">
                <a:latin typeface="+mj-lt"/>
              </a:rPr>
              <a:t>Seek and pursue</a:t>
            </a:r>
          </a:p>
        </p:txBody>
      </p:sp>
    </p:spTree>
    <p:extLst>
      <p:ext uri="{BB962C8B-B14F-4D97-AF65-F5344CB8AC3E}">
        <p14:creationId xmlns:p14="http://schemas.microsoft.com/office/powerpoint/2010/main" val="93339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743200" y="457200"/>
            <a:ext cx="6248401" cy="584775"/>
          </a:xfrm>
          <a:prstGeom prst="rect">
            <a:avLst/>
          </a:prstGeom>
          <a:noFill/>
        </p:spPr>
        <p:txBody>
          <a:bodyPr wrap="square" rtlCol="0">
            <a:spAutoFit/>
          </a:bodyPr>
          <a:lstStyle/>
          <a:p>
            <a:pPr algn="ctr"/>
            <a:r>
              <a:rPr lang="en-GB" sz="3200" b="1" dirty="0">
                <a:ea typeface="Tahoma" panose="020B0604030504040204" pitchFamily="34" charset="0"/>
                <a:cs typeface="Arial" pitchFamily="34" charset="0"/>
              </a:rPr>
              <a:t>Steering </a:t>
            </a:r>
            <a:r>
              <a:rPr lang="en-GB" sz="3200" b="1" dirty="0" err="1">
                <a:ea typeface="Tahoma" panose="020B0604030504040204" pitchFamily="34" charset="0"/>
                <a:cs typeface="Arial" pitchFamily="34" charset="0"/>
              </a:rPr>
              <a:t>Behaviors</a:t>
            </a:r>
            <a:endParaRPr lang="en-GB" sz="3200" b="1" dirty="0">
              <a:ea typeface="Tahoma" panose="020B0604030504040204" pitchFamily="34" charset="0"/>
              <a:cs typeface="Arial" pitchFamily="34" charset="0"/>
            </a:endParaRPr>
          </a:p>
        </p:txBody>
      </p:sp>
      <p:sp>
        <p:nvSpPr>
          <p:cNvPr id="4" name="TextBox 3"/>
          <p:cNvSpPr txBox="1"/>
          <p:nvPr/>
        </p:nvSpPr>
        <p:spPr>
          <a:xfrm>
            <a:off x="990600" y="1447800"/>
            <a:ext cx="7848600" cy="5539978"/>
          </a:xfrm>
          <a:prstGeom prst="rect">
            <a:avLst/>
          </a:prstGeom>
          <a:noFill/>
        </p:spPr>
        <p:txBody>
          <a:bodyPr wrap="square" rtlCol="0">
            <a:spAutoFit/>
          </a:bodyPr>
          <a:lstStyle/>
          <a:p>
            <a:pPr algn="just">
              <a:defRPr/>
            </a:pPr>
            <a:r>
              <a:rPr lang="en-GB" sz="2200" b="1" dirty="0">
                <a:latin typeface="Open Sans"/>
                <a:cs typeface="Arial" pitchFamily="34" charset="0"/>
              </a:rPr>
              <a:t>Face</a:t>
            </a:r>
          </a:p>
          <a:p>
            <a:pPr marL="342900" indent="-342900" algn="just">
              <a:buFont typeface="Arial" panose="020B0604020202020204" pitchFamily="34" charset="0"/>
              <a:buChar char="•"/>
              <a:defRPr/>
            </a:pPr>
            <a:r>
              <a:rPr lang="en-GB" sz="2000" dirty="0">
                <a:latin typeface="Open Sans"/>
                <a:cs typeface="Arial" pitchFamily="34" charset="0"/>
              </a:rPr>
              <a:t>The face </a:t>
            </a:r>
            <a:r>
              <a:rPr lang="en-GB" sz="2000" dirty="0" err="1">
                <a:latin typeface="Open Sans"/>
                <a:cs typeface="Arial" pitchFamily="34" charset="0"/>
              </a:rPr>
              <a:t>behavior</a:t>
            </a:r>
            <a:r>
              <a:rPr lang="en-GB" sz="2000" dirty="0">
                <a:latin typeface="Open Sans"/>
                <a:cs typeface="Arial" pitchFamily="34" charset="0"/>
              </a:rPr>
              <a:t> makes a character look at its target. </a:t>
            </a:r>
          </a:p>
          <a:p>
            <a:pPr marL="342900" indent="-342900" algn="just">
              <a:buFont typeface="Arial" panose="020B0604020202020204" pitchFamily="34" charset="0"/>
              <a:buChar char="•"/>
              <a:defRPr/>
            </a:pPr>
            <a:r>
              <a:rPr lang="en-GB" sz="2000" dirty="0">
                <a:latin typeface="Open Sans"/>
                <a:cs typeface="Arial" pitchFamily="34" charset="0"/>
              </a:rPr>
              <a:t>It delegates to the align </a:t>
            </a:r>
            <a:r>
              <a:rPr lang="en-GB" sz="2000" dirty="0" err="1">
                <a:latin typeface="Open Sans"/>
                <a:cs typeface="Arial" pitchFamily="34" charset="0"/>
              </a:rPr>
              <a:t>behavior</a:t>
            </a:r>
            <a:r>
              <a:rPr lang="en-GB" sz="2000" dirty="0">
                <a:latin typeface="Open Sans"/>
                <a:cs typeface="Arial" pitchFamily="34" charset="0"/>
              </a:rPr>
              <a:t> to perform the rotation but calculates the target orientation first.</a:t>
            </a:r>
          </a:p>
          <a:p>
            <a:pPr marL="342900" indent="-342900" algn="just">
              <a:buFont typeface="Arial" panose="020B0604020202020204" pitchFamily="34" charset="0"/>
              <a:buChar char="•"/>
              <a:defRPr/>
            </a:pPr>
            <a:r>
              <a:rPr lang="en-GB" sz="2000" dirty="0">
                <a:latin typeface="Open Sans"/>
                <a:cs typeface="Arial" pitchFamily="34" charset="0"/>
              </a:rPr>
              <a:t>The target orientation is generated from the relative position of the target to the character. </a:t>
            </a:r>
          </a:p>
          <a:p>
            <a:pPr algn="just">
              <a:defRPr/>
            </a:pPr>
            <a:r>
              <a:rPr lang="en-GB" sz="2200" b="1" dirty="0">
                <a:latin typeface="Open Sans"/>
                <a:cs typeface="Arial" pitchFamily="34" charset="0"/>
              </a:rPr>
              <a:t>Looking Where You’re Going</a:t>
            </a:r>
          </a:p>
          <a:p>
            <a:pPr marL="342900" indent="-342900" algn="just">
              <a:buFont typeface="Arial" panose="020B0604020202020204" pitchFamily="34" charset="0"/>
              <a:buChar char="•"/>
              <a:defRPr/>
            </a:pPr>
            <a:r>
              <a:rPr lang="en-GB" sz="2000" dirty="0">
                <a:latin typeface="Open Sans"/>
                <a:cs typeface="Arial" pitchFamily="34" charset="0"/>
              </a:rPr>
              <a:t>In many cases, however, we would like the character to face in the direction it is moving.</a:t>
            </a:r>
          </a:p>
          <a:p>
            <a:pPr marL="342900" indent="-342900" algn="just">
              <a:buFont typeface="Arial" panose="020B0604020202020204" pitchFamily="34" charset="0"/>
              <a:buChar char="•"/>
              <a:defRPr/>
            </a:pPr>
            <a:r>
              <a:rPr lang="en-GB" sz="2000" dirty="0">
                <a:latin typeface="Open Sans"/>
                <a:cs typeface="Arial" pitchFamily="34" charset="0"/>
              </a:rPr>
              <a:t>In the kinematic movement algorithms we set it directly. Using the align </a:t>
            </a:r>
            <a:r>
              <a:rPr lang="en-GB" sz="2000" dirty="0" err="1">
                <a:latin typeface="Open Sans"/>
                <a:cs typeface="Arial" pitchFamily="34" charset="0"/>
              </a:rPr>
              <a:t>behavior</a:t>
            </a:r>
            <a:r>
              <a:rPr lang="en-GB" sz="2000" dirty="0">
                <a:latin typeface="Open Sans"/>
                <a:cs typeface="Arial" pitchFamily="34" charset="0"/>
              </a:rPr>
              <a:t>, we can give the character angular acceleration to make it face the right way. </a:t>
            </a:r>
          </a:p>
          <a:p>
            <a:pPr marL="342900" indent="-342900" algn="just">
              <a:buFont typeface="Arial" panose="020B0604020202020204" pitchFamily="34" charset="0"/>
              <a:buChar char="•"/>
              <a:defRPr/>
            </a:pPr>
            <a:r>
              <a:rPr lang="en-GB" sz="2000" dirty="0">
                <a:latin typeface="Open Sans"/>
                <a:cs typeface="Arial" pitchFamily="34" charset="0"/>
              </a:rPr>
              <a:t>In this way the character changes facing gradually, which can look more natural, especially for aerial vehicles such as helicopters or hovercraft or for human characters that can move sideways (providing sidestep animations are available, of course).</a:t>
            </a:r>
          </a:p>
        </p:txBody>
      </p:sp>
    </p:spTree>
    <p:extLst>
      <p:ext uri="{BB962C8B-B14F-4D97-AF65-F5344CB8AC3E}">
        <p14:creationId xmlns:p14="http://schemas.microsoft.com/office/powerpoint/2010/main" val="12936811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743200" y="457200"/>
            <a:ext cx="6248401" cy="584775"/>
          </a:xfrm>
          <a:prstGeom prst="rect">
            <a:avLst/>
          </a:prstGeom>
          <a:noFill/>
        </p:spPr>
        <p:txBody>
          <a:bodyPr wrap="square" rtlCol="0">
            <a:spAutoFit/>
          </a:bodyPr>
          <a:lstStyle/>
          <a:p>
            <a:pPr algn="ctr"/>
            <a:r>
              <a:rPr lang="en-GB" sz="3200" b="1" dirty="0">
                <a:ea typeface="Tahoma" panose="020B0604030504040204" pitchFamily="34" charset="0"/>
                <a:cs typeface="Arial" pitchFamily="34" charset="0"/>
              </a:rPr>
              <a:t>Steering </a:t>
            </a:r>
            <a:r>
              <a:rPr lang="en-GB" sz="3200" b="1" dirty="0" err="1">
                <a:ea typeface="Tahoma" panose="020B0604030504040204" pitchFamily="34" charset="0"/>
                <a:cs typeface="Arial" pitchFamily="34" charset="0"/>
              </a:rPr>
              <a:t>Behaviors</a:t>
            </a:r>
            <a:endParaRPr lang="en-GB" sz="3200" b="1" dirty="0">
              <a:ea typeface="Tahoma" panose="020B0604030504040204" pitchFamily="34" charset="0"/>
              <a:cs typeface="Arial" pitchFamily="34" charset="0"/>
            </a:endParaRPr>
          </a:p>
        </p:txBody>
      </p:sp>
      <p:sp>
        <p:nvSpPr>
          <p:cNvPr id="4" name="TextBox 3"/>
          <p:cNvSpPr txBox="1"/>
          <p:nvPr/>
        </p:nvSpPr>
        <p:spPr>
          <a:xfrm>
            <a:off x="914401" y="1447800"/>
            <a:ext cx="8077200" cy="5016758"/>
          </a:xfrm>
          <a:prstGeom prst="rect">
            <a:avLst/>
          </a:prstGeom>
          <a:noFill/>
        </p:spPr>
        <p:txBody>
          <a:bodyPr wrap="square" rtlCol="0">
            <a:spAutoFit/>
          </a:bodyPr>
          <a:lstStyle/>
          <a:p>
            <a:pPr marL="342900" indent="-342900" algn="just">
              <a:buFont typeface="Arial" panose="020B0604020202020204" pitchFamily="34" charset="0"/>
              <a:buChar char="•"/>
              <a:defRPr/>
            </a:pPr>
            <a:r>
              <a:rPr lang="en-GB" sz="2200" b="1" dirty="0">
                <a:latin typeface="Open Sans"/>
                <a:cs typeface="Arial" pitchFamily="34" charset="0"/>
              </a:rPr>
              <a:t>Wander</a:t>
            </a:r>
          </a:p>
          <a:p>
            <a:pPr marL="354013" algn="just">
              <a:defRPr/>
            </a:pPr>
            <a:r>
              <a:rPr lang="en-GB" sz="2000" dirty="0">
                <a:latin typeface="Open Sans"/>
                <a:cs typeface="Arial" pitchFamily="34" charset="0"/>
              </a:rPr>
              <a:t>The wander </a:t>
            </a:r>
            <a:r>
              <a:rPr lang="en-GB" sz="2000" dirty="0" err="1">
                <a:latin typeface="Open Sans"/>
                <a:cs typeface="Arial" pitchFamily="34" charset="0"/>
              </a:rPr>
              <a:t>behavior</a:t>
            </a:r>
            <a:r>
              <a:rPr lang="en-GB" sz="2000" dirty="0">
                <a:latin typeface="Open Sans"/>
                <a:cs typeface="Arial" pitchFamily="34" charset="0"/>
              </a:rPr>
              <a:t> controls a character moving aimlessly about.</a:t>
            </a:r>
          </a:p>
          <a:p>
            <a:pPr marL="342900" indent="-342900" algn="just">
              <a:buFont typeface="Arial" panose="020B0604020202020204" pitchFamily="34" charset="0"/>
              <a:buChar char="•"/>
              <a:defRPr/>
            </a:pPr>
            <a:r>
              <a:rPr lang="en-GB" sz="2200" b="1" dirty="0">
                <a:latin typeface="Open Sans"/>
                <a:cs typeface="Arial" pitchFamily="34" charset="0"/>
              </a:rPr>
              <a:t>Path Following</a:t>
            </a:r>
          </a:p>
          <a:p>
            <a:pPr marL="354013" algn="just">
              <a:defRPr/>
            </a:pPr>
            <a:r>
              <a:rPr lang="en-GB" sz="2000" dirty="0">
                <a:latin typeface="Open Sans"/>
                <a:cs typeface="Arial" pitchFamily="34" charset="0"/>
              </a:rPr>
              <a:t>Path following, as it is usually implemented, is a delegated </a:t>
            </a:r>
            <a:r>
              <a:rPr lang="en-GB" sz="2000" dirty="0" err="1">
                <a:latin typeface="Open Sans"/>
                <a:cs typeface="Arial" pitchFamily="34" charset="0"/>
              </a:rPr>
              <a:t>behavior</a:t>
            </a:r>
            <a:endParaRPr lang="en-GB" sz="2000" dirty="0">
              <a:latin typeface="Open Sans"/>
              <a:cs typeface="Arial" pitchFamily="34" charset="0"/>
            </a:endParaRPr>
          </a:p>
          <a:p>
            <a:pPr marL="342900" indent="-342900" algn="just">
              <a:buFont typeface="Arial" panose="020B0604020202020204" pitchFamily="34" charset="0"/>
              <a:buChar char="•"/>
              <a:defRPr/>
            </a:pPr>
            <a:r>
              <a:rPr lang="en-GB" sz="2200" b="1" dirty="0">
                <a:latin typeface="Open Sans"/>
                <a:cs typeface="Arial" pitchFamily="34" charset="0"/>
              </a:rPr>
              <a:t>Separation</a:t>
            </a:r>
          </a:p>
          <a:p>
            <a:pPr marL="354013" algn="just">
              <a:defRPr/>
            </a:pPr>
            <a:r>
              <a:rPr lang="en-GB" sz="2000" dirty="0">
                <a:latin typeface="Open Sans"/>
                <a:cs typeface="Arial" pitchFamily="34" charset="0"/>
              </a:rPr>
              <a:t>The separation </a:t>
            </a:r>
            <a:r>
              <a:rPr lang="en-GB" sz="2000" dirty="0" err="1">
                <a:latin typeface="Open Sans"/>
                <a:cs typeface="Arial" pitchFamily="34" charset="0"/>
              </a:rPr>
              <a:t>behavior</a:t>
            </a:r>
            <a:r>
              <a:rPr lang="en-GB" sz="2000" dirty="0">
                <a:latin typeface="Open Sans"/>
                <a:cs typeface="Arial" pitchFamily="34" charset="0"/>
              </a:rPr>
              <a:t> is common in crowd simulations, where a number of characters are all heading in roughly the same direction</a:t>
            </a:r>
          </a:p>
          <a:p>
            <a:pPr marL="342900" indent="-342900" algn="just">
              <a:buFont typeface="Arial" panose="020B0604020202020204" pitchFamily="34" charset="0"/>
              <a:buChar char="•"/>
              <a:defRPr/>
            </a:pPr>
            <a:r>
              <a:rPr lang="en-GB" sz="2200" b="1" dirty="0">
                <a:latin typeface="Open Sans"/>
                <a:cs typeface="Arial" pitchFamily="34" charset="0"/>
              </a:rPr>
              <a:t>Collision Avoidance</a:t>
            </a:r>
          </a:p>
          <a:p>
            <a:pPr marL="354013" algn="just">
              <a:defRPr/>
            </a:pPr>
            <a:r>
              <a:rPr lang="en-GB" sz="2000" dirty="0">
                <a:latin typeface="Open Sans"/>
                <a:cs typeface="Arial" pitchFamily="34" charset="0"/>
              </a:rPr>
              <a:t>A simple approach is to use a variation of the evade or separation </a:t>
            </a:r>
            <a:r>
              <a:rPr lang="en-GB" sz="2000" dirty="0" err="1">
                <a:latin typeface="Open Sans"/>
                <a:cs typeface="Arial" pitchFamily="34" charset="0"/>
              </a:rPr>
              <a:t>behavior</a:t>
            </a:r>
            <a:r>
              <a:rPr lang="en-GB" sz="2000" dirty="0">
                <a:latin typeface="Open Sans"/>
                <a:cs typeface="Arial" pitchFamily="34" charset="0"/>
              </a:rPr>
              <a:t>, which only engages if the target is within a cone in front of the character</a:t>
            </a:r>
          </a:p>
          <a:p>
            <a:pPr marL="342900" indent="-342900" algn="just">
              <a:buFont typeface="Arial" panose="020B0604020202020204" pitchFamily="34" charset="0"/>
              <a:buChar char="•"/>
              <a:defRPr/>
            </a:pPr>
            <a:r>
              <a:rPr lang="en-GB" sz="2200" b="1" dirty="0">
                <a:latin typeface="Open Sans"/>
                <a:cs typeface="Arial" pitchFamily="34" charset="0"/>
              </a:rPr>
              <a:t>Obstacle and Wall Avoidance</a:t>
            </a:r>
          </a:p>
          <a:p>
            <a:pPr marL="354013" algn="just">
              <a:defRPr/>
            </a:pPr>
            <a:r>
              <a:rPr lang="en-GB" sz="2000" dirty="0">
                <a:latin typeface="Open Sans"/>
                <a:cs typeface="Arial" pitchFamily="34" charset="0"/>
              </a:rPr>
              <a:t>The collision avoidance </a:t>
            </a:r>
            <a:r>
              <a:rPr lang="en-GB" sz="2000" dirty="0" err="1">
                <a:latin typeface="Open Sans"/>
                <a:cs typeface="Arial" pitchFamily="34" charset="0"/>
              </a:rPr>
              <a:t>behavior</a:t>
            </a:r>
            <a:r>
              <a:rPr lang="en-GB" sz="2000" dirty="0">
                <a:latin typeface="Open Sans"/>
                <a:cs typeface="Arial" pitchFamily="34" charset="0"/>
              </a:rPr>
              <a:t> assumes that targets are spherical.</a:t>
            </a:r>
          </a:p>
        </p:txBody>
      </p:sp>
    </p:spTree>
    <p:extLst>
      <p:ext uri="{BB962C8B-B14F-4D97-AF65-F5344CB8AC3E}">
        <p14:creationId xmlns:p14="http://schemas.microsoft.com/office/powerpoint/2010/main" val="27410323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667000" y="457200"/>
            <a:ext cx="6324601" cy="1077218"/>
          </a:xfrm>
          <a:prstGeom prst="rect">
            <a:avLst/>
          </a:prstGeom>
          <a:noFill/>
        </p:spPr>
        <p:txBody>
          <a:bodyPr wrap="square" rtlCol="0">
            <a:spAutoFit/>
          </a:bodyPr>
          <a:lstStyle/>
          <a:p>
            <a:pPr algn="ctr"/>
            <a:r>
              <a:rPr lang="en-GB" sz="3200" b="1" dirty="0">
                <a:ea typeface="Tahoma" panose="020B0604030504040204" pitchFamily="34" charset="0"/>
                <a:cs typeface="Arial" pitchFamily="34" charset="0"/>
              </a:rPr>
              <a:t>Predicting Physics:</a:t>
            </a:r>
          </a:p>
          <a:p>
            <a:pPr algn="ctr"/>
            <a:r>
              <a:rPr lang="en-GB" sz="3200" b="1" dirty="0">
                <a:ea typeface="Tahoma" panose="020B0604030504040204" pitchFamily="34" charset="0"/>
                <a:cs typeface="Arial" pitchFamily="34" charset="0"/>
              </a:rPr>
              <a:t>Aiming and Shooting</a:t>
            </a:r>
          </a:p>
        </p:txBody>
      </p:sp>
      <p:sp>
        <p:nvSpPr>
          <p:cNvPr id="7" name="TextBox 6"/>
          <p:cNvSpPr txBox="1"/>
          <p:nvPr/>
        </p:nvSpPr>
        <p:spPr>
          <a:xfrm>
            <a:off x="990600" y="1752600"/>
            <a:ext cx="7848600" cy="4493538"/>
          </a:xfrm>
          <a:prstGeom prst="rect">
            <a:avLst/>
          </a:prstGeom>
          <a:noFill/>
        </p:spPr>
        <p:txBody>
          <a:bodyPr wrap="square" rtlCol="0">
            <a:spAutoFit/>
          </a:bodyPr>
          <a:lstStyle/>
          <a:p>
            <a:pPr marL="236538" indent="-236538" algn="just">
              <a:buFont typeface="Arial" pitchFamily="34" charset="0"/>
              <a:buChar char="•"/>
              <a:defRPr/>
            </a:pPr>
            <a:r>
              <a:rPr lang="en-GB" sz="2200" dirty="0">
                <a:latin typeface="Open Sans"/>
                <a:ea typeface="Tahoma" panose="020B0604030504040204" pitchFamily="34" charset="0"/>
                <a:cs typeface="Arial" pitchFamily="34" charset="0"/>
              </a:rPr>
              <a:t>Firearms, and their fantasy counterparts, are a key feature of game design. In almost any game you choose to think of, the characters can wield some variety of projectile weapon. In a fantasy game it might be a crossbow or fireball spell, and in a science fiction (sci-fi) game it could be a disrupter or </a:t>
            </a:r>
            <a:r>
              <a:rPr lang="en-GB" sz="2200" dirty="0" err="1">
                <a:latin typeface="Open Sans"/>
                <a:ea typeface="Tahoma" panose="020B0604030504040204" pitchFamily="34" charset="0"/>
                <a:cs typeface="Arial" pitchFamily="34" charset="0"/>
              </a:rPr>
              <a:t>phaser</a:t>
            </a:r>
            <a:r>
              <a:rPr lang="en-GB" sz="2200" dirty="0">
                <a:latin typeface="Open Sans"/>
                <a:ea typeface="Tahoma" panose="020B0604030504040204" pitchFamily="34" charset="0"/>
                <a:cs typeface="Arial" pitchFamily="34" charset="0"/>
              </a:rPr>
              <a:t>.</a:t>
            </a:r>
          </a:p>
          <a:p>
            <a:pPr marL="236538" indent="-236538" algn="just">
              <a:buFont typeface="Arial" pitchFamily="34" charset="0"/>
              <a:buChar char="•"/>
              <a:defRPr/>
            </a:pPr>
            <a:endParaRPr lang="en-GB" sz="2200" dirty="0">
              <a:latin typeface="Open Sans"/>
              <a:ea typeface="Tahoma" panose="020B0604030504040204" pitchFamily="34" charset="0"/>
              <a:cs typeface="Arial" pitchFamily="34" charset="0"/>
            </a:endParaRPr>
          </a:p>
          <a:p>
            <a:pPr marL="236538" indent="-236538" algn="just">
              <a:buFont typeface="Arial" pitchFamily="34" charset="0"/>
              <a:buChar char="•"/>
              <a:defRPr/>
            </a:pPr>
            <a:r>
              <a:rPr lang="en-GB" sz="2200" dirty="0">
                <a:latin typeface="Open Sans"/>
                <a:cs typeface="Arial" pitchFamily="34" charset="0"/>
              </a:rPr>
              <a:t>This puts two common requirements on the AI. Characters should be able to shoot accurately, and they should be able to respond to incoming fire. The second requirement is often omitted, since the projectiles from many firearms and sci-fi weapons move too fast for anyone to be able to react to.</a:t>
            </a:r>
          </a:p>
        </p:txBody>
      </p:sp>
    </p:spTree>
    <p:extLst>
      <p:ext uri="{BB962C8B-B14F-4D97-AF65-F5344CB8AC3E}">
        <p14:creationId xmlns:p14="http://schemas.microsoft.com/office/powerpoint/2010/main" val="1896275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a:t>
            </a:r>
          </a:p>
        </p:txBody>
      </p:sp>
      <p:sp>
        <p:nvSpPr>
          <p:cNvPr id="3" name="Content Placeholder 2"/>
          <p:cNvSpPr>
            <a:spLocks noGrp="1"/>
          </p:cNvSpPr>
          <p:nvPr>
            <p:ph idx="1"/>
          </p:nvPr>
        </p:nvSpPr>
        <p:spPr/>
        <p:txBody>
          <a:bodyPr/>
          <a:lstStyle/>
          <a:p>
            <a:r>
              <a:rPr lang="en-US" dirty="0"/>
              <a:t>The Basics of Movement Algorithms</a:t>
            </a:r>
          </a:p>
          <a:p>
            <a:r>
              <a:rPr lang="en-US" dirty="0"/>
              <a:t>Kinematic Movement Algorithms</a:t>
            </a:r>
          </a:p>
          <a:p>
            <a:r>
              <a:rPr lang="en-US" dirty="0"/>
              <a:t>Steering Behaviors</a:t>
            </a:r>
          </a:p>
          <a:p>
            <a:r>
              <a:rPr lang="en-US" dirty="0"/>
              <a:t>Predicting Physics:</a:t>
            </a:r>
          </a:p>
          <a:p>
            <a:pPr lvl="1"/>
            <a:r>
              <a:rPr lang="en-US" dirty="0"/>
              <a:t>Aiming and Shooting</a:t>
            </a:r>
          </a:p>
          <a:p>
            <a:pPr lvl="1"/>
            <a:r>
              <a:rPr lang="en-US" dirty="0"/>
              <a:t>Projectile Trajectory</a:t>
            </a:r>
          </a:p>
          <a:p>
            <a:pPr lvl="1"/>
            <a:r>
              <a:rPr lang="en-US" dirty="0"/>
              <a:t>The Firing Solution</a:t>
            </a:r>
          </a:p>
          <a:p>
            <a:pPr lvl="1"/>
            <a:r>
              <a:rPr lang="en-US" dirty="0"/>
              <a:t>Projectiles with Drag</a:t>
            </a:r>
          </a:p>
          <a:p>
            <a:pPr lvl="1"/>
            <a:r>
              <a:rPr lang="en-US" dirty="0"/>
              <a:t>Iterative Targeting</a:t>
            </a:r>
          </a:p>
        </p:txBody>
      </p:sp>
      <p:sp>
        <p:nvSpPr>
          <p:cNvPr id="4" name="Subtitle 3"/>
          <p:cNvSpPr>
            <a:spLocks noGrp="1"/>
          </p:cNvSpPr>
          <p:nvPr>
            <p:ph type="subTitle" idx="13"/>
          </p:nvPr>
        </p:nvSpPr>
        <p:spPr/>
        <p:txBody>
          <a:bodyPr/>
          <a:lstStyle/>
          <a:p>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667000" y="457200"/>
            <a:ext cx="6324601" cy="1077218"/>
          </a:xfrm>
          <a:prstGeom prst="rect">
            <a:avLst/>
          </a:prstGeom>
          <a:noFill/>
        </p:spPr>
        <p:txBody>
          <a:bodyPr wrap="square" rtlCol="0">
            <a:spAutoFit/>
          </a:bodyPr>
          <a:lstStyle/>
          <a:p>
            <a:pPr algn="ctr"/>
            <a:r>
              <a:rPr lang="en-GB" sz="3200" b="1" dirty="0">
                <a:ea typeface="Tahoma" panose="020B0604030504040204" pitchFamily="34" charset="0"/>
                <a:cs typeface="Arial" pitchFamily="34" charset="0"/>
              </a:rPr>
              <a:t>Predicting Physics:</a:t>
            </a:r>
          </a:p>
          <a:p>
            <a:pPr algn="ctr"/>
            <a:r>
              <a:rPr lang="en-GB" sz="3200" b="1" dirty="0">
                <a:ea typeface="Tahoma" panose="020B0604030504040204" pitchFamily="34" charset="0"/>
                <a:cs typeface="Arial" pitchFamily="34" charset="0"/>
              </a:rPr>
              <a:t>Aiming and Shooting</a:t>
            </a:r>
          </a:p>
        </p:txBody>
      </p:sp>
      <p:sp>
        <p:nvSpPr>
          <p:cNvPr id="7" name="TextBox 6"/>
          <p:cNvSpPr txBox="1"/>
          <p:nvPr/>
        </p:nvSpPr>
        <p:spPr>
          <a:xfrm>
            <a:off x="990600" y="1752600"/>
            <a:ext cx="7848600" cy="3816429"/>
          </a:xfrm>
          <a:prstGeom prst="rect">
            <a:avLst/>
          </a:prstGeom>
          <a:noFill/>
        </p:spPr>
        <p:txBody>
          <a:bodyPr wrap="square" rtlCol="0">
            <a:spAutoFit/>
          </a:bodyPr>
          <a:lstStyle/>
          <a:p>
            <a:pPr marL="236538" indent="-236538" algn="just">
              <a:buFont typeface="Arial" pitchFamily="34" charset="0"/>
              <a:buChar char="•"/>
              <a:defRPr/>
            </a:pPr>
            <a:r>
              <a:rPr lang="en-GB" sz="2200" dirty="0">
                <a:latin typeface="Open Sans"/>
                <a:ea typeface="Tahoma" panose="020B0604030504040204" pitchFamily="34" charset="0"/>
                <a:cs typeface="Arial" pitchFamily="34" charset="0"/>
              </a:rPr>
              <a:t>For fast-moving projectiles over small distances, this can be approximated by a straight line, so older games tended to use simple straight line tests for shooting. </a:t>
            </a:r>
          </a:p>
          <a:p>
            <a:pPr marL="236538" indent="-236538" algn="just">
              <a:buFont typeface="Arial" pitchFamily="34" charset="0"/>
              <a:buChar char="•"/>
              <a:defRPr/>
            </a:pPr>
            <a:endParaRPr lang="en-GB" sz="2200" dirty="0">
              <a:latin typeface="Open Sans"/>
              <a:ea typeface="Tahoma" panose="020B0604030504040204" pitchFamily="34" charset="0"/>
              <a:cs typeface="Arial" pitchFamily="34" charset="0"/>
            </a:endParaRPr>
          </a:p>
          <a:p>
            <a:pPr marL="236538" indent="-236538" algn="just">
              <a:buFont typeface="Arial" pitchFamily="34" charset="0"/>
              <a:buChar char="•"/>
              <a:defRPr/>
            </a:pPr>
            <a:r>
              <a:rPr lang="en-GB" sz="2200" dirty="0">
                <a:latin typeface="Open Sans"/>
                <a:ea typeface="Tahoma" panose="020B0604030504040204" pitchFamily="34" charset="0"/>
                <a:cs typeface="Arial" pitchFamily="34" charset="0"/>
              </a:rPr>
              <a:t>With the introduction of increasingly complex physics simulation, however, shooting along a straight line to your targets is likely to result in your bullets landing in the dirt at their feet.</a:t>
            </a:r>
          </a:p>
          <a:p>
            <a:pPr marL="236538" indent="-236538" algn="just">
              <a:buFont typeface="Arial" pitchFamily="34" charset="0"/>
              <a:buChar char="•"/>
              <a:defRPr/>
            </a:pPr>
            <a:endParaRPr lang="en-GB" sz="2200" dirty="0">
              <a:latin typeface="Open Sans"/>
              <a:ea typeface="Tahoma" panose="020B0604030504040204" pitchFamily="34" charset="0"/>
              <a:cs typeface="Arial" pitchFamily="34" charset="0"/>
            </a:endParaRPr>
          </a:p>
          <a:p>
            <a:pPr marL="236538" indent="-236538" algn="just">
              <a:buFont typeface="Arial" pitchFamily="34" charset="0"/>
              <a:buChar char="•"/>
              <a:defRPr/>
            </a:pPr>
            <a:r>
              <a:rPr lang="en-GB" sz="2200" dirty="0">
                <a:latin typeface="Open Sans"/>
                <a:ea typeface="Tahoma" panose="020B0604030504040204" pitchFamily="34" charset="0"/>
                <a:cs typeface="Arial" pitchFamily="34" charset="0"/>
              </a:rPr>
              <a:t>Predicting correct trajectories is now a core part of the AI in shooters.</a:t>
            </a:r>
            <a:endParaRPr lang="en-GB" sz="2200" dirty="0">
              <a:latin typeface="Open Sans"/>
              <a:cs typeface="Arial" pitchFamily="34" charset="0"/>
            </a:endParaRPr>
          </a:p>
        </p:txBody>
      </p:sp>
    </p:spTree>
    <p:extLst>
      <p:ext uri="{BB962C8B-B14F-4D97-AF65-F5344CB8AC3E}">
        <p14:creationId xmlns:p14="http://schemas.microsoft.com/office/powerpoint/2010/main" val="39302923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667000" y="457200"/>
            <a:ext cx="6324601" cy="1077218"/>
          </a:xfrm>
          <a:prstGeom prst="rect">
            <a:avLst/>
          </a:prstGeom>
          <a:noFill/>
        </p:spPr>
        <p:txBody>
          <a:bodyPr wrap="square" rtlCol="0">
            <a:spAutoFit/>
          </a:bodyPr>
          <a:lstStyle/>
          <a:p>
            <a:pPr algn="ctr"/>
            <a:r>
              <a:rPr lang="en-GB" sz="3200" b="1" dirty="0">
                <a:ea typeface="Tahoma" panose="020B0604030504040204" pitchFamily="34" charset="0"/>
                <a:cs typeface="Arial" pitchFamily="34" charset="0"/>
              </a:rPr>
              <a:t>Predicting Physics:</a:t>
            </a:r>
          </a:p>
          <a:p>
            <a:pPr algn="ctr"/>
            <a:r>
              <a:rPr lang="en-GB" sz="3200" b="1" dirty="0">
                <a:ea typeface="Tahoma" panose="020B0604030504040204" pitchFamily="34" charset="0"/>
                <a:cs typeface="Arial" pitchFamily="34" charset="0"/>
              </a:rPr>
              <a:t>Projectile Trajectory</a:t>
            </a:r>
          </a:p>
        </p:txBody>
      </p:sp>
      <p:sp>
        <p:nvSpPr>
          <p:cNvPr id="7" name="TextBox 6"/>
          <p:cNvSpPr txBox="1"/>
          <p:nvPr/>
        </p:nvSpPr>
        <p:spPr>
          <a:xfrm>
            <a:off x="990600" y="1752600"/>
            <a:ext cx="7848600" cy="3816429"/>
          </a:xfrm>
          <a:prstGeom prst="rect">
            <a:avLst/>
          </a:prstGeom>
          <a:noFill/>
        </p:spPr>
        <p:txBody>
          <a:bodyPr wrap="square" rtlCol="0">
            <a:spAutoFit/>
          </a:bodyPr>
          <a:lstStyle/>
          <a:p>
            <a:pPr marL="236538" indent="-236538">
              <a:buFont typeface="Arial" pitchFamily="34" charset="0"/>
              <a:buChar char="•"/>
              <a:defRPr/>
            </a:pPr>
            <a:r>
              <a:rPr lang="en-GB" sz="2200" dirty="0">
                <a:latin typeface="Open Sans"/>
                <a:ea typeface="Tahoma" panose="020B0604030504040204" pitchFamily="34" charset="0"/>
                <a:cs typeface="Arial" pitchFamily="34" charset="0"/>
              </a:rPr>
              <a:t>A moving projectile under gravity will follow a curved trajectory. In the absence of any air resistance or other interference, the curve will be part of a parabola.</a:t>
            </a:r>
          </a:p>
          <a:p>
            <a:pPr marL="236538" indent="-236538">
              <a:buFont typeface="Arial" pitchFamily="34" charset="0"/>
              <a:buChar char="•"/>
              <a:defRPr/>
            </a:pPr>
            <a:r>
              <a:rPr lang="en-GB" sz="2200" dirty="0">
                <a:latin typeface="Open Sans"/>
                <a:cs typeface="Arial" pitchFamily="34" charset="0"/>
              </a:rPr>
              <a:t>The projectile moves according to the formula:</a:t>
            </a:r>
          </a:p>
          <a:p>
            <a:pPr marL="236538" indent="-236538">
              <a:buFont typeface="Arial" pitchFamily="34" charset="0"/>
              <a:buChar char="•"/>
              <a:defRPr/>
            </a:pPr>
            <a:endParaRPr lang="en-GB" sz="2200" dirty="0">
              <a:latin typeface="Open Sans"/>
              <a:cs typeface="Arial" pitchFamily="34" charset="0"/>
            </a:endParaRPr>
          </a:p>
          <a:p>
            <a:pPr marL="236538" indent="-236538">
              <a:buFont typeface="Arial" pitchFamily="34" charset="0"/>
              <a:buChar char="•"/>
              <a:defRPr/>
            </a:pPr>
            <a:endParaRPr lang="en-GB" sz="2200" dirty="0">
              <a:latin typeface="Open Sans"/>
              <a:cs typeface="Arial" pitchFamily="34" charset="0"/>
            </a:endParaRPr>
          </a:p>
          <a:p>
            <a:pPr marL="236538" indent="-236538">
              <a:buFont typeface="Arial" pitchFamily="34" charset="0"/>
              <a:buChar char="•"/>
              <a:defRPr/>
            </a:pPr>
            <a:endParaRPr lang="en-GB" sz="2200" dirty="0">
              <a:latin typeface="Open Sans"/>
              <a:cs typeface="Arial" pitchFamily="34" charset="0"/>
            </a:endParaRPr>
          </a:p>
          <a:p>
            <a:pPr marL="236538" indent="-236538">
              <a:buFont typeface="Arial" pitchFamily="34" charset="0"/>
              <a:buChar char="•"/>
              <a:defRPr/>
            </a:pPr>
            <a:endParaRPr lang="en-GB" sz="2200" dirty="0">
              <a:latin typeface="Open Sans"/>
              <a:cs typeface="Arial" pitchFamily="34" charset="0"/>
            </a:endParaRPr>
          </a:p>
          <a:p>
            <a:pPr marL="236538" indent="-236538">
              <a:buFont typeface="Arial" pitchFamily="34" charset="0"/>
              <a:buChar char="•"/>
              <a:defRPr/>
            </a:pPr>
            <a:r>
              <a:rPr lang="en-GB" sz="2200" dirty="0">
                <a:latin typeface="Open Sans"/>
                <a:cs typeface="Arial" pitchFamily="34" charset="0"/>
              </a:rPr>
              <a:t>It is worth noting that although the acceleration due to gravity on Earth is:</a:t>
            </a:r>
          </a:p>
          <a:p>
            <a:pPr marL="236538" indent="-236538">
              <a:buFont typeface="Arial" pitchFamily="34" charset="0"/>
              <a:buChar char="•"/>
              <a:defRPr/>
            </a:pPr>
            <a:endParaRPr lang="en-GB" sz="2200" dirty="0">
              <a:latin typeface="Open Sans"/>
              <a:cs typeface="Arial" pitchFamily="34" charset="0"/>
            </a:endParaRPr>
          </a:p>
        </p:txBody>
      </p:sp>
      <p:pic>
        <p:nvPicPr>
          <p:cNvPr id="2" name="Picture 1"/>
          <p:cNvPicPr>
            <a:picLocks noChangeAspect="1"/>
          </p:cNvPicPr>
          <p:nvPr/>
        </p:nvPicPr>
        <p:blipFill rotWithShape="1">
          <a:blip r:embed="rId2"/>
          <a:srcRect l="59370" t="26921" r="28916" b="65625"/>
          <a:stretch/>
        </p:blipFill>
        <p:spPr>
          <a:xfrm>
            <a:off x="1905000" y="3473530"/>
            <a:ext cx="2438400" cy="872488"/>
          </a:xfrm>
          <a:prstGeom prst="rect">
            <a:avLst/>
          </a:prstGeom>
        </p:spPr>
      </p:pic>
      <p:pic>
        <p:nvPicPr>
          <p:cNvPr id="3" name="Picture 2"/>
          <p:cNvPicPr>
            <a:picLocks noChangeAspect="1"/>
          </p:cNvPicPr>
          <p:nvPr/>
        </p:nvPicPr>
        <p:blipFill rotWithShape="1">
          <a:blip r:embed="rId2"/>
          <a:srcRect l="55857" t="38542" r="23646" b="50000"/>
          <a:stretch/>
        </p:blipFill>
        <p:spPr>
          <a:xfrm>
            <a:off x="5105400" y="3397057"/>
            <a:ext cx="3262750" cy="1025434"/>
          </a:xfrm>
          <a:prstGeom prst="rect">
            <a:avLst/>
          </a:prstGeom>
        </p:spPr>
      </p:pic>
      <p:pic>
        <p:nvPicPr>
          <p:cNvPr id="4" name="Picture 3"/>
          <p:cNvPicPr>
            <a:picLocks noChangeAspect="1"/>
          </p:cNvPicPr>
          <p:nvPr/>
        </p:nvPicPr>
        <p:blipFill rotWithShape="1">
          <a:blip r:embed="rId3"/>
          <a:srcRect l="58565" t="47312" r="29722" b="42272"/>
          <a:stretch/>
        </p:blipFill>
        <p:spPr>
          <a:xfrm>
            <a:off x="3581400" y="5181600"/>
            <a:ext cx="2423652" cy="1211826"/>
          </a:xfrm>
          <a:prstGeom prst="rect">
            <a:avLst/>
          </a:prstGeom>
        </p:spPr>
      </p:pic>
    </p:spTree>
    <p:extLst>
      <p:ext uri="{BB962C8B-B14F-4D97-AF65-F5344CB8AC3E}">
        <p14:creationId xmlns:p14="http://schemas.microsoft.com/office/powerpoint/2010/main" val="49167658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667000" y="457200"/>
            <a:ext cx="6324601" cy="1077218"/>
          </a:xfrm>
          <a:prstGeom prst="rect">
            <a:avLst/>
          </a:prstGeom>
          <a:noFill/>
        </p:spPr>
        <p:txBody>
          <a:bodyPr wrap="square" rtlCol="0">
            <a:spAutoFit/>
          </a:bodyPr>
          <a:lstStyle/>
          <a:p>
            <a:pPr algn="ctr"/>
            <a:r>
              <a:rPr lang="en-GB" sz="3200" b="1" dirty="0">
                <a:ea typeface="Tahoma" panose="020B0604030504040204" pitchFamily="34" charset="0"/>
                <a:cs typeface="Arial" pitchFamily="34" charset="0"/>
              </a:rPr>
              <a:t>Predicting Physics:</a:t>
            </a:r>
          </a:p>
          <a:p>
            <a:pPr algn="ctr"/>
            <a:r>
              <a:rPr lang="en-GB" sz="3200" b="1" dirty="0">
                <a:ea typeface="Tahoma" panose="020B0604030504040204" pitchFamily="34" charset="0"/>
                <a:cs typeface="Arial" pitchFamily="34" charset="0"/>
              </a:rPr>
              <a:t>Projectile Trajectory</a:t>
            </a:r>
          </a:p>
        </p:txBody>
      </p:sp>
      <p:sp>
        <p:nvSpPr>
          <p:cNvPr id="7" name="TextBox 6"/>
          <p:cNvSpPr txBox="1"/>
          <p:nvPr/>
        </p:nvSpPr>
        <p:spPr>
          <a:xfrm>
            <a:off x="990600" y="1752600"/>
            <a:ext cx="7848600" cy="4493538"/>
          </a:xfrm>
          <a:prstGeom prst="rect">
            <a:avLst/>
          </a:prstGeom>
          <a:noFill/>
        </p:spPr>
        <p:txBody>
          <a:bodyPr wrap="square" rtlCol="0">
            <a:spAutoFit/>
          </a:bodyPr>
          <a:lstStyle/>
          <a:p>
            <a:pPr>
              <a:defRPr/>
            </a:pPr>
            <a:r>
              <a:rPr lang="en-GB" sz="2200" b="1" dirty="0">
                <a:latin typeface="Open Sans"/>
                <a:ea typeface="Tahoma" panose="020B0604030504040204" pitchFamily="34" charset="0"/>
                <a:cs typeface="Arial" pitchFamily="34" charset="0"/>
              </a:rPr>
              <a:t>Predicting a Landing Spot</a:t>
            </a:r>
          </a:p>
          <a:p>
            <a:pPr>
              <a:defRPr/>
            </a:pPr>
            <a:r>
              <a:rPr lang="en-GB" sz="2200" dirty="0">
                <a:latin typeface="Open Sans"/>
                <a:cs typeface="Arial" pitchFamily="34" charset="0"/>
              </a:rPr>
              <a:t>The AI should determine where an incoming grenade will land and then move quickly away from that point (using a flee steering </a:t>
            </a:r>
            <a:r>
              <a:rPr lang="en-GB" sz="2200" dirty="0" err="1">
                <a:latin typeface="Open Sans"/>
                <a:cs typeface="Arial" pitchFamily="34" charset="0"/>
              </a:rPr>
              <a:t>behavior</a:t>
            </a:r>
            <a:r>
              <a:rPr lang="en-GB" sz="2200" dirty="0">
                <a:latin typeface="Open Sans"/>
                <a:cs typeface="Arial" pitchFamily="34" charset="0"/>
              </a:rPr>
              <a:t>, for example, or a more complex compound steering system that takes into account escape routes).</a:t>
            </a:r>
          </a:p>
          <a:p>
            <a:pPr>
              <a:defRPr/>
            </a:pPr>
            <a:endParaRPr lang="en-GB" sz="2200" dirty="0">
              <a:latin typeface="Open Sans"/>
              <a:cs typeface="Arial" pitchFamily="34" charset="0"/>
            </a:endParaRPr>
          </a:p>
          <a:p>
            <a:pPr>
              <a:defRPr/>
            </a:pPr>
            <a:endParaRPr lang="en-GB" sz="2200" dirty="0">
              <a:latin typeface="Open Sans"/>
              <a:cs typeface="Arial" pitchFamily="34" charset="0"/>
            </a:endParaRPr>
          </a:p>
          <a:p>
            <a:pPr>
              <a:defRPr/>
            </a:pPr>
            <a:endParaRPr lang="en-GB" sz="2200" dirty="0">
              <a:latin typeface="Open Sans"/>
              <a:cs typeface="Arial" pitchFamily="34" charset="0"/>
            </a:endParaRPr>
          </a:p>
          <a:p>
            <a:pPr>
              <a:defRPr/>
            </a:pPr>
            <a:endParaRPr lang="en-GB" sz="2200" dirty="0">
              <a:latin typeface="Open Sans"/>
              <a:cs typeface="Arial" pitchFamily="34" charset="0"/>
            </a:endParaRPr>
          </a:p>
          <a:p>
            <a:pPr>
              <a:defRPr/>
            </a:pPr>
            <a:r>
              <a:rPr lang="en-GB" sz="2200" dirty="0">
                <a:latin typeface="Open Sans"/>
                <a:cs typeface="Arial" pitchFamily="34" charset="0"/>
              </a:rPr>
              <a:t>where </a:t>
            </a:r>
            <a:r>
              <a:rPr lang="en-GB" sz="2200" i="1" dirty="0" err="1">
                <a:latin typeface="Open Sans"/>
                <a:cs typeface="Arial" pitchFamily="34" charset="0"/>
              </a:rPr>
              <a:t>p</a:t>
            </a:r>
            <a:r>
              <a:rPr lang="en-GB" sz="2200" i="1" baseline="-25000" dirty="0" err="1">
                <a:latin typeface="Open Sans"/>
                <a:cs typeface="Arial" pitchFamily="34" charset="0"/>
              </a:rPr>
              <a:t>yi</a:t>
            </a:r>
            <a:r>
              <a:rPr lang="en-GB" sz="2200" dirty="0">
                <a:latin typeface="Open Sans"/>
                <a:cs typeface="Arial" pitchFamily="34" charset="0"/>
              </a:rPr>
              <a:t> is the position of impact, and </a:t>
            </a:r>
            <a:r>
              <a:rPr lang="en-GB" sz="2200" i="1" dirty="0" err="1">
                <a:latin typeface="Open Sans"/>
                <a:cs typeface="Arial" pitchFamily="34" charset="0"/>
              </a:rPr>
              <a:t>t</a:t>
            </a:r>
            <a:r>
              <a:rPr lang="en-GB" sz="2200" i="1" baseline="-25000" dirty="0" err="1">
                <a:latin typeface="Open Sans"/>
                <a:cs typeface="Arial" pitchFamily="34" charset="0"/>
              </a:rPr>
              <a:t>i</a:t>
            </a:r>
            <a:r>
              <a:rPr lang="en-GB" sz="2200" dirty="0">
                <a:latin typeface="Open Sans"/>
                <a:cs typeface="Arial" pitchFamily="34" charset="0"/>
              </a:rPr>
              <a:t> is the time at which this occurs.</a:t>
            </a:r>
          </a:p>
          <a:p>
            <a:pPr>
              <a:defRPr/>
            </a:pPr>
            <a:endParaRPr lang="en-GB" sz="2200" dirty="0">
              <a:latin typeface="Open Sans"/>
              <a:cs typeface="Arial" pitchFamily="34" charset="0"/>
            </a:endParaRPr>
          </a:p>
          <a:p>
            <a:pPr>
              <a:defRPr/>
            </a:pPr>
            <a:endParaRPr lang="en-GB" sz="2200" dirty="0">
              <a:latin typeface="Open Sans"/>
              <a:cs typeface="Arial" pitchFamily="34" charset="0"/>
            </a:endParaRPr>
          </a:p>
        </p:txBody>
      </p:sp>
      <p:pic>
        <p:nvPicPr>
          <p:cNvPr id="6" name="Picture 5"/>
          <p:cNvPicPr>
            <a:picLocks noChangeAspect="1"/>
          </p:cNvPicPr>
          <p:nvPr/>
        </p:nvPicPr>
        <p:blipFill rotWithShape="1">
          <a:blip r:embed="rId2"/>
          <a:srcRect l="53916" t="59375" r="25988" b="30208"/>
          <a:stretch/>
        </p:blipFill>
        <p:spPr>
          <a:xfrm>
            <a:off x="2895600" y="3589316"/>
            <a:ext cx="3810002" cy="1110342"/>
          </a:xfrm>
          <a:prstGeom prst="rect">
            <a:avLst/>
          </a:prstGeom>
        </p:spPr>
      </p:pic>
    </p:spTree>
    <p:extLst>
      <p:ext uri="{BB962C8B-B14F-4D97-AF65-F5344CB8AC3E}">
        <p14:creationId xmlns:p14="http://schemas.microsoft.com/office/powerpoint/2010/main" val="288113810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667000" y="457200"/>
            <a:ext cx="6324601" cy="1077218"/>
          </a:xfrm>
          <a:prstGeom prst="rect">
            <a:avLst/>
          </a:prstGeom>
          <a:noFill/>
        </p:spPr>
        <p:txBody>
          <a:bodyPr wrap="square" rtlCol="0">
            <a:spAutoFit/>
          </a:bodyPr>
          <a:lstStyle/>
          <a:p>
            <a:pPr algn="ctr"/>
            <a:r>
              <a:rPr lang="en-GB" sz="3200" b="1" dirty="0">
                <a:ea typeface="Tahoma" panose="020B0604030504040204" pitchFamily="34" charset="0"/>
                <a:cs typeface="Arial" pitchFamily="34" charset="0"/>
              </a:rPr>
              <a:t>Predicting Physics:</a:t>
            </a:r>
          </a:p>
          <a:p>
            <a:pPr algn="ctr"/>
            <a:r>
              <a:rPr lang="en-GB" sz="3200" b="1" dirty="0">
                <a:ea typeface="Tahoma" panose="020B0604030504040204" pitchFamily="34" charset="0"/>
                <a:cs typeface="Arial" pitchFamily="34" charset="0"/>
              </a:rPr>
              <a:t>The Firing Solution</a:t>
            </a:r>
          </a:p>
        </p:txBody>
      </p:sp>
      <p:pic>
        <p:nvPicPr>
          <p:cNvPr id="2" name="Picture 1"/>
          <p:cNvPicPr>
            <a:picLocks noChangeAspect="1"/>
          </p:cNvPicPr>
          <p:nvPr/>
        </p:nvPicPr>
        <p:blipFill rotWithShape="1">
          <a:blip r:embed="rId2"/>
          <a:srcRect l="55857" t="32292" r="24231" b="42708"/>
          <a:stretch/>
        </p:blipFill>
        <p:spPr>
          <a:xfrm>
            <a:off x="3048000" y="4277219"/>
            <a:ext cx="3200400" cy="2259104"/>
          </a:xfrm>
          <a:prstGeom prst="rect">
            <a:avLst/>
          </a:prstGeom>
        </p:spPr>
      </p:pic>
      <p:sp>
        <p:nvSpPr>
          <p:cNvPr id="3" name="Rectangle 2"/>
          <p:cNvSpPr/>
          <p:nvPr/>
        </p:nvSpPr>
        <p:spPr>
          <a:xfrm>
            <a:off x="2971800" y="6336268"/>
            <a:ext cx="3379708" cy="400110"/>
          </a:xfrm>
          <a:prstGeom prst="rect">
            <a:avLst/>
          </a:prstGeom>
        </p:spPr>
        <p:txBody>
          <a:bodyPr wrap="none">
            <a:spAutoFit/>
          </a:bodyPr>
          <a:lstStyle/>
          <a:p>
            <a:r>
              <a:rPr lang="en-US" sz="2000" dirty="0">
                <a:latin typeface="Calibri   "/>
              </a:rPr>
              <a:t>Two possible firing solutions</a:t>
            </a:r>
          </a:p>
        </p:txBody>
      </p:sp>
      <p:sp>
        <p:nvSpPr>
          <p:cNvPr id="8" name="TextBox 7"/>
          <p:cNvSpPr txBox="1"/>
          <p:nvPr/>
        </p:nvSpPr>
        <p:spPr>
          <a:xfrm>
            <a:off x="914399" y="1524000"/>
            <a:ext cx="8077201" cy="2800767"/>
          </a:xfrm>
          <a:prstGeom prst="rect">
            <a:avLst/>
          </a:prstGeom>
          <a:noFill/>
        </p:spPr>
        <p:txBody>
          <a:bodyPr wrap="square" rtlCol="0">
            <a:spAutoFit/>
          </a:bodyPr>
          <a:lstStyle/>
          <a:p>
            <a:pPr marL="342900" indent="-342900" algn="just">
              <a:buFont typeface="Arial" panose="020B0604020202020204" pitchFamily="34" charset="0"/>
              <a:buChar char="•"/>
              <a:defRPr/>
            </a:pPr>
            <a:r>
              <a:rPr lang="en-GB" sz="2200" dirty="0">
                <a:latin typeface="Open Sans"/>
                <a:ea typeface="Tahoma" panose="020B0604030504040204" pitchFamily="34" charset="0"/>
                <a:cs typeface="Arial" pitchFamily="34" charset="0"/>
              </a:rPr>
              <a:t>In an indoor environment with many obstacles (such as barricades, joists, and columns), it might be advantageous for a character to throw its grenade more slowly so that it arches over obstacles. </a:t>
            </a:r>
          </a:p>
          <a:p>
            <a:pPr marL="342900" indent="-342900" algn="just">
              <a:buFont typeface="Arial" panose="020B0604020202020204" pitchFamily="34" charset="0"/>
              <a:buChar char="•"/>
              <a:defRPr/>
            </a:pPr>
            <a:r>
              <a:rPr lang="en-GB" sz="2200" dirty="0">
                <a:latin typeface="Open Sans"/>
                <a:ea typeface="Tahoma" panose="020B0604030504040204" pitchFamily="34" charset="0"/>
                <a:cs typeface="Arial" pitchFamily="34" charset="0"/>
              </a:rPr>
              <a:t>Dealing with obstacles in this way gets to be very complex and is best solved by a trial and error process, trying different </a:t>
            </a:r>
            <a:r>
              <a:rPr lang="en-GB" sz="2200" dirty="0" err="1">
                <a:latin typeface="Open Sans"/>
                <a:ea typeface="Tahoma" panose="020B0604030504040204" pitchFamily="34" charset="0"/>
                <a:cs typeface="Arial" pitchFamily="34" charset="0"/>
              </a:rPr>
              <a:t>sm</a:t>
            </a:r>
            <a:r>
              <a:rPr lang="en-GB" sz="2200" dirty="0">
                <a:latin typeface="Open Sans"/>
                <a:ea typeface="Tahoma" panose="020B0604030504040204" pitchFamily="34" charset="0"/>
                <a:cs typeface="Arial" pitchFamily="34" charset="0"/>
              </a:rPr>
              <a:t> values (normally trials are limited to a few fixed values: “throw fast,” “throw slow,” and “drop,” for example).</a:t>
            </a:r>
            <a:endParaRPr lang="en-GB" sz="2200" dirty="0">
              <a:latin typeface="Open Sans"/>
              <a:cs typeface="Arial" pitchFamily="34" charset="0"/>
            </a:endParaRPr>
          </a:p>
        </p:txBody>
      </p:sp>
    </p:spTree>
    <p:extLst>
      <p:ext uri="{BB962C8B-B14F-4D97-AF65-F5344CB8AC3E}">
        <p14:creationId xmlns:p14="http://schemas.microsoft.com/office/powerpoint/2010/main" val="332958498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667000" y="457200"/>
            <a:ext cx="6324601" cy="1077218"/>
          </a:xfrm>
          <a:prstGeom prst="rect">
            <a:avLst/>
          </a:prstGeom>
          <a:noFill/>
        </p:spPr>
        <p:txBody>
          <a:bodyPr wrap="square" rtlCol="0">
            <a:spAutoFit/>
          </a:bodyPr>
          <a:lstStyle/>
          <a:p>
            <a:pPr algn="ctr"/>
            <a:r>
              <a:rPr lang="en-GB" sz="3200" b="1" dirty="0">
                <a:ea typeface="Tahoma" panose="020B0604030504040204" pitchFamily="34" charset="0"/>
                <a:cs typeface="Arial" pitchFamily="34" charset="0"/>
              </a:rPr>
              <a:t>Predicting Physics:</a:t>
            </a:r>
          </a:p>
          <a:p>
            <a:pPr algn="ctr"/>
            <a:r>
              <a:rPr lang="en-GB" sz="3200" b="1" dirty="0">
                <a:ea typeface="Tahoma" panose="020B0604030504040204" pitchFamily="34" charset="0"/>
                <a:cs typeface="Arial" pitchFamily="34" charset="0"/>
              </a:rPr>
              <a:t>Projectiles with Drag</a:t>
            </a:r>
          </a:p>
        </p:txBody>
      </p:sp>
      <p:sp>
        <p:nvSpPr>
          <p:cNvPr id="8" name="TextBox 7"/>
          <p:cNvSpPr txBox="1"/>
          <p:nvPr/>
        </p:nvSpPr>
        <p:spPr>
          <a:xfrm>
            <a:off x="914399" y="1678662"/>
            <a:ext cx="8077201" cy="4832092"/>
          </a:xfrm>
          <a:prstGeom prst="rect">
            <a:avLst/>
          </a:prstGeom>
          <a:noFill/>
        </p:spPr>
        <p:txBody>
          <a:bodyPr wrap="square" rtlCol="0">
            <a:spAutoFit/>
          </a:bodyPr>
          <a:lstStyle/>
          <a:p>
            <a:pPr marL="342900" indent="-342900" algn="just">
              <a:buFont typeface="Arial" panose="020B0604020202020204" pitchFamily="34" charset="0"/>
              <a:buChar char="•"/>
              <a:defRPr/>
            </a:pPr>
            <a:r>
              <a:rPr lang="en-GB" sz="2200" dirty="0">
                <a:latin typeface="Open Sans"/>
                <a:ea typeface="Tahoma" panose="020B0604030504040204" pitchFamily="34" charset="0"/>
                <a:cs typeface="Arial" pitchFamily="34" charset="0"/>
              </a:rPr>
              <a:t>The situation becomes more complex if we introduce air resistance. Because it adds complexity, it is very common to see developers ignoring drag altogether for calculating firing solutions. </a:t>
            </a:r>
          </a:p>
          <a:p>
            <a:pPr marL="342900" indent="-342900" algn="just">
              <a:buFont typeface="Arial" panose="020B0604020202020204" pitchFamily="34" charset="0"/>
              <a:buChar char="•"/>
              <a:defRPr/>
            </a:pPr>
            <a:r>
              <a:rPr lang="en-GB" sz="2200" dirty="0">
                <a:latin typeface="Open Sans"/>
                <a:ea typeface="Tahoma" panose="020B0604030504040204" pitchFamily="34" charset="0"/>
                <a:cs typeface="Arial" pitchFamily="34" charset="0"/>
              </a:rPr>
              <a:t>Often, a drag-free implementation of ballistics is a perfectly acceptable approximation.</a:t>
            </a:r>
          </a:p>
          <a:p>
            <a:pPr marL="342900" indent="-342900" algn="just">
              <a:buFont typeface="Arial" panose="020B0604020202020204" pitchFamily="34" charset="0"/>
              <a:buChar char="•"/>
              <a:defRPr/>
            </a:pPr>
            <a:r>
              <a:rPr lang="en-GB" sz="2200" dirty="0">
                <a:latin typeface="Open Sans"/>
                <a:cs typeface="Arial" pitchFamily="34" charset="0"/>
              </a:rPr>
              <a:t>The trajectory of a projectile moving under the influence of drag is no longer a parabolic arc.</a:t>
            </a:r>
          </a:p>
          <a:p>
            <a:pPr algn="just">
              <a:defRPr/>
            </a:pPr>
            <a:endParaRPr lang="en-GB" sz="2200" dirty="0">
              <a:latin typeface="Open Sans"/>
              <a:cs typeface="Arial" pitchFamily="34" charset="0"/>
            </a:endParaRPr>
          </a:p>
          <a:p>
            <a:pPr algn="just">
              <a:defRPr/>
            </a:pPr>
            <a:endParaRPr lang="en-GB" sz="2200" dirty="0">
              <a:latin typeface="Open Sans"/>
              <a:cs typeface="Arial" pitchFamily="34" charset="0"/>
            </a:endParaRPr>
          </a:p>
          <a:p>
            <a:pPr algn="just">
              <a:defRPr/>
            </a:pPr>
            <a:endParaRPr lang="en-GB" sz="2200" dirty="0">
              <a:latin typeface="Open Sans"/>
              <a:cs typeface="Arial" pitchFamily="34" charset="0"/>
            </a:endParaRPr>
          </a:p>
          <a:p>
            <a:pPr algn="just">
              <a:defRPr/>
            </a:pPr>
            <a:endParaRPr lang="en-GB" sz="2200" dirty="0">
              <a:latin typeface="Open Sans"/>
              <a:cs typeface="Arial" pitchFamily="34" charset="0"/>
            </a:endParaRPr>
          </a:p>
          <a:p>
            <a:pPr algn="just">
              <a:defRPr/>
            </a:pPr>
            <a:endParaRPr lang="en-GB" sz="2200" dirty="0">
              <a:latin typeface="Open Sans"/>
              <a:cs typeface="Arial" pitchFamily="34" charset="0"/>
            </a:endParaRPr>
          </a:p>
          <a:p>
            <a:pPr algn="ctr">
              <a:defRPr/>
            </a:pPr>
            <a:r>
              <a:rPr lang="en-GB" sz="2200" dirty="0">
                <a:latin typeface="Open Sans"/>
                <a:cs typeface="Arial" pitchFamily="34" charset="0"/>
              </a:rPr>
              <a:t>Projectile moving with drag</a:t>
            </a:r>
          </a:p>
        </p:txBody>
      </p:sp>
      <p:pic>
        <p:nvPicPr>
          <p:cNvPr id="4" name="Picture 3"/>
          <p:cNvPicPr>
            <a:picLocks noChangeAspect="1"/>
          </p:cNvPicPr>
          <p:nvPr/>
        </p:nvPicPr>
        <p:blipFill rotWithShape="1">
          <a:blip r:embed="rId2"/>
          <a:srcRect l="57028" t="55208" r="25402" b="32292"/>
          <a:stretch/>
        </p:blipFill>
        <p:spPr>
          <a:xfrm>
            <a:off x="3352798" y="4572000"/>
            <a:ext cx="3276602" cy="1310640"/>
          </a:xfrm>
          <a:prstGeom prst="rect">
            <a:avLst/>
          </a:prstGeom>
        </p:spPr>
      </p:pic>
    </p:spTree>
    <p:extLst>
      <p:ext uri="{BB962C8B-B14F-4D97-AF65-F5344CB8AC3E}">
        <p14:creationId xmlns:p14="http://schemas.microsoft.com/office/powerpoint/2010/main" val="274283348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667000" y="457200"/>
            <a:ext cx="6324601" cy="1077218"/>
          </a:xfrm>
          <a:prstGeom prst="rect">
            <a:avLst/>
          </a:prstGeom>
          <a:noFill/>
        </p:spPr>
        <p:txBody>
          <a:bodyPr wrap="square" rtlCol="0">
            <a:spAutoFit/>
          </a:bodyPr>
          <a:lstStyle/>
          <a:p>
            <a:pPr algn="ctr"/>
            <a:r>
              <a:rPr lang="en-GB" sz="3200" b="1" dirty="0">
                <a:ea typeface="Tahoma" panose="020B0604030504040204" pitchFamily="34" charset="0"/>
                <a:cs typeface="Arial" pitchFamily="34" charset="0"/>
              </a:rPr>
              <a:t>Predicting Physics:</a:t>
            </a:r>
          </a:p>
          <a:p>
            <a:pPr algn="ctr"/>
            <a:r>
              <a:rPr lang="en-GB" sz="3200" b="1" dirty="0">
                <a:ea typeface="Tahoma" panose="020B0604030504040204" pitchFamily="34" charset="0"/>
                <a:cs typeface="Arial" pitchFamily="34" charset="0"/>
              </a:rPr>
              <a:t>Projectiles with Drag</a:t>
            </a:r>
          </a:p>
        </p:txBody>
      </p:sp>
      <p:sp>
        <p:nvSpPr>
          <p:cNvPr id="8" name="TextBox 7"/>
          <p:cNvSpPr txBox="1"/>
          <p:nvPr/>
        </p:nvSpPr>
        <p:spPr>
          <a:xfrm>
            <a:off x="914399" y="1678662"/>
            <a:ext cx="8077201" cy="3816429"/>
          </a:xfrm>
          <a:prstGeom prst="rect">
            <a:avLst/>
          </a:prstGeom>
          <a:noFill/>
        </p:spPr>
        <p:txBody>
          <a:bodyPr wrap="square" rtlCol="0">
            <a:spAutoFit/>
          </a:bodyPr>
          <a:lstStyle/>
          <a:p>
            <a:pPr algn="just">
              <a:defRPr/>
            </a:pPr>
            <a:r>
              <a:rPr lang="en-GB" sz="2200" b="1" dirty="0">
                <a:latin typeface="Open Sans"/>
                <a:ea typeface="Tahoma" panose="020B0604030504040204" pitchFamily="34" charset="0"/>
                <a:cs typeface="Arial" pitchFamily="34" charset="0"/>
              </a:rPr>
              <a:t>Rotating and Lift</a:t>
            </a:r>
          </a:p>
          <a:p>
            <a:pPr algn="just">
              <a:defRPr/>
            </a:pPr>
            <a:endParaRPr lang="en-GB" sz="2200" b="1" dirty="0">
              <a:latin typeface="Open Sans"/>
              <a:ea typeface="Tahoma" panose="020B0604030504040204" pitchFamily="34" charset="0"/>
              <a:cs typeface="Arial" pitchFamily="34" charset="0"/>
            </a:endParaRPr>
          </a:p>
          <a:p>
            <a:pPr marL="342900" indent="-342900" algn="just">
              <a:buFont typeface="Arial" panose="020B0604020202020204" pitchFamily="34" charset="0"/>
              <a:buChar char="•"/>
              <a:defRPr/>
            </a:pPr>
            <a:r>
              <a:rPr lang="en-GB" sz="2200" dirty="0">
                <a:latin typeface="Open Sans"/>
                <a:cs typeface="Arial" pitchFamily="34" charset="0"/>
              </a:rPr>
              <a:t>Another complication in the movement calculations occurs if the projectile is rotating while it is in flight.</a:t>
            </a:r>
          </a:p>
          <a:p>
            <a:pPr marL="342900" indent="-342900" algn="just">
              <a:buFont typeface="Arial" panose="020B0604020202020204" pitchFamily="34" charset="0"/>
              <a:buChar char="•"/>
              <a:defRPr/>
            </a:pPr>
            <a:endParaRPr lang="en-GB" sz="2200" dirty="0">
              <a:latin typeface="Open Sans"/>
              <a:cs typeface="Arial" pitchFamily="34" charset="0"/>
            </a:endParaRPr>
          </a:p>
          <a:p>
            <a:pPr marL="342900" indent="-342900" algn="just">
              <a:buFont typeface="Arial" panose="020B0604020202020204" pitchFamily="34" charset="0"/>
              <a:buChar char="•"/>
              <a:defRPr/>
            </a:pPr>
            <a:r>
              <a:rPr lang="en-GB" sz="2200" dirty="0">
                <a:latin typeface="Open Sans"/>
                <a:cs typeface="Arial" pitchFamily="34" charset="0"/>
              </a:rPr>
              <a:t>We have treated all projectiles as if they are not rotating during their flight. </a:t>
            </a:r>
          </a:p>
          <a:p>
            <a:pPr marL="342900" indent="-342900" algn="just">
              <a:buFont typeface="Arial" panose="020B0604020202020204" pitchFamily="34" charset="0"/>
              <a:buChar char="•"/>
              <a:defRPr/>
            </a:pPr>
            <a:endParaRPr lang="en-GB" sz="2200" dirty="0">
              <a:latin typeface="Open Sans"/>
              <a:cs typeface="Arial" pitchFamily="34" charset="0"/>
            </a:endParaRPr>
          </a:p>
          <a:p>
            <a:pPr marL="342900" indent="-342900" algn="just">
              <a:buFont typeface="Arial" panose="020B0604020202020204" pitchFamily="34" charset="0"/>
              <a:buChar char="•"/>
              <a:defRPr/>
            </a:pPr>
            <a:r>
              <a:rPr lang="en-GB" sz="2200" dirty="0">
                <a:latin typeface="Open Sans"/>
                <a:cs typeface="Arial" pitchFamily="34" charset="0"/>
              </a:rPr>
              <a:t>Spinning projectiles (golf balls, for example) have additional lift forces applying to them as a result of their spin and are more complex still to predict.</a:t>
            </a:r>
          </a:p>
        </p:txBody>
      </p:sp>
    </p:spTree>
    <p:extLst>
      <p:ext uri="{BB962C8B-B14F-4D97-AF65-F5344CB8AC3E}">
        <p14:creationId xmlns:p14="http://schemas.microsoft.com/office/powerpoint/2010/main" val="115294867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667000" y="457200"/>
            <a:ext cx="6324601" cy="1077218"/>
          </a:xfrm>
          <a:prstGeom prst="rect">
            <a:avLst/>
          </a:prstGeom>
          <a:noFill/>
        </p:spPr>
        <p:txBody>
          <a:bodyPr wrap="square" rtlCol="0">
            <a:spAutoFit/>
          </a:bodyPr>
          <a:lstStyle/>
          <a:p>
            <a:pPr algn="ctr"/>
            <a:r>
              <a:rPr lang="en-GB" sz="3200" b="1" dirty="0">
                <a:ea typeface="Tahoma" panose="020B0604030504040204" pitchFamily="34" charset="0"/>
                <a:cs typeface="Arial" pitchFamily="34" charset="0"/>
              </a:rPr>
              <a:t>Predicting Physics:</a:t>
            </a:r>
          </a:p>
          <a:p>
            <a:pPr algn="ctr"/>
            <a:r>
              <a:rPr lang="en-GB" sz="3200" b="1" dirty="0">
                <a:ea typeface="Tahoma" panose="020B0604030504040204" pitchFamily="34" charset="0"/>
                <a:cs typeface="Arial" pitchFamily="34" charset="0"/>
              </a:rPr>
              <a:t>Iterative Targeting</a:t>
            </a:r>
          </a:p>
        </p:txBody>
      </p:sp>
      <p:sp>
        <p:nvSpPr>
          <p:cNvPr id="8" name="TextBox 7"/>
          <p:cNvSpPr txBox="1"/>
          <p:nvPr/>
        </p:nvSpPr>
        <p:spPr>
          <a:xfrm>
            <a:off x="914399" y="1678662"/>
            <a:ext cx="8077201" cy="4124206"/>
          </a:xfrm>
          <a:prstGeom prst="rect">
            <a:avLst/>
          </a:prstGeom>
          <a:noFill/>
        </p:spPr>
        <p:txBody>
          <a:bodyPr wrap="square" rtlCol="0">
            <a:spAutoFit/>
          </a:bodyPr>
          <a:lstStyle/>
          <a:p>
            <a:pPr>
              <a:defRPr/>
            </a:pPr>
            <a:r>
              <a:rPr lang="en-GB" sz="2200" dirty="0">
                <a:latin typeface="Open Sans"/>
                <a:ea typeface="Tahoma" panose="020B0604030504040204" pitchFamily="34" charset="0"/>
                <a:cs typeface="Arial" pitchFamily="34" charset="0"/>
              </a:rPr>
              <a:t>The process has two stages. </a:t>
            </a:r>
          </a:p>
          <a:p>
            <a:pPr marL="342900" indent="-342900" algn="just">
              <a:buFont typeface="Arial" panose="020B0604020202020204" pitchFamily="34" charset="0"/>
              <a:buChar char="•"/>
              <a:defRPr/>
            </a:pPr>
            <a:r>
              <a:rPr lang="en-GB" sz="2000" dirty="0">
                <a:latin typeface="Open Sans"/>
                <a:ea typeface="Tahoma" panose="020B0604030504040204" pitchFamily="34" charset="0"/>
                <a:cs typeface="Arial" pitchFamily="34" charset="0"/>
              </a:rPr>
              <a:t>We initially make a guess as to the correct firing solution. The trajectory equations are then processed to check if the firing solution is accurate enough (i.e., does it hit the target?). If it is not accurate, then a new guess is made, based on the previous guess.</a:t>
            </a:r>
          </a:p>
          <a:p>
            <a:pPr marL="342900" indent="-342900" algn="just">
              <a:buFont typeface="Arial" panose="020B0604020202020204" pitchFamily="34" charset="0"/>
              <a:buChar char="•"/>
              <a:defRPr/>
            </a:pPr>
            <a:r>
              <a:rPr lang="en-GB" sz="2000" dirty="0">
                <a:latin typeface="Open Sans"/>
                <a:ea typeface="Tahoma" panose="020B0604030504040204" pitchFamily="34" charset="0"/>
                <a:cs typeface="Arial" pitchFamily="34" charset="0"/>
              </a:rPr>
              <a:t>The process of testing involves checking how close the trajectory gets to the target location. In some cases we can find this mathematically from the equations of motion (although it is very likely that if we can find this, then we could also solve the equation of motion and find a firing solution without an iterative method). </a:t>
            </a:r>
          </a:p>
          <a:p>
            <a:pPr marL="342900" indent="-342900" algn="just">
              <a:buFont typeface="Arial" panose="020B0604020202020204" pitchFamily="34" charset="0"/>
              <a:buChar char="•"/>
              <a:defRPr/>
            </a:pPr>
            <a:r>
              <a:rPr lang="en-GB" sz="2000" dirty="0">
                <a:latin typeface="Open Sans"/>
                <a:ea typeface="Tahoma" panose="020B0604030504040204" pitchFamily="34" charset="0"/>
                <a:cs typeface="Arial" pitchFamily="34" charset="0"/>
              </a:rPr>
              <a:t>In most cases the only way to find the closest approach point is to follow a projectile through its trajectory and record the point at which it made its closest approach.</a:t>
            </a:r>
            <a:endParaRPr lang="en-GB" sz="2000" dirty="0">
              <a:latin typeface="Open Sans"/>
              <a:cs typeface="Arial" pitchFamily="34" charset="0"/>
            </a:endParaRPr>
          </a:p>
        </p:txBody>
      </p:sp>
    </p:spTree>
    <p:extLst>
      <p:ext uri="{BB962C8B-B14F-4D97-AF65-F5344CB8AC3E}">
        <p14:creationId xmlns:p14="http://schemas.microsoft.com/office/powerpoint/2010/main" val="357406528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048001" y="457200"/>
            <a:ext cx="5943600" cy="584775"/>
          </a:xfrm>
          <a:prstGeom prst="rect">
            <a:avLst/>
          </a:prstGeom>
          <a:noFill/>
        </p:spPr>
        <p:txBody>
          <a:bodyPr wrap="square" rtlCol="0">
            <a:spAutoFit/>
          </a:bodyPr>
          <a:lstStyle/>
          <a:p>
            <a:pPr algn="ctr"/>
            <a:r>
              <a:rPr lang="en-GB" sz="3200" b="1" dirty="0">
                <a:latin typeface="+mj-lt"/>
                <a:ea typeface="Tahoma" panose="020B0604030504040204" pitchFamily="34" charset="0"/>
                <a:cs typeface="Tahoma" panose="020B0604030504040204" pitchFamily="34" charset="0"/>
              </a:rPr>
              <a:t>References</a:t>
            </a:r>
            <a:endParaRPr lang="en-US" sz="3200" b="1" dirty="0">
              <a:latin typeface="+mj-lt"/>
              <a:ea typeface="Tahoma" panose="020B0604030504040204" pitchFamily="34" charset="0"/>
              <a:cs typeface="Tahoma" panose="020B0604030504040204" pitchFamily="34" charset="0"/>
            </a:endParaRPr>
          </a:p>
        </p:txBody>
      </p:sp>
      <p:sp>
        <p:nvSpPr>
          <p:cNvPr id="7" name="TextBox 6"/>
          <p:cNvSpPr txBox="1"/>
          <p:nvPr/>
        </p:nvSpPr>
        <p:spPr>
          <a:xfrm>
            <a:off x="1143000" y="1828800"/>
            <a:ext cx="7696200" cy="2800767"/>
          </a:xfrm>
          <a:prstGeom prst="rect">
            <a:avLst/>
          </a:prstGeom>
          <a:noFill/>
        </p:spPr>
        <p:txBody>
          <a:bodyPr wrap="square" rtlCol="0">
            <a:spAutoFit/>
          </a:bodyPr>
          <a:lstStyle/>
          <a:p>
            <a:pPr marL="342900" indent="-342900">
              <a:buFont typeface="Arial" panose="020B0604020202020204" pitchFamily="34" charset="0"/>
              <a:buChar char="•"/>
            </a:pPr>
            <a:r>
              <a:rPr lang="en-US" sz="2200" dirty="0">
                <a:latin typeface="Open Sans"/>
                <a:ea typeface="Tahoma" panose="020B0604030504040204" pitchFamily="34" charset="0"/>
                <a:cs typeface="Tahoma" panose="020B0604030504040204" pitchFamily="34" charset="0"/>
              </a:rPr>
              <a:t>Ian Millington. 2009. </a:t>
            </a:r>
            <a:r>
              <a:rPr lang="en-US" sz="2200" b="1" i="1" dirty="0">
                <a:latin typeface="Open Sans"/>
                <a:ea typeface="Tahoma" panose="020B0604030504040204" pitchFamily="34" charset="0"/>
                <a:cs typeface="Tahoma" panose="020B0604030504040204" pitchFamily="34" charset="0"/>
              </a:rPr>
              <a:t>Artificial intelligence for games</a:t>
            </a:r>
            <a:r>
              <a:rPr lang="en-US" sz="2200" dirty="0">
                <a:latin typeface="Open Sans"/>
                <a:ea typeface="Tahoma" panose="020B0604030504040204" pitchFamily="34" charset="0"/>
                <a:cs typeface="Tahoma" panose="020B0604030504040204" pitchFamily="34" charset="0"/>
              </a:rPr>
              <a:t>. Morgan Kaufmann Publishers. Burlington. ISBN:9780123747310 </a:t>
            </a:r>
          </a:p>
          <a:p>
            <a:pPr marL="342900" indent="-342900">
              <a:buFont typeface="Arial" panose="020B0604020202020204" pitchFamily="34" charset="0"/>
              <a:buChar char="•"/>
            </a:pPr>
            <a:endParaRPr lang="en-US" sz="2200" dirty="0">
              <a:latin typeface="Open Sans"/>
              <a:ea typeface="Tahoma" panose="020B0604030504040204" pitchFamily="34" charset="0"/>
              <a:cs typeface="Tahoma" panose="020B0604030504040204" pitchFamily="34" charset="0"/>
            </a:endParaRPr>
          </a:p>
          <a:p>
            <a:pPr marL="342900" indent="-342900">
              <a:buFont typeface="Arial" panose="020B0604020202020204" pitchFamily="34" charset="0"/>
              <a:buChar char="•"/>
            </a:pPr>
            <a:r>
              <a:rPr lang="en-AU" sz="2200" dirty="0">
                <a:latin typeface="Open Sans"/>
                <a:ea typeface="Tahoma" panose="020B0604030504040204" pitchFamily="34" charset="0"/>
                <a:cs typeface="Tahoma" panose="020B0604030504040204" pitchFamily="34" charset="0"/>
              </a:rPr>
              <a:t>Game Movement, </a:t>
            </a:r>
            <a:r>
              <a:rPr lang="en-AU" sz="2200" dirty="0">
                <a:latin typeface="Open Sans"/>
                <a:ea typeface="Tahoma" panose="020B0604030504040204" pitchFamily="34" charset="0"/>
                <a:cs typeface="Tahoma" panose="020B0604030504040204" pitchFamily="34" charset="0"/>
                <a:hlinkClick r:id="rId2"/>
              </a:rPr>
              <a:t>http://www.w3schools.com/graphics/game_movement</a:t>
            </a:r>
            <a:r>
              <a:rPr lang="en-AU" sz="2200">
                <a:latin typeface="Open Sans"/>
                <a:ea typeface="Tahoma" panose="020B0604030504040204" pitchFamily="34" charset="0"/>
                <a:cs typeface="Tahoma" panose="020B0604030504040204" pitchFamily="34" charset="0"/>
                <a:hlinkClick r:id="rId2"/>
              </a:rPr>
              <a:t>.asp</a:t>
            </a:r>
            <a:r>
              <a:rPr lang="en-AU" sz="2200">
                <a:latin typeface="Open Sans"/>
                <a:ea typeface="Tahoma" panose="020B0604030504040204" pitchFamily="34" charset="0"/>
                <a:cs typeface="Tahoma" panose="020B0604030504040204" pitchFamily="34" charset="0"/>
              </a:rPr>
              <a:t> </a:t>
            </a:r>
            <a:endParaRPr lang="en-US" sz="2200" dirty="0">
              <a:latin typeface="Open Sans"/>
              <a:ea typeface="Tahoma" panose="020B0604030504040204" pitchFamily="34" charset="0"/>
              <a:cs typeface="Tahoma" panose="020B0604030504040204" pitchFamily="34" charset="0"/>
            </a:endParaRPr>
          </a:p>
          <a:p>
            <a:pPr marL="342900" indent="-342900">
              <a:buFont typeface="Arial" panose="020B0604020202020204" pitchFamily="34" charset="0"/>
              <a:buChar char="•"/>
            </a:pPr>
            <a:endParaRPr lang="en-GB" altLang="en-US" sz="2200" dirty="0">
              <a:latin typeface="Open Sans"/>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9303726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066800" y="457200"/>
            <a:ext cx="7924801" cy="584775"/>
          </a:xfrm>
          <a:prstGeom prst="rect">
            <a:avLst/>
          </a:prstGeom>
          <a:noFill/>
        </p:spPr>
        <p:txBody>
          <a:bodyPr wrap="square" rtlCol="0">
            <a:spAutoFit/>
          </a:bodyPr>
          <a:lstStyle/>
          <a:p>
            <a:pPr algn="r"/>
            <a:r>
              <a:rPr lang="en-GB" sz="3200" b="1" dirty="0">
                <a:ea typeface="Tahoma" panose="020B0604030504040204" pitchFamily="34" charset="0"/>
                <a:cs typeface="Arial" pitchFamily="34" charset="0"/>
              </a:rPr>
              <a:t>The Basics of Movement Algorithms</a:t>
            </a:r>
          </a:p>
        </p:txBody>
      </p:sp>
      <p:sp>
        <p:nvSpPr>
          <p:cNvPr id="7" name="TextBox 6"/>
          <p:cNvSpPr txBox="1"/>
          <p:nvPr/>
        </p:nvSpPr>
        <p:spPr>
          <a:xfrm>
            <a:off x="1143000" y="1958876"/>
            <a:ext cx="7696200" cy="3139321"/>
          </a:xfrm>
          <a:prstGeom prst="rect">
            <a:avLst/>
          </a:prstGeom>
          <a:noFill/>
        </p:spPr>
        <p:txBody>
          <a:bodyPr wrap="square" rtlCol="0">
            <a:spAutoFit/>
          </a:bodyPr>
          <a:lstStyle/>
          <a:p>
            <a:pPr marL="236538" indent="-236538" algn="just">
              <a:buFont typeface="Arial" pitchFamily="34" charset="0"/>
              <a:buChar char="•"/>
              <a:defRPr/>
            </a:pPr>
            <a:r>
              <a:rPr lang="en-GB" sz="2200" dirty="0">
                <a:latin typeface="Open Sans"/>
                <a:ea typeface="Tahoma" panose="020B0604030504040204" pitchFamily="34" charset="0"/>
                <a:cs typeface="Arial" pitchFamily="34" charset="0"/>
              </a:rPr>
              <a:t>All movement algorithms have this same basic form. They take geometric data about their own state and the state of the world, and they come up with a geometric output representing the movement they would like to make.</a:t>
            </a:r>
          </a:p>
          <a:p>
            <a:pPr marL="236538" indent="-236538" algn="just">
              <a:buFont typeface="Arial" pitchFamily="34" charset="0"/>
              <a:buChar char="•"/>
              <a:defRPr/>
            </a:pPr>
            <a:endParaRPr lang="en-GB" sz="2200" dirty="0">
              <a:latin typeface="Open Sans"/>
              <a:ea typeface="Tahoma" panose="020B0604030504040204" pitchFamily="34" charset="0"/>
              <a:cs typeface="Arial" pitchFamily="34" charset="0"/>
            </a:endParaRPr>
          </a:p>
          <a:p>
            <a:pPr marL="236538" indent="-236538" algn="just">
              <a:buFont typeface="Arial" pitchFamily="34" charset="0"/>
              <a:buChar char="•"/>
              <a:defRPr/>
            </a:pPr>
            <a:r>
              <a:rPr lang="en-GB" sz="2200" dirty="0">
                <a:latin typeface="Open Sans"/>
                <a:cs typeface="Arial" pitchFamily="34" charset="0"/>
              </a:rPr>
              <a:t>Some movement algorithms require very little input: the position of the character and the position of an enemy to chase, for example. Others require a lot of interaction with the game state and the level geometry.</a:t>
            </a:r>
          </a:p>
        </p:txBody>
      </p:sp>
    </p:spTree>
    <p:extLst>
      <p:ext uri="{BB962C8B-B14F-4D97-AF65-F5344CB8AC3E}">
        <p14:creationId xmlns:p14="http://schemas.microsoft.com/office/powerpoint/2010/main" val="42257429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066800" y="457200"/>
            <a:ext cx="7924801" cy="584775"/>
          </a:xfrm>
          <a:prstGeom prst="rect">
            <a:avLst/>
          </a:prstGeom>
          <a:noFill/>
        </p:spPr>
        <p:txBody>
          <a:bodyPr wrap="square" rtlCol="0">
            <a:spAutoFit/>
          </a:bodyPr>
          <a:lstStyle/>
          <a:p>
            <a:pPr algn="r"/>
            <a:r>
              <a:rPr lang="en-GB" sz="3200" b="1" dirty="0">
                <a:ea typeface="Tahoma" panose="020B0604030504040204" pitchFamily="34" charset="0"/>
                <a:cs typeface="Arial" pitchFamily="34" charset="0"/>
              </a:rPr>
              <a:t>The Basics of Movement Algorithms</a:t>
            </a:r>
          </a:p>
        </p:txBody>
      </p:sp>
      <p:sp>
        <p:nvSpPr>
          <p:cNvPr id="7" name="TextBox 6"/>
          <p:cNvSpPr txBox="1"/>
          <p:nvPr/>
        </p:nvSpPr>
        <p:spPr>
          <a:xfrm>
            <a:off x="1143000" y="1958876"/>
            <a:ext cx="7696200" cy="4493538"/>
          </a:xfrm>
          <a:prstGeom prst="rect">
            <a:avLst/>
          </a:prstGeom>
          <a:noFill/>
        </p:spPr>
        <p:txBody>
          <a:bodyPr wrap="square" rtlCol="0">
            <a:spAutoFit/>
          </a:bodyPr>
          <a:lstStyle/>
          <a:p>
            <a:pPr marL="236538" indent="-236538" algn="just">
              <a:buFont typeface="Arial" pitchFamily="34" charset="0"/>
              <a:buChar char="•"/>
              <a:defRPr/>
            </a:pPr>
            <a:r>
              <a:rPr lang="en-GB" sz="2200" dirty="0">
                <a:latin typeface="Open Sans"/>
                <a:ea typeface="Tahoma" panose="020B0604030504040204" pitchFamily="34" charset="0"/>
                <a:cs typeface="Arial" pitchFamily="34" charset="0"/>
              </a:rPr>
              <a:t>Recently, there has been a lot of interest in “steering </a:t>
            </a:r>
            <a:r>
              <a:rPr lang="en-GB" sz="2200" dirty="0" err="1">
                <a:latin typeface="Open Sans"/>
                <a:ea typeface="Tahoma" panose="020B0604030504040204" pitchFamily="34" charset="0"/>
                <a:cs typeface="Arial" pitchFamily="34" charset="0"/>
              </a:rPr>
              <a:t>behaviors</a:t>
            </a:r>
            <a:r>
              <a:rPr lang="en-GB" sz="2200" dirty="0">
                <a:latin typeface="Open Sans"/>
                <a:ea typeface="Tahoma" panose="020B0604030504040204" pitchFamily="34" charset="0"/>
                <a:cs typeface="Arial" pitchFamily="34" charset="0"/>
              </a:rPr>
              <a:t>.” </a:t>
            </a:r>
          </a:p>
          <a:p>
            <a:pPr marL="236538" indent="-236538" algn="just">
              <a:buFont typeface="Arial" pitchFamily="34" charset="0"/>
              <a:buChar char="•"/>
              <a:defRPr/>
            </a:pPr>
            <a:endParaRPr lang="en-GB" sz="2200" dirty="0">
              <a:latin typeface="Open Sans"/>
              <a:ea typeface="Tahoma" panose="020B0604030504040204" pitchFamily="34" charset="0"/>
              <a:cs typeface="Arial" pitchFamily="34" charset="0"/>
            </a:endParaRPr>
          </a:p>
          <a:p>
            <a:pPr marL="236538" indent="-236538" algn="just">
              <a:buFont typeface="Arial" pitchFamily="34" charset="0"/>
              <a:buChar char="•"/>
              <a:defRPr/>
            </a:pPr>
            <a:r>
              <a:rPr lang="en-GB" sz="2200" b="1" dirty="0">
                <a:latin typeface="Open Sans"/>
                <a:ea typeface="Tahoma" panose="020B0604030504040204" pitchFamily="34" charset="0"/>
                <a:cs typeface="Arial" pitchFamily="34" charset="0"/>
              </a:rPr>
              <a:t>Steering </a:t>
            </a:r>
            <a:r>
              <a:rPr lang="en-GB" sz="2200" b="1" dirty="0" err="1">
                <a:latin typeface="Open Sans"/>
                <a:ea typeface="Tahoma" panose="020B0604030504040204" pitchFamily="34" charset="0"/>
                <a:cs typeface="Arial" pitchFamily="34" charset="0"/>
              </a:rPr>
              <a:t>behaviors</a:t>
            </a:r>
            <a:r>
              <a:rPr lang="en-GB" sz="2200" dirty="0">
                <a:latin typeface="Open Sans"/>
                <a:ea typeface="Tahoma" panose="020B0604030504040204" pitchFamily="34" charset="0"/>
                <a:cs typeface="Arial" pitchFamily="34" charset="0"/>
              </a:rPr>
              <a:t> is the name given by Craig Reynolds to his movement algorithms; they are not kinematic, but dynamic.</a:t>
            </a:r>
          </a:p>
          <a:p>
            <a:pPr marL="236538" indent="-236538" algn="just">
              <a:buFont typeface="Arial" pitchFamily="34" charset="0"/>
              <a:buChar char="•"/>
              <a:defRPr/>
            </a:pPr>
            <a:endParaRPr lang="en-GB" sz="2200" dirty="0">
              <a:latin typeface="Open Sans"/>
              <a:ea typeface="Tahoma" panose="020B0604030504040204" pitchFamily="34" charset="0"/>
              <a:cs typeface="Arial" pitchFamily="34" charset="0"/>
            </a:endParaRPr>
          </a:p>
          <a:p>
            <a:pPr marL="236538" indent="-236538" algn="just">
              <a:buFont typeface="Arial" pitchFamily="34" charset="0"/>
              <a:buChar char="•"/>
              <a:defRPr/>
            </a:pPr>
            <a:r>
              <a:rPr lang="en-GB" sz="2200" dirty="0">
                <a:latin typeface="Open Sans"/>
                <a:ea typeface="Tahoma" panose="020B0604030504040204" pitchFamily="34" charset="0"/>
                <a:cs typeface="Arial" pitchFamily="34" charset="0"/>
              </a:rPr>
              <a:t>Dynamic movement takes account of the current motion of the character. A dynamic algorithm typically needs to know the current velocities of the character as well as its position. A dynamic algorithm outputs forces or accelerations with the aim of changing the velocity of the character.</a:t>
            </a:r>
            <a:endParaRPr lang="en-GB" sz="2200" dirty="0">
              <a:latin typeface="Open Sans"/>
              <a:cs typeface="Arial" pitchFamily="34" charset="0"/>
            </a:endParaRPr>
          </a:p>
        </p:txBody>
      </p:sp>
    </p:spTree>
    <p:extLst>
      <p:ext uri="{BB962C8B-B14F-4D97-AF65-F5344CB8AC3E}">
        <p14:creationId xmlns:p14="http://schemas.microsoft.com/office/powerpoint/2010/main" val="39274826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066800" y="457200"/>
            <a:ext cx="7924801" cy="584775"/>
          </a:xfrm>
          <a:prstGeom prst="rect">
            <a:avLst/>
          </a:prstGeom>
          <a:noFill/>
        </p:spPr>
        <p:txBody>
          <a:bodyPr wrap="square" rtlCol="0">
            <a:spAutoFit/>
          </a:bodyPr>
          <a:lstStyle/>
          <a:p>
            <a:pPr algn="r"/>
            <a:r>
              <a:rPr lang="en-GB" sz="3200" b="1" dirty="0">
                <a:ea typeface="Tahoma" panose="020B0604030504040204" pitchFamily="34" charset="0"/>
                <a:cs typeface="Arial" pitchFamily="34" charset="0"/>
              </a:rPr>
              <a:t>The Basics of Movement Algorithms</a:t>
            </a:r>
          </a:p>
        </p:txBody>
      </p:sp>
      <p:pic>
        <p:nvPicPr>
          <p:cNvPr id="2" name="Picture 1"/>
          <p:cNvPicPr>
            <a:picLocks noChangeAspect="1"/>
          </p:cNvPicPr>
          <p:nvPr/>
        </p:nvPicPr>
        <p:blipFill rotWithShape="1">
          <a:blip r:embed="rId2"/>
          <a:srcRect l="51172" t="32292" r="19546" b="34375"/>
          <a:stretch/>
        </p:blipFill>
        <p:spPr>
          <a:xfrm>
            <a:off x="2438400" y="2286000"/>
            <a:ext cx="4876800" cy="3121152"/>
          </a:xfrm>
          <a:prstGeom prst="rect">
            <a:avLst/>
          </a:prstGeom>
        </p:spPr>
      </p:pic>
      <p:sp>
        <p:nvSpPr>
          <p:cNvPr id="3" name="Rectangle 2"/>
          <p:cNvSpPr/>
          <p:nvPr/>
        </p:nvSpPr>
        <p:spPr>
          <a:xfrm>
            <a:off x="1330752" y="1752600"/>
            <a:ext cx="5318892" cy="461665"/>
          </a:xfrm>
          <a:prstGeom prst="rect">
            <a:avLst/>
          </a:prstGeom>
        </p:spPr>
        <p:txBody>
          <a:bodyPr wrap="none">
            <a:spAutoFit/>
          </a:bodyPr>
          <a:lstStyle/>
          <a:p>
            <a:r>
              <a:rPr lang="en-US" sz="2400" b="1" dirty="0">
                <a:latin typeface="Open Sans"/>
              </a:rPr>
              <a:t>The Movement Algorithm Structure</a:t>
            </a:r>
          </a:p>
        </p:txBody>
      </p:sp>
      <p:sp>
        <p:nvSpPr>
          <p:cNvPr id="4" name="Rectangle 3"/>
          <p:cNvSpPr/>
          <p:nvPr/>
        </p:nvSpPr>
        <p:spPr>
          <a:xfrm>
            <a:off x="1330752" y="5334000"/>
            <a:ext cx="7356048" cy="1107996"/>
          </a:xfrm>
          <a:prstGeom prst="rect">
            <a:avLst/>
          </a:prstGeom>
        </p:spPr>
        <p:txBody>
          <a:bodyPr wrap="square">
            <a:spAutoFit/>
          </a:bodyPr>
          <a:lstStyle/>
          <a:p>
            <a:r>
              <a:rPr lang="en-GB" sz="2200" dirty="0">
                <a:latin typeface="Open Sans"/>
              </a:rPr>
              <a:t>Craig Reynolds also invented the flocking algorithm used in countless films and games to animate flocks of birds or herds of other animals</a:t>
            </a:r>
            <a:endParaRPr lang="en-US" sz="2200" dirty="0">
              <a:latin typeface="Open Sans"/>
            </a:endParaRPr>
          </a:p>
        </p:txBody>
      </p:sp>
    </p:spTree>
    <p:extLst>
      <p:ext uri="{BB962C8B-B14F-4D97-AF65-F5344CB8AC3E}">
        <p14:creationId xmlns:p14="http://schemas.microsoft.com/office/powerpoint/2010/main" val="13351998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066800" y="457200"/>
            <a:ext cx="7924801" cy="584775"/>
          </a:xfrm>
          <a:prstGeom prst="rect">
            <a:avLst/>
          </a:prstGeom>
          <a:noFill/>
        </p:spPr>
        <p:txBody>
          <a:bodyPr wrap="square" rtlCol="0">
            <a:spAutoFit/>
          </a:bodyPr>
          <a:lstStyle/>
          <a:p>
            <a:pPr algn="r"/>
            <a:r>
              <a:rPr lang="en-GB" sz="3200" b="1" dirty="0">
                <a:ea typeface="Tahoma" panose="020B0604030504040204" pitchFamily="34" charset="0"/>
                <a:cs typeface="Arial" pitchFamily="34" charset="0"/>
              </a:rPr>
              <a:t>The Basics of Movement Algorithms</a:t>
            </a:r>
          </a:p>
        </p:txBody>
      </p:sp>
      <p:sp>
        <p:nvSpPr>
          <p:cNvPr id="7" name="TextBox 6"/>
          <p:cNvSpPr txBox="1"/>
          <p:nvPr/>
        </p:nvSpPr>
        <p:spPr>
          <a:xfrm>
            <a:off x="1143000" y="1518821"/>
            <a:ext cx="7696200" cy="5170646"/>
          </a:xfrm>
          <a:prstGeom prst="rect">
            <a:avLst/>
          </a:prstGeom>
          <a:noFill/>
        </p:spPr>
        <p:txBody>
          <a:bodyPr wrap="square" rtlCol="0">
            <a:spAutoFit/>
          </a:bodyPr>
          <a:lstStyle/>
          <a:p>
            <a:pPr algn="just">
              <a:defRPr/>
            </a:pPr>
            <a:r>
              <a:rPr lang="en-GB" sz="2200" b="1" dirty="0">
                <a:latin typeface="Open Sans"/>
                <a:ea typeface="Tahoma" panose="020B0604030504040204" pitchFamily="34" charset="0"/>
                <a:cs typeface="Arial" pitchFamily="34" charset="0"/>
              </a:rPr>
              <a:t>Two-Dimensional Movement</a:t>
            </a:r>
          </a:p>
          <a:p>
            <a:pPr marL="342900" indent="-342900" algn="just">
              <a:buFont typeface="Arial" panose="020B0604020202020204" pitchFamily="34" charset="0"/>
              <a:buChar char="•"/>
              <a:defRPr/>
            </a:pPr>
            <a:r>
              <a:rPr lang="en-GB" sz="2200" dirty="0">
                <a:latin typeface="Open Sans"/>
                <a:cs typeface="Arial" pitchFamily="34" charset="0"/>
              </a:rPr>
              <a:t>Although games rarely are drawn in two dimensions any more, their characters are usually under the influence of gravity, sticking them to the floor and constraining their movement to two dimensions.</a:t>
            </a:r>
          </a:p>
          <a:p>
            <a:pPr marL="342900" indent="-342900" algn="just">
              <a:buFont typeface="Arial" panose="020B0604020202020204" pitchFamily="34" charset="0"/>
              <a:buChar char="•"/>
              <a:defRPr/>
            </a:pPr>
            <a:endParaRPr lang="en-GB" sz="2200" dirty="0">
              <a:latin typeface="Open Sans"/>
              <a:cs typeface="Arial" pitchFamily="34" charset="0"/>
            </a:endParaRPr>
          </a:p>
          <a:p>
            <a:pPr algn="just">
              <a:defRPr/>
            </a:pPr>
            <a:r>
              <a:rPr lang="en-GB" sz="2200" b="1" i="1" dirty="0">
                <a:latin typeface="Open Sans"/>
                <a:cs typeface="Arial" pitchFamily="34" charset="0"/>
              </a:rPr>
              <a:t>Characters as Points</a:t>
            </a:r>
          </a:p>
          <a:p>
            <a:pPr marL="342900" indent="-342900" algn="just">
              <a:buFont typeface="Arial" panose="020B0604020202020204" pitchFamily="34" charset="0"/>
              <a:buChar char="•"/>
              <a:defRPr/>
            </a:pPr>
            <a:r>
              <a:rPr lang="en-GB" sz="2200" dirty="0">
                <a:latin typeface="Open Sans"/>
                <a:cs typeface="Arial" pitchFamily="34" charset="0"/>
              </a:rPr>
              <a:t>Although a character usually consists of a three-dimensional (3D) model that occupies some space in the game world, many movement algorithms assume that the character can be treated as a single point. </a:t>
            </a:r>
          </a:p>
          <a:p>
            <a:pPr marL="342900" indent="-342900" algn="just">
              <a:buFont typeface="Arial" panose="020B0604020202020204" pitchFamily="34" charset="0"/>
              <a:buChar char="•"/>
              <a:defRPr/>
            </a:pPr>
            <a:r>
              <a:rPr lang="en-GB" sz="2200" dirty="0">
                <a:latin typeface="Open Sans"/>
                <a:cs typeface="Arial" pitchFamily="34" charset="0"/>
              </a:rPr>
              <a:t>Collision detection, obstacle avoidance, and some other algorithms use the size of the character to influence their results, but movement itself assumes the character is at a single point.</a:t>
            </a:r>
          </a:p>
        </p:txBody>
      </p:sp>
    </p:spTree>
    <p:extLst>
      <p:ext uri="{BB962C8B-B14F-4D97-AF65-F5344CB8AC3E}">
        <p14:creationId xmlns:p14="http://schemas.microsoft.com/office/powerpoint/2010/main" val="9261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066800" y="457200"/>
            <a:ext cx="7924801" cy="584775"/>
          </a:xfrm>
          <a:prstGeom prst="rect">
            <a:avLst/>
          </a:prstGeom>
          <a:noFill/>
        </p:spPr>
        <p:txBody>
          <a:bodyPr wrap="square" rtlCol="0">
            <a:spAutoFit/>
          </a:bodyPr>
          <a:lstStyle/>
          <a:p>
            <a:pPr algn="r"/>
            <a:r>
              <a:rPr lang="en-GB" sz="3200" b="1" dirty="0">
                <a:ea typeface="Tahoma" panose="020B0604030504040204" pitchFamily="34" charset="0"/>
                <a:cs typeface="Arial" pitchFamily="34" charset="0"/>
              </a:rPr>
              <a:t>The Basics of Movement Algorithms</a:t>
            </a:r>
          </a:p>
        </p:txBody>
      </p:sp>
      <p:sp>
        <p:nvSpPr>
          <p:cNvPr id="7" name="TextBox 6"/>
          <p:cNvSpPr txBox="1"/>
          <p:nvPr/>
        </p:nvSpPr>
        <p:spPr>
          <a:xfrm>
            <a:off x="990600" y="1518821"/>
            <a:ext cx="7848600" cy="5170646"/>
          </a:xfrm>
          <a:prstGeom prst="rect">
            <a:avLst/>
          </a:prstGeom>
          <a:noFill/>
        </p:spPr>
        <p:txBody>
          <a:bodyPr wrap="square" rtlCol="0">
            <a:spAutoFit/>
          </a:bodyPr>
          <a:lstStyle/>
          <a:p>
            <a:pPr algn="just">
              <a:defRPr/>
            </a:pPr>
            <a:r>
              <a:rPr lang="en-GB" sz="2200" b="1" dirty="0">
                <a:latin typeface="Open Sans"/>
                <a:ea typeface="Tahoma" panose="020B0604030504040204" pitchFamily="34" charset="0"/>
                <a:cs typeface="Arial" pitchFamily="34" charset="0"/>
              </a:rPr>
              <a:t>Statics</a:t>
            </a:r>
          </a:p>
          <a:p>
            <a:pPr marL="342900" indent="-342900" algn="just">
              <a:buFont typeface="Arial" panose="020B0604020202020204" pitchFamily="34" charset="0"/>
              <a:buChar char="•"/>
              <a:defRPr/>
            </a:pPr>
            <a:r>
              <a:rPr lang="en-GB" sz="2200" dirty="0">
                <a:latin typeface="Open Sans"/>
                <a:cs typeface="Arial" pitchFamily="34" charset="0"/>
              </a:rPr>
              <a:t>Characters in two dimensions have two linear coordinates representing the position of the object. These coordinates are relative to two world axes that lie perpendicular to the direction of gravity and perpendicular to each other. This set of reference axes is termed the orthonormal basis of the 2D space.</a:t>
            </a:r>
          </a:p>
          <a:p>
            <a:pPr marL="342900" indent="-342900" algn="just">
              <a:buFont typeface="Arial" panose="020B0604020202020204" pitchFamily="34" charset="0"/>
              <a:buChar char="•"/>
              <a:defRPr/>
            </a:pPr>
            <a:endParaRPr lang="en-GB" sz="2200" dirty="0">
              <a:latin typeface="Open Sans"/>
              <a:cs typeface="Arial" pitchFamily="34" charset="0"/>
            </a:endParaRPr>
          </a:p>
          <a:p>
            <a:pPr marL="342900" indent="-342900" algn="just">
              <a:buFont typeface="Arial" panose="020B0604020202020204" pitchFamily="34" charset="0"/>
              <a:buChar char="•"/>
              <a:defRPr/>
            </a:pPr>
            <a:endParaRPr lang="en-GB" sz="2200" dirty="0">
              <a:latin typeface="Open Sans"/>
              <a:cs typeface="Arial" pitchFamily="34" charset="0"/>
            </a:endParaRPr>
          </a:p>
          <a:p>
            <a:pPr marL="342900" indent="-342900" algn="just">
              <a:buFont typeface="Arial" panose="020B0604020202020204" pitchFamily="34" charset="0"/>
              <a:buChar char="•"/>
              <a:defRPr/>
            </a:pPr>
            <a:endParaRPr lang="en-GB" sz="2200" dirty="0">
              <a:latin typeface="Open Sans"/>
              <a:cs typeface="Arial" pitchFamily="34" charset="0"/>
            </a:endParaRPr>
          </a:p>
          <a:p>
            <a:pPr marL="342900" indent="-342900" algn="just">
              <a:buFont typeface="Arial" panose="020B0604020202020204" pitchFamily="34" charset="0"/>
              <a:buChar char="•"/>
              <a:defRPr/>
            </a:pPr>
            <a:endParaRPr lang="en-GB" sz="2200" dirty="0">
              <a:latin typeface="Open Sans"/>
              <a:cs typeface="Arial" pitchFamily="34" charset="0"/>
            </a:endParaRPr>
          </a:p>
          <a:p>
            <a:pPr marL="342900" indent="-342900" algn="just">
              <a:buFont typeface="Arial" panose="020B0604020202020204" pitchFamily="34" charset="0"/>
              <a:buChar char="•"/>
              <a:defRPr/>
            </a:pPr>
            <a:endParaRPr lang="en-GB" sz="2200" dirty="0">
              <a:latin typeface="Open Sans"/>
              <a:cs typeface="Arial" pitchFamily="34" charset="0"/>
            </a:endParaRPr>
          </a:p>
          <a:p>
            <a:pPr marL="342900" indent="-342900" algn="just">
              <a:buFont typeface="Arial" panose="020B0604020202020204" pitchFamily="34" charset="0"/>
              <a:buChar char="•"/>
              <a:defRPr/>
            </a:pPr>
            <a:endParaRPr lang="en-GB" sz="2200" dirty="0">
              <a:latin typeface="Open Sans"/>
              <a:cs typeface="Arial" pitchFamily="34" charset="0"/>
            </a:endParaRPr>
          </a:p>
          <a:p>
            <a:pPr marL="342900" indent="-342900" algn="just">
              <a:buFont typeface="Arial" panose="020B0604020202020204" pitchFamily="34" charset="0"/>
              <a:buChar char="•"/>
              <a:defRPr/>
            </a:pPr>
            <a:endParaRPr lang="en-GB" sz="2200" dirty="0">
              <a:latin typeface="Open Sans"/>
              <a:cs typeface="Arial" pitchFamily="34" charset="0"/>
            </a:endParaRPr>
          </a:p>
          <a:p>
            <a:pPr algn="just">
              <a:defRPr/>
            </a:pPr>
            <a:r>
              <a:rPr lang="en-GB" sz="2200" dirty="0">
                <a:latin typeface="Open Sans"/>
                <a:cs typeface="Arial" pitchFamily="34" charset="0"/>
              </a:rPr>
              <a:t>	The 2D movement axes and the 3D basis</a:t>
            </a:r>
          </a:p>
        </p:txBody>
      </p:sp>
      <p:pic>
        <p:nvPicPr>
          <p:cNvPr id="2" name="Picture 1"/>
          <p:cNvPicPr>
            <a:picLocks noChangeAspect="1"/>
          </p:cNvPicPr>
          <p:nvPr/>
        </p:nvPicPr>
        <p:blipFill rotWithShape="1">
          <a:blip r:embed="rId2"/>
          <a:srcRect l="53514" t="44793" r="25402" b="26041"/>
          <a:stretch/>
        </p:blipFill>
        <p:spPr>
          <a:xfrm>
            <a:off x="3352800" y="3733800"/>
            <a:ext cx="3124200" cy="2429934"/>
          </a:xfrm>
          <a:prstGeom prst="rect">
            <a:avLst/>
          </a:prstGeom>
        </p:spPr>
      </p:pic>
    </p:spTree>
    <p:extLst>
      <p:ext uri="{BB962C8B-B14F-4D97-AF65-F5344CB8AC3E}">
        <p14:creationId xmlns:p14="http://schemas.microsoft.com/office/powerpoint/2010/main" val="28448738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066800" y="457200"/>
            <a:ext cx="7924801" cy="584775"/>
          </a:xfrm>
          <a:prstGeom prst="rect">
            <a:avLst/>
          </a:prstGeom>
          <a:noFill/>
        </p:spPr>
        <p:txBody>
          <a:bodyPr wrap="square" rtlCol="0">
            <a:spAutoFit/>
          </a:bodyPr>
          <a:lstStyle/>
          <a:p>
            <a:pPr algn="r"/>
            <a:r>
              <a:rPr lang="en-GB" sz="3200" b="1" dirty="0">
                <a:ea typeface="Tahoma" panose="020B0604030504040204" pitchFamily="34" charset="0"/>
                <a:cs typeface="Arial" pitchFamily="34" charset="0"/>
              </a:rPr>
              <a:t>The Basics of Movement Algorithms</a:t>
            </a:r>
          </a:p>
        </p:txBody>
      </p:sp>
      <p:sp>
        <p:nvSpPr>
          <p:cNvPr id="7" name="TextBox 6"/>
          <p:cNvSpPr txBox="1"/>
          <p:nvPr/>
        </p:nvSpPr>
        <p:spPr>
          <a:xfrm>
            <a:off x="990600" y="1518821"/>
            <a:ext cx="7848600" cy="461665"/>
          </a:xfrm>
          <a:prstGeom prst="rect">
            <a:avLst/>
          </a:prstGeom>
          <a:noFill/>
        </p:spPr>
        <p:txBody>
          <a:bodyPr wrap="square" rtlCol="0">
            <a:spAutoFit/>
          </a:bodyPr>
          <a:lstStyle/>
          <a:p>
            <a:pPr>
              <a:defRPr/>
            </a:pPr>
            <a:r>
              <a:rPr lang="en-GB" sz="2400" b="1" dirty="0">
                <a:ea typeface="Tahoma" panose="020B0604030504040204" pitchFamily="34" charset="0"/>
                <a:cs typeface="Arial" pitchFamily="34" charset="0"/>
              </a:rPr>
              <a:t>Statics</a:t>
            </a:r>
            <a:endParaRPr lang="en-GB" sz="2200" dirty="0">
              <a:cs typeface="Arial" pitchFamily="34" charset="0"/>
            </a:endParaRPr>
          </a:p>
        </p:txBody>
      </p:sp>
      <p:pic>
        <p:nvPicPr>
          <p:cNvPr id="3" name="Picture 2"/>
          <p:cNvPicPr>
            <a:picLocks noChangeAspect="1"/>
          </p:cNvPicPr>
          <p:nvPr/>
        </p:nvPicPr>
        <p:blipFill rotWithShape="1">
          <a:blip r:embed="rId2"/>
          <a:srcRect l="56442" t="29166" r="24232" b="48959"/>
          <a:stretch/>
        </p:blipFill>
        <p:spPr>
          <a:xfrm>
            <a:off x="1061728" y="1932712"/>
            <a:ext cx="3662672" cy="2330788"/>
          </a:xfrm>
          <a:prstGeom prst="rect">
            <a:avLst/>
          </a:prstGeom>
        </p:spPr>
      </p:pic>
      <p:sp>
        <p:nvSpPr>
          <p:cNvPr id="4" name="Rectangle 3"/>
          <p:cNvSpPr/>
          <p:nvPr/>
        </p:nvSpPr>
        <p:spPr>
          <a:xfrm>
            <a:off x="4952999" y="2816523"/>
            <a:ext cx="3216741" cy="646331"/>
          </a:xfrm>
          <a:prstGeom prst="rect">
            <a:avLst/>
          </a:prstGeom>
        </p:spPr>
        <p:txBody>
          <a:bodyPr wrap="square">
            <a:spAutoFit/>
          </a:bodyPr>
          <a:lstStyle/>
          <a:p>
            <a:pPr algn="ctr"/>
            <a:r>
              <a:rPr lang="en-GB" dirty="0">
                <a:latin typeface="+mj-lt"/>
              </a:rPr>
              <a:t>The positions of characters in the level</a:t>
            </a:r>
            <a:endParaRPr lang="en-US" dirty="0">
              <a:latin typeface="+mj-lt"/>
            </a:endParaRPr>
          </a:p>
        </p:txBody>
      </p:sp>
      <p:pic>
        <p:nvPicPr>
          <p:cNvPr id="6" name="Picture 5"/>
          <p:cNvPicPr>
            <a:picLocks noChangeAspect="1"/>
          </p:cNvPicPr>
          <p:nvPr/>
        </p:nvPicPr>
        <p:blipFill rotWithShape="1">
          <a:blip r:embed="rId3"/>
          <a:srcRect l="51757" t="34375" r="20718" b="42709"/>
          <a:stretch/>
        </p:blipFill>
        <p:spPr>
          <a:xfrm>
            <a:off x="1079089" y="4343400"/>
            <a:ext cx="4827638" cy="2259744"/>
          </a:xfrm>
          <a:prstGeom prst="rect">
            <a:avLst/>
          </a:prstGeom>
        </p:spPr>
      </p:pic>
      <p:sp>
        <p:nvSpPr>
          <p:cNvPr id="8" name="Rectangle 7"/>
          <p:cNvSpPr/>
          <p:nvPr/>
        </p:nvSpPr>
        <p:spPr>
          <a:xfrm>
            <a:off x="5906727" y="5179437"/>
            <a:ext cx="2834149" cy="646331"/>
          </a:xfrm>
          <a:prstGeom prst="rect">
            <a:avLst/>
          </a:prstGeom>
        </p:spPr>
        <p:txBody>
          <a:bodyPr wrap="square">
            <a:spAutoFit/>
          </a:bodyPr>
          <a:lstStyle/>
          <a:p>
            <a:pPr algn="ctr"/>
            <a:r>
              <a:rPr lang="en-GB" dirty="0">
                <a:latin typeface="+mj-lt"/>
              </a:rPr>
              <a:t>The vector form of orientation</a:t>
            </a:r>
            <a:endParaRPr lang="en-US" dirty="0">
              <a:latin typeface="+mj-lt"/>
            </a:endParaRPr>
          </a:p>
        </p:txBody>
      </p:sp>
    </p:spTree>
    <p:extLst>
      <p:ext uri="{BB962C8B-B14F-4D97-AF65-F5344CB8AC3E}">
        <p14:creationId xmlns:p14="http://schemas.microsoft.com/office/powerpoint/2010/main" val="2598538181"/>
      </p:ext>
    </p:extLst>
  </p:cSld>
  <p:clrMapOvr>
    <a:masterClrMapping/>
  </p:clrMapOvr>
</p:sld>
</file>

<file path=ppt/theme/theme1.xml><?xml version="1.0" encoding="utf-8"?>
<a:theme xmlns:a="http://schemas.openxmlformats.org/drawingml/2006/main" name="Template PPT 2015">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Template PPT 2015</Template>
  <TotalTime>534</TotalTime>
  <Words>2820</Words>
  <Application>Microsoft Office PowerPoint</Application>
  <PresentationFormat>On-screen Show (4:3)</PresentationFormat>
  <Paragraphs>257</Paragraphs>
  <Slides>37</Slides>
  <Notes>12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37</vt:i4>
      </vt:variant>
    </vt:vector>
  </HeadingPairs>
  <TitlesOfParts>
    <vt:vector size="45" baseType="lpstr">
      <vt:lpstr>ＭＳ Ｐゴシック</vt:lpstr>
      <vt:lpstr>Arial</vt:lpstr>
      <vt:lpstr>Calibri</vt:lpstr>
      <vt:lpstr>Calibri   </vt:lpstr>
      <vt:lpstr>Open Sans</vt:lpstr>
      <vt:lpstr>Tahoma</vt:lpstr>
      <vt:lpstr>Wingdings</vt:lpstr>
      <vt:lpstr>Template PPT 2015</vt:lpstr>
      <vt:lpstr>Introduction to Game Movement  Session 03</vt:lpstr>
      <vt:lpstr>Learning Objective</vt:lpstr>
      <vt:lpstr>Content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TOPIC  Session  #</dc:title>
  <dc:creator>Yulia</dc:creator>
  <cp:lastModifiedBy>Rini Wongso</cp:lastModifiedBy>
  <cp:revision>17</cp:revision>
  <dcterms:created xsi:type="dcterms:W3CDTF">2015-05-04T03:33:03Z</dcterms:created>
  <dcterms:modified xsi:type="dcterms:W3CDTF">2017-11-29T07:45:46Z</dcterms:modified>
</cp:coreProperties>
</file>