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65" r:id="rId3"/>
    <p:sldId id="264" r:id="rId4"/>
    <p:sldId id="268" r:id="rId5"/>
    <p:sldId id="269" r:id="rId6"/>
    <p:sldId id="270" r:id="rId7"/>
    <p:sldId id="271" r:id="rId8"/>
    <p:sldId id="272" r:id="rId9"/>
    <p:sldId id="273" r:id="rId10"/>
    <p:sldId id="274"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5"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74"/>
            <p14:sldId id="277"/>
            <p14:sldId id="278"/>
            <p14:sldId id="279"/>
            <p14:sldId id="280"/>
            <p14:sldId id="281"/>
            <p14:sldId id="282"/>
            <p14:sldId id="283"/>
            <p14:sldId id="284"/>
            <p14:sldId id="285"/>
            <p14:sldId id="286"/>
            <p14:sldId id="287"/>
            <p14:sldId id="288"/>
            <p14:sldId id="289"/>
            <p14:sldId id="290"/>
            <p14:sldId id="291"/>
            <p14:sldId id="292"/>
            <p14:sldId id="293"/>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w3schools.com/graphics/game_movemen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Advanced Game Movement</a:t>
            </a:r>
            <a:br>
              <a:rPr lang="en-AU" dirty="0">
                <a:solidFill>
                  <a:schemeClr val="bg1"/>
                </a:solidFill>
              </a:rPr>
            </a:br>
            <a:br>
              <a:rPr lang="en-AU" dirty="0">
                <a:solidFill>
                  <a:schemeClr val="bg1"/>
                </a:solidFill>
              </a:rPr>
            </a:br>
            <a:r>
              <a:rPr lang="en-US" sz="2800" dirty="0">
                <a:solidFill>
                  <a:schemeClr val="bg1"/>
                </a:solidFill>
              </a:rPr>
              <a:t>Session 04</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858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Hole Fillers</a:t>
            </a:r>
          </a:p>
        </p:txBody>
      </p:sp>
      <p:sp>
        <p:nvSpPr>
          <p:cNvPr id="3" name="Rectangle 2"/>
          <p:cNvSpPr/>
          <p:nvPr/>
        </p:nvSpPr>
        <p:spPr>
          <a:xfrm>
            <a:off x="914401" y="1371600"/>
            <a:ext cx="8077200" cy="2862322"/>
          </a:xfrm>
          <a:prstGeom prst="rect">
            <a:avLst/>
          </a:prstGeom>
        </p:spPr>
        <p:txBody>
          <a:bodyPr wrap="square">
            <a:spAutoFit/>
          </a:bodyPr>
          <a:lstStyle/>
          <a:p>
            <a:pPr marL="342900" indent="-342900" algn="just">
              <a:buFont typeface="Arial" panose="020B0604020202020204" pitchFamily="34" charset="0"/>
              <a:buChar char="•"/>
            </a:pPr>
            <a:r>
              <a:rPr lang="en-GB" sz="2000" dirty="0">
                <a:latin typeface="Open Sans"/>
              </a:rPr>
              <a:t>Another approach used by several developers allows characters to choose their own jump points. The level designer fills holes with an invisible object, </a:t>
            </a:r>
            <a:r>
              <a:rPr lang="en-GB" sz="2000" dirty="0" err="1">
                <a:latin typeface="Open Sans"/>
              </a:rPr>
              <a:t>labeled</a:t>
            </a:r>
            <a:r>
              <a:rPr lang="en-GB" sz="2000" dirty="0">
                <a:latin typeface="Open Sans"/>
              </a:rPr>
              <a:t> as a jumpable gap.</a:t>
            </a:r>
          </a:p>
          <a:p>
            <a:pPr marL="342900" indent="-342900" algn="just">
              <a:buFont typeface="Arial" panose="020B0604020202020204" pitchFamily="34" charset="0"/>
              <a:buChar char="•"/>
            </a:pPr>
            <a:endParaRPr lang="en-GB" sz="2000" dirty="0">
              <a:latin typeface="Open Sans"/>
            </a:endParaRPr>
          </a:p>
          <a:p>
            <a:pPr marL="342900" indent="-342900" algn="just">
              <a:buFont typeface="Arial" panose="020B0604020202020204" pitchFamily="34" charset="0"/>
              <a:buChar char="•"/>
            </a:pPr>
            <a:r>
              <a:rPr lang="en-GB" sz="2000" dirty="0">
                <a:latin typeface="Open Sans"/>
              </a:rPr>
              <a:t>We can easily support one-directional jumps. If one side of the chasm is lower than the other, we could set up the situation. In this case the character can jump from the high side to the low side, but not the other way around. In fact, we can use very small versions of this collision geometry in a similar way to jump points</a:t>
            </a:r>
            <a:endParaRPr lang="en-US" sz="2000" dirty="0">
              <a:latin typeface="Open Sans"/>
            </a:endParaRPr>
          </a:p>
        </p:txBody>
      </p:sp>
      <p:pic>
        <p:nvPicPr>
          <p:cNvPr id="4" name="Picture 3"/>
          <p:cNvPicPr>
            <a:picLocks noChangeAspect="1"/>
          </p:cNvPicPr>
          <p:nvPr/>
        </p:nvPicPr>
        <p:blipFill rotWithShape="1">
          <a:blip r:embed="rId2"/>
          <a:srcRect l="44729" t="30209" r="17789" b="23958"/>
          <a:stretch/>
        </p:blipFill>
        <p:spPr>
          <a:xfrm>
            <a:off x="2085350" y="4169569"/>
            <a:ext cx="3743950" cy="2573964"/>
          </a:xfrm>
          <a:prstGeom prst="rect">
            <a:avLst/>
          </a:prstGeom>
        </p:spPr>
      </p:pic>
      <p:sp>
        <p:nvSpPr>
          <p:cNvPr id="6" name="Rectangle 5"/>
          <p:cNvSpPr/>
          <p:nvPr/>
        </p:nvSpPr>
        <p:spPr>
          <a:xfrm>
            <a:off x="5829300" y="5064525"/>
            <a:ext cx="1562100" cy="1107996"/>
          </a:xfrm>
          <a:prstGeom prst="rect">
            <a:avLst/>
          </a:prstGeom>
        </p:spPr>
        <p:txBody>
          <a:bodyPr wrap="square">
            <a:spAutoFit/>
          </a:bodyPr>
          <a:lstStyle/>
          <a:p>
            <a:r>
              <a:rPr lang="en-US" sz="2200" dirty="0">
                <a:latin typeface="+mj-lt"/>
              </a:rPr>
              <a:t>A one-direction chasm jump</a:t>
            </a:r>
          </a:p>
        </p:txBody>
      </p:sp>
    </p:spTree>
    <p:extLst>
      <p:ext uri="{BB962C8B-B14F-4D97-AF65-F5344CB8AC3E}">
        <p14:creationId xmlns:p14="http://schemas.microsoft.com/office/powerpoint/2010/main" val="78473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p:txBody>
      </p:sp>
      <p:sp>
        <p:nvSpPr>
          <p:cNvPr id="4" name="TextBox 3"/>
          <p:cNvSpPr txBox="1"/>
          <p:nvPr/>
        </p:nvSpPr>
        <p:spPr>
          <a:xfrm>
            <a:off x="1143000" y="1828800"/>
            <a:ext cx="7696200" cy="4493538"/>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Games increasingly require groups of characters to move in a coordinated manner. Coordinated motion can occur at two levels. The individuals can make decisions that compliment each other, making their movements appear coordinated.</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b="1" dirty="0">
                <a:latin typeface="Open Sans"/>
                <a:ea typeface="Tahoma" panose="020B0604030504040204" pitchFamily="34" charset="0"/>
                <a:cs typeface="Tahoma" panose="020B0604030504040204" pitchFamily="34" charset="0"/>
              </a:rPr>
              <a:t>Formation motion </a:t>
            </a:r>
            <a:r>
              <a:rPr lang="en-GB" altLang="en-US" sz="2200" dirty="0">
                <a:latin typeface="Open Sans"/>
                <a:ea typeface="Tahoma" panose="020B0604030504040204" pitchFamily="34" charset="0"/>
                <a:cs typeface="Tahoma" panose="020B0604030504040204" pitchFamily="34" charset="0"/>
              </a:rPr>
              <a:t>is the movement of a group of characters so that they retain some group organization. At its simplest it can consist of moving in a fixed geometric pattern such as a V or line abreast, but it is not limited to that. </a:t>
            </a:r>
          </a:p>
          <a:p>
            <a:pPr marL="342900" indent="-342900" algn="just">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altLang="en-US" sz="2200" b="1" dirty="0">
                <a:latin typeface="Open Sans"/>
                <a:ea typeface="Tahoma" panose="020B0604030504040204" pitchFamily="34" charset="0"/>
                <a:cs typeface="Tahoma" panose="020B0604030504040204" pitchFamily="34" charset="0"/>
              </a:rPr>
              <a:t>Formations</a:t>
            </a:r>
            <a:r>
              <a:rPr lang="en-GB" altLang="en-US" sz="2200" dirty="0">
                <a:latin typeface="Open Sans"/>
                <a:ea typeface="Tahoma" panose="020B0604030504040204" pitchFamily="34" charset="0"/>
                <a:cs typeface="Tahoma" panose="020B0604030504040204" pitchFamily="34" charset="0"/>
              </a:rPr>
              <a:t> can also make use of the environment.</a:t>
            </a:r>
          </a:p>
        </p:txBody>
      </p:sp>
    </p:spTree>
    <p:extLst>
      <p:ext uri="{BB962C8B-B14F-4D97-AF65-F5344CB8AC3E}">
        <p14:creationId xmlns:p14="http://schemas.microsoft.com/office/powerpoint/2010/main" val="419970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Fixed Formations</a:t>
            </a:r>
          </a:p>
        </p:txBody>
      </p:sp>
      <p:pic>
        <p:nvPicPr>
          <p:cNvPr id="2" name="Picture 1"/>
          <p:cNvPicPr>
            <a:picLocks noChangeAspect="1"/>
          </p:cNvPicPr>
          <p:nvPr/>
        </p:nvPicPr>
        <p:blipFill rotWithShape="1">
          <a:blip r:embed="rId2"/>
          <a:srcRect l="48243" t="35417" r="20132" b="23958"/>
          <a:stretch/>
        </p:blipFill>
        <p:spPr>
          <a:xfrm>
            <a:off x="4114799" y="2057400"/>
            <a:ext cx="4114801" cy="2971800"/>
          </a:xfrm>
          <a:prstGeom prst="rect">
            <a:avLst/>
          </a:prstGeom>
        </p:spPr>
      </p:pic>
      <p:sp>
        <p:nvSpPr>
          <p:cNvPr id="3" name="Rectangle 2"/>
          <p:cNvSpPr/>
          <p:nvPr/>
        </p:nvSpPr>
        <p:spPr>
          <a:xfrm>
            <a:off x="1066800" y="5292804"/>
            <a:ext cx="7696200" cy="1446550"/>
          </a:xfrm>
          <a:prstGeom prst="rect">
            <a:avLst/>
          </a:prstGeom>
        </p:spPr>
        <p:txBody>
          <a:bodyPr wrap="square">
            <a:spAutoFit/>
          </a:bodyPr>
          <a:lstStyle/>
          <a:p>
            <a:pPr algn="just"/>
            <a:r>
              <a:rPr lang="en-GB" sz="2200" dirty="0">
                <a:latin typeface="Open Sans"/>
              </a:rPr>
              <a:t>One slot is marked as the leader’s slot. All the other slots in the formation are defined relative to this slot. Effectively, it defines the “zero” for position and orientation in the formation.</a:t>
            </a:r>
            <a:endParaRPr lang="en-US" sz="2200" dirty="0">
              <a:latin typeface="Open Sans"/>
            </a:endParaRPr>
          </a:p>
        </p:txBody>
      </p:sp>
      <p:sp>
        <p:nvSpPr>
          <p:cNvPr id="6" name="Rectangle 5"/>
          <p:cNvSpPr/>
          <p:nvPr/>
        </p:nvSpPr>
        <p:spPr>
          <a:xfrm>
            <a:off x="1066800" y="3358634"/>
            <a:ext cx="3261277" cy="430887"/>
          </a:xfrm>
          <a:prstGeom prst="rect">
            <a:avLst/>
          </a:prstGeom>
        </p:spPr>
        <p:txBody>
          <a:bodyPr wrap="none">
            <a:spAutoFit/>
          </a:bodyPr>
          <a:lstStyle/>
          <a:p>
            <a:r>
              <a:rPr lang="en-US" sz="2200" dirty="0">
                <a:latin typeface="Open Sans"/>
              </a:rPr>
              <a:t>A selection of formations</a:t>
            </a:r>
          </a:p>
        </p:txBody>
      </p:sp>
    </p:spTree>
    <p:extLst>
      <p:ext uri="{BB962C8B-B14F-4D97-AF65-F5344CB8AC3E}">
        <p14:creationId xmlns:p14="http://schemas.microsoft.com/office/powerpoint/2010/main" val="410825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Scalable Formations</a:t>
            </a:r>
          </a:p>
        </p:txBody>
      </p:sp>
      <p:sp>
        <p:nvSpPr>
          <p:cNvPr id="3" name="Rectangle 2"/>
          <p:cNvSpPr/>
          <p:nvPr/>
        </p:nvSpPr>
        <p:spPr>
          <a:xfrm>
            <a:off x="1143000" y="1752600"/>
            <a:ext cx="7696200" cy="1938992"/>
          </a:xfrm>
          <a:prstGeom prst="rect">
            <a:avLst/>
          </a:prstGeom>
        </p:spPr>
        <p:txBody>
          <a:bodyPr wrap="square">
            <a:spAutoFit/>
          </a:bodyPr>
          <a:lstStyle/>
          <a:p>
            <a:pPr marL="342900" indent="-342900" algn="just">
              <a:buFont typeface="Arial" panose="020B0604020202020204" pitchFamily="34" charset="0"/>
              <a:buChar char="•"/>
            </a:pPr>
            <a:r>
              <a:rPr lang="en-GB" sz="2000" dirty="0">
                <a:latin typeface="Open Sans"/>
              </a:rPr>
              <a:t>In many situations the exact structure of a formation will depend on the number of characters that are participating in it. </a:t>
            </a:r>
          </a:p>
          <a:p>
            <a:pPr marL="342900" indent="-342900" algn="just">
              <a:buFont typeface="Arial" panose="020B0604020202020204" pitchFamily="34" charset="0"/>
              <a:buChar char="•"/>
            </a:pPr>
            <a:r>
              <a:rPr lang="en-GB" sz="2000" dirty="0">
                <a:latin typeface="Open Sans"/>
              </a:rPr>
              <a:t>A defensive circle, for example, will be wider with 20 defenders than with 5. </a:t>
            </a:r>
          </a:p>
          <a:p>
            <a:pPr marL="342900" indent="-342900" algn="just">
              <a:buFont typeface="Arial" panose="020B0604020202020204" pitchFamily="34" charset="0"/>
              <a:buChar char="•"/>
            </a:pPr>
            <a:r>
              <a:rPr lang="en-GB" sz="2000" dirty="0">
                <a:latin typeface="Open Sans"/>
              </a:rPr>
              <a:t>With 100 defenders, it may be possible to structure the formation in several concentric rings.</a:t>
            </a:r>
            <a:endParaRPr lang="en-US" sz="2000" dirty="0">
              <a:latin typeface="Open Sans"/>
            </a:endParaRPr>
          </a:p>
        </p:txBody>
      </p:sp>
      <p:pic>
        <p:nvPicPr>
          <p:cNvPr id="6" name="Picture 5"/>
          <p:cNvPicPr>
            <a:picLocks noChangeAspect="1"/>
          </p:cNvPicPr>
          <p:nvPr/>
        </p:nvPicPr>
        <p:blipFill rotWithShape="1">
          <a:blip r:embed="rId2"/>
          <a:srcRect l="40044" t="38542" r="14275" b="22917"/>
          <a:stretch/>
        </p:blipFill>
        <p:spPr>
          <a:xfrm>
            <a:off x="1219200" y="3918438"/>
            <a:ext cx="5715000" cy="2710962"/>
          </a:xfrm>
          <a:prstGeom prst="rect">
            <a:avLst/>
          </a:prstGeom>
        </p:spPr>
      </p:pic>
      <p:sp>
        <p:nvSpPr>
          <p:cNvPr id="7" name="Rectangle 6"/>
          <p:cNvSpPr/>
          <p:nvPr/>
        </p:nvSpPr>
        <p:spPr>
          <a:xfrm>
            <a:off x="7054645" y="4267200"/>
            <a:ext cx="1752600" cy="1938992"/>
          </a:xfrm>
          <a:prstGeom prst="rect">
            <a:avLst/>
          </a:prstGeom>
        </p:spPr>
        <p:txBody>
          <a:bodyPr wrap="square">
            <a:spAutoFit/>
          </a:bodyPr>
          <a:lstStyle/>
          <a:p>
            <a:r>
              <a:rPr lang="en-GB" sz="2000" dirty="0">
                <a:latin typeface="Open Sans"/>
              </a:rPr>
              <a:t>A defensive circle formation with different numbers of characters</a:t>
            </a:r>
            <a:endParaRPr lang="en-US" sz="2000" dirty="0">
              <a:latin typeface="Open Sans"/>
            </a:endParaRPr>
          </a:p>
        </p:txBody>
      </p:sp>
    </p:spTree>
    <p:extLst>
      <p:ext uri="{BB962C8B-B14F-4D97-AF65-F5344CB8AC3E}">
        <p14:creationId xmlns:p14="http://schemas.microsoft.com/office/powerpoint/2010/main" val="259468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Two-Level Formation Steering</a:t>
            </a:r>
          </a:p>
        </p:txBody>
      </p:sp>
      <p:sp>
        <p:nvSpPr>
          <p:cNvPr id="3" name="Rectangle 2"/>
          <p:cNvSpPr/>
          <p:nvPr/>
        </p:nvSpPr>
        <p:spPr>
          <a:xfrm>
            <a:off x="1143000" y="1752600"/>
            <a:ext cx="7696200" cy="178510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We can combine strict geometric formations with the flexibility of an emergent approach using a two-level steering system. </a:t>
            </a:r>
          </a:p>
          <a:p>
            <a:pPr marL="342900" indent="-342900" algn="just">
              <a:buFont typeface="Arial" panose="020B0604020202020204" pitchFamily="34" charset="0"/>
              <a:buChar char="•"/>
            </a:pPr>
            <a:r>
              <a:rPr lang="en-GB" sz="2200" dirty="0">
                <a:latin typeface="Open Sans"/>
              </a:rPr>
              <a:t>We use a geometric formation, defined as a fixed pattern of slots, just as before.</a:t>
            </a:r>
            <a:endParaRPr lang="en-US" sz="2200" dirty="0">
              <a:latin typeface="Open Sans"/>
            </a:endParaRPr>
          </a:p>
        </p:txBody>
      </p:sp>
      <p:pic>
        <p:nvPicPr>
          <p:cNvPr id="8" name="Picture 7"/>
          <p:cNvPicPr>
            <a:picLocks noChangeAspect="1"/>
          </p:cNvPicPr>
          <p:nvPr/>
        </p:nvPicPr>
        <p:blipFill rotWithShape="1">
          <a:blip r:embed="rId2"/>
          <a:srcRect l="45315" t="28125" r="20131" b="18750"/>
          <a:stretch/>
        </p:blipFill>
        <p:spPr>
          <a:xfrm>
            <a:off x="1676400" y="3537704"/>
            <a:ext cx="3969776" cy="3092946"/>
          </a:xfrm>
          <a:prstGeom prst="rect">
            <a:avLst/>
          </a:prstGeom>
        </p:spPr>
      </p:pic>
      <p:sp>
        <p:nvSpPr>
          <p:cNvPr id="9" name="Rectangle 8"/>
          <p:cNvSpPr/>
          <p:nvPr/>
        </p:nvSpPr>
        <p:spPr>
          <a:xfrm>
            <a:off x="5646176" y="4645700"/>
            <a:ext cx="2126224" cy="1107996"/>
          </a:xfrm>
          <a:prstGeom prst="rect">
            <a:avLst/>
          </a:prstGeom>
        </p:spPr>
        <p:txBody>
          <a:bodyPr wrap="square">
            <a:spAutoFit/>
          </a:bodyPr>
          <a:lstStyle/>
          <a:p>
            <a:r>
              <a:rPr lang="en-GB" sz="2200" dirty="0">
                <a:latin typeface="Open Sans"/>
              </a:rPr>
              <a:t>Two-level formation motion in a V</a:t>
            </a:r>
            <a:endParaRPr lang="en-US" sz="2200" dirty="0">
              <a:latin typeface="Open Sans"/>
            </a:endParaRPr>
          </a:p>
        </p:txBody>
      </p:sp>
    </p:spTree>
    <p:extLst>
      <p:ext uri="{BB962C8B-B14F-4D97-AF65-F5344CB8AC3E}">
        <p14:creationId xmlns:p14="http://schemas.microsoft.com/office/powerpoint/2010/main" val="269392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Two-Level Formation Steering</a:t>
            </a:r>
          </a:p>
        </p:txBody>
      </p:sp>
      <p:sp>
        <p:nvSpPr>
          <p:cNvPr id="3" name="Rectangle 2"/>
          <p:cNvSpPr/>
          <p:nvPr/>
        </p:nvSpPr>
        <p:spPr>
          <a:xfrm>
            <a:off x="1143000" y="1941016"/>
            <a:ext cx="7696200"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Rather than directly placing each character it its slot, it follows the emergent approach by using the slot at a target location for an arrive </a:t>
            </a:r>
            <a:r>
              <a:rPr lang="en-GB" sz="2200" dirty="0" err="1">
                <a:latin typeface="Open Sans"/>
              </a:rPr>
              <a:t>behavior</a:t>
            </a:r>
            <a:r>
              <a:rPr lang="en-GB" sz="2200" dirty="0">
                <a:latin typeface="Open Sans"/>
              </a:rPr>
              <a:t>. </a:t>
            </a:r>
          </a:p>
          <a:p>
            <a:pPr marL="342900" indent="-342900" algn="just">
              <a:buFont typeface="Arial" panose="020B0604020202020204" pitchFamily="34" charset="0"/>
              <a:buChar char="•"/>
            </a:pPr>
            <a:r>
              <a:rPr lang="en-GB" sz="2200" dirty="0">
                <a:latin typeface="Open Sans"/>
              </a:rPr>
              <a:t>Characters can have their own collision avoidance </a:t>
            </a:r>
            <a:r>
              <a:rPr lang="en-GB" sz="2200" dirty="0" err="1">
                <a:latin typeface="Open Sans"/>
              </a:rPr>
              <a:t>behaviors</a:t>
            </a:r>
            <a:r>
              <a:rPr lang="en-GB" sz="2200" dirty="0">
                <a:latin typeface="Open Sans"/>
              </a:rPr>
              <a:t> and any other compound steering required.</a:t>
            </a:r>
          </a:p>
          <a:p>
            <a:pPr marL="342900" indent="-342900" algn="just">
              <a:buFont typeface="Arial" panose="020B0604020202020204" pitchFamily="34" charset="0"/>
              <a:buChar char="•"/>
            </a:pPr>
            <a:r>
              <a:rPr lang="en-GB" sz="2200" dirty="0">
                <a:latin typeface="Open Sans"/>
              </a:rPr>
              <a:t>This is </a:t>
            </a:r>
            <a:r>
              <a:rPr lang="en-GB" sz="2200" b="1" dirty="0">
                <a:latin typeface="Open Sans"/>
              </a:rPr>
              <a:t>two-level steering </a:t>
            </a:r>
            <a:r>
              <a:rPr lang="en-GB" sz="2200" dirty="0">
                <a:latin typeface="Open Sans"/>
              </a:rPr>
              <a:t>because there are two steering systems in sequence: first the leader steers the formation pattern, and then each character in the formation steers to stay in the pattern.</a:t>
            </a:r>
          </a:p>
          <a:p>
            <a:pPr marL="342900" indent="-342900" algn="just">
              <a:buFont typeface="Arial" panose="020B0604020202020204" pitchFamily="34" charset="0"/>
              <a:buChar char="•"/>
            </a:pPr>
            <a:r>
              <a:rPr lang="en-GB" sz="2200" dirty="0">
                <a:latin typeface="Open Sans"/>
              </a:rPr>
              <a:t>As long as the leader does not move at maximum velocity, each character will have some flexibility to stay in its slot while taking account of its environment.</a:t>
            </a:r>
            <a:endParaRPr lang="en-US" sz="2200" dirty="0">
              <a:latin typeface="Open Sans"/>
            </a:endParaRPr>
          </a:p>
        </p:txBody>
      </p:sp>
    </p:spTree>
    <p:extLst>
      <p:ext uri="{BB962C8B-B14F-4D97-AF65-F5344CB8AC3E}">
        <p14:creationId xmlns:p14="http://schemas.microsoft.com/office/powerpoint/2010/main" val="20782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57200"/>
            <a:ext cx="62484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Extending to More than Two Levels</a:t>
            </a:r>
          </a:p>
        </p:txBody>
      </p:sp>
      <p:sp>
        <p:nvSpPr>
          <p:cNvPr id="3" name="Rectangle 2"/>
          <p:cNvSpPr/>
          <p:nvPr/>
        </p:nvSpPr>
        <p:spPr>
          <a:xfrm>
            <a:off x="1143000" y="1941016"/>
            <a:ext cx="7696200" cy="1323439"/>
          </a:xfrm>
          <a:prstGeom prst="rect">
            <a:avLst/>
          </a:prstGeom>
        </p:spPr>
        <p:txBody>
          <a:bodyPr wrap="square">
            <a:spAutoFit/>
          </a:bodyPr>
          <a:lstStyle/>
          <a:p>
            <a:pPr marL="342900" indent="-342900" algn="just">
              <a:buFont typeface="Arial" panose="020B0604020202020204" pitchFamily="34" charset="0"/>
              <a:buChar char="•"/>
            </a:pPr>
            <a:r>
              <a:rPr lang="en-GB" sz="2000" dirty="0">
                <a:latin typeface="Open Sans"/>
              </a:rPr>
              <a:t>The two-level steering system can be extended to more levels, giving the ability to create formations of formations. </a:t>
            </a:r>
          </a:p>
          <a:p>
            <a:pPr marL="342900" indent="-342900" algn="just">
              <a:buFont typeface="Arial" panose="020B0604020202020204" pitchFamily="34" charset="0"/>
              <a:buChar char="•"/>
            </a:pPr>
            <a:r>
              <a:rPr lang="en-GB" sz="2000" dirty="0">
                <a:latin typeface="Open Sans"/>
              </a:rPr>
              <a:t>This is becomingly increasingly important in military simulation games with lots of units; real armies are organized in this way.</a:t>
            </a:r>
            <a:endParaRPr lang="en-US" sz="2000" dirty="0">
              <a:latin typeface="Open Sans"/>
            </a:endParaRPr>
          </a:p>
        </p:txBody>
      </p:sp>
      <p:pic>
        <p:nvPicPr>
          <p:cNvPr id="2" name="Picture 1"/>
          <p:cNvPicPr>
            <a:picLocks noChangeAspect="1"/>
          </p:cNvPicPr>
          <p:nvPr/>
        </p:nvPicPr>
        <p:blipFill rotWithShape="1">
          <a:blip r:embed="rId2"/>
          <a:srcRect l="38873" t="32293" r="14275" b="19791"/>
          <a:stretch/>
        </p:blipFill>
        <p:spPr>
          <a:xfrm>
            <a:off x="1524000" y="3493770"/>
            <a:ext cx="5334000" cy="3067050"/>
          </a:xfrm>
          <a:prstGeom prst="rect">
            <a:avLst/>
          </a:prstGeom>
        </p:spPr>
      </p:pic>
      <p:sp>
        <p:nvSpPr>
          <p:cNvPr id="4" name="Rectangle 3"/>
          <p:cNvSpPr/>
          <p:nvPr/>
        </p:nvSpPr>
        <p:spPr>
          <a:xfrm>
            <a:off x="6938679" y="4842629"/>
            <a:ext cx="1595721" cy="1446550"/>
          </a:xfrm>
          <a:prstGeom prst="rect">
            <a:avLst/>
          </a:prstGeom>
        </p:spPr>
        <p:txBody>
          <a:bodyPr wrap="square">
            <a:spAutoFit/>
          </a:bodyPr>
          <a:lstStyle/>
          <a:p>
            <a:r>
              <a:rPr lang="en-GB" sz="2200" dirty="0">
                <a:latin typeface="Open Sans"/>
              </a:rPr>
              <a:t>Nesting formations to greater depth</a:t>
            </a:r>
            <a:endParaRPr lang="en-US" sz="2200" dirty="0">
              <a:latin typeface="Open Sans"/>
            </a:endParaRPr>
          </a:p>
        </p:txBody>
      </p:sp>
    </p:spTree>
    <p:extLst>
      <p:ext uri="{BB962C8B-B14F-4D97-AF65-F5344CB8AC3E}">
        <p14:creationId xmlns:p14="http://schemas.microsoft.com/office/powerpoint/2010/main" val="167465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57200"/>
            <a:ext cx="62484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Formations:</a:t>
            </a:r>
          </a:p>
          <a:p>
            <a:pPr algn="ctr"/>
            <a:r>
              <a:rPr lang="en-GB" sz="3200" b="1" dirty="0">
                <a:ea typeface="Tahoma" panose="020B0604030504040204" pitchFamily="34" charset="0"/>
                <a:cs typeface="Arial" pitchFamily="34" charset="0"/>
              </a:rPr>
              <a:t>Extending to More than Two Levels</a:t>
            </a:r>
          </a:p>
        </p:txBody>
      </p:sp>
      <p:sp>
        <p:nvSpPr>
          <p:cNvPr id="4" name="Rectangle 3"/>
          <p:cNvSpPr/>
          <p:nvPr/>
        </p:nvSpPr>
        <p:spPr>
          <a:xfrm>
            <a:off x="1792939" y="6018370"/>
            <a:ext cx="6248400" cy="430887"/>
          </a:xfrm>
          <a:prstGeom prst="rect">
            <a:avLst/>
          </a:prstGeom>
        </p:spPr>
        <p:txBody>
          <a:bodyPr wrap="square">
            <a:spAutoFit/>
          </a:bodyPr>
          <a:lstStyle/>
          <a:p>
            <a:pPr algn="ctr"/>
            <a:r>
              <a:rPr lang="en-GB" sz="2200" dirty="0">
                <a:latin typeface="+mj-lt"/>
              </a:rPr>
              <a:t>Nesting formations shown individually</a:t>
            </a:r>
            <a:endParaRPr lang="en-US" sz="2200" dirty="0">
              <a:latin typeface="+mj-lt"/>
            </a:endParaRPr>
          </a:p>
        </p:txBody>
      </p:sp>
      <p:pic>
        <p:nvPicPr>
          <p:cNvPr id="6" name="Picture 5"/>
          <p:cNvPicPr>
            <a:picLocks noChangeAspect="1"/>
          </p:cNvPicPr>
          <p:nvPr/>
        </p:nvPicPr>
        <p:blipFill rotWithShape="1">
          <a:blip r:embed="rId2"/>
          <a:srcRect l="42387" t="23958" r="14275" b="22917"/>
          <a:stretch/>
        </p:blipFill>
        <p:spPr>
          <a:xfrm>
            <a:off x="2097739" y="1981200"/>
            <a:ext cx="5638800" cy="3886200"/>
          </a:xfrm>
          <a:prstGeom prst="rect">
            <a:avLst/>
          </a:prstGeom>
        </p:spPr>
      </p:pic>
    </p:spTree>
    <p:extLst>
      <p:ext uri="{BB962C8B-B14F-4D97-AF65-F5344CB8AC3E}">
        <p14:creationId xmlns:p14="http://schemas.microsoft.com/office/powerpoint/2010/main" val="371466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838200"/>
            <a:ext cx="6248400"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Slot: Roles</a:t>
            </a:r>
          </a:p>
        </p:txBody>
      </p:sp>
      <p:sp>
        <p:nvSpPr>
          <p:cNvPr id="4" name="Rectangle 3"/>
          <p:cNvSpPr/>
          <p:nvPr/>
        </p:nvSpPr>
        <p:spPr>
          <a:xfrm>
            <a:off x="1219200" y="1752600"/>
            <a:ext cx="7620000" cy="3477875"/>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Slots in a formation can have roles so that only certain characters can fill certain slots.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When a formation is assigned to a group of characters (often, this is done by the player), the characters need to be assigned to their most appropriate slots.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Whether using slot roles or not, this should not be a haphazard process, with lots of characters scrabbling over each other to reach the formation.</a:t>
            </a:r>
            <a:endParaRPr lang="en-US" sz="2200" dirty="0">
              <a:latin typeface="Open Sans"/>
            </a:endParaRPr>
          </a:p>
        </p:txBody>
      </p:sp>
    </p:spTree>
    <p:extLst>
      <p:ext uri="{BB962C8B-B14F-4D97-AF65-F5344CB8AC3E}">
        <p14:creationId xmlns:p14="http://schemas.microsoft.com/office/powerpoint/2010/main" val="9385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838200"/>
            <a:ext cx="6248400"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Slot: Roles</a:t>
            </a:r>
          </a:p>
        </p:txBody>
      </p:sp>
      <p:sp>
        <p:nvSpPr>
          <p:cNvPr id="4" name="Rectangle 3"/>
          <p:cNvSpPr/>
          <p:nvPr/>
        </p:nvSpPr>
        <p:spPr>
          <a:xfrm>
            <a:off x="914400" y="5486400"/>
            <a:ext cx="8077200" cy="430887"/>
          </a:xfrm>
          <a:prstGeom prst="rect">
            <a:avLst/>
          </a:prstGeom>
        </p:spPr>
        <p:txBody>
          <a:bodyPr wrap="square">
            <a:spAutoFit/>
          </a:bodyPr>
          <a:lstStyle/>
          <a:p>
            <a:pPr algn="ctr"/>
            <a:r>
              <a:rPr lang="en-GB" sz="2200" dirty="0">
                <a:latin typeface="Open Sans"/>
              </a:rPr>
              <a:t>An RPG formation, and two examples of the formation filled</a:t>
            </a:r>
            <a:endParaRPr lang="en-US" sz="2200" dirty="0">
              <a:latin typeface="Open Sans"/>
            </a:endParaRPr>
          </a:p>
        </p:txBody>
      </p:sp>
      <p:pic>
        <p:nvPicPr>
          <p:cNvPr id="2" name="Picture 1"/>
          <p:cNvPicPr>
            <a:picLocks noChangeAspect="1"/>
          </p:cNvPicPr>
          <p:nvPr/>
        </p:nvPicPr>
        <p:blipFill rotWithShape="1">
          <a:blip r:embed="rId2"/>
          <a:srcRect l="41215" t="31250" r="17203" b="29167"/>
          <a:stretch/>
        </p:blipFill>
        <p:spPr>
          <a:xfrm>
            <a:off x="1600200" y="1704304"/>
            <a:ext cx="6781800" cy="3629696"/>
          </a:xfrm>
          <a:prstGeom prst="rect">
            <a:avLst/>
          </a:prstGeom>
        </p:spPr>
      </p:pic>
    </p:spTree>
    <p:extLst>
      <p:ext uri="{BB962C8B-B14F-4D97-AF65-F5344CB8AC3E}">
        <p14:creationId xmlns:p14="http://schemas.microsoft.com/office/powerpoint/2010/main" val="381861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1 : Describe how Artificial Intelligence works in Games</a:t>
            </a:r>
          </a:p>
          <a:p>
            <a:r>
              <a:rPr lang="en-US" dirty="0">
                <a:ea typeface="Tahoma" panose="020B0604030504040204" pitchFamily="34" charset="0"/>
                <a:cs typeface="Arial" pitchFamily="34" charset="0"/>
              </a:rPr>
              <a:t>LO 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786825"/>
            <a:ext cx="6248400"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Slot: Roles</a:t>
            </a:r>
          </a:p>
        </p:txBody>
      </p:sp>
      <p:sp>
        <p:nvSpPr>
          <p:cNvPr id="4" name="Rectangle 3"/>
          <p:cNvSpPr/>
          <p:nvPr/>
        </p:nvSpPr>
        <p:spPr>
          <a:xfrm>
            <a:off x="914400" y="1600200"/>
            <a:ext cx="8077200" cy="1631216"/>
          </a:xfrm>
          <a:prstGeom prst="rect">
            <a:avLst/>
          </a:prstGeom>
        </p:spPr>
        <p:txBody>
          <a:bodyPr wrap="square">
            <a:spAutoFit/>
          </a:bodyPr>
          <a:lstStyle/>
          <a:p>
            <a:pPr algn="just"/>
            <a:r>
              <a:rPr lang="en-GB" sz="2000" dirty="0">
                <a:latin typeface="Open Sans"/>
              </a:rPr>
              <a:t>We would like to assign characters to slots in such a way that the total cost is minimized. If there are no ideal slots left for a character, then it can still be placed in a non-suitable slot. The total cost will be higher, but at least characters won’t be left stranded with nowhere to go. In our example, the slot costs are given for each role below:</a:t>
            </a:r>
            <a:endParaRPr lang="en-US" sz="2000" dirty="0">
              <a:latin typeface="Open Sans"/>
            </a:endParaRPr>
          </a:p>
        </p:txBody>
      </p:sp>
      <p:pic>
        <p:nvPicPr>
          <p:cNvPr id="3" name="Picture 2"/>
          <p:cNvPicPr>
            <a:picLocks noChangeAspect="1"/>
          </p:cNvPicPr>
          <p:nvPr/>
        </p:nvPicPr>
        <p:blipFill rotWithShape="1">
          <a:blip r:embed="rId2"/>
          <a:srcRect l="38287" t="44792" r="40044" b="35416"/>
          <a:stretch/>
        </p:blipFill>
        <p:spPr>
          <a:xfrm>
            <a:off x="2743200" y="3390220"/>
            <a:ext cx="3620730" cy="1859294"/>
          </a:xfrm>
          <a:prstGeom prst="rect">
            <a:avLst/>
          </a:prstGeom>
        </p:spPr>
      </p:pic>
      <p:sp>
        <p:nvSpPr>
          <p:cNvPr id="6" name="Rectangle 5"/>
          <p:cNvSpPr/>
          <p:nvPr/>
        </p:nvSpPr>
        <p:spPr>
          <a:xfrm>
            <a:off x="1066800" y="5369004"/>
            <a:ext cx="7696200" cy="1015663"/>
          </a:xfrm>
          <a:prstGeom prst="rect">
            <a:avLst/>
          </a:prstGeom>
        </p:spPr>
        <p:txBody>
          <a:bodyPr wrap="square">
            <a:spAutoFit/>
          </a:bodyPr>
          <a:lstStyle/>
          <a:p>
            <a:pPr algn="just"/>
            <a:r>
              <a:rPr lang="en-GB" sz="2000" dirty="0">
                <a:latin typeface="Open Sans"/>
              </a:rPr>
              <a:t>These flexible slot costs are called soft roles. They act just like hard roles when the formation can be sensibly filled but don’t fail when the wrong characters are available.</a:t>
            </a:r>
            <a:endParaRPr lang="en-US" sz="2000" dirty="0">
              <a:latin typeface="Open Sans"/>
            </a:endParaRPr>
          </a:p>
        </p:txBody>
      </p:sp>
    </p:spTree>
    <p:extLst>
      <p:ext uri="{BB962C8B-B14F-4D97-AF65-F5344CB8AC3E}">
        <p14:creationId xmlns:p14="http://schemas.microsoft.com/office/powerpoint/2010/main" val="176592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786825"/>
            <a:ext cx="6248400"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Slot: Roles</a:t>
            </a:r>
          </a:p>
        </p:txBody>
      </p:sp>
      <p:sp>
        <p:nvSpPr>
          <p:cNvPr id="6" name="Rectangle 5"/>
          <p:cNvSpPr/>
          <p:nvPr/>
        </p:nvSpPr>
        <p:spPr>
          <a:xfrm>
            <a:off x="914400" y="5131713"/>
            <a:ext cx="7696200" cy="430887"/>
          </a:xfrm>
          <a:prstGeom prst="rect">
            <a:avLst/>
          </a:prstGeom>
        </p:spPr>
        <p:txBody>
          <a:bodyPr wrap="square">
            <a:spAutoFit/>
          </a:bodyPr>
          <a:lstStyle/>
          <a:p>
            <a:pPr algn="ctr"/>
            <a:r>
              <a:rPr lang="en-GB" sz="2200" dirty="0">
                <a:latin typeface="+mj-lt"/>
              </a:rPr>
              <a:t>Different total slot costs for a party</a:t>
            </a:r>
            <a:endParaRPr lang="en-US" sz="2200" dirty="0">
              <a:latin typeface="+mj-lt"/>
            </a:endParaRPr>
          </a:p>
        </p:txBody>
      </p:sp>
      <p:pic>
        <p:nvPicPr>
          <p:cNvPr id="2" name="Picture 1"/>
          <p:cNvPicPr>
            <a:picLocks noChangeAspect="1"/>
          </p:cNvPicPr>
          <p:nvPr/>
        </p:nvPicPr>
        <p:blipFill rotWithShape="1">
          <a:blip r:embed="rId2"/>
          <a:srcRect l="41216" t="29166" r="14275" b="32292"/>
          <a:stretch/>
        </p:blipFill>
        <p:spPr>
          <a:xfrm>
            <a:off x="1714500" y="1913022"/>
            <a:ext cx="6400800" cy="3116178"/>
          </a:xfrm>
          <a:prstGeom prst="rect">
            <a:avLst/>
          </a:prstGeom>
        </p:spPr>
      </p:pic>
    </p:spTree>
    <p:extLst>
      <p:ext uri="{BB962C8B-B14F-4D97-AF65-F5344CB8AC3E}">
        <p14:creationId xmlns:p14="http://schemas.microsoft.com/office/powerpoint/2010/main" val="1428215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57200"/>
            <a:ext cx="62484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Slot: </a:t>
            </a:r>
          </a:p>
          <a:p>
            <a:pPr algn="ctr"/>
            <a:r>
              <a:rPr lang="en-GB" sz="3200" b="1" dirty="0">
                <a:ea typeface="Tahoma" panose="020B0604030504040204" pitchFamily="34" charset="0"/>
                <a:cs typeface="Arial" pitchFamily="34" charset="0"/>
              </a:rPr>
              <a:t>Slot Assignment</a:t>
            </a:r>
          </a:p>
        </p:txBody>
      </p:sp>
      <p:sp>
        <p:nvSpPr>
          <p:cNvPr id="6" name="Rectangle 5"/>
          <p:cNvSpPr/>
          <p:nvPr/>
        </p:nvSpPr>
        <p:spPr>
          <a:xfrm>
            <a:off x="838200" y="1676400"/>
            <a:ext cx="7924800" cy="3477875"/>
          </a:xfrm>
          <a:prstGeom prst="rect">
            <a:avLst/>
          </a:prstGeom>
        </p:spPr>
        <p:txBody>
          <a:bodyPr wrap="square">
            <a:spAutoFit/>
          </a:bodyPr>
          <a:lstStyle/>
          <a:p>
            <a:pPr marL="342900" indent="-342900" algn="just">
              <a:buFont typeface="Arial" panose="020B0604020202020204" pitchFamily="34" charset="0"/>
              <a:buChar char="•"/>
            </a:pPr>
            <a:r>
              <a:rPr lang="en-GB" sz="2000" dirty="0">
                <a:latin typeface="Open Sans"/>
              </a:rPr>
              <a:t>Slot assignment needs to happen relatively rarely in a game. Most of the time a group of characters will simply be following their slots around. </a:t>
            </a:r>
          </a:p>
          <a:p>
            <a:pPr marL="342900" indent="-342900" algn="just">
              <a:buFont typeface="Arial" panose="020B0604020202020204" pitchFamily="34" charset="0"/>
              <a:buChar char="•"/>
            </a:pPr>
            <a:r>
              <a:rPr lang="en-GB" sz="2000" dirty="0">
                <a:latin typeface="Open Sans"/>
              </a:rPr>
              <a:t>Assignment usually occurs when a group of previously disorganized characters are assigned to a formation. We will see that it also occurs when characters spontaneously change slots in tactical motion.</a:t>
            </a:r>
          </a:p>
          <a:p>
            <a:pPr marL="342900" indent="-342900" algn="just">
              <a:buFont typeface="Arial" panose="020B0604020202020204" pitchFamily="34" charset="0"/>
              <a:buChar char="•"/>
            </a:pPr>
            <a:r>
              <a:rPr lang="en-GB" sz="2000" dirty="0">
                <a:latin typeface="Open Sans"/>
              </a:rPr>
              <a:t>For large numbers of character and slots, the assignment can be done in many different ways. The number of possible assignments of k characters to n slots is given by the permutations formula:</a:t>
            </a:r>
            <a:endParaRPr lang="en-US" sz="2000" dirty="0">
              <a:latin typeface="Open Sans"/>
            </a:endParaRPr>
          </a:p>
        </p:txBody>
      </p:sp>
      <p:pic>
        <p:nvPicPr>
          <p:cNvPr id="4" name="Picture 3"/>
          <p:cNvPicPr>
            <a:picLocks noChangeAspect="1"/>
          </p:cNvPicPr>
          <p:nvPr/>
        </p:nvPicPr>
        <p:blipFill rotWithShape="1">
          <a:blip r:embed="rId2"/>
          <a:srcRect l="56442" t="45833" r="31845" b="44792"/>
          <a:stretch/>
        </p:blipFill>
        <p:spPr>
          <a:xfrm>
            <a:off x="3967316" y="5029200"/>
            <a:ext cx="2057400" cy="925830"/>
          </a:xfrm>
          <a:prstGeom prst="rect">
            <a:avLst/>
          </a:prstGeom>
        </p:spPr>
      </p:pic>
      <p:sp>
        <p:nvSpPr>
          <p:cNvPr id="7" name="Rectangle 6"/>
          <p:cNvSpPr/>
          <p:nvPr/>
        </p:nvSpPr>
        <p:spPr>
          <a:xfrm>
            <a:off x="1219200" y="6020660"/>
            <a:ext cx="7696200" cy="769441"/>
          </a:xfrm>
          <a:prstGeom prst="rect">
            <a:avLst/>
          </a:prstGeom>
        </p:spPr>
        <p:txBody>
          <a:bodyPr wrap="square">
            <a:spAutoFit/>
          </a:bodyPr>
          <a:lstStyle/>
          <a:p>
            <a:pPr algn="just"/>
            <a:r>
              <a:rPr lang="en-GB" sz="2200" dirty="0">
                <a:latin typeface="Open Sans"/>
              </a:rPr>
              <a:t>For a formation of 20 slots and 20 characters, this gives nearly 2500 trillion different possible </a:t>
            </a:r>
            <a:r>
              <a:rPr lang="en-US" sz="2200" dirty="0">
                <a:latin typeface="Open Sans"/>
              </a:rPr>
              <a:t>assignments.</a:t>
            </a:r>
          </a:p>
        </p:txBody>
      </p:sp>
    </p:spTree>
    <p:extLst>
      <p:ext uri="{BB962C8B-B14F-4D97-AF65-F5344CB8AC3E}">
        <p14:creationId xmlns:p14="http://schemas.microsoft.com/office/powerpoint/2010/main" val="29017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57200"/>
            <a:ext cx="62484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Motor Control: </a:t>
            </a:r>
          </a:p>
          <a:p>
            <a:pPr algn="ctr"/>
            <a:r>
              <a:rPr lang="en-GB" sz="3200" b="1" dirty="0">
                <a:ea typeface="Tahoma" panose="020B0604030504040204" pitchFamily="34" charset="0"/>
                <a:cs typeface="Arial" pitchFamily="34" charset="0"/>
              </a:rPr>
              <a:t>Output Filtering</a:t>
            </a:r>
          </a:p>
        </p:txBody>
      </p:sp>
      <p:sp>
        <p:nvSpPr>
          <p:cNvPr id="6" name="Rectangle 5"/>
          <p:cNvSpPr/>
          <p:nvPr/>
        </p:nvSpPr>
        <p:spPr>
          <a:xfrm>
            <a:off x="838200" y="1676400"/>
            <a:ext cx="7924800" cy="212365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The simplest approach to actuation is to filter the output of steering based on the capabilities of the character.</a:t>
            </a:r>
          </a:p>
          <a:p>
            <a:pPr marL="342900" indent="-342900" algn="just">
              <a:buFont typeface="Arial" panose="020B0604020202020204" pitchFamily="34" charset="0"/>
              <a:buChar char="•"/>
            </a:pPr>
            <a:r>
              <a:rPr lang="en-GB" sz="2200" dirty="0">
                <a:latin typeface="Open Sans"/>
              </a:rPr>
              <a:t>A filtering algorithm simply removes all the components of the steering output that cannot be achieved. The result is for no angular acceleration and a smaller linear acceleration in its forward direction.</a:t>
            </a:r>
            <a:endParaRPr lang="en-US" sz="2200" dirty="0">
              <a:latin typeface="Open Sans"/>
            </a:endParaRPr>
          </a:p>
        </p:txBody>
      </p:sp>
      <p:pic>
        <p:nvPicPr>
          <p:cNvPr id="2" name="Picture 1"/>
          <p:cNvPicPr>
            <a:picLocks noChangeAspect="1"/>
          </p:cNvPicPr>
          <p:nvPr/>
        </p:nvPicPr>
        <p:blipFill rotWithShape="1">
          <a:blip r:embed="rId2"/>
          <a:srcRect l="48829" t="18750" r="16032" b="45834"/>
          <a:stretch/>
        </p:blipFill>
        <p:spPr>
          <a:xfrm>
            <a:off x="918983" y="3865364"/>
            <a:ext cx="4070888" cy="2306836"/>
          </a:xfrm>
          <a:prstGeom prst="rect">
            <a:avLst/>
          </a:prstGeom>
        </p:spPr>
      </p:pic>
      <p:pic>
        <p:nvPicPr>
          <p:cNvPr id="3" name="Picture 2"/>
          <p:cNvPicPr>
            <a:picLocks noChangeAspect="1"/>
          </p:cNvPicPr>
          <p:nvPr/>
        </p:nvPicPr>
        <p:blipFill rotWithShape="1">
          <a:blip r:embed="rId2"/>
          <a:srcRect l="50000" t="67708" r="18375" b="12500"/>
          <a:stretch/>
        </p:blipFill>
        <p:spPr>
          <a:xfrm>
            <a:off x="4989871" y="4229576"/>
            <a:ext cx="4114800" cy="1447800"/>
          </a:xfrm>
          <a:prstGeom prst="rect">
            <a:avLst/>
          </a:prstGeom>
        </p:spPr>
      </p:pic>
      <p:sp>
        <p:nvSpPr>
          <p:cNvPr id="8" name="Rectangle 7"/>
          <p:cNvSpPr/>
          <p:nvPr/>
        </p:nvSpPr>
        <p:spPr>
          <a:xfrm>
            <a:off x="823291" y="6248400"/>
            <a:ext cx="4769254" cy="430887"/>
          </a:xfrm>
          <a:prstGeom prst="rect">
            <a:avLst/>
          </a:prstGeom>
        </p:spPr>
        <p:txBody>
          <a:bodyPr wrap="none">
            <a:spAutoFit/>
          </a:bodyPr>
          <a:lstStyle/>
          <a:p>
            <a:r>
              <a:rPr lang="en-US" sz="2200" dirty="0">
                <a:latin typeface="Open Sans"/>
              </a:rPr>
              <a:t>Requested and filtered accelerations</a:t>
            </a:r>
          </a:p>
        </p:txBody>
      </p:sp>
      <p:sp>
        <p:nvSpPr>
          <p:cNvPr id="9" name="Rectangle 8"/>
          <p:cNvSpPr/>
          <p:nvPr/>
        </p:nvSpPr>
        <p:spPr>
          <a:xfrm>
            <a:off x="6248400" y="5752786"/>
            <a:ext cx="2336345" cy="430887"/>
          </a:xfrm>
          <a:prstGeom prst="rect">
            <a:avLst/>
          </a:prstGeom>
        </p:spPr>
        <p:txBody>
          <a:bodyPr wrap="none">
            <a:spAutoFit/>
          </a:bodyPr>
          <a:lstStyle/>
          <a:p>
            <a:r>
              <a:rPr lang="en-US" sz="2200" dirty="0">
                <a:latin typeface="Open Sans"/>
              </a:rPr>
              <a:t>A J-turn emerges</a:t>
            </a:r>
          </a:p>
        </p:txBody>
      </p:sp>
    </p:spTree>
    <p:extLst>
      <p:ext uri="{BB962C8B-B14F-4D97-AF65-F5344CB8AC3E}">
        <p14:creationId xmlns:p14="http://schemas.microsoft.com/office/powerpoint/2010/main" val="30916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457200"/>
            <a:ext cx="62484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Motor Control: </a:t>
            </a:r>
          </a:p>
          <a:p>
            <a:pPr algn="ctr"/>
            <a:r>
              <a:rPr lang="en-GB" sz="3200" b="1" dirty="0">
                <a:ea typeface="Tahoma" panose="020B0604030504040204" pitchFamily="34" charset="0"/>
                <a:cs typeface="Arial" pitchFamily="34" charset="0"/>
              </a:rPr>
              <a:t>Capability-Sensitive Steering</a:t>
            </a:r>
          </a:p>
        </p:txBody>
      </p:sp>
      <p:sp>
        <p:nvSpPr>
          <p:cNvPr id="6" name="Rectangle 5"/>
          <p:cNvSpPr/>
          <p:nvPr/>
        </p:nvSpPr>
        <p:spPr>
          <a:xfrm>
            <a:off x="838200" y="1676400"/>
            <a:ext cx="7924800" cy="178510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A different approach to actuation is to move the actuation into the steering </a:t>
            </a:r>
            <a:r>
              <a:rPr lang="en-GB" sz="2200" dirty="0" err="1">
                <a:latin typeface="Open Sans"/>
              </a:rPr>
              <a:t>behaviors</a:t>
            </a:r>
            <a:r>
              <a:rPr lang="en-GB" sz="2200" dirty="0">
                <a:latin typeface="Open Sans"/>
              </a:rPr>
              <a:t> themselves.</a:t>
            </a:r>
          </a:p>
          <a:p>
            <a:pPr marL="342900" indent="-342900" algn="just">
              <a:buFont typeface="Arial" panose="020B0604020202020204" pitchFamily="34" charset="0"/>
              <a:buChar char="•"/>
            </a:pPr>
            <a:r>
              <a:rPr lang="en-GB" sz="2200" dirty="0">
                <a:latin typeface="Open Sans"/>
              </a:rPr>
              <a:t>Rather than generating movement requests based solely on where the character wants to go, the AI also takes into account the physical capabilities of the character.</a:t>
            </a:r>
            <a:endParaRPr lang="en-US" sz="2200" dirty="0">
              <a:latin typeface="Open Sans"/>
            </a:endParaRPr>
          </a:p>
        </p:txBody>
      </p:sp>
      <p:pic>
        <p:nvPicPr>
          <p:cNvPr id="4" name="Picture 3"/>
          <p:cNvPicPr>
            <a:picLocks noChangeAspect="1"/>
          </p:cNvPicPr>
          <p:nvPr/>
        </p:nvPicPr>
        <p:blipFill rotWithShape="1">
          <a:blip r:embed="rId2"/>
          <a:srcRect l="47657" t="27083" r="16618" b="43750"/>
          <a:stretch/>
        </p:blipFill>
        <p:spPr>
          <a:xfrm>
            <a:off x="2590800" y="3687609"/>
            <a:ext cx="4648200" cy="2133600"/>
          </a:xfrm>
          <a:prstGeom prst="rect">
            <a:avLst/>
          </a:prstGeom>
        </p:spPr>
      </p:pic>
      <p:sp>
        <p:nvSpPr>
          <p:cNvPr id="7" name="Rectangle 6"/>
          <p:cNvSpPr/>
          <p:nvPr/>
        </p:nvSpPr>
        <p:spPr>
          <a:xfrm>
            <a:off x="3073204" y="5862648"/>
            <a:ext cx="4187365" cy="430887"/>
          </a:xfrm>
          <a:prstGeom prst="rect">
            <a:avLst/>
          </a:prstGeom>
        </p:spPr>
        <p:txBody>
          <a:bodyPr wrap="none">
            <a:spAutoFit/>
          </a:bodyPr>
          <a:lstStyle/>
          <a:p>
            <a:r>
              <a:rPr lang="en-GB" sz="2200" dirty="0">
                <a:latin typeface="Open Sans"/>
              </a:rPr>
              <a:t>Heuristics make the right choice</a:t>
            </a:r>
            <a:endParaRPr lang="en-US" sz="2200" dirty="0">
              <a:latin typeface="Open Sans"/>
            </a:endParaRPr>
          </a:p>
        </p:txBody>
      </p:sp>
    </p:spTree>
    <p:extLst>
      <p:ext uri="{BB962C8B-B14F-4D97-AF65-F5344CB8AC3E}">
        <p14:creationId xmlns:p14="http://schemas.microsoft.com/office/powerpoint/2010/main" val="2920006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457200"/>
            <a:ext cx="61722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in the Third Dimension: Rotation in Three Dimensions</a:t>
            </a:r>
          </a:p>
        </p:txBody>
      </p:sp>
      <p:sp>
        <p:nvSpPr>
          <p:cNvPr id="6" name="Rectangle 5"/>
          <p:cNvSpPr/>
          <p:nvPr/>
        </p:nvSpPr>
        <p:spPr>
          <a:xfrm>
            <a:off x="1219200" y="1941016"/>
            <a:ext cx="7086600" cy="415498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Full 3D movement is required if your characters aren’t limited by gravity. Characters scurrying along the roof or wall, airborne vehicles that can bank and twist, and turrets that rotate in any direction are all candidates for steering in full three dimensions.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To move to full three dimensions we need to expand our orientation and rotation to be about any angle. Both orientation and rotation in three dimensions have three degrees of freedom. We can represent rotations using a 3D vector.</a:t>
            </a:r>
          </a:p>
          <a:p>
            <a:pPr marL="342900" indent="-342900" algn="just">
              <a:buFont typeface="Arial" panose="020B0604020202020204" pitchFamily="34" charset="0"/>
              <a:buChar char="•"/>
            </a:pPr>
            <a:endParaRPr lang="en-US" sz="2200" dirty="0">
              <a:latin typeface="Open Sans"/>
            </a:endParaRPr>
          </a:p>
        </p:txBody>
      </p:sp>
    </p:spTree>
    <p:extLst>
      <p:ext uri="{BB962C8B-B14F-4D97-AF65-F5344CB8AC3E}">
        <p14:creationId xmlns:p14="http://schemas.microsoft.com/office/powerpoint/2010/main" val="64950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457200"/>
            <a:ext cx="61722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in the Third Dimension: Rotation in Three Dimensions</a:t>
            </a:r>
          </a:p>
        </p:txBody>
      </p:sp>
      <p:sp>
        <p:nvSpPr>
          <p:cNvPr id="6" name="Rectangle 5"/>
          <p:cNvSpPr/>
          <p:nvPr/>
        </p:nvSpPr>
        <p:spPr>
          <a:xfrm>
            <a:off x="1219200" y="1941016"/>
            <a:ext cx="7391400" cy="3139321"/>
          </a:xfrm>
          <a:prstGeom prst="rect">
            <a:avLst/>
          </a:prstGeom>
        </p:spPr>
        <p:txBody>
          <a:bodyPr wrap="square">
            <a:spAutoFit/>
          </a:bodyPr>
          <a:lstStyle/>
          <a:p>
            <a:pPr marL="342900" indent="-342900">
              <a:buFont typeface="Arial" panose="020B0604020202020204" pitchFamily="34" charset="0"/>
              <a:buChar char="•"/>
            </a:pPr>
            <a:r>
              <a:rPr lang="en-GB" sz="2200" dirty="0">
                <a:latin typeface="Open Sans"/>
              </a:rPr>
              <a:t>The rotation vector has three components. It is related to the axis of rotation and the speed of rotation according to:</a:t>
            </a: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endParaRPr lang="en-GB" sz="2200" dirty="0">
              <a:latin typeface="Open Sans"/>
            </a:endParaRPr>
          </a:p>
          <a:p>
            <a:pPr marL="342900" indent="-342900">
              <a:buFont typeface="Arial" panose="020B0604020202020204" pitchFamily="34" charset="0"/>
              <a:buChar char="•"/>
            </a:pPr>
            <a:r>
              <a:rPr lang="en-GB" sz="2200" dirty="0">
                <a:latin typeface="Open Sans"/>
              </a:rPr>
              <a:t>The axis and angle are converted into a quaternion using the following equation:</a:t>
            </a:r>
            <a:endParaRPr lang="en-US" sz="2200" dirty="0">
              <a:latin typeface="Open Sans"/>
            </a:endParaRPr>
          </a:p>
        </p:txBody>
      </p:sp>
      <p:pic>
        <p:nvPicPr>
          <p:cNvPr id="2" name="Picture 1"/>
          <p:cNvPicPr>
            <a:picLocks noChangeAspect="1"/>
          </p:cNvPicPr>
          <p:nvPr/>
        </p:nvPicPr>
        <p:blipFill rotWithShape="1">
          <a:blip r:embed="rId2"/>
          <a:srcRect l="41215" t="38542" r="41215" b="39583"/>
          <a:stretch/>
        </p:blipFill>
        <p:spPr>
          <a:xfrm>
            <a:off x="4098618" y="2895600"/>
            <a:ext cx="1219200" cy="853440"/>
          </a:xfrm>
          <a:prstGeom prst="rect">
            <a:avLst/>
          </a:prstGeom>
        </p:spPr>
      </p:pic>
      <p:pic>
        <p:nvPicPr>
          <p:cNvPr id="3" name="Picture 2"/>
          <p:cNvPicPr>
            <a:picLocks noChangeAspect="1"/>
          </p:cNvPicPr>
          <p:nvPr/>
        </p:nvPicPr>
        <p:blipFill rotWithShape="1">
          <a:blip r:embed="rId3"/>
          <a:srcRect l="42972" t="39584" r="41801" b="35416"/>
          <a:stretch/>
        </p:blipFill>
        <p:spPr>
          <a:xfrm>
            <a:off x="4098618" y="5080337"/>
            <a:ext cx="1445528" cy="1334334"/>
          </a:xfrm>
          <a:prstGeom prst="rect">
            <a:avLst/>
          </a:prstGeom>
        </p:spPr>
      </p:pic>
    </p:spTree>
    <p:extLst>
      <p:ext uri="{BB962C8B-B14F-4D97-AF65-F5344CB8AC3E}">
        <p14:creationId xmlns:p14="http://schemas.microsoft.com/office/powerpoint/2010/main" val="170679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457200"/>
            <a:ext cx="6172200"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in the Third Dimension: Align</a:t>
            </a:r>
          </a:p>
        </p:txBody>
      </p:sp>
      <p:sp>
        <p:nvSpPr>
          <p:cNvPr id="6" name="Rectangle 5"/>
          <p:cNvSpPr/>
          <p:nvPr/>
        </p:nvSpPr>
        <p:spPr>
          <a:xfrm>
            <a:off x="990600" y="1941016"/>
            <a:ext cx="7848600" cy="2462213"/>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Align takes as input a target orientation and tries to apply a rotation to change the character’s current orientation to match the target.</a:t>
            </a:r>
          </a:p>
          <a:p>
            <a:pPr marL="342900" indent="-342900" algn="just">
              <a:buFont typeface="Arial" panose="020B0604020202020204" pitchFamily="34" charset="0"/>
              <a:buChar char="•"/>
            </a:pPr>
            <a:r>
              <a:rPr lang="en-GB" sz="2200" dirty="0">
                <a:latin typeface="Open Sans"/>
              </a:rPr>
              <a:t>In order to do this, we’ll need to find the required rotation between the target and current quaternions. The quaternion that would transform the start orientation to the target orientation is</a:t>
            </a:r>
            <a:endParaRPr lang="en-US" sz="2200" dirty="0">
              <a:latin typeface="Open Sans"/>
            </a:endParaRPr>
          </a:p>
        </p:txBody>
      </p:sp>
      <p:pic>
        <p:nvPicPr>
          <p:cNvPr id="4" name="Picture 3"/>
          <p:cNvPicPr>
            <a:picLocks noChangeAspect="1"/>
          </p:cNvPicPr>
          <p:nvPr/>
        </p:nvPicPr>
        <p:blipFill rotWithShape="1">
          <a:blip r:embed="rId2"/>
          <a:srcRect l="62299" t="25000" r="30673" b="68750"/>
          <a:stretch/>
        </p:blipFill>
        <p:spPr>
          <a:xfrm>
            <a:off x="990600" y="5095541"/>
            <a:ext cx="1676400" cy="838200"/>
          </a:xfrm>
          <a:prstGeom prst="rect">
            <a:avLst/>
          </a:prstGeom>
        </p:spPr>
      </p:pic>
      <p:pic>
        <p:nvPicPr>
          <p:cNvPr id="7" name="Picture 6"/>
          <p:cNvPicPr>
            <a:picLocks noChangeAspect="1"/>
          </p:cNvPicPr>
          <p:nvPr/>
        </p:nvPicPr>
        <p:blipFill rotWithShape="1">
          <a:blip r:embed="rId2"/>
          <a:srcRect l="58784" t="39584" r="27746" b="45833"/>
          <a:stretch/>
        </p:blipFill>
        <p:spPr>
          <a:xfrm>
            <a:off x="2770238" y="4440253"/>
            <a:ext cx="3249562" cy="1977994"/>
          </a:xfrm>
          <a:prstGeom prst="rect">
            <a:avLst/>
          </a:prstGeom>
        </p:spPr>
      </p:pic>
      <p:pic>
        <p:nvPicPr>
          <p:cNvPr id="8" name="Picture 7"/>
          <p:cNvPicPr>
            <a:picLocks noChangeAspect="1"/>
          </p:cNvPicPr>
          <p:nvPr/>
        </p:nvPicPr>
        <p:blipFill rotWithShape="1">
          <a:blip r:embed="rId2"/>
          <a:srcRect l="59956" t="70833" r="29502" b="13542"/>
          <a:stretch/>
        </p:blipFill>
        <p:spPr>
          <a:xfrm>
            <a:off x="6174658" y="4381500"/>
            <a:ext cx="2514600" cy="2095500"/>
          </a:xfrm>
          <a:prstGeom prst="rect">
            <a:avLst/>
          </a:prstGeom>
        </p:spPr>
      </p:pic>
    </p:spTree>
    <p:extLst>
      <p:ext uri="{BB962C8B-B14F-4D97-AF65-F5344CB8AC3E}">
        <p14:creationId xmlns:p14="http://schemas.microsoft.com/office/powerpoint/2010/main" val="46850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ea typeface="Tahoma" panose="020B0604030504040204" pitchFamily="34" charset="0"/>
                <a:cs typeface="Tahoma" panose="020B0604030504040204" pitchFamily="34" charset="0"/>
              </a:rPr>
              <a:t>Game Movement, </a:t>
            </a:r>
            <a:r>
              <a:rPr lang="en-AU" sz="2200" dirty="0">
                <a:latin typeface="Open Sans"/>
                <a:ea typeface="Tahoma" panose="020B0604030504040204" pitchFamily="34" charset="0"/>
                <a:cs typeface="Tahoma" panose="020B0604030504040204" pitchFamily="34" charset="0"/>
                <a:hlinkClick r:id="rId2"/>
              </a:rPr>
              <a:t>http://www.w3schools.com/graphics/game_movement</a:t>
            </a:r>
            <a:r>
              <a:rPr lang="en-AU" sz="2200">
                <a:latin typeface="Open Sans"/>
                <a:ea typeface="Tahoma" panose="020B0604030504040204" pitchFamily="34" charset="0"/>
                <a:cs typeface="Tahoma" panose="020B0604030504040204" pitchFamily="34" charset="0"/>
                <a:hlinkClick r:id="rId2"/>
              </a:rPr>
              <a:t>.asp</a:t>
            </a:r>
            <a:r>
              <a:rPr lang="en-AU" sz="2200">
                <a:latin typeface="Open Sans"/>
                <a:ea typeface="Tahoma" panose="020B0604030504040204" pitchFamily="34" charset="0"/>
                <a:cs typeface="Tahoma" panose="020B0604030504040204" pitchFamily="34" charset="0"/>
              </a:rPr>
              <a:t> </a:t>
            </a:r>
            <a:endParaRPr 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768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219200" y="1600200"/>
            <a:ext cx="7529264" cy="5257800"/>
          </a:xfrm>
        </p:spPr>
        <p:txBody>
          <a:bodyPr>
            <a:normAutofit/>
          </a:bodyPr>
          <a:lstStyle/>
          <a:p>
            <a:r>
              <a:rPr lang="en-US" dirty="0"/>
              <a:t>Jumping</a:t>
            </a:r>
          </a:p>
          <a:p>
            <a:pPr lvl="1"/>
            <a:r>
              <a:rPr lang="en-US" dirty="0"/>
              <a:t>Jump Points</a:t>
            </a:r>
          </a:p>
          <a:p>
            <a:pPr lvl="1"/>
            <a:r>
              <a:rPr lang="en-US" dirty="0"/>
              <a:t>Landing Pads</a:t>
            </a:r>
          </a:p>
          <a:p>
            <a:pPr lvl="1"/>
            <a:r>
              <a:rPr lang="en-US" dirty="0"/>
              <a:t>Hole Filters</a:t>
            </a:r>
          </a:p>
          <a:p>
            <a:r>
              <a:rPr lang="en-US" dirty="0"/>
              <a:t>Coordinated Movement</a:t>
            </a:r>
          </a:p>
          <a:p>
            <a:pPr lvl="1"/>
            <a:r>
              <a:rPr lang="en-US" dirty="0"/>
              <a:t>Formations</a:t>
            </a:r>
          </a:p>
          <a:p>
            <a:pPr lvl="1"/>
            <a:r>
              <a:rPr lang="en-US" dirty="0"/>
              <a:t>Slot</a:t>
            </a:r>
          </a:p>
          <a:p>
            <a:r>
              <a:rPr lang="en-US" dirty="0"/>
              <a:t>Motor Control</a:t>
            </a:r>
          </a:p>
          <a:p>
            <a:pPr lvl="1"/>
            <a:r>
              <a:rPr lang="en-US" dirty="0"/>
              <a:t>Output Filtering</a:t>
            </a:r>
          </a:p>
          <a:p>
            <a:pPr lvl="1"/>
            <a:r>
              <a:rPr lang="en-US" dirty="0"/>
              <a:t>Capability-Sensitive Steering</a:t>
            </a:r>
          </a:p>
          <a:p>
            <a:r>
              <a:rPr lang="en-US" dirty="0"/>
              <a:t>Movement in Third Dimension</a:t>
            </a:r>
          </a:p>
          <a:p>
            <a:pPr lvl="1"/>
            <a:r>
              <a:rPr lang="en-US" dirty="0"/>
              <a:t>Rotation in Three Dimension</a:t>
            </a:r>
          </a:p>
          <a:p>
            <a:pPr lvl="1"/>
            <a:r>
              <a:rPr lang="en-US" dirty="0"/>
              <a:t>Align</a:t>
            </a:r>
          </a:p>
          <a:p>
            <a:pPr lvl="1"/>
            <a:r>
              <a:rPr lang="en-US" dirty="0"/>
              <a:t>Face</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Jump Points</a:t>
            </a:r>
          </a:p>
        </p:txBody>
      </p:sp>
      <p:sp>
        <p:nvSpPr>
          <p:cNvPr id="8" name="TextBox 7"/>
          <p:cNvSpPr txBox="1"/>
          <p:nvPr/>
        </p:nvSpPr>
        <p:spPr>
          <a:xfrm>
            <a:off x="914399" y="1678662"/>
            <a:ext cx="8077201" cy="3477875"/>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The simplest support for jumps puts the onus on the level designer. Locations in the game level are labelled as being jump points. </a:t>
            </a:r>
          </a:p>
          <a:p>
            <a:pPr marL="342900" indent="-342900" algn="just">
              <a:buFont typeface="Arial" panose="020B0604020202020204" pitchFamily="34" charset="0"/>
              <a:buChar char="•"/>
              <a:defRPr/>
            </a:pPr>
            <a:endParaRPr lang="en-GB" sz="2200" dirty="0">
              <a:latin typeface="Open Sans"/>
              <a:ea typeface="Tahoma" panose="020B0604030504040204" pitchFamily="34" charset="0"/>
              <a:cs typeface="Arial" pitchFamily="34" charset="0"/>
            </a:endParaRPr>
          </a:p>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These regions need to be manually placed. If characters can move at many different speeds, then jump points also have an associated minimum velocity set.</a:t>
            </a:r>
          </a:p>
          <a:p>
            <a:pPr marL="342900" indent="-342900" algn="just">
              <a:buFont typeface="Arial" panose="020B0604020202020204" pitchFamily="34" charset="0"/>
              <a:buChar char="•"/>
              <a:defRPr/>
            </a:pPr>
            <a:endParaRPr lang="en-GB" sz="2200" dirty="0">
              <a:latin typeface="Open Sans"/>
              <a:ea typeface="Tahoma" panose="020B0604030504040204" pitchFamily="34" charset="0"/>
              <a:cs typeface="Arial" pitchFamily="34" charset="0"/>
            </a:endParaRPr>
          </a:p>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This is the velocity at which a character needs to be traveling in order to make the jump.</a:t>
            </a:r>
            <a:endParaRPr lang="en-GB" sz="2200" dirty="0">
              <a:latin typeface="Open Sans"/>
              <a:cs typeface="Arial" pitchFamily="34" charset="0"/>
            </a:endParaRPr>
          </a:p>
        </p:txBody>
      </p:sp>
    </p:spTree>
    <p:extLst>
      <p:ext uri="{BB962C8B-B14F-4D97-AF65-F5344CB8AC3E}">
        <p14:creationId xmlns:p14="http://schemas.microsoft.com/office/powerpoint/2010/main" val="179264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630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Jump Points</a:t>
            </a:r>
          </a:p>
        </p:txBody>
      </p:sp>
      <p:sp>
        <p:nvSpPr>
          <p:cNvPr id="8" name="TextBox 7"/>
          <p:cNvSpPr txBox="1"/>
          <p:nvPr/>
        </p:nvSpPr>
        <p:spPr>
          <a:xfrm>
            <a:off x="914399" y="1678662"/>
            <a:ext cx="8077201" cy="1785104"/>
          </a:xfrm>
          <a:prstGeom prst="rect">
            <a:avLst/>
          </a:prstGeom>
          <a:noFill/>
        </p:spPr>
        <p:txBody>
          <a:bodyPr wrap="square" rtlCol="0">
            <a:spAutoFit/>
          </a:bodyPr>
          <a:lstStyle/>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A character that wishes to jump between the walkways needs to have enough velocity heading toward the other platform to make the jump. </a:t>
            </a:r>
          </a:p>
          <a:p>
            <a:pPr marL="342900" indent="-342900" algn="just">
              <a:buFont typeface="Arial" panose="020B0604020202020204" pitchFamily="34" charset="0"/>
              <a:buChar char="•"/>
              <a:defRPr/>
            </a:pPr>
            <a:r>
              <a:rPr lang="en-GB" sz="2200" dirty="0">
                <a:latin typeface="Open Sans"/>
                <a:ea typeface="Tahoma" panose="020B0604030504040204" pitchFamily="34" charset="0"/>
                <a:cs typeface="Arial" pitchFamily="34" charset="0"/>
              </a:rPr>
              <a:t>The jump point has been given a minimum velocity in the direction of the other platform.</a:t>
            </a:r>
            <a:endParaRPr lang="en-GB" sz="2200" dirty="0">
              <a:latin typeface="Open Sans"/>
              <a:cs typeface="Arial" pitchFamily="34" charset="0"/>
            </a:endParaRPr>
          </a:p>
        </p:txBody>
      </p:sp>
      <p:pic>
        <p:nvPicPr>
          <p:cNvPr id="2" name="Picture 1"/>
          <p:cNvPicPr>
            <a:picLocks noChangeAspect="1"/>
          </p:cNvPicPr>
          <p:nvPr/>
        </p:nvPicPr>
        <p:blipFill rotWithShape="1">
          <a:blip r:embed="rId2"/>
          <a:srcRect l="55271" t="40625" r="24817" b="14583"/>
          <a:stretch/>
        </p:blipFill>
        <p:spPr>
          <a:xfrm>
            <a:off x="5029200" y="3402314"/>
            <a:ext cx="2971800" cy="3379486"/>
          </a:xfrm>
          <a:prstGeom prst="rect">
            <a:avLst/>
          </a:prstGeom>
        </p:spPr>
      </p:pic>
      <p:sp>
        <p:nvSpPr>
          <p:cNvPr id="3" name="Rectangle 2"/>
          <p:cNvSpPr/>
          <p:nvPr/>
        </p:nvSpPr>
        <p:spPr>
          <a:xfrm>
            <a:off x="1981200" y="4971400"/>
            <a:ext cx="3086100" cy="769441"/>
          </a:xfrm>
          <a:prstGeom prst="rect">
            <a:avLst/>
          </a:prstGeom>
        </p:spPr>
        <p:txBody>
          <a:bodyPr wrap="square">
            <a:spAutoFit/>
          </a:bodyPr>
          <a:lstStyle/>
          <a:p>
            <a:pPr algn="r"/>
            <a:r>
              <a:rPr lang="en-US" sz="2200" dirty="0">
                <a:latin typeface="Open Sans"/>
              </a:rPr>
              <a:t>Jump points between walkways</a:t>
            </a:r>
          </a:p>
        </p:txBody>
      </p:sp>
    </p:spTree>
    <p:extLst>
      <p:ext uri="{BB962C8B-B14F-4D97-AF65-F5344CB8AC3E}">
        <p14:creationId xmlns:p14="http://schemas.microsoft.com/office/powerpoint/2010/main" val="69894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Jump Points</a:t>
            </a:r>
          </a:p>
        </p:txBody>
      </p:sp>
      <p:pic>
        <p:nvPicPr>
          <p:cNvPr id="4" name="Picture 3"/>
          <p:cNvPicPr>
            <a:picLocks noChangeAspect="1"/>
          </p:cNvPicPr>
          <p:nvPr/>
        </p:nvPicPr>
        <p:blipFill rotWithShape="1">
          <a:blip r:embed="rId2"/>
          <a:srcRect l="54685" t="36459" r="25988" b="20834"/>
          <a:stretch/>
        </p:blipFill>
        <p:spPr>
          <a:xfrm>
            <a:off x="1145157" y="1949244"/>
            <a:ext cx="3424688" cy="4254912"/>
          </a:xfrm>
          <a:prstGeom prst="rect">
            <a:avLst/>
          </a:prstGeom>
        </p:spPr>
      </p:pic>
      <p:sp>
        <p:nvSpPr>
          <p:cNvPr id="6" name="Rectangle 5"/>
          <p:cNvSpPr/>
          <p:nvPr/>
        </p:nvSpPr>
        <p:spPr>
          <a:xfrm>
            <a:off x="1277580" y="6229290"/>
            <a:ext cx="3493264" cy="400110"/>
          </a:xfrm>
          <a:prstGeom prst="rect">
            <a:avLst/>
          </a:prstGeom>
        </p:spPr>
        <p:txBody>
          <a:bodyPr wrap="none">
            <a:spAutoFit/>
          </a:bodyPr>
          <a:lstStyle/>
          <a:p>
            <a:r>
              <a:rPr lang="en-GB" sz="2000" dirty="0">
                <a:latin typeface="Open Sans"/>
              </a:rPr>
              <a:t>Flexibility in the jump velocity</a:t>
            </a:r>
            <a:endParaRPr lang="en-US" sz="2000" dirty="0">
              <a:latin typeface="Open Sans"/>
            </a:endParaRPr>
          </a:p>
        </p:txBody>
      </p:sp>
      <p:pic>
        <p:nvPicPr>
          <p:cNvPr id="7" name="Picture 6"/>
          <p:cNvPicPr>
            <a:picLocks noChangeAspect="1"/>
          </p:cNvPicPr>
          <p:nvPr/>
        </p:nvPicPr>
        <p:blipFill rotWithShape="1">
          <a:blip r:embed="rId3"/>
          <a:srcRect l="54099" t="34375" r="25988" b="23959"/>
          <a:stretch/>
        </p:blipFill>
        <p:spPr>
          <a:xfrm>
            <a:off x="5360468" y="2001133"/>
            <a:ext cx="3528466" cy="4151134"/>
          </a:xfrm>
          <a:prstGeom prst="rect">
            <a:avLst/>
          </a:prstGeom>
        </p:spPr>
      </p:pic>
      <p:sp>
        <p:nvSpPr>
          <p:cNvPr id="9" name="Rectangle 8"/>
          <p:cNvSpPr/>
          <p:nvPr/>
        </p:nvSpPr>
        <p:spPr>
          <a:xfrm>
            <a:off x="5519100" y="6229290"/>
            <a:ext cx="3543214" cy="400110"/>
          </a:xfrm>
          <a:prstGeom prst="rect">
            <a:avLst/>
          </a:prstGeom>
        </p:spPr>
        <p:txBody>
          <a:bodyPr wrap="none">
            <a:spAutoFit/>
          </a:bodyPr>
          <a:lstStyle/>
          <a:p>
            <a:r>
              <a:rPr lang="en-GB" sz="2000" dirty="0">
                <a:latin typeface="Open Sans"/>
              </a:rPr>
              <a:t>A jump to a narrower platform</a:t>
            </a:r>
            <a:endParaRPr lang="en-US" sz="2000" dirty="0">
              <a:latin typeface="Open Sans"/>
            </a:endParaRPr>
          </a:p>
        </p:txBody>
      </p:sp>
    </p:spTree>
    <p:extLst>
      <p:ext uri="{BB962C8B-B14F-4D97-AF65-F5344CB8AC3E}">
        <p14:creationId xmlns:p14="http://schemas.microsoft.com/office/powerpoint/2010/main" val="342929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Jump Points</a:t>
            </a:r>
          </a:p>
        </p:txBody>
      </p:sp>
      <p:pic>
        <p:nvPicPr>
          <p:cNvPr id="2" name="Picture 1"/>
          <p:cNvPicPr>
            <a:picLocks noChangeAspect="1"/>
          </p:cNvPicPr>
          <p:nvPr/>
        </p:nvPicPr>
        <p:blipFill rotWithShape="1">
          <a:blip r:embed="rId2"/>
          <a:srcRect l="44729" t="40626" r="16033" b="30208"/>
          <a:stretch/>
        </p:blipFill>
        <p:spPr>
          <a:xfrm>
            <a:off x="1447800" y="1447800"/>
            <a:ext cx="7086600" cy="2961562"/>
          </a:xfrm>
          <a:prstGeom prst="rect">
            <a:avLst/>
          </a:prstGeom>
        </p:spPr>
      </p:pic>
      <p:sp>
        <p:nvSpPr>
          <p:cNvPr id="8" name="Rectangle 7"/>
          <p:cNvSpPr/>
          <p:nvPr/>
        </p:nvSpPr>
        <p:spPr>
          <a:xfrm>
            <a:off x="1447800" y="4343400"/>
            <a:ext cx="7086600" cy="400110"/>
          </a:xfrm>
          <a:prstGeom prst="rect">
            <a:avLst/>
          </a:prstGeom>
        </p:spPr>
        <p:txBody>
          <a:bodyPr wrap="square">
            <a:spAutoFit/>
          </a:bodyPr>
          <a:lstStyle/>
          <a:p>
            <a:pPr algn="ctr"/>
            <a:r>
              <a:rPr lang="en-GB" sz="2000" dirty="0">
                <a:latin typeface="+mj-lt"/>
              </a:rPr>
              <a:t>Three cases of difficult jump points</a:t>
            </a:r>
            <a:endParaRPr lang="en-US" sz="2000" dirty="0">
              <a:latin typeface="+mj-lt"/>
            </a:endParaRPr>
          </a:p>
        </p:txBody>
      </p:sp>
      <p:sp>
        <p:nvSpPr>
          <p:cNvPr id="3" name="Rectangle 2"/>
          <p:cNvSpPr/>
          <p:nvPr/>
        </p:nvSpPr>
        <p:spPr>
          <a:xfrm>
            <a:off x="1181100" y="4800600"/>
            <a:ext cx="7620000" cy="1631216"/>
          </a:xfrm>
          <a:prstGeom prst="rect">
            <a:avLst/>
          </a:prstGeom>
        </p:spPr>
        <p:txBody>
          <a:bodyPr wrap="square">
            <a:spAutoFit/>
          </a:bodyPr>
          <a:lstStyle/>
          <a:p>
            <a:pPr algn="just"/>
            <a:r>
              <a:rPr lang="en-GB" sz="2000" dirty="0">
                <a:latin typeface="Open Sans"/>
              </a:rPr>
              <a:t>Different jumps that are difficult to mark up using jump points:</a:t>
            </a:r>
          </a:p>
          <a:p>
            <a:pPr marL="342900" indent="-342900" algn="just">
              <a:buFont typeface="Arial" panose="020B0604020202020204" pitchFamily="34" charset="0"/>
              <a:buChar char="•"/>
            </a:pPr>
            <a:r>
              <a:rPr lang="en-GB" sz="2000" dirty="0">
                <a:latin typeface="Open Sans"/>
              </a:rPr>
              <a:t>Jumping onto a thin walkway requires velocity in exactly the right direction</a:t>
            </a:r>
          </a:p>
          <a:p>
            <a:pPr marL="342900" indent="-342900" algn="just">
              <a:buFont typeface="Arial" panose="020B0604020202020204" pitchFamily="34" charset="0"/>
              <a:buChar char="•"/>
            </a:pPr>
            <a:r>
              <a:rPr lang="en-GB" sz="2000" dirty="0">
                <a:latin typeface="Open Sans"/>
              </a:rPr>
              <a:t>jumping onto a narrow ledge requires exactly the right speed</a:t>
            </a:r>
          </a:p>
          <a:p>
            <a:pPr marL="342900" indent="-342900" algn="just">
              <a:buFont typeface="Arial" panose="020B0604020202020204" pitchFamily="34" charset="0"/>
              <a:buChar char="•"/>
            </a:pPr>
            <a:r>
              <a:rPr lang="en-GB" sz="2000" dirty="0">
                <a:latin typeface="Open Sans"/>
              </a:rPr>
              <a:t>jumping onto a pedestal involves correct </a:t>
            </a:r>
            <a:r>
              <a:rPr lang="en-US" sz="2000" dirty="0">
                <a:latin typeface="Open Sans"/>
              </a:rPr>
              <a:t>speed and direction</a:t>
            </a:r>
          </a:p>
        </p:txBody>
      </p:sp>
    </p:spTree>
    <p:extLst>
      <p:ext uri="{BB962C8B-B14F-4D97-AF65-F5344CB8AC3E}">
        <p14:creationId xmlns:p14="http://schemas.microsoft.com/office/powerpoint/2010/main" val="306968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Landing Pads</a:t>
            </a:r>
          </a:p>
        </p:txBody>
      </p:sp>
      <p:sp>
        <p:nvSpPr>
          <p:cNvPr id="3" name="Rectangle 2"/>
          <p:cNvSpPr/>
          <p:nvPr/>
        </p:nvSpPr>
        <p:spPr>
          <a:xfrm>
            <a:off x="1219199" y="1524000"/>
            <a:ext cx="7772401" cy="5170646"/>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A better alternative is to combine jump points with landing pads.</a:t>
            </a:r>
          </a:p>
          <a:p>
            <a:pPr marL="342900" indent="-342900" algn="just">
              <a:buFont typeface="Arial" panose="020B0604020202020204" pitchFamily="34" charset="0"/>
              <a:buChar char="•"/>
            </a:pPr>
            <a:r>
              <a:rPr lang="en-GB" sz="2200" dirty="0">
                <a:latin typeface="Open Sans"/>
              </a:rPr>
              <a:t>A </a:t>
            </a:r>
            <a:r>
              <a:rPr lang="en-GB" sz="2200" b="1" dirty="0">
                <a:latin typeface="Open Sans"/>
              </a:rPr>
              <a:t>landing pad </a:t>
            </a:r>
            <a:r>
              <a:rPr lang="en-GB" sz="2200" dirty="0">
                <a:latin typeface="Open Sans"/>
              </a:rPr>
              <a:t>is another region  of the level, very much like the jump point. </a:t>
            </a:r>
          </a:p>
          <a:p>
            <a:pPr marL="342900" indent="-342900" algn="just">
              <a:buFont typeface="Arial" panose="020B0604020202020204" pitchFamily="34" charset="0"/>
              <a:buChar char="•"/>
            </a:pPr>
            <a:r>
              <a:rPr lang="en-GB" sz="2200" dirty="0">
                <a:latin typeface="Open Sans"/>
              </a:rPr>
              <a:t>Each jump point is paired with a </a:t>
            </a:r>
            <a:r>
              <a:rPr lang="en-GB" sz="2200" b="1" dirty="0">
                <a:latin typeface="Open Sans"/>
              </a:rPr>
              <a:t>landing pad</a:t>
            </a:r>
            <a:r>
              <a:rPr lang="en-GB" sz="2200" dirty="0">
                <a:latin typeface="Open Sans"/>
              </a:rPr>
              <a:t>. We can then simplify the data needed in the jump point. Rather than require the level designer to set up the required velocity, we can leave that up to the character.</a:t>
            </a:r>
          </a:p>
          <a:p>
            <a:pPr marL="342900" indent="-342900" algn="just">
              <a:buFont typeface="Arial" panose="020B0604020202020204" pitchFamily="34" charset="0"/>
              <a:buChar char="•"/>
            </a:pPr>
            <a:r>
              <a:rPr lang="en-GB" sz="2200" dirty="0">
                <a:latin typeface="Open Sans"/>
              </a:rPr>
              <a:t>When the character determines that it will make a jump, it adds an extra processing step. Using trajectory prediction code similar to that provided in the previous section, the character calculates the velocity required to land exactly on the landing pad when taking off from the jump point. The character can then use this calculation as the basis of its velocity matching algorithm.</a:t>
            </a:r>
            <a:endParaRPr lang="en-US" sz="2200" dirty="0">
              <a:latin typeface="Open Sans"/>
            </a:endParaRPr>
          </a:p>
        </p:txBody>
      </p:sp>
    </p:spTree>
    <p:extLst>
      <p:ext uri="{BB962C8B-B14F-4D97-AF65-F5344CB8AC3E}">
        <p14:creationId xmlns:p14="http://schemas.microsoft.com/office/powerpoint/2010/main" val="306175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Jumping: Landing Pads</a:t>
            </a:r>
          </a:p>
        </p:txBody>
      </p:sp>
      <p:sp>
        <p:nvSpPr>
          <p:cNvPr id="3" name="Rectangle 2"/>
          <p:cNvSpPr/>
          <p:nvPr/>
        </p:nvSpPr>
        <p:spPr>
          <a:xfrm>
            <a:off x="1219199" y="1524000"/>
            <a:ext cx="7772401" cy="3477875"/>
          </a:xfrm>
          <a:prstGeom prst="rect">
            <a:avLst/>
          </a:prstGeom>
        </p:spPr>
        <p:txBody>
          <a:bodyPr wrap="square">
            <a:spAutoFit/>
          </a:bodyPr>
          <a:lstStyle/>
          <a:p>
            <a:pPr algn="just"/>
            <a:r>
              <a:rPr lang="en-US" sz="2200" b="1" dirty="0">
                <a:latin typeface="Open Sans"/>
              </a:rPr>
              <a:t>The Trajectory Calculation</a:t>
            </a:r>
          </a:p>
          <a:p>
            <a:pPr algn="just"/>
            <a:endParaRPr lang="en-US" sz="2200" b="1" dirty="0">
              <a:latin typeface="Open Sans"/>
            </a:endParaRPr>
          </a:p>
          <a:p>
            <a:pPr marL="342900" indent="-342900" algn="just">
              <a:buFont typeface="Arial" panose="020B0604020202020204" pitchFamily="34" charset="0"/>
              <a:buChar char="•"/>
            </a:pPr>
            <a:r>
              <a:rPr lang="en-GB" sz="2200" dirty="0">
                <a:latin typeface="Open Sans"/>
              </a:rPr>
              <a:t>The trajectory calculation is slightly different to the firing solution discussed previously. </a:t>
            </a:r>
          </a:p>
          <a:p>
            <a:pPr algn="just"/>
            <a:endParaRPr lang="en-GB" sz="2200" dirty="0">
              <a:latin typeface="Open Sans"/>
            </a:endParaRPr>
          </a:p>
          <a:p>
            <a:pPr marL="342900" indent="-342900" algn="just">
              <a:buFont typeface="Arial" panose="020B0604020202020204" pitchFamily="34" charset="0"/>
              <a:buChar char="•"/>
            </a:pPr>
            <a:r>
              <a:rPr lang="en-GB" sz="2200" dirty="0">
                <a:latin typeface="Open Sans"/>
              </a:rPr>
              <a:t>In the current case we know the start point </a:t>
            </a:r>
            <a:r>
              <a:rPr lang="en-GB" sz="2200" i="1" dirty="0">
                <a:latin typeface="Open Sans"/>
              </a:rPr>
              <a:t>S</a:t>
            </a:r>
            <a:r>
              <a:rPr lang="en-GB" sz="2200" dirty="0">
                <a:latin typeface="Open Sans"/>
              </a:rPr>
              <a:t>, the end point </a:t>
            </a:r>
            <a:r>
              <a:rPr lang="en-GB" sz="2200" i="1" dirty="0">
                <a:latin typeface="Open Sans"/>
              </a:rPr>
              <a:t>E</a:t>
            </a:r>
            <a:r>
              <a:rPr lang="en-GB" sz="2200" dirty="0">
                <a:latin typeface="Open Sans"/>
              </a:rPr>
              <a:t>, the gravity </a:t>
            </a:r>
            <a:r>
              <a:rPr lang="en-GB" sz="2200" i="1" dirty="0">
                <a:latin typeface="Open Sans"/>
              </a:rPr>
              <a:t>g </a:t>
            </a:r>
            <a:r>
              <a:rPr lang="en-GB" sz="2200" dirty="0">
                <a:latin typeface="Open Sans"/>
              </a:rPr>
              <a:t>, and the </a:t>
            </a:r>
            <a:r>
              <a:rPr lang="en-GB" sz="2200" i="1" dirty="0">
                <a:latin typeface="Open Sans"/>
              </a:rPr>
              <a:t>y </a:t>
            </a:r>
            <a:r>
              <a:rPr lang="en-GB" sz="2200" dirty="0">
                <a:latin typeface="Open Sans"/>
              </a:rPr>
              <a:t>component of velocity </a:t>
            </a:r>
            <a:r>
              <a:rPr lang="en-GB" sz="2200" i="1" dirty="0" err="1">
                <a:latin typeface="Open Sans"/>
              </a:rPr>
              <a:t>vy</a:t>
            </a:r>
            <a:r>
              <a:rPr lang="en-GB" sz="2200" i="1" dirty="0">
                <a:latin typeface="Open Sans"/>
              </a:rPr>
              <a:t> </a:t>
            </a:r>
            <a:r>
              <a:rPr lang="en-GB" sz="2200" dirty="0">
                <a:latin typeface="Open Sans"/>
              </a:rPr>
              <a:t>. We don’t know the time </a:t>
            </a:r>
            <a:r>
              <a:rPr lang="en-GB" sz="2200" i="1" dirty="0">
                <a:latin typeface="Open Sans"/>
              </a:rPr>
              <a:t>t </a:t>
            </a:r>
            <a:r>
              <a:rPr lang="en-GB" sz="2200" dirty="0">
                <a:latin typeface="Open Sans"/>
              </a:rPr>
              <a:t>or the </a:t>
            </a:r>
            <a:r>
              <a:rPr lang="en-GB" sz="2200" i="1" dirty="0">
                <a:latin typeface="Open Sans"/>
              </a:rPr>
              <a:t>x </a:t>
            </a:r>
            <a:r>
              <a:rPr lang="en-GB" sz="2200" dirty="0">
                <a:latin typeface="Open Sans"/>
              </a:rPr>
              <a:t>and </a:t>
            </a:r>
            <a:r>
              <a:rPr lang="en-GB" sz="2200" i="1" dirty="0">
                <a:latin typeface="Open Sans"/>
              </a:rPr>
              <a:t>z </a:t>
            </a:r>
            <a:r>
              <a:rPr lang="en-GB" sz="2200" dirty="0">
                <a:latin typeface="Open Sans"/>
              </a:rPr>
              <a:t>components of velocity. We therefore have three equations in three unknowns:</a:t>
            </a:r>
            <a:endParaRPr lang="en-US" sz="2200" dirty="0">
              <a:latin typeface="Open Sans"/>
            </a:endParaRPr>
          </a:p>
        </p:txBody>
      </p:sp>
      <p:pic>
        <p:nvPicPr>
          <p:cNvPr id="2" name="Picture 1"/>
          <p:cNvPicPr>
            <a:picLocks noChangeAspect="1"/>
          </p:cNvPicPr>
          <p:nvPr/>
        </p:nvPicPr>
        <p:blipFill rotWithShape="1">
          <a:blip r:embed="rId2"/>
          <a:srcRect l="34187" t="52083" r="42973" b="25000"/>
          <a:stretch/>
        </p:blipFill>
        <p:spPr>
          <a:xfrm>
            <a:off x="3607372" y="4876800"/>
            <a:ext cx="2221928" cy="1253394"/>
          </a:xfrm>
          <a:prstGeom prst="rect">
            <a:avLst/>
          </a:prstGeom>
        </p:spPr>
      </p:pic>
    </p:spTree>
    <p:extLst>
      <p:ext uri="{BB962C8B-B14F-4D97-AF65-F5344CB8AC3E}">
        <p14:creationId xmlns:p14="http://schemas.microsoft.com/office/powerpoint/2010/main" val="360051031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186</TotalTime>
  <Words>1722</Words>
  <Application>Microsoft Office PowerPoint</Application>
  <PresentationFormat>On-screen Show (4:3)</PresentationFormat>
  <Paragraphs>140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Open Sans</vt:lpstr>
      <vt:lpstr>Tahoma</vt:lpstr>
      <vt:lpstr>Template PPT 2015</vt:lpstr>
      <vt:lpstr>Advanced Game Movement  Session 04</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16</cp:revision>
  <dcterms:created xsi:type="dcterms:W3CDTF">2015-05-04T03:33:03Z</dcterms:created>
  <dcterms:modified xsi:type="dcterms:W3CDTF">2017-11-29T07:45:23Z</dcterms:modified>
</cp:coreProperties>
</file>