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3"/>
  </p:handoutMasterIdLst>
  <p:sldIdLst>
    <p:sldId id="256" r:id="rId2"/>
    <p:sldId id="265" r:id="rId3"/>
    <p:sldId id="264"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65"/>
            <p14:sldId id="264"/>
            <p14:sldId id="268"/>
            <p14:sldId id="269"/>
            <p14:sldId id="270"/>
            <p14:sldId id="271"/>
            <p14:sldId id="272"/>
            <p14:sldId id="273"/>
            <p14:sldId id="274"/>
            <p14:sldId id="275"/>
            <p14:sldId id="276"/>
            <p14:sldId id="277"/>
            <p14:sldId id="278"/>
            <p14:sldId id="279"/>
            <p14:sldId id="280"/>
            <p14:sldId id="281"/>
            <p14:sldId id="282"/>
            <p14:sldId id="283"/>
            <p14:sldId id="284"/>
            <p14:sldId id="28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F026A0-0EDC-4364-BEB7-F770D4861FE0}" type="datetimeFigureOut">
              <a:rPr lang="en-US" smtClean="0"/>
              <a:t>11/29/2017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C2EAB9F-6A91-4337-B3D1-355F66A7EC69}" type="slidenum">
              <a:rPr lang="en-US" smtClean="0"/>
              <a:t>‹#›</a:t>
            </a:fld>
            <a:endParaRPr lang="en-US"/>
          </a:p>
        </p:txBody>
      </p:sp>
    </p:spTree>
    <p:extLst>
      <p:ext uri="{BB962C8B-B14F-4D97-AF65-F5344CB8AC3E}">
        <p14:creationId xmlns:p14="http://schemas.microsoft.com/office/powerpoint/2010/main" val="413300950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3124200" y="808112"/>
            <a:ext cx="5617914" cy="792088"/>
          </a:xfrm>
        </p:spPr>
        <p:txBody>
          <a:bodyPr>
            <a:normAutofit/>
          </a:bodyPr>
          <a:lstStyle>
            <a:lvl1pPr algn="l">
              <a:defRPr sz="3000" b="1">
                <a:solidFill>
                  <a:srgbClr val="0079B8"/>
                </a:solidFill>
                <a:latin typeface="Open Sans"/>
              </a:defRPr>
            </a:lvl1pPr>
          </a:lstStyle>
          <a:p>
            <a:r>
              <a:rPr lang="en-US" dirty="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29/11/2017</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219200" y="2133600"/>
            <a:ext cx="7529264" cy="4335823"/>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16" name="Subtitle 2"/>
          <p:cNvSpPr>
            <a:spLocks noGrp="1"/>
          </p:cNvSpPr>
          <p:nvPr>
            <p:ph type="subTitle" idx="13"/>
          </p:nvPr>
        </p:nvSpPr>
        <p:spPr>
          <a:xfrm>
            <a:off x="1219200" y="1629544"/>
            <a:ext cx="75265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dirty="0"/>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29/11/2017</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theory.stanford.edu/~amitp/GameProgramming/AStarComparison.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000" dirty="0">
                <a:solidFill>
                  <a:schemeClr val="bg1"/>
                </a:solidFill>
                <a:latin typeface="Open Sans"/>
              </a:rPr>
              <a:t>Course			: COMP6228 – Artificial Intelligence</a:t>
            </a:r>
          </a:p>
          <a:p>
            <a:pPr>
              <a:spcBef>
                <a:spcPct val="20000"/>
              </a:spcBef>
              <a:tabLst>
                <a:tab pos="1320800" algn="l"/>
                <a:tab pos="2054225" algn="l"/>
              </a:tabLst>
            </a:pPr>
            <a:r>
              <a:rPr lang="en-US" sz="2000" dirty="0">
                <a:solidFill>
                  <a:schemeClr val="bg1"/>
                </a:solidFill>
                <a:latin typeface="Open Sans"/>
              </a:rPr>
              <a:t>Effective Period		: </a:t>
            </a:r>
            <a:r>
              <a:rPr lang="en-US" sz="2000">
                <a:solidFill>
                  <a:schemeClr val="bg1"/>
                </a:solidFill>
                <a:latin typeface="Open Sans"/>
              </a:rPr>
              <a:t>February 2018</a:t>
            </a:r>
            <a:endParaRPr lang="en-US" sz="1200" dirty="0">
              <a:solidFill>
                <a:schemeClr val="bg1"/>
              </a:solidFill>
              <a:latin typeface="Open Sans"/>
            </a:endParaRPr>
          </a:p>
        </p:txBody>
      </p:sp>
      <p:sp>
        <p:nvSpPr>
          <p:cNvPr id="8" name="Rectangle 6"/>
          <p:cNvSpPr>
            <a:spLocks noGrp="1" noChangeArrowheads="1"/>
          </p:cNvSpPr>
          <p:nvPr>
            <p:ph type="ctrTitle"/>
          </p:nvPr>
        </p:nvSpPr>
        <p:spPr>
          <a:xfrm>
            <a:off x="1676400" y="3352800"/>
            <a:ext cx="7467600" cy="2384425"/>
          </a:xfrm>
          <a:noFill/>
        </p:spPr>
        <p:txBody>
          <a:bodyPr>
            <a:normAutofit/>
          </a:bodyPr>
          <a:lstStyle/>
          <a:p>
            <a:pPr eaLnBrk="1" hangingPunct="1"/>
            <a:r>
              <a:rPr lang="en-AU" sz="4000">
                <a:solidFill>
                  <a:schemeClr val="bg1"/>
                </a:solidFill>
              </a:rPr>
              <a:t>Pathfinding</a:t>
            </a:r>
            <a:br>
              <a:rPr lang="en-AU" dirty="0">
                <a:solidFill>
                  <a:schemeClr val="bg1"/>
                </a:solidFill>
              </a:rPr>
            </a:br>
            <a:br>
              <a:rPr lang="en-AU" dirty="0">
                <a:solidFill>
                  <a:schemeClr val="bg1"/>
                </a:solidFill>
              </a:rPr>
            </a:br>
            <a:r>
              <a:rPr lang="en-US" sz="2800" dirty="0">
                <a:solidFill>
                  <a:schemeClr val="bg1"/>
                </a:solidFill>
              </a:rPr>
              <a:t>Session 05</a:t>
            </a: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Dijkstra</a:t>
            </a:r>
          </a:p>
        </p:txBody>
      </p:sp>
      <p:sp>
        <p:nvSpPr>
          <p:cNvPr id="4" name="TextBox 3"/>
          <p:cNvSpPr txBox="1"/>
          <p:nvPr/>
        </p:nvSpPr>
        <p:spPr>
          <a:xfrm>
            <a:off x="1143000" y="1752600"/>
            <a:ext cx="7696200" cy="4832092"/>
          </a:xfrm>
          <a:prstGeom prst="rect">
            <a:avLst/>
          </a:prstGeom>
          <a:noFill/>
        </p:spPr>
        <p:txBody>
          <a:bodyPr wrap="square" rtlCol="0">
            <a:spAutoFit/>
          </a:bodyPr>
          <a:lstStyle/>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Informally, Dijkstra works by spreading out from the start node along its connections.</a:t>
            </a: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As it spreads out to more distant nodes, it keeps a record of the direction it came from (imagine it drawing chalk arrows on the floor to indicate the way back to the start). </a:t>
            </a: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Eventually, it will reach the goal node and can follow the arrows back to its start point to generate the complete route. </a:t>
            </a: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Because of the way Dijkstra regulates the spreading process, it guarantees that the chalk arrows always point back along the shortest route to the start.</a:t>
            </a:r>
          </a:p>
        </p:txBody>
      </p:sp>
    </p:spTree>
    <p:extLst>
      <p:ext uri="{BB962C8B-B14F-4D97-AF65-F5344CB8AC3E}">
        <p14:creationId xmlns:p14="http://schemas.microsoft.com/office/powerpoint/2010/main" val="2108236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Dijkstra</a:t>
            </a:r>
          </a:p>
        </p:txBody>
      </p:sp>
      <p:sp>
        <p:nvSpPr>
          <p:cNvPr id="4" name="TextBox 3"/>
          <p:cNvSpPr txBox="1"/>
          <p:nvPr/>
        </p:nvSpPr>
        <p:spPr>
          <a:xfrm>
            <a:off x="1143000" y="1752600"/>
            <a:ext cx="7696200" cy="4832092"/>
          </a:xfrm>
          <a:prstGeom prst="rect">
            <a:avLst/>
          </a:prstGeom>
          <a:noFill/>
        </p:spPr>
        <p:txBody>
          <a:bodyPr wrap="square" rtlCol="0">
            <a:spAutoFit/>
          </a:bodyPr>
          <a:lstStyle/>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In the first iteration, where the start node is the current node, the total cost-so-far for each connection’s end node is simply the cost of the connection.</a:t>
            </a: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algn="ctr"/>
            <a:r>
              <a:rPr lang="en-GB" sz="2200" dirty="0">
                <a:latin typeface="Open Sans"/>
                <a:ea typeface="Tahoma" panose="020B0604030504040204" pitchFamily="34" charset="0"/>
                <a:cs typeface="Tahoma" panose="020B0604030504040204" pitchFamily="34" charset="0"/>
              </a:rPr>
              <a:t>Dijkstra at the first node</a:t>
            </a:r>
          </a:p>
        </p:txBody>
      </p:sp>
      <p:pic>
        <p:nvPicPr>
          <p:cNvPr id="2" name="Picture 1"/>
          <p:cNvPicPr>
            <a:picLocks noChangeAspect="1"/>
          </p:cNvPicPr>
          <p:nvPr/>
        </p:nvPicPr>
        <p:blipFill rotWithShape="1">
          <a:blip r:embed="rId2"/>
          <a:srcRect l="47658" t="40625" r="18960" b="26042"/>
          <a:stretch/>
        </p:blipFill>
        <p:spPr>
          <a:xfrm>
            <a:off x="2133600" y="2971800"/>
            <a:ext cx="5410200" cy="3037304"/>
          </a:xfrm>
          <a:prstGeom prst="rect">
            <a:avLst/>
          </a:prstGeom>
        </p:spPr>
      </p:pic>
    </p:spTree>
    <p:extLst>
      <p:ext uri="{BB962C8B-B14F-4D97-AF65-F5344CB8AC3E}">
        <p14:creationId xmlns:p14="http://schemas.microsoft.com/office/powerpoint/2010/main" val="3586954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838200"/>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Dijkstra</a:t>
            </a:r>
          </a:p>
        </p:txBody>
      </p:sp>
      <p:sp>
        <p:nvSpPr>
          <p:cNvPr id="4" name="TextBox 3"/>
          <p:cNvSpPr txBox="1"/>
          <p:nvPr/>
        </p:nvSpPr>
        <p:spPr>
          <a:xfrm>
            <a:off x="1143000" y="1752600"/>
            <a:ext cx="7696200" cy="4832092"/>
          </a:xfrm>
          <a:prstGeom prst="rect">
            <a:avLst/>
          </a:prstGeom>
          <a:noFill/>
        </p:spPr>
        <p:txBody>
          <a:bodyPr wrap="square" rtlCol="0">
            <a:spAutoFit/>
          </a:bodyPr>
          <a:lstStyle/>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For iterations after the first, the cost-so-far for the end node of each connection is the sum of the connection cost and the cost-so-far of the current node (i.e., the node from which the connection originated)</a:t>
            </a: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algn="ctr"/>
            <a:r>
              <a:rPr lang="en-GB" sz="2200" dirty="0">
                <a:latin typeface="Open Sans"/>
                <a:ea typeface="Tahoma" panose="020B0604030504040204" pitchFamily="34" charset="0"/>
                <a:cs typeface="Tahoma" panose="020B0604030504040204" pitchFamily="34" charset="0"/>
              </a:rPr>
              <a:t>Dijkstra with a couple of nodes</a:t>
            </a:r>
          </a:p>
        </p:txBody>
      </p:sp>
      <p:pic>
        <p:nvPicPr>
          <p:cNvPr id="3" name="Picture 2"/>
          <p:cNvPicPr>
            <a:picLocks noChangeAspect="1"/>
          </p:cNvPicPr>
          <p:nvPr/>
        </p:nvPicPr>
        <p:blipFill rotWithShape="1">
          <a:blip r:embed="rId2"/>
          <a:srcRect l="44143" t="30208" r="11347" b="32292"/>
          <a:stretch/>
        </p:blipFill>
        <p:spPr>
          <a:xfrm>
            <a:off x="2095499" y="3276600"/>
            <a:ext cx="5791201" cy="2743200"/>
          </a:xfrm>
          <a:prstGeom prst="rect">
            <a:avLst/>
          </a:prstGeom>
        </p:spPr>
      </p:pic>
    </p:spTree>
    <p:extLst>
      <p:ext uri="{BB962C8B-B14F-4D97-AF65-F5344CB8AC3E}">
        <p14:creationId xmlns:p14="http://schemas.microsoft.com/office/powerpoint/2010/main" val="916767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62000"/>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Dijkstra</a:t>
            </a:r>
          </a:p>
        </p:txBody>
      </p:sp>
      <p:sp>
        <p:nvSpPr>
          <p:cNvPr id="4" name="TextBox 3"/>
          <p:cNvSpPr txBox="1"/>
          <p:nvPr/>
        </p:nvSpPr>
        <p:spPr>
          <a:xfrm>
            <a:off x="1143000" y="1447800"/>
            <a:ext cx="7696200" cy="5016758"/>
          </a:xfrm>
          <a:prstGeom prst="rect">
            <a:avLst/>
          </a:prstGeom>
          <a:noFill/>
        </p:spPr>
        <p:txBody>
          <a:bodyPr wrap="square" rtlCol="0">
            <a:spAutoFit/>
          </a:bodyPr>
          <a:lstStyle/>
          <a:p>
            <a:pPr marL="342900" indent="-342900" algn="just">
              <a:buFont typeface="Arial" panose="020B0604020202020204" pitchFamily="34" charset="0"/>
              <a:buChar char="•"/>
            </a:pPr>
            <a:r>
              <a:rPr lang="en-GB" sz="2000" dirty="0">
                <a:latin typeface="Open Sans"/>
                <a:ea typeface="Tahoma" panose="020B0604030504040204" pitchFamily="34" charset="0"/>
                <a:cs typeface="Tahoma" panose="020B0604030504040204" pitchFamily="34" charset="0"/>
              </a:rPr>
              <a:t>If we arrive at an open or closed node during an iteration, then the node will already have a cost-so-far value and a record of the connection that led there. Simply setting these values will overwrite the previous work the algorithm has done.</a:t>
            </a:r>
          </a:p>
          <a:p>
            <a:pPr marL="342900" indent="-342900" algn="just">
              <a:buFont typeface="Arial" panose="020B0604020202020204" pitchFamily="34" charset="0"/>
              <a:buChar char="•"/>
            </a:pPr>
            <a:endParaRPr lang="en-GB" sz="20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GB" sz="20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GB" sz="20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GB" sz="20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GB" sz="20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GB" sz="20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GB" sz="20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GB" sz="20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GB" sz="20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GB" sz="20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GB" sz="2000" dirty="0">
              <a:latin typeface="Open Sans"/>
              <a:ea typeface="Tahoma" panose="020B0604030504040204" pitchFamily="34" charset="0"/>
              <a:cs typeface="Tahoma" panose="020B0604030504040204" pitchFamily="34" charset="0"/>
            </a:endParaRPr>
          </a:p>
          <a:p>
            <a:pPr algn="ctr"/>
            <a:r>
              <a:rPr lang="en-GB" sz="2000" dirty="0">
                <a:latin typeface="Open Sans"/>
                <a:ea typeface="Tahoma" panose="020B0604030504040204" pitchFamily="34" charset="0"/>
                <a:cs typeface="Tahoma" panose="020B0604030504040204" pitchFamily="34" charset="0"/>
              </a:rPr>
              <a:t>Open node update</a:t>
            </a:r>
          </a:p>
        </p:txBody>
      </p:sp>
      <p:pic>
        <p:nvPicPr>
          <p:cNvPr id="2" name="Picture 1"/>
          <p:cNvPicPr>
            <a:picLocks noChangeAspect="1"/>
          </p:cNvPicPr>
          <p:nvPr/>
        </p:nvPicPr>
        <p:blipFill rotWithShape="1">
          <a:blip r:embed="rId2"/>
          <a:srcRect l="42386" t="28125" r="13690" b="26042"/>
          <a:stretch/>
        </p:blipFill>
        <p:spPr>
          <a:xfrm>
            <a:off x="2285999" y="2895600"/>
            <a:ext cx="5410202" cy="3173984"/>
          </a:xfrm>
          <a:prstGeom prst="rect">
            <a:avLst/>
          </a:prstGeom>
        </p:spPr>
      </p:pic>
    </p:spTree>
    <p:extLst>
      <p:ext uri="{BB962C8B-B14F-4D97-AF65-F5344CB8AC3E}">
        <p14:creationId xmlns:p14="http://schemas.microsoft.com/office/powerpoint/2010/main" val="3907602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Dijkstra</a:t>
            </a:r>
          </a:p>
        </p:txBody>
      </p:sp>
      <p:sp>
        <p:nvSpPr>
          <p:cNvPr id="4" name="TextBox 3"/>
          <p:cNvSpPr txBox="1"/>
          <p:nvPr/>
        </p:nvSpPr>
        <p:spPr>
          <a:xfrm>
            <a:off x="1143000" y="1695033"/>
            <a:ext cx="7696200" cy="3139321"/>
          </a:xfrm>
          <a:prstGeom prst="rect">
            <a:avLst/>
          </a:prstGeom>
          <a:noFill/>
        </p:spPr>
        <p:txBody>
          <a:bodyPr wrap="square" rtlCol="0">
            <a:spAutoFit/>
          </a:bodyPr>
          <a:lstStyle/>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The basic Dijkstra algorithm terminates when the open list is empty: it has considered every node in the graph that be reached from the start node, and they are all on the closed list.</a:t>
            </a: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For pathfinding, we are only interested in reaching the goal node, however, so we can stop earlier. The algorithm should terminate when the goal node is the smallest node on the open list.</a:t>
            </a:r>
          </a:p>
        </p:txBody>
      </p:sp>
    </p:spTree>
    <p:extLst>
      <p:ext uri="{BB962C8B-B14F-4D97-AF65-F5344CB8AC3E}">
        <p14:creationId xmlns:p14="http://schemas.microsoft.com/office/powerpoint/2010/main" val="2913050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62000"/>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Dijkstra</a:t>
            </a:r>
          </a:p>
        </p:txBody>
      </p:sp>
      <p:sp>
        <p:nvSpPr>
          <p:cNvPr id="4" name="TextBox 3"/>
          <p:cNvSpPr txBox="1"/>
          <p:nvPr/>
        </p:nvSpPr>
        <p:spPr>
          <a:xfrm>
            <a:off x="1143000" y="1447800"/>
            <a:ext cx="7696200" cy="2123658"/>
          </a:xfrm>
          <a:prstGeom prst="rect">
            <a:avLst/>
          </a:prstGeom>
          <a:noFill/>
        </p:spPr>
        <p:txBody>
          <a:bodyPr wrap="square" rtlCol="0">
            <a:spAutoFit/>
          </a:bodyPr>
          <a:lstStyle/>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The final stage is to retrieve the path.</a:t>
            </a: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We do this by starting at the goal node and looking at the connection that was used to arrive there. We then go back and look at the start node of that connection and do the same. We continue this process, keeping track of the connections, until the original start node is reached.</a:t>
            </a:r>
          </a:p>
        </p:txBody>
      </p:sp>
      <p:pic>
        <p:nvPicPr>
          <p:cNvPr id="2" name="Picture 1"/>
          <p:cNvPicPr>
            <a:picLocks noChangeAspect="1"/>
          </p:cNvPicPr>
          <p:nvPr/>
        </p:nvPicPr>
        <p:blipFill rotWithShape="1">
          <a:blip r:embed="rId2"/>
          <a:srcRect l="42972" t="26043" r="11347" b="22916"/>
          <a:stretch/>
        </p:blipFill>
        <p:spPr>
          <a:xfrm>
            <a:off x="1600200" y="3571458"/>
            <a:ext cx="4973216" cy="3124200"/>
          </a:xfrm>
          <a:prstGeom prst="rect">
            <a:avLst/>
          </a:prstGeom>
        </p:spPr>
      </p:pic>
      <p:sp>
        <p:nvSpPr>
          <p:cNvPr id="3" name="Rectangle 2"/>
          <p:cNvSpPr/>
          <p:nvPr/>
        </p:nvSpPr>
        <p:spPr>
          <a:xfrm>
            <a:off x="6573417" y="4737078"/>
            <a:ext cx="1579984" cy="1323439"/>
          </a:xfrm>
          <a:prstGeom prst="rect">
            <a:avLst/>
          </a:prstGeom>
        </p:spPr>
        <p:txBody>
          <a:bodyPr wrap="square">
            <a:spAutoFit/>
          </a:bodyPr>
          <a:lstStyle/>
          <a:p>
            <a:pPr algn="just"/>
            <a:r>
              <a:rPr lang="en-GB" sz="2000" dirty="0">
                <a:latin typeface="Open Sans"/>
              </a:rPr>
              <a:t>Following the connections to get a plan</a:t>
            </a:r>
            <a:endParaRPr lang="en-US" sz="2000" dirty="0">
              <a:latin typeface="Open Sans"/>
            </a:endParaRPr>
          </a:p>
        </p:txBody>
      </p:sp>
    </p:spTree>
    <p:extLst>
      <p:ext uri="{BB962C8B-B14F-4D97-AF65-F5344CB8AC3E}">
        <p14:creationId xmlns:p14="http://schemas.microsoft.com/office/powerpoint/2010/main" val="358477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A*</a:t>
            </a:r>
          </a:p>
        </p:txBody>
      </p:sp>
      <p:sp>
        <p:nvSpPr>
          <p:cNvPr id="4" name="TextBox 3"/>
          <p:cNvSpPr txBox="1"/>
          <p:nvPr/>
        </p:nvSpPr>
        <p:spPr>
          <a:xfrm>
            <a:off x="1143000" y="1762542"/>
            <a:ext cx="7696200" cy="4832092"/>
          </a:xfrm>
          <a:prstGeom prst="rect">
            <a:avLst/>
          </a:prstGeom>
          <a:noFill/>
        </p:spPr>
        <p:txBody>
          <a:bodyPr wrap="square" rtlCol="0">
            <a:spAutoFit/>
          </a:bodyPr>
          <a:lstStyle/>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Pathfinding in games is synonymous with the A* algorithm.</a:t>
            </a: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A* is simple to implement, is very efficient, and has lots of scope for optimization.</a:t>
            </a: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Every pathfinding system we’ve come across in the last 10 years has used some variation of A* as its key algorithm, and it has applications well beyond pathfinding too</a:t>
            </a: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Unlike the Dijkstra algorithm, A* is designed for point-to-point pathfinding and is not used to solve the shortest path problem in graph theory</a:t>
            </a:r>
          </a:p>
        </p:txBody>
      </p:sp>
    </p:spTree>
    <p:extLst>
      <p:ext uri="{BB962C8B-B14F-4D97-AF65-F5344CB8AC3E}">
        <p14:creationId xmlns:p14="http://schemas.microsoft.com/office/powerpoint/2010/main" val="3664661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A*</a:t>
            </a:r>
          </a:p>
        </p:txBody>
      </p:sp>
      <p:sp>
        <p:nvSpPr>
          <p:cNvPr id="4" name="TextBox 3"/>
          <p:cNvSpPr txBox="1"/>
          <p:nvPr/>
        </p:nvSpPr>
        <p:spPr>
          <a:xfrm>
            <a:off x="1143000" y="1762542"/>
            <a:ext cx="7696200" cy="4493538"/>
          </a:xfrm>
          <a:prstGeom prst="rect">
            <a:avLst/>
          </a:prstGeom>
          <a:noFill/>
        </p:spPr>
        <p:txBody>
          <a:bodyPr wrap="square" rtlCol="0">
            <a:spAutoFit/>
          </a:bodyPr>
          <a:lstStyle/>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During an iteration, A* considers each outgoing connection from the current node. </a:t>
            </a: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For each connection it finds the end node and stores the total cost of the path so far (the “cost-so-far”) and the connection it arrived there from, just as before.</a:t>
            </a: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It also stores one more value: the estimate of the total cost for a path from the start node through this node and onto the goal (we’ll call this value the estimated-total-cost).</a:t>
            </a: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This estimate is the sum of two values: the cost-so-far and how far it is from the node to the goal.</a:t>
            </a: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This estimate is generated by a separate piece of code and isn’t part of the algorithm.</a:t>
            </a:r>
          </a:p>
        </p:txBody>
      </p:sp>
    </p:spTree>
    <p:extLst>
      <p:ext uri="{BB962C8B-B14F-4D97-AF65-F5344CB8AC3E}">
        <p14:creationId xmlns:p14="http://schemas.microsoft.com/office/powerpoint/2010/main" val="491700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A*</a:t>
            </a:r>
          </a:p>
        </p:txBody>
      </p:sp>
      <p:sp>
        <p:nvSpPr>
          <p:cNvPr id="4" name="TextBox 3"/>
          <p:cNvSpPr txBox="1"/>
          <p:nvPr/>
        </p:nvSpPr>
        <p:spPr>
          <a:xfrm>
            <a:off x="1143000" y="1447800"/>
            <a:ext cx="7696200" cy="1323439"/>
          </a:xfrm>
          <a:prstGeom prst="rect">
            <a:avLst/>
          </a:prstGeom>
          <a:noFill/>
        </p:spPr>
        <p:txBody>
          <a:bodyPr wrap="square" rtlCol="0">
            <a:spAutoFit/>
          </a:bodyPr>
          <a:lstStyle/>
          <a:p>
            <a:pPr marL="342900" indent="-342900" algn="just">
              <a:buFont typeface="Arial" panose="020B0604020202020204" pitchFamily="34" charset="0"/>
              <a:buChar char="•"/>
            </a:pPr>
            <a:r>
              <a:rPr lang="en-GB" sz="2000" dirty="0">
                <a:latin typeface="Open Sans"/>
                <a:ea typeface="Tahoma" panose="020B0604030504040204" pitchFamily="34" charset="0"/>
                <a:cs typeface="Tahoma" panose="020B0604030504040204" pitchFamily="34" charset="0"/>
              </a:rPr>
              <a:t>These estimates are called the “heuristic value” of the node, and it cannot be negative (since the costs in the graph are non-negative, it doesn’t make sense to have a negative estimate).</a:t>
            </a:r>
          </a:p>
          <a:p>
            <a:pPr marL="342900" indent="-342900" algn="just">
              <a:buFont typeface="Arial" panose="020B0604020202020204" pitchFamily="34" charset="0"/>
              <a:buChar char="•"/>
            </a:pPr>
            <a:endParaRPr lang="en-GB" sz="2000" dirty="0">
              <a:latin typeface="Open Sans"/>
              <a:ea typeface="Tahoma" panose="020B0604030504040204" pitchFamily="34" charset="0"/>
              <a:cs typeface="Tahoma" panose="020B0604030504040204" pitchFamily="34" charset="0"/>
            </a:endParaRPr>
          </a:p>
        </p:txBody>
      </p:sp>
      <p:pic>
        <p:nvPicPr>
          <p:cNvPr id="2" name="Picture 1"/>
          <p:cNvPicPr>
            <a:picLocks noChangeAspect="1"/>
          </p:cNvPicPr>
          <p:nvPr/>
        </p:nvPicPr>
        <p:blipFill rotWithShape="1">
          <a:blip r:embed="rId2"/>
          <a:srcRect l="45900" t="26042" r="13105" b="17708"/>
          <a:stretch/>
        </p:blipFill>
        <p:spPr>
          <a:xfrm>
            <a:off x="1600200" y="2590800"/>
            <a:ext cx="5334001" cy="4114800"/>
          </a:xfrm>
          <a:prstGeom prst="rect">
            <a:avLst/>
          </a:prstGeom>
        </p:spPr>
      </p:pic>
      <p:sp>
        <p:nvSpPr>
          <p:cNvPr id="3" name="Rectangle 2"/>
          <p:cNvSpPr/>
          <p:nvPr/>
        </p:nvSpPr>
        <p:spPr>
          <a:xfrm>
            <a:off x="6934201" y="4037350"/>
            <a:ext cx="1523999" cy="1107996"/>
          </a:xfrm>
          <a:prstGeom prst="rect">
            <a:avLst/>
          </a:prstGeom>
        </p:spPr>
        <p:txBody>
          <a:bodyPr wrap="square">
            <a:spAutoFit/>
          </a:bodyPr>
          <a:lstStyle/>
          <a:p>
            <a:r>
              <a:rPr lang="en-US" sz="2200" dirty="0">
                <a:latin typeface="+mj-lt"/>
              </a:rPr>
              <a:t>A* estimated-total-costs</a:t>
            </a:r>
          </a:p>
        </p:txBody>
      </p:sp>
    </p:spTree>
    <p:extLst>
      <p:ext uri="{BB962C8B-B14F-4D97-AF65-F5344CB8AC3E}">
        <p14:creationId xmlns:p14="http://schemas.microsoft.com/office/powerpoint/2010/main" val="838677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A*</a:t>
            </a:r>
          </a:p>
        </p:txBody>
      </p:sp>
      <p:sp>
        <p:nvSpPr>
          <p:cNvPr id="4" name="TextBox 3"/>
          <p:cNvSpPr txBox="1"/>
          <p:nvPr/>
        </p:nvSpPr>
        <p:spPr>
          <a:xfrm>
            <a:off x="1143000" y="1447800"/>
            <a:ext cx="7696200" cy="4832092"/>
          </a:xfrm>
          <a:prstGeom prst="rect">
            <a:avLst/>
          </a:prstGeom>
          <a:noFill/>
        </p:spPr>
        <p:txBody>
          <a:bodyPr wrap="square" rtlCol="0">
            <a:spAutoFit/>
          </a:bodyPr>
          <a:lstStyle/>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We calculate the cost-so-far value as normal, and if the new value is lower than the existing value for the node, then we will need to update it.</a:t>
            </a: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Unlike Dijkstra, the A* algorithm can find better routes to nodes that are already on the closed list.</a:t>
            </a: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Fortunately, there is a simple way to force the algorithm to recalculate and propagate the new value. We can remove the node from the closed list and place it back on the open list. It will then wait until it is closed and have its connections reconsidered. Any nodes that rely on its value will also eventually be processed once more.</a:t>
            </a: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16046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760177"/>
            <a:ext cx="7522914" cy="792088"/>
          </a:xfrm>
        </p:spPr>
        <p:txBody>
          <a:bodyPr/>
          <a:lstStyle/>
          <a:p>
            <a:r>
              <a:rPr lang="en-US" dirty="0"/>
              <a:t>Learning Objective</a:t>
            </a:r>
          </a:p>
        </p:txBody>
      </p:sp>
      <p:sp>
        <p:nvSpPr>
          <p:cNvPr id="3" name="Content Placeholder 2"/>
          <p:cNvSpPr>
            <a:spLocks noGrp="1"/>
          </p:cNvSpPr>
          <p:nvPr>
            <p:ph idx="1"/>
          </p:nvPr>
        </p:nvSpPr>
        <p:spPr>
          <a:xfrm>
            <a:off x="1219200" y="3588977"/>
            <a:ext cx="7529264" cy="3954823"/>
          </a:xfrm>
        </p:spPr>
        <p:txBody>
          <a:bodyPr/>
          <a:lstStyle/>
          <a:p>
            <a:r>
              <a:rPr lang="en-US">
                <a:ea typeface="Tahoma" panose="020B0604030504040204" pitchFamily="34" charset="0"/>
                <a:cs typeface="Arial" pitchFamily="34" charset="0"/>
              </a:rPr>
              <a:t>LO </a:t>
            </a:r>
            <a:r>
              <a:rPr lang="en-US" dirty="0">
                <a:ea typeface="Tahoma" panose="020B0604030504040204" pitchFamily="34" charset="0"/>
                <a:cs typeface="Arial" pitchFamily="34" charset="0"/>
              </a:rPr>
              <a:t>2 : Explain concepts of AI Techniques in Games</a:t>
            </a:r>
            <a:endParaRPr lang="id-ID" dirty="0">
              <a:ea typeface="Tahoma" panose="020B0604030504040204" pitchFamily="34" charset="0"/>
              <a:cs typeface="Arial" pitchFamily="34" charset="0"/>
            </a:endParaRPr>
          </a:p>
          <a:p>
            <a:endParaRPr lang="en-US" dirty="0"/>
          </a:p>
        </p:txBody>
      </p:sp>
      <p:sp>
        <p:nvSpPr>
          <p:cNvPr id="4" name="Subtitle 3"/>
          <p:cNvSpPr>
            <a:spLocks noGrp="1"/>
          </p:cNvSpPr>
          <p:nvPr>
            <p:ph type="subTitle" idx="13"/>
          </p:nvPr>
        </p:nvSpPr>
        <p:spPr>
          <a:xfrm>
            <a:off x="1219200" y="2903177"/>
            <a:ext cx="7526560" cy="504056"/>
          </a:xfrm>
        </p:spPr>
        <p:txBody>
          <a:bodyPr>
            <a:normAutofit fontScale="92500"/>
          </a:bodyPr>
          <a:lstStyle/>
          <a:p>
            <a:r>
              <a:rPr lang="en-GB" sz="1800" dirty="0">
                <a:ea typeface="Tahoma" panose="020B0604030504040204" pitchFamily="34" charset="0"/>
                <a:cs typeface="Arial" pitchFamily="34" charset="0"/>
              </a:rPr>
              <a:t>After completing this session, students are expected to be able to:</a:t>
            </a:r>
            <a:endParaRPr lang="en-US" dirty="0"/>
          </a:p>
        </p:txBody>
      </p:sp>
    </p:spTree>
    <p:extLst>
      <p:ext uri="{BB962C8B-B14F-4D97-AF65-F5344CB8AC3E}">
        <p14:creationId xmlns:p14="http://schemas.microsoft.com/office/powerpoint/2010/main" val="1207946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A*</a:t>
            </a:r>
          </a:p>
        </p:txBody>
      </p:sp>
      <p:pic>
        <p:nvPicPr>
          <p:cNvPr id="6" name="Picture 5"/>
          <p:cNvPicPr>
            <a:picLocks noChangeAspect="1"/>
          </p:cNvPicPr>
          <p:nvPr/>
        </p:nvPicPr>
        <p:blipFill rotWithShape="1">
          <a:blip r:embed="rId2"/>
          <a:srcRect l="39459" t="21875" r="7833" b="14583"/>
          <a:stretch/>
        </p:blipFill>
        <p:spPr>
          <a:xfrm>
            <a:off x="1447800" y="1600200"/>
            <a:ext cx="6858000" cy="4648200"/>
          </a:xfrm>
          <a:prstGeom prst="rect">
            <a:avLst/>
          </a:prstGeom>
        </p:spPr>
      </p:pic>
      <p:sp>
        <p:nvSpPr>
          <p:cNvPr id="7" name="Rectangle 6"/>
          <p:cNvSpPr/>
          <p:nvPr/>
        </p:nvSpPr>
        <p:spPr>
          <a:xfrm>
            <a:off x="3501308" y="6317159"/>
            <a:ext cx="2747092" cy="430887"/>
          </a:xfrm>
          <a:prstGeom prst="rect">
            <a:avLst/>
          </a:prstGeom>
        </p:spPr>
        <p:txBody>
          <a:bodyPr wrap="square">
            <a:spAutoFit/>
          </a:bodyPr>
          <a:lstStyle/>
          <a:p>
            <a:pPr algn="ctr"/>
            <a:r>
              <a:rPr lang="en-US" sz="2200" dirty="0">
                <a:latin typeface="+mj-lt"/>
              </a:rPr>
              <a:t>Closed node update</a:t>
            </a:r>
          </a:p>
        </p:txBody>
      </p:sp>
    </p:spTree>
    <p:extLst>
      <p:ext uri="{BB962C8B-B14F-4D97-AF65-F5344CB8AC3E}">
        <p14:creationId xmlns:p14="http://schemas.microsoft.com/office/powerpoint/2010/main" val="2797428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0" y="710625"/>
            <a:ext cx="5943600" cy="584775"/>
          </a:xfrm>
          <a:prstGeom prst="rect">
            <a:avLst/>
          </a:prstGeom>
          <a:noFill/>
        </p:spPr>
        <p:txBody>
          <a:bodyPr wrap="square" rtlCol="0">
            <a:spAutoFit/>
          </a:bodyPr>
          <a:lstStyle/>
          <a:p>
            <a:pPr algn="ctr"/>
            <a:r>
              <a:rPr lang="en-GB" sz="3200" b="1" dirty="0">
                <a:latin typeface="+mj-lt"/>
                <a:ea typeface="Tahoma" panose="020B0604030504040204" pitchFamily="34" charset="0"/>
                <a:cs typeface="Tahoma" panose="020B0604030504040204" pitchFamily="34" charset="0"/>
              </a:rPr>
              <a:t>References</a:t>
            </a:r>
            <a:endParaRPr lang="en-US" sz="3200" b="1" dirty="0">
              <a:latin typeface="+mj-lt"/>
              <a:ea typeface="Tahoma" panose="020B0604030504040204" pitchFamily="34" charset="0"/>
              <a:cs typeface="Tahoma" panose="020B0604030504040204" pitchFamily="34" charset="0"/>
            </a:endParaRPr>
          </a:p>
        </p:txBody>
      </p:sp>
      <p:sp>
        <p:nvSpPr>
          <p:cNvPr id="7" name="TextBox 6"/>
          <p:cNvSpPr txBox="1"/>
          <p:nvPr/>
        </p:nvSpPr>
        <p:spPr>
          <a:xfrm>
            <a:off x="1143000" y="1828800"/>
            <a:ext cx="7696200" cy="2462213"/>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Open Sans"/>
                <a:ea typeface="Tahoma" panose="020B0604030504040204" pitchFamily="34" charset="0"/>
                <a:cs typeface="Tahoma" panose="020B0604030504040204" pitchFamily="34" charset="0"/>
              </a:rPr>
              <a:t>Ian Millington. 2009. </a:t>
            </a:r>
            <a:r>
              <a:rPr lang="en-US" sz="2200" b="1" i="1" dirty="0">
                <a:latin typeface="Open Sans"/>
                <a:ea typeface="Tahoma" panose="020B0604030504040204" pitchFamily="34" charset="0"/>
                <a:cs typeface="Tahoma" panose="020B0604030504040204" pitchFamily="34" charset="0"/>
              </a:rPr>
              <a:t>Artificial intelligence for games</a:t>
            </a:r>
            <a:r>
              <a:rPr lang="en-US" sz="2200" dirty="0">
                <a:latin typeface="Open Sans"/>
                <a:ea typeface="Tahoma" panose="020B0604030504040204" pitchFamily="34" charset="0"/>
                <a:cs typeface="Tahoma" panose="020B0604030504040204" pitchFamily="34" charset="0"/>
              </a:rPr>
              <a:t>. Morgan Kaufmann Publishers. Burlington. ISBN:9780123747310 </a:t>
            </a:r>
          </a:p>
          <a:p>
            <a:pPr marL="342900" indent="-342900">
              <a:buFont typeface="Arial" panose="020B0604020202020204" pitchFamily="34" charset="0"/>
              <a:buChar char="•"/>
            </a:pPr>
            <a:endParaRPr lang="en-GB" altLang="en-US" sz="2200" dirty="0">
              <a:latin typeface="Open Sans"/>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AU" sz="2200" dirty="0">
                <a:latin typeface="Open Sans"/>
                <a:ea typeface="Tahoma" panose="020B0604030504040204" pitchFamily="34" charset="0"/>
                <a:cs typeface="Tahoma" panose="020B0604030504040204" pitchFamily="34" charset="0"/>
              </a:rPr>
              <a:t>Introduction to A*, </a:t>
            </a:r>
            <a:r>
              <a:rPr lang="en-AU" sz="2200" dirty="0">
                <a:latin typeface="Open Sans"/>
                <a:ea typeface="Tahoma" panose="020B0604030504040204" pitchFamily="34" charset="0"/>
                <a:cs typeface="Tahoma" panose="020B0604030504040204" pitchFamily="34" charset="0"/>
                <a:hlinkClick r:id="rId2"/>
              </a:rPr>
              <a:t>http://theory.stanford.edu/~amitp/GameProgramming/AStarComparison</a:t>
            </a:r>
            <a:r>
              <a:rPr lang="en-AU" sz="2200">
                <a:latin typeface="Open Sans"/>
                <a:ea typeface="Tahoma" panose="020B0604030504040204" pitchFamily="34" charset="0"/>
                <a:cs typeface="Tahoma" panose="020B0604030504040204" pitchFamily="34" charset="0"/>
                <a:hlinkClick r:id="rId2"/>
              </a:rPr>
              <a:t>.html</a:t>
            </a:r>
            <a:r>
              <a:rPr lang="en-AU" sz="2200">
                <a:latin typeface="Open Sans"/>
                <a:ea typeface="Tahoma" panose="020B0604030504040204" pitchFamily="34" charset="0"/>
                <a:cs typeface="Tahoma" panose="020B0604030504040204" pitchFamily="34" charset="0"/>
              </a:rPr>
              <a:t> </a:t>
            </a:r>
            <a:endParaRPr lang="en-GB" altLang="en-US" sz="2200" dirty="0">
              <a:latin typeface="Open Sans"/>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954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normAutofit/>
          </a:bodyPr>
          <a:lstStyle/>
          <a:p>
            <a:r>
              <a:rPr lang="en-US" sz="2200" dirty="0"/>
              <a:t>The Path-finding Graph</a:t>
            </a:r>
          </a:p>
          <a:p>
            <a:r>
              <a:rPr lang="en-US" sz="2200" dirty="0" err="1"/>
              <a:t>Dijkstra</a:t>
            </a:r>
            <a:endParaRPr lang="en-US" sz="2200" dirty="0"/>
          </a:p>
          <a:p>
            <a:r>
              <a:rPr lang="en-US" sz="2200" dirty="0"/>
              <a:t>A*</a:t>
            </a:r>
          </a:p>
        </p:txBody>
      </p:sp>
      <p:sp>
        <p:nvSpPr>
          <p:cNvPr id="4" name="Subtitle 3"/>
          <p:cNvSpPr>
            <a:spLocks noGrp="1"/>
          </p:cNvSpPr>
          <p:nvPr>
            <p:ph type="subTitle" idx="13"/>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457200"/>
            <a:ext cx="6324601" cy="1077218"/>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The Pathfinding Graph:</a:t>
            </a:r>
          </a:p>
          <a:p>
            <a:pPr algn="ctr"/>
            <a:r>
              <a:rPr lang="en-GB" sz="3200" b="1" dirty="0">
                <a:ea typeface="Tahoma" panose="020B0604030504040204" pitchFamily="34" charset="0"/>
                <a:cs typeface="Arial" pitchFamily="34" charset="0"/>
              </a:rPr>
              <a:t>Graphs</a:t>
            </a:r>
          </a:p>
        </p:txBody>
      </p:sp>
      <p:sp>
        <p:nvSpPr>
          <p:cNvPr id="4" name="TextBox 3"/>
          <p:cNvSpPr txBox="1"/>
          <p:nvPr/>
        </p:nvSpPr>
        <p:spPr>
          <a:xfrm>
            <a:off x="1143000" y="1828800"/>
            <a:ext cx="7696200" cy="769441"/>
          </a:xfrm>
          <a:prstGeom prst="rect">
            <a:avLst/>
          </a:prstGeom>
          <a:noFill/>
        </p:spPr>
        <p:txBody>
          <a:bodyPr wrap="square" rtlCol="0">
            <a:spAutoFit/>
          </a:bodyPr>
          <a:lstStyle/>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In our model of game AI, pathfinding sits on the border between decision making and movement.</a:t>
            </a:r>
            <a:endParaRPr lang="en-GB" altLang="en-US" sz="2200" dirty="0">
              <a:latin typeface="Open Sans"/>
              <a:ea typeface="Tahoma" panose="020B0604030504040204" pitchFamily="34" charset="0"/>
              <a:cs typeface="Tahoma" panose="020B0604030504040204" pitchFamily="34" charset="0"/>
            </a:endParaRPr>
          </a:p>
        </p:txBody>
      </p:sp>
      <p:pic>
        <p:nvPicPr>
          <p:cNvPr id="2" name="Picture 1"/>
          <p:cNvPicPr>
            <a:picLocks noChangeAspect="1"/>
          </p:cNvPicPr>
          <p:nvPr/>
        </p:nvPicPr>
        <p:blipFill rotWithShape="1">
          <a:blip r:embed="rId2"/>
          <a:srcRect l="54099" t="37500" r="24231" b="26042"/>
          <a:stretch/>
        </p:blipFill>
        <p:spPr>
          <a:xfrm>
            <a:off x="2819400" y="2819400"/>
            <a:ext cx="3733800" cy="3531970"/>
          </a:xfrm>
          <a:prstGeom prst="rect">
            <a:avLst/>
          </a:prstGeom>
        </p:spPr>
      </p:pic>
    </p:spTree>
    <p:extLst>
      <p:ext uri="{BB962C8B-B14F-4D97-AF65-F5344CB8AC3E}">
        <p14:creationId xmlns:p14="http://schemas.microsoft.com/office/powerpoint/2010/main" val="1026528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457200"/>
            <a:ext cx="6324601" cy="1077218"/>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The Pathfinding Graph:</a:t>
            </a:r>
          </a:p>
          <a:p>
            <a:pPr algn="ctr"/>
            <a:r>
              <a:rPr lang="en-GB" sz="3200" b="1" dirty="0">
                <a:ea typeface="Tahoma" panose="020B0604030504040204" pitchFamily="34" charset="0"/>
                <a:cs typeface="Arial" pitchFamily="34" charset="0"/>
              </a:rPr>
              <a:t>Graphs</a:t>
            </a:r>
          </a:p>
        </p:txBody>
      </p:sp>
      <p:sp>
        <p:nvSpPr>
          <p:cNvPr id="4" name="TextBox 3"/>
          <p:cNvSpPr txBox="1"/>
          <p:nvPr/>
        </p:nvSpPr>
        <p:spPr>
          <a:xfrm>
            <a:off x="1143000" y="1828800"/>
            <a:ext cx="7696200" cy="1785104"/>
          </a:xfrm>
          <a:prstGeom prst="rect">
            <a:avLst/>
          </a:prstGeom>
          <a:noFill/>
        </p:spPr>
        <p:txBody>
          <a:bodyPr wrap="square" rtlCol="0">
            <a:spAutoFit/>
          </a:bodyPr>
          <a:lstStyle/>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A </a:t>
            </a:r>
            <a:r>
              <a:rPr lang="en-GB" sz="2200" b="1" dirty="0">
                <a:latin typeface="Open Sans"/>
                <a:ea typeface="Tahoma" panose="020B0604030504040204" pitchFamily="34" charset="0"/>
                <a:cs typeface="Tahoma" panose="020B0604030504040204" pitchFamily="34" charset="0"/>
              </a:rPr>
              <a:t>graph</a:t>
            </a:r>
            <a:r>
              <a:rPr lang="en-GB" sz="2200" dirty="0">
                <a:latin typeface="Open Sans"/>
                <a:ea typeface="Tahoma" panose="020B0604030504040204" pitchFamily="34" charset="0"/>
                <a:cs typeface="Tahoma" panose="020B0604030504040204" pitchFamily="34" charset="0"/>
              </a:rPr>
              <a:t> is a mathematical structure often represented diagrammatically</a:t>
            </a:r>
          </a:p>
          <a:p>
            <a:pPr marL="342900" indent="-342900" algn="just">
              <a:buFont typeface="Arial" panose="020B0604020202020204" pitchFamily="34" charset="0"/>
              <a:buChar char="•"/>
            </a:pPr>
            <a:r>
              <a:rPr lang="en-GB" altLang="en-US" sz="2200" dirty="0">
                <a:latin typeface="Open Sans"/>
                <a:ea typeface="Tahoma" panose="020B0604030504040204" pitchFamily="34" charset="0"/>
                <a:cs typeface="Tahoma" panose="020B0604030504040204" pitchFamily="34" charset="0"/>
              </a:rPr>
              <a:t>A </a:t>
            </a:r>
            <a:r>
              <a:rPr lang="en-GB" altLang="en-US" sz="2200" b="1" dirty="0">
                <a:latin typeface="Open Sans"/>
                <a:ea typeface="Tahoma" panose="020B0604030504040204" pitchFamily="34" charset="0"/>
                <a:cs typeface="Tahoma" panose="020B0604030504040204" pitchFamily="34" charset="0"/>
              </a:rPr>
              <a:t>graph</a:t>
            </a:r>
            <a:r>
              <a:rPr lang="en-GB" altLang="en-US" sz="2200" dirty="0">
                <a:latin typeface="Open Sans"/>
                <a:ea typeface="Tahoma" panose="020B0604030504040204" pitchFamily="34" charset="0"/>
                <a:cs typeface="Tahoma" panose="020B0604030504040204" pitchFamily="34" charset="0"/>
              </a:rPr>
              <a:t> consists of two different types of element: nodes are often drawn as points or circles in a graph diagram, while connections link nodes together with lines.</a:t>
            </a:r>
          </a:p>
        </p:txBody>
      </p:sp>
      <p:pic>
        <p:nvPicPr>
          <p:cNvPr id="3" name="Picture 2"/>
          <p:cNvPicPr>
            <a:picLocks noChangeAspect="1"/>
          </p:cNvPicPr>
          <p:nvPr/>
        </p:nvPicPr>
        <p:blipFill rotWithShape="1">
          <a:blip r:embed="rId2"/>
          <a:srcRect l="50586" t="29166" r="18375" b="29166"/>
          <a:stretch/>
        </p:blipFill>
        <p:spPr>
          <a:xfrm>
            <a:off x="2819400" y="3613904"/>
            <a:ext cx="4038601" cy="3048000"/>
          </a:xfrm>
          <a:prstGeom prst="rect">
            <a:avLst/>
          </a:prstGeom>
        </p:spPr>
      </p:pic>
    </p:spTree>
    <p:extLst>
      <p:ext uri="{BB962C8B-B14F-4D97-AF65-F5344CB8AC3E}">
        <p14:creationId xmlns:p14="http://schemas.microsoft.com/office/powerpoint/2010/main" val="2789732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457200"/>
            <a:ext cx="6324601" cy="1077218"/>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The Pathfinding Graph:</a:t>
            </a:r>
          </a:p>
          <a:p>
            <a:pPr algn="ctr"/>
            <a:r>
              <a:rPr lang="en-GB" sz="3200" b="1" dirty="0">
                <a:ea typeface="Tahoma" panose="020B0604030504040204" pitchFamily="34" charset="0"/>
                <a:cs typeface="Arial" pitchFamily="34" charset="0"/>
              </a:rPr>
              <a:t>Directed Weighted Graphs</a:t>
            </a:r>
          </a:p>
        </p:txBody>
      </p:sp>
      <p:sp>
        <p:nvSpPr>
          <p:cNvPr id="4" name="TextBox 3"/>
          <p:cNvSpPr txBox="1"/>
          <p:nvPr/>
        </p:nvSpPr>
        <p:spPr>
          <a:xfrm>
            <a:off x="1143000" y="1676400"/>
            <a:ext cx="7696200" cy="2462213"/>
          </a:xfrm>
          <a:prstGeom prst="rect">
            <a:avLst/>
          </a:prstGeom>
          <a:noFill/>
        </p:spPr>
        <p:txBody>
          <a:bodyPr wrap="square" rtlCol="0">
            <a:spAutoFit/>
          </a:bodyPr>
          <a:lstStyle/>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For many situations a weighted graph is sufficient to represent a game level, and we have seen implementations that use this format. We can go one stage further, however.</a:t>
            </a: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The major pathfinding algorithms support the use of a more complex form of graph, the directed graph, which is often useful to developers.</a:t>
            </a:r>
            <a:endParaRPr lang="en-GB" altLang="en-US" sz="2200" dirty="0">
              <a:latin typeface="Open Sans"/>
              <a:ea typeface="Tahoma" panose="020B0604030504040204" pitchFamily="34" charset="0"/>
              <a:cs typeface="Tahoma" panose="020B0604030504040204" pitchFamily="34" charset="0"/>
            </a:endParaRPr>
          </a:p>
        </p:txBody>
      </p:sp>
      <p:pic>
        <p:nvPicPr>
          <p:cNvPr id="6" name="Picture 5"/>
          <p:cNvPicPr>
            <a:picLocks noChangeAspect="1"/>
          </p:cNvPicPr>
          <p:nvPr/>
        </p:nvPicPr>
        <p:blipFill rotWithShape="1">
          <a:blip r:embed="rId2"/>
          <a:srcRect l="49414" t="41667" r="20717" b="16667"/>
          <a:stretch/>
        </p:blipFill>
        <p:spPr>
          <a:xfrm>
            <a:off x="4932217" y="3795032"/>
            <a:ext cx="3886201" cy="3048000"/>
          </a:xfrm>
          <a:prstGeom prst="rect">
            <a:avLst/>
          </a:prstGeom>
        </p:spPr>
      </p:pic>
    </p:spTree>
    <p:extLst>
      <p:ext uri="{BB962C8B-B14F-4D97-AF65-F5344CB8AC3E}">
        <p14:creationId xmlns:p14="http://schemas.microsoft.com/office/powerpoint/2010/main" val="3090062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457200"/>
            <a:ext cx="6324601" cy="1077218"/>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The Pathfinding Graph:</a:t>
            </a:r>
          </a:p>
          <a:p>
            <a:pPr algn="ctr"/>
            <a:r>
              <a:rPr lang="en-GB" sz="3200" b="1" dirty="0">
                <a:ea typeface="Tahoma" panose="020B0604030504040204" pitchFamily="34" charset="0"/>
                <a:cs typeface="Arial" pitchFamily="34" charset="0"/>
              </a:rPr>
              <a:t>Terminology</a:t>
            </a:r>
          </a:p>
        </p:txBody>
      </p:sp>
      <p:sp>
        <p:nvSpPr>
          <p:cNvPr id="4" name="TextBox 3"/>
          <p:cNvSpPr txBox="1"/>
          <p:nvPr/>
        </p:nvSpPr>
        <p:spPr>
          <a:xfrm>
            <a:off x="1143000" y="1676400"/>
            <a:ext cx="7696200" cy="5170646"/>
          </a:xfrm>
          <a:prstGeom prst="rect">
            <a:avLst/>
          </a:prstGeom>
          <a:noFill/>
        </p:spPr>
        <p:txBody>
          <a:bodyPr wrap="square" rtlCol="0">
            <a:spAutoFit/>
          </a:bodyPr>
          <a:lstStyle/>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Terminology for graphs varies. In mathematical texts you often see vertices rather than nodes and edges rather than connections (and, as we’ve already seen, weights rather than costs).</a:t>
            </a: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Many AI developers who actively research pathfinding use this terminology from exposure to the mathematical literature. It can be confusing in a game development context because vertices more commonly mean something altogether different.</a:t>
            </a: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GB" altLang="en-US" sz="2200" dirty="0">
                <a:latin typeface="Open Sans"/>
                <a:ea typeface="Tahoma" panose="020B0604030504040204" pitchFamily="34" charset="0"/>
                <a:cs typeface="Tahoma" panose="020B0604030504040204" pitchFamily="34" charset="0"/>
              </a:rPr>
              <a:t>There is no agreed terminology for pathfinding graphs in games articles and seminars. We have seen locations and even “dots” for nodes, and we have seen arcs, paths, links, and “lines” for connections.</a:t>
            </a:r>
          </a:p>
        </p:txBody>
      </p:sp>
    </p:spTree>
    <p:extLst>
      <p:ext uri="{BB962C8B-B14F-4D97-AF65-F5344CB8AC3E}">
        <p14:creationId xmlns:p14="http://schemas.microsoft.com/office/powerpoint/2010/main" val="1530546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457200"/>
            <a:ext cx="6324601" cy="1077218"/>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The Pathfinding Graph:</a:t>
            </a:r>
          </a:p>
          <a:p>
            <a:pPr algn="ctr"/>
            <a:r>
              <a:rPr lang="en-GB" sz="3200" b="1" dirty="0">
                <a:ea typeface="Tahoma" panose="020B0604030504040204" pitchFamily="34" charset="0"/>
                <a:cs typeface="Arial" pitchFamily="34" charset="0"/>
              </a:rPr>
              <a:t>Representation</a:t>
            </a:r>
          </a:p>
        </p:txBody>
      </p:sp>
      <p:sp>
        <p:nvSpPr>
          <p:cNvPr id="4" name="TextBox 3"/>
          <p:cNvSpPr txBox="1"/>
          <p:nvPr/>
        </p:nvSpPr>
        <p:spPr>
          <a:xfrm>
            <a:off x="1143000" y="1923633"/>
            <a:ext cx="7696200" cy="3139321"/>
          </a:xfrm>
          <a:prstGeom prst="rect">
            <a:avLst/>
          </a:prstGeom>
          <a:noFill/>
        </p:spPr>
        <p:txBody>
          <a:bodyPr wrap="square" rtlCol="0">
            <a:spAutoFit/>
          </a:bodyPr>
          <a:lstStyle/>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We need to represent our graph in such a way that pathfinding algorithms such as A* and Dijkstra can work with it.</a:t>
            </a: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As we will see, the algorithms need to find out the outgoing connections from any given node.</a:t>
            </a: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And for each such connection, they need to have access to its cost and destination.</a:t>
            </a:r>
            <a:endParaRPr lang="en-GB" altLang="en-US" sz="2200" dirty="0">
              <a:latin typeface="Open Sans"/>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94718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6999" y="838200"/>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Dijkstra</a:t>
            </a:r>
          </a:p>
        </p:txBody>
      </p:sp>
      <p:sp>
        <p:nvSpPr>
          <p:cNvPr id="4" name="TextBox 3"/>
          <p:cNvSpPr txBox="1"/>
          <p:nvPr/>
        </p:nvSpPr>
        <p:spPr>
          <a:xfrm>
            <a:off x="1143000" y="1923633"/>
            <a:ext cx="7696200" cy="2462213"/>
          </a:xfrm>
          <a:prstGeom prst="rect">
            <a:avLst/>
          </a:prstGeom>
          <a:noFill/>
        </p:spPr>
        <p:txBody>
          <a:bodyPr wrap="square" rtlCol="0">
            <a:spAutoFit/>
          </a:bodyPr>
          <a:lstStyle/>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The Dijkstra algorithm is named for </a:t>
            </a:r>
            <a:r>
              <a:rPr lang="en-GB" sz="2200" dirty="0" err="1">
                <a:latin typeface="Open Sans"/>
                <a:ea typeface="Tahoma" panose="020B0604030504040204" pitchFamily="34" charset="0"/>
                <a:cs typeface="Tahoma" panose="020B0604030504040204" pitchFamily="34" charset="0"/>
              </a:rPr>
              <a:t>Edsger</a:t>
            </a:r>
            <a:r>
              <a:rPr lang="en-GB" sz="2200" dirty="0">
                <a:latin typeface="Open Sans"/>
                <a:ea typeface="Tahoma" panose="020B0604030504040204" pitchFamily="34" charset="0"/>
                <a:cs typeface="Tahoma" panose="020B0604030504040204" pitchFamily="34" charset="0"/>
              </a:rPr>
              <a:t> Dijkstra, the mathematician who devised it.</a:t>
            </a: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Dijkstra’s algorithm wasn’t originally designed for pathfinding as games understand it. It was designed to solve a problem in mathematical graph theory, confusingly called “shortest path.”</a:t>
            </a:r>
          </a:p>
        </p:txBody>
      </p:sp>
    </p:spTree>
    <p:extLst>
      <p:ext uri="{BB962C8B-B14F-4D97-AF65-F5344CB8AC3E}">
        <p14:creationId xmlns:p14="http://schemas.microsoft.com/office/powerpoint/2010/main" val="667390098"/>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 2015</Template>
  <TotalTime>162</TotalTime>
  <Words>1207</Words>
  <Application>Microsoft Office PowerPoint</Application>
  <PresentationFormat>On-screen Show (4:3)</PresentationFormat>
  <Paragraphs>123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ＭＳ Ｐゴシック</vt:lpstr>
      <vt:lpstr>Arial</vt:lpstr>
      <vt:lpstr>Calibri</vt:lpstr>
      <vt:lpstr>Open Sans</vt:lpstr>
      <vt:lpstr>Tahoma</vt:lpstr>
      <vt:lpstr>Template PPT 2015</vt:lpstr>
      <vt:lpstr>Pathfinding  Session 05</vt:lpstr>
      <vt:lpstr>Learning Objective</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Rini Wongso</cp:lastModifiedBy>
  <cp:revision>17</cp:revision>
  <dcterms:created xsi:type="dcterms:W3CDTF">2015-05-04T03:33:03Z</dcterms:created>
  <dcterms:modified xsi:type="dcterms:W3CDTF">2017-11-29T07:44:59Z</dcterms:modified>
</cp:coreProperties>
</file>