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65" r:id="rId3"/>
    <p:sldId id="264" r:id="rId4"/>
    <p:sldId id="268" r:id="rId5"/>
    <p:sldId id="269" r:id="rId6"/>
    <p:sldId id="270" r:id="rId7"/>
    <p:sldId id="271" r:id="rId8"/>
    <p:sldId id="272" r:id="rId9"/>
    <p:sldId id="273" r:id="rId10"/>
    <p:sldId id="29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5"/>
            <p14:sldId id="264"/>
            <p14:sldId id="268"/>
            <p14:sldId id="269"/>
            <p14:sldId id="270"/>
            <p14:sldId id="271"/>
            <p14:sldId id="272"/>
            <p14:sldId id="273"/>
            <p14:sldId id="29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downloads.hindawi.com/journals/ijcgt/2008/87391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pPr eaLnBrk="1" hangingPunct="1"/>
            <a:r>
              <a:rPr lang="en-AU" sz="4000" dirty="0" err="1">
                <a:solidFill>
                  <a:schemeClr val="bg1"/>
                </a:solidFill>
              </a:rPr>
              <a:t>Pathfinding</a:t>
            </a:r>
            <a:r>
              <a:rPr lang="en-AU" sz="4000" dirty="0">
                <a:solidFill>
                  <a:schemeClr val="bg1"/>
                </a:solidFill>
              </a:rPr>
              <a:t>:</a:t>
            </a:r>
            <a:br>
              <a:rPr lang="en-AU" sz="4000" dirty="0">
                <a:solidFill>
                  <a:schemeClr val="bg1"/>
                </a:solidFill>
              </a:rPr>
            </a:br>
            <a:r>
              <a:rPr lang="en-AU" sz="4000" dirty="0"/>
              <a:t>Hierarchical &amp; Continuous Time </a:t>
            </a:r>
            <a:r>
              <a:rPr lang="en-AU" sz="4000" dirty="0" err="1"/>
              <a:t>Pathfinding</a:t>
            </a:r>
            <a:br>
              <a:rPr lang="en-AU" dirty="0">
                <a:solidFill>
                  <a:schemeClr val="bg1"/>
                </a:solidFill>
              </a:rPr>
            </a:br>
            <a:br>
              <a:rPr lang="en-AU" dirty="0">
                <a:solidFill>
                  <a:schemeClr val="bg1"/>
                </a:solidFill>
              </a:rPr>
            </a:br>
            <a:r>
              <a:rPr lang="en-US" sz="2800" dirty="0">
                <a:solidFill>
                  <a:schemeClr val="bg1"/>
                </a:solidFill>
              </a:rPr>
              <a:t>Session 06</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Hierarchical Pathfinding on Exclusions</a:t>
            </a:r>
          </a:p>
        </p:txBody>
      </p:sp>
      <p:sp>
        <p:nvSpPr>
          <p:cNvPr id="4" name="TextBox 3"/>
          <p:cNvSpPr txBox="1"/>
          <p:nvPr/>
        </p:nvSpPr>
        <p:spPr>
          <a:xfrm>
            <a:off x="1143000" y="1923633"/>
            <a:ext cx="7696200" cy="2800767"/>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same algorithm is followed, but the start and end locations are never moved. Without further modification, this would lead to a massive waste of effort, as we are performing a complete plan at each level.</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To avoid this, at each lower level, the only nodes that the pathfinder can consider are those that are within a group node that is part of the higher level plan.</a:t>
            </a:r>
          </a:p>
        </p:txBody>
      </p:sp>
    </p:spTree>
    <p:extLst>
      <p:ext uri="{BB962C8B-B14F-4D97-AF65-F5344CB8AC3E}">
        <p14:creationId xmlns:p14="http://schemas.microsoft.com/office/powerpoint/2010/main" val="36538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Hierarchical Pathfinding on Exclusions</a:t>
            </a:r>
          </a:p>
        </p:txBody>
      </p:sp>
      <p:sp>
        <p:nvSpPr>
          <p:cNvPr id="4" name="TextBox 3"/>
          <p:cNvSpPr txBox="1"/>
          <p:nvPr/>
        </p:nvSpPr>
        <p:spPr>
          <a:xfrm>
            <a:off x="1143000" y="1600200"/>
            <a:ext cx="7696200" cy="430887"/>
          </a:xfrm>
          <a:prstGeom prst="rect">
            <a:avLst/>
          </a:prstGeom>
          <a:noFill/>
        </p:spPr>
        <p:txBody>
          <a:bodyPr wrap="square" rtlCol="0">
            <a:spAutoFit/>
          </a:bodyPr>
          <a:lstStyle/>
          <a:p>
            <a:pPr marL="342900" indent="-342900">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Switching off nodes as the hierarchy is descended</a:t>
            </a:r>
          </a:p>
        </p:txBody>
      </p:sp>
      <p:pic>
        <p:nvPicPr>
          <p:cNvPr id="2" name="Picture 1"/>
          <p:cNvPicPr>
            <a:picLocks noChangeAspect="1"/>
          </p:cNvPicPr>
          <p:nvPr/>
        </p:nvPicPr>
        <p:blipFill rotWithShape="1">
          <a:blip r:embed="rId2"/>
          <a:srcRect l="34773" t="31250" r="27160" b="29167"/>
          <a:stretch/>
        </p:blipFill>
        <p:spPr>
          <a:xfrm>
            <a:off x="2209799" y="2221524"/>
            <a:ext cx="5715002" cy="3341076"/>
          </a:xfrm>
          <a:prstGeom prst="rect">
            <a:avLst/>
          </a:prstGeom>
        </p:spPr>
      </p:pic>
    </p:spTree>
    <p:extLst>
      <p:ext uri="{BB962C8B-B14F-4D97-AF65-F5344CB8AC3E}">
        <p14:creationId xmlns:p14="http://schemas.microsoft.com/office/powerpoint/2010/main" val="70947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382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Continuous Time Pathfinding</a:t>
            </a:r>
          </a:p>
        </p:txBody>
      </p:sp>
      <p:sp>
        <p:nvSpPr>
          <p:cNvPr id="4" name="TextBox 3"/>
          <p:cNvSpPr txBox="1"/>
          <p:nvPr/>
        </p:nvSpPr>
        <p:spPr>
          <a:xfrm>
            <a:off x="1143000" y="1856125"/>
            <a:ext cx="7696200" cy="3477875"/>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There still remains a handful of scenarios in which regular pathfinding cannot be applied directly: situations where the pathfinding task is changing rapidly, but predictably. </a:t>
            </a:r>
            <a:br>
              <a:rPr lang="en-GB" sz="2200" dirty="0">
                <a:latin typeface="Open Sans"/>
                <a:ea typeface="Tahoma" panose="020B0604030504040204" pitchFamily="34" charset="0"/>
                <a:cs typeface="Tahoma" panose="020B0604030504040204" pitchFamily="34" charset="0"/>
              </a:rPr>
            </a:b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We can view it as a graph that is changing from moment to moment.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Algorithms such as D* can cope with graphs that change dynamically, but they are only efficient when the graph changes infrequently.</a:t>
            </a:r>
          </a:p>
        </p:txBody>
      </p:sp>
    </p:spTree>
    <p:extLst>
      <p:ext uri="{BB962C8B-B14F-4D97-AF65-F5344CB8AC3E}">
        <p14:creationId xmlns:p14="http://schemas.microsoft.com/office/powerpoint/2010/main" val="101296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Continuous Time Pathfinding</a:t>
            </a:r>
          </a:p>
        </p:txBody>
      </p:sp>
      <p:sp>
        <p:nvSpPr>
          <p:cNvPr id="4" name="TextBox 3"/>
          <p:cNvSpPr txBox="1"/>
          <p:nvPr/>
        </p:nvSpPr>
        <p:spPr>
          <a:xfrm>
            <a:off x="1143000" y="1600200"/>
            <a:ext cx="7696200" cy="3477875"/>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The Problems</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main situation in which we’ve come across the need for more flexible planning is vehicle </a:t>
            </a:r>
            <a:r>
              <a:rPr lang="en-GB" sz="2200" dirty="0" err="1">
                <a:latin typeface="Open Sans"/>
                <a:ea typeface="Tahoma" panose="020B0604030504040204" pitchFamily="34" charset="0"/>
                <a:cs typeface="Tahoma" panose="020B0604030504040204" pitchFamily="34" charset="0"/>
              </a:rPr>
              <a:t>pathfinding</a:t>
            </a:r>
            <a:r>
              <a:rPr lang="en-GB" sz="2200" dirty="0">
                <a:latin typeface="Open Sans"/>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Imagine we have an AI-controlled police vehicle moving along a busy city road. The car needs to travel as quickly as possible when pursuing a criminal or trying to reach a designated roadblock. For the sake of our example, we will assume there is not enough room to drive between two lanes of traffic; we have to stay in one lane.</a:t>
            </a:r>
          </a:p>
        </p:txBody>
      </p:sp>
      <p:pic>
        <p:nvPicPr>
          <p:cNvPr id="2" name="Picture 1"/>
          <p:cNvPicPr>
            <a:picLocks noChangeAspect="1"/>
          </p:cNvPicPr>
          <p:nvPr/>
        </p:nvPicPr>
        <p:blipFill rotWithShape="1">
          <a:blip r:embed="rId2"/>
          <a:srcRect l="42386" t="53125" r="35945" b="29166"/>
          <a:stretch/>
        </p:blipFill>
        <p:spPr>
          <a:xfrm>
            <a:off x="3047999" y="5029200"/>
            <a:ext cx="3886202" cy="1785552"/>
          </a:xfrm>
          <a:prstGeom prst="rect">
            <a:avLst/>
          </a:prstGeom>
        </p:spPr>
      </p:pic>
    </p:spTree>
    <p:extLst>
      <p:ext uri="{BB962C8B-B14F-4D97-AF65-F5344CB8AC3E}">
        <p14:creationId xmlns:p14="http://schemas.microsoft.com/office/powerpoint/2010/main" val="326501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Continuous Time Pathfinding</a:t>
            </a:r>
          </a:p>
        </p:txBody>
      </p:sp>
      <p:sp>
        <p:nvSpPr>
          <p:cNvPr id="4" name="TextBox 3"/>
          <p:cNvSpPr txBox="1"/>
          <p:nvPr/>
        </p:nvSpPr>
        <p:spPr>
          <a:xfrm>
            <a:off x="1143000" y="1600200"/>
            <a:ext cx="7696200" cy="4154984"/>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The Algorithms</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police car may change lanes at any point along the road; it isn’t limited to specific locations. We can view the problem as being in two parts. First, we need to decide where and when it might be sensible to change lanes. Second, we can work out a route between these points.</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algorithm is also in two parts. We create a dynamic graph that contains information about position and timing for lane changes, and then we use a regular pathfinding algorithm (i.e., A*) to arrive at a final route.</a:t>
            </a:r>
          </a:p>
        </p:txBody>
      </p:sp>
    </p:spTree>
    <p:extLst>
      <p:ext uri="{BB962C8B-B14F-4D97-AF65-F5344CB8AC3E}">
        <p14:creationId xmlns:p14="http://schemas.microsoft.com/office/powerpoint/2010/main" val="145437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Continuous Time Pathfinding</a:t>
            </a:r>
          </a:p>
        </p:txBody>
      </p:sp>
      <p:sp>
        <p:nvSpPr>
          <p:cNvPr id="4" name="TextBox 3"/>
          <p:cNvSpPr txBox="1"/>
          <p:nvPr/>
        </p:nvSpPr>
        <p:spPr>
          <a:xfrm>
            <a:off x="1143000" y="1600200"/>
            <a:ext cx="7696200" cy="5170646"/>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The Algorithms</a:t>
            </a:r>
          </a:p>
          <a:p>
            <a:pPr algn="just"/>
            <a:r>
              <a:rPr lang="en-GB" sz="2200" dirty="0">
                <a:latin typeface="Open Sans"/>
                <a:ea typeface="Tahoma" panose="020B0604030504040204" pitchFamily="34" charset="0"/>
                <a:cs typeface="Tahoma" panose="020B0604030504040204" pitchFamily="34" charset="0"/>
              </a:rPr>
              <a:t>Nodes as States</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Rather than having nodes as locations, we interpret nodes in the graph to be states of the road. A node has two elements: a position (made up of a lane and a distance along the road section) and a time. A connection exists between two nodes if the end node can be reached from the start node and if the time it takes to reach the node is correct.</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Different nodes with different times and the same position</a:t>
            </a:r>
          </a:p>
        </p:txBody>
      </p:sp>
      <p:pic>
        <p:nvPicPr>
          <p:cNvPr id="2" name="Picture 1"/>
          <p:cNvPicPr>
            <a:picLocks noChangeAspect="1"/>
          </p:cNvPicPr>
          <p:nvPr/>
        </p:nvPicPr>
        <p:blipFill rotWithShape="1">
          <a:blip r:embed="rId2"/>
          <a:srcRect l="42387" t="56250" r="36530" b="33333"/>
          <a:stretch/>
        </p:blipFill>
        <p:spPr>
          <a:xfrm>
            <a:off x="2590800" y="4762500"/>
            <a:ext cx="4800600" cy="1333500"/>
          </a:xfrm>
          <a:prstGeom prst="rect">
            <a:avLst/>
          </a:prstGeom>
        </p:spPr>
      </p:pic>
    </p:spTree>
    <p:extLst>
      <p:ext uri="{BB962C8B-B14F-4D97-AF65-F5344CB8AC3E}">
        <p14:creationId xmlns:p14="http://schemas.microsoft.com/office/powerpoint/2010/main" val="179483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Continuous Time Pathfinding</a:t>
            </a:r>
          </a:p>
        </p:txBody>
      </p:sp>
      <p:sp>
        <p:nvSpPr>
          <p:cNvPr id="4" name="TextBox 3"/>
          <p:cNvSpPr txBox="1"/>
          <p:nvPr/>
        </p:nvSpPr>
        <p:spPr>
          <a:xfrm>
            <a:off x="990599" y="1381542"/>
            <a:ext cx="8001001" cy="2123658"/>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The Algorithms</a:t>
            </a:r>
          </a:p>
          <a:p>
            <a:pPr algn="just"/>
            <a:r>
              <a:rPr lang="en-GB" sz="2200" dirty="0">
                <a:latin typeface="Open Sans"/>
                <a:ea typeface="Tahoma" panose="020B0604030504040204" pitchFamily="34" charset="0"/>
                <a:cs typeface="Tahoma" panose="020B0604030504040204" pitchFamily="34" charset="0"/>
              </a:rPr>
              <a:t>The Size of the Graph</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We constrain the problem by using a heuristic. We make two assumptions: (1) if the car is to change lanes, it will do so as soon as possible; and (2) it will move in its current lane to its next lane change as quickly as possible.</a:t>
            </a:r>
          </a:p>
        </p:txBody>
      </p:sp>
      <p:pic>
        <p:nvPicPr>
          <p:cNvPr id="3" name="Picture 2"/>
          <p:cNvPicPr>
            <a:picLocks noChangeAspect="1"/>
          </p:cNvPicPr>
          <p:nvPr/>
        </p:nvPicPr>
        <p:blipFill rotWithShape="1">
          <a:blip r:embed="rId2"/>
          <a:srcRect l="38287" t="37500" r="30673" b="14583"/>
          <a:stretch/>
        </p:blipFill>
        <p:spPr>
          <a:xfrm>
            <a:off x="3018182" y="3505200"/>
            <a:ext cx="3687418" cy="3200400"/>
          </a:xfrm>
          <a:prstGeom prst="rect">
            <a:avLst/>
          </a:prstGeom>
        </p:spPr>
      </p:pic>
    </p:spTree>
    <p:extLst>
      <p:ext uri="{BB962C8B-B14F-4D97-AF65-F5344CB8AC3E}">
        <p14:creationId xmlns:p14="http://schemas.microsoft.com/office/powerpoint/2010/main" val="401813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Continuous Time Pathfinding</a:t>
            </a:r>
          </a:p>
        </p:txBody>
      </p:sp>
      <p:sp>
        <p:nvSpPr>
          <p:cNvPr id="4" name="TextBox 3"/>
          <p:cNvSpPr txBox="1"/>
          <p:nvPr/>
        </p:nvSpPr>
        <p:spPr>
          <a:xfrm>
            <a:off x="990599" y="1754862"/>
            <a:ext cx="8001001" cy="4493538"/>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The Algorithms</a:t>
            </a:r>
          </a:p>
          <a:p>
            <a:pPr algn="just"/>
            <a:r>
              <a:rPr lang="en-GB" sz="2200" dirty="0">
                <a:latin typeface="Open Sans"/>
                <a:ea typeface="Tahoma" panose="020B0604030504040204" pitchFamily="34" charset="0"/>
                <a:cs typeface="Tahoma" panose="020B0604030504040204" pitchFamily="34" charset="0"/>
              </a:rPr>
              <a:t>How the Graph Is Created</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graph is created as is required by the pathfinding algorithm. Initially, the graph has only a single node in it: the current location of the AI police car, with the current time.</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When the pathfinder asks for outgoing connections from the current node, the graph examines the cars on the road and returns four sets of connections.</a:t>
            </a: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The placement of nodes within the same lane</a:t>
            </a:r>
          </a:p>
        </p:txBody>
      </p:sp>
      <p:pic>
        <p:nvPicPr>
          <p:cNvPr id="2" name="Picture 1"/>
          <p:cNvPicPr>
            <a:picLocks noChangeAspect="1"/>
          </p:cNvPicPr>
          <p:nvPr/>
        </p:nvPicPr>
        <p:blipFill rotWithShape="1">
          <a:blip r:embed="rId2"/>
          <a:srcRect l="40630" t="56250" r="34773" b="34375"/>
          <a:stretch/>
        </p:blipFill>
        <p:spPr>
          <a:xfrm>
            <a:off x="2285998" y="4564320"/>
            <a:ext cx="5410202" cy="1159330"/>
          </a:xfrm>
          <a:prstGeom prst="rect">
            <a:avLst/>
          </a:prstGeom>
        </p:spPr>
      </p:pic>
    </p:spTree>
    <p:extLst>
      <p:ext uri="{BB962C8B-B14F-4D97-AF65-F5344CB8AC3E}">
        <p14:creationId xmlns:p14="http://schemas.microsoft.com/office/powerpoint/2010/main" val="922490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Continuous Time Pathfinding</a:t>
            </a:r>
          </a:p>
        </p:txBody>
      </p:sp>
      <p:sp>
        <p:nvSpPr>
          <p:cNvPr id="4" name="TextBox 3"/>
          <p:cNvSpPr txBox="1"/>
          <p:nvPr/>
        </p:nvSpPr>
        <p:spPr>
          <a:xfrm>
            <a:off x="990599" y="1754862"/>
            <a:ext cx="8001001" cy="4154984"/>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The Algorithms</a:t>
            </a:r>
          </a:p>
          <a:p>
            <a:pPr algn="just"/>
            <a:endParaRPr lang="en-GB" sz="2200" dirty="0">
              <a:latin typeface="Open Sans"/>
              <a:ea typeface="Tahoma" panose="020B0604030504040204" pitchFamily="34" charset="0"/>
              <a:cs typeface="Tahoma" panose="020B0604030504040204" pitchFamily="34" charset="0"/>
            </a:endParaRPr>
          </a:p>
          <a:p>
            <a:pPr algn="just"/>
            <a:r>
              <a:rPr lang="en-GB" sz="2200" dirty="0">
                <a:latin typeface="Open Sans"/>
                <a:ea typeface="Tahoma" panose="020B0604030504040204" pitchFamily="34" charset="0"/>
                <a:cs typeface="Tahoma" panose="020B0604030504040204" pitchFamily="34" charset="0"/>
              </a:rPr>
              <a:t>Which Pathfinder</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Two routes through the graph may end up at an identical node (i.e., one with the same position and timing information).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In this case the connections leaving the node should be identical in every respect.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In practice, this happens very rarely; the pathfinding graph tends to resemble a tree rather than a connected network.</a:t>
            </a:r>
          </a:p>
        </p:txBody>
      </p:sp>
    </p:spTree>
    <p:extLst>
      <p:ext uri="{BB962C8B-B14F-4D97-AF65-F5344CB8AC3E}">
        <p14:creationId xmlns:p14="http://schemas.microsoft.com/office/powerpoint/2010/main" val="157846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Planning</a:t>
            </a:r>
          </a:p>
        </p:txBody>
      </p:sp>
      <p:sp>
        <p:nvSpPr>
          <p:cNvPr id="4" name="TextBox 3"/>
          <p:cNvSpPr txBox="1"/>
          <p:nvPr/>
        </p:nvSpPr>
        <p:spPr>
          <a:xfrm>
            <a:off x="990599" y="1754862"/>
            <a:ext cx="8001001" cy="4493538"/>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In many cases pathfinding is used at a high level and doesn’t need to take account of these kinds of constraints; they will be handled by the steering </a:t>
            </a:r>
            <a:r>
              <a:rPr lang="en-GB" sz="2200" dirty="0" err="1">
                <a:latin typeface="Open Sans"/>
                <a:ea typeface="Tahoma" panose="020B0604030504040204" pitchFamily="34" charset="0"/>
                <a:cs typeface="Tahoma" panose="020B0604030504040204" pitchFamily="34" charset="0"/>
              </a:rPr>
              <a:t>behaviors</a:t>
            </a:r>
            <a:r>
              <a:rPr lang="en-GB" sz="2200" dirty="0">
                <a:latin typeface="Open Sans"/>
                <a:ea typeface="Tahoma" panose="020B0604030504040204" pitchFamily="34" charset="0"/>
                <a:cs typeface="Tahoma" panose="020B0604030504040204" pitchFamily="34" charset="0"/>
              </a:rPr>
              <a:t>.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Increasingly, however, characters are highly constrained, and the steering </a:t>
            </a:r>
            <a:r>
              <a:rPr lang="en-GB" sz="2200" dirty="0" err="1">
                <a:latin typeface="Open Sans"/>
                <a:ea typeface="Tahoma" panose="020B0604030504040204" pitchFamily="34" charset="0"/>
                <a:cs typeface="Tahoma" panose="020B0604030504040204" pitchFamily="34" charset="0"/>
              </a:rPr>
              <a:t>behaviors</a:t>
            </a:r>
            <a:r>
              <a:rPr lang="en-GB" sz="2200" dirty="0">
                <a:latin typeface="Open Sans"/>
                <a:ea typeface="Tahoma" panose="020B0604030504040204" pitchFamily="34" charset="0"/>
                <a:cs typeface="Tahoma" panose="020B0604030504040204" pitchFamily="34" charset="0"/>
              </a:rPr>
              <a:t> discussed in the previous chapter cannot produce sensible results.</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first genre of game to show this inadequacy was urban driving. Vehicles such as cars or lorries need </a:t>
            </a:r>
            <a:r>
              <a:rPr lang="en-GB" sz="2200" dirty="0" err="1">
                <a:latin typeface="Open Sans"/>
                <a:ea typeface="Tahoma" panose="020B0604030504040204" pitchFamily="34" charset="0"/>
                <a:cs typeface="Tahoma" panose="020B0604030504040204" pitchFamily="34" charset="0"/>
              </a:rPr>
              <a:t>maneuver</a:t>
            </a:r>
            <a:r>
              <a:rPr lang="en-GB" sz="2200" dirty="0">
                <a:latin typeface="Open Sans"/>
                <a:ea typeface="Tahoma" panose="020B0604030504040204" pitchFamily="34" charset="0"/>
                <a:cs typeface="Tahoma" panose="020B0604030504040204" pitchFamily="34" charset="0"/>
              </a:rPr>
              <a:t> room and can often have lots of constraints specific to their physical capabilities (a car, for example, may need to decelerate before it can turn to avoid skidding).</a:t>
            </a:r>
          </a:p>
        </p:txBody>
      </p:sp>
    </p:spTree>
    <p:extLst>
      <p:ext uri="{BB962C8B-B14F-4D97-AF65-F5344CB8AC3E}">
        <p14:creationId xmlns:p14="http://schemas.microsoft.com/office/powerpoint/2010/main" val="260499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a:ea typeface="Tahoma" panose="020B0604030504040204" pitchFamily="34" charset="0"/>
                <a:cs typeface="Arial" pitchFamily="34" charset="0"/>
              </a:rPr>
              <a:t>LO </a:t>
            </a:r>
            <a:r>
              <a:rPr lang="en-US" dirty="0">
                <a:ea typeface="Tahoma" panose="020B0604030504040204" pitchFamily="34" charset="0"/>
                <a:cs typeface="Arial" pitchFamily="34" charset="0"/>
              </a:rPr>
              <a:t>2 : Explain concepts of AI Techniques in Games</a:t>
            </a:r>
            <a:endParaRPr lang="id-ID" dirty="0">
              <a:ea typeface="Tahoma" panose="020B0604030504040204" pitchFamily="34" charset="0"/>
              <a:cs typeface="Arial" pitchFamily="34" charset="0"/>
            </a:endParaRPr>
          </a:p>
          <a:p>
            <a:endParaRPr lang="en-US" dirty="0"/>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20794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Planning</a:t>
            </a:r>
          </a:p>
        </p:txBody>
      </p:sp>
      <p:sp>
        <p:nvSpPr>
          <p:cNvPr id="4" name="TextBox 3"/>
          <p:cNvSpPr txBox="1"/>
          <p:nvPr/>
        </p:nvSpPr>
        <p:spPr>
          <a:xfrm>
            <a:off x="990599" y="1754862"/>
            <a:ext cx="8001001" cy="4493538"/>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Animations</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Most characters in a game have a range of animations that are used when the character is moving.</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A character may have a walk animation, a run animation, and a sprint animation, for example.</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Each of these animations can be used over a range of different movement scenarios.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A walk animation, for example, needs to have the feet sticking to the ground and not sliding.</a:t>
            </a:r>
          </a:p>
        </p:txBody>
      </p:sp>
    </p:spTree>
    <p:extLst>
      <p:ext uri="{BB962C8B-B14F-4D97-AF65-F5344CB8AC3E}">
        <p14:creationId xmlns:p14="http://schemas.microsoft.com/office/powerpoint/2010/main" val="3027179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Planning</a:t>
            </a:r>
          </a:p>
        </p:txBody>
      </p:sp>
      <p:sp>
        <p:nvSpPr>
          <p:cNvPr id="4" name="TextBox 3"/>
          <p:cNvSpPr txBox="1"/>
          <p:nvPr/>
        </p:nvSpPr>
        <p:spPr>
          <a:xfrm>
            <a:off x="990599" y="1754862"/>
            <a:ext cx="8001001" cy="4493538"/>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Animations</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It is possible to visualize animations as being applicable to a range of different movement speeds, both linear movement and angular movement.</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Velocity diagram for allowed animations</a:t>
            </a:r>
          </a:p>
        </p:txBody>
      </p:sp>
      <p:pic>
        <p:nvPicPr>
          <p:cNvPr id="2" name="Picture 1"/>
          <p:cNvPicPr>
            <a:picLocks noChangeAspect="1"/>
          </p:cNvPicPr>
          <p:nvPr/>
        </p:nvPicPr>
        <p:blipFill rotWithShape="1">
          <a:blip r:embed="rId2"/>
          <a:srcRect l="43558" t="21875" r="34773" b="53125"/>
          <a:stretch/>
        </p:blipFill>
        <p:spPr>
          <a:xfrm>
            <a:off x="3124200" y="3284838"/>
            <a:ext cx="3733800" cy="2421924"/>
          </a:xfrm>
          <a:prstGeom prst="rect">
            <a:avLst/>
          </a:prstGeom>
        </p:spPr>
      </p:pic>
    </p:spTree>
    <p:extLst>
      <p:ext uri="{BB962C8B-B14F-4D97-AF65-F5344CB8AC3E}">
        <p14:creationId xmlns:p14="http://schemas.microsoft.com/office/powerpoint/2010/main" val="3462905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Planning</a:t>
            </a:r>
          </a:p>
        </p:txBody>
      </p:sp>
      <p:sp>
        <p:nvSpPr>
          <p:cNvPr id="4" name="TextBox 3"/>
          <p:cNvSpPr txBox="1"/>
          <p:nvPr/>
        </p:nvSpPr>
        <p:spPr>
          <a:xfrm>
            <a:off x="990599" y="1754862"/>
            <a:ext cx="8001001" cy="2800767"/>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In addition, it may not make sense to stop an animation before it has been completed. Most animation sets define transitions between walking and running and standing and crouching, for example. But a walk cycle can’t turn into a run cycle until it reaches the right point for the transition to occur. This means that each movement has a natural length in the game world. In this case, however, it is position and orientation shown, rather than velocity and rotation.</a:t>
            </a:r>
          </a:p>
        </p:txBody>
      </p:sp>
      <p:pic>
        <p:nvPicPr>
          <p:cNvPr id="3" name="Picture 2"/>
          <p:cNvPicPr>
            <a:picLocks noChangeAspect="1"/>
          </p:cNvPicPr>
          <p:nvPr/>
        </p:nvPicPr>
        <p:blipFill rotWithShape="1">
          <a:blip r:embed="rId2"/>
          <a:srcRect l="41801" t="33333" r="35944" b="41667"/>
          <a:stretch/>
        </p:blipFill>
        <p:spPr>
          <a:xfrm>
            <a:off x="2286000" y="4575294"/>
            <a:ext cx="3276600" cy="2069432"/>
          </a:xfrm>
          <a:prstGeom prst="rect">
            <a:avLst/>
          </a:prstGeom>
        </p:spPr>
      </p:pic>
      <p:sp>
        <p:nvSpPr>
          <p:cNvPr id="6" name="Rectangle 5"/>
          <p:cNvSpPr/>
          <p:nvPr/>
        </p:nvSpPr>
        <p:spPr>
          <a:xfrm>
            <a:off x="5562601" y="5083850"/>
            <a:ext cx="2133600" cy="1107996"/>
          </a:xfrm>
          <a:prstGeom prst="rect">
            <a:avLst/>
          </a:prstGeom>
        </p:spPr>
        <p:txBody>
          <a:bodyPr wrap="square">
            <a:spAutoFit/>
          </a:bodyPr>
          <a:lstStyle/>
          <a:p>
            <a:r>
              <a:rPr lang="en-GB" sz="2200" dirty="0">
                <a:latin typeface="+mj-lt"/>
              </a:rPr>
              <a:t>Position diagram for allowed animations</a:t>
            </a:r>
            <a:endParaRPr lang="en-US" sz="2200" dirty="0">
              <a:latin typeface="+mj-lt"/>
            </a:endParaRPr>
          </a:p>
        </p:txBody>
      </p:sp>
    </p:spTree>
    <p:extLst>
      <p:ext uri="{BB962C8B-B14F-4D97-AF65-F5344CB8AC3E}">
        <p14:creationId xmlns:p14="http://schemas.microsoft.com/office/powerpoint/2010/main" val="2101013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Planning</a:t>
            </a:r>
          </a:p>
        </p:txBody>
      </p:sp>
      <p:sp>
        <p:nvSpPr>
          <p:cNvPr id="4" name="TextBox 3"/>
          <p:cNvSpPr txBox="1"/>
          <p:nvPr/>
        </p:nvSpPr>
        <p:spPr>
          <a:xfrm>
            <a:off x="990599" y="1754862"/>
            <a:ext cx="8001001" cy="5170646"/>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Movement Planning</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To achieve a particular large-scale </a:t>
            </a:r>
            <a:r>
              <a:rPr lang="en-GB" sz="2200" dirty="0" err="1">
                <a:latin typeface="Open Sans"/>
                <a:ea typeface="Tahoma" panose="020B0604030504040204" pitchFamily="34" charset="0"/>
                <a:cs typeface="Tahoma" panose="020B0604030504040204" pitchFamily="34" charset="0"/>
              </a:rPr>
              <a:t>maneuver</a:t>
            </a:r>
            <a:r>
              <a:rPr lang="en-GB" sz="2200" dirty="0">
                <a:latin typeface="Open Sans"/>
                <a:ea typeface="Tahoma" panose="020B0604030504040204" pitchFamily="34" charset="0"/>
                <a:cs typeface="Tahoma" panose="020B0604030504040204" pitchFamily="34" charset="0"/>
              </a:rPr>
              <a:t>, the particular sequence of animations may be significant.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In this case movement planning is required: planning a sequence of allowed </a:t>
            </a:r>
            <a:r>
              <a:rPr lang="en-GB" sz="2200" dirty="0" err="1">
                <a:latin typeface="Open Sans"/>
                <a:ea typeface="Tahoma" panose="020B0604030504040204" pitchFamily="34" charset="0"/>
                <a:cs typeface="Tahoma" panose="020B0604030504040204" pitchFamily="34" charset="0"/>
              </a:rPr>
              <a:t>maneuvers</a:t>
            </a:r>
            <a:r>
              <a:rPr lang="en-GB" sz="2200" dirty="0">
                <a:latin typeface="Open Sans"/>
                <a:ea typeface="Tahoma" panose="020B0604030504040204" pitchFamily="34" charset="0"/>
                <a:cs typeface="Tahoma" panose="020B0604030504040204" pitchFamily="34" charset="0"/>
              </a:rPr>
              <a:t> that lead to an overall state.</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Movement planning isn’t used in current-generation games, so we’re going to be brief discussing it.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Several developers have experimented with it, however, and we expect to see it used in regular production in the not too distant future</a:t>
            </a:r>
          </a:p>
        </p:txBody>
      </p:sp>
    </p:spTree>
    <p:extLst>
      <p:ext uri="{BB962C8B-B14F-4D97-AF65-F5344CB8AC3E}">
        <p14:creationId xmlns:p14="http://schemas.microsoft.com/office/powerpoint/2010/main" val="3124381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8382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Planning</a:t>
            </a:r>
          </a:p>
        </p:txBody>
      </p:sp>
      <p:sp>
        <p:nvSpPr>
          <p:cNvPr id="4" name="TextBox 3"/>
          <p:cNvSpPr txBox="1"/>
          <p:nvPr/>
        </p:nvSpPr>
        <p:spPr>
          <a:xfrm>
            <a:off x="990599" y="1754862"/>
            <a:ext cx="8001001" cy="4154984"/>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Example</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As an example consider a walking bipedal character. The character has the following animations: walk, stand to walk, walk to stand, sidestep, and turn on the spot. </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Each animation starts or ends from one of two positions: mid-walk or standing still.</a:t>
            </a: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Example of an animation state machine</a:t>
            </a:r>
          </a:p>
        </p:txBody>
      </p:sp>
      <p:pic>
        <p:nvPicPr>
          <p:cNvPr id="2" name="Picture 1"/>
          <p:cNvPicPr>
            <a:picLocks noChangeAspect="1"/>
          </p:cNvPicPr>
          <p:nvPr/>
        </p:nvPicPr>
        <p:blipFill rotWithShape="1">
          <a:blip r:embed="rId2"/>
          <a:srcRect l="40044" t="42708" r="34187" b="42709"/>
          <a:stretch/>
        </p:blipFill>
        <p:spPr>
          <a:xfrm>
            <a:off x="2819400" y="4038600"/>
            <a:ext cx="4267200" cy="1357746"/>
          </a:xfrm>
          <a:prstGeom prst="rect">
            <a:avLst/>
          </a:prstGeom>
        </p:spPr>
      </p:pic>
    </p:spTree>
    <p:extLst>
      <p:ext uri="{BB962C8B-B14F-4D97-AF65-F5344CB8AC3E}">
        <p14:creationId xmlns:p14="http://schemas.microsoft.com/office/powerpoint/2010/main" val="3376817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Planning</a:t>
            </a:r>
          </a:p>
        </p:txBody>
      </p:sp>
      <p:sp>
        <p:nvSpPr>
          <p:cNvPr id="4" name="TextBox 3"/>
          <p:cNvSpPr txBox="1"/>
          <p:nvPr/>
        </p:nvSpPr>
        <p:spPr>
          <a:xfrm>
            <a:off x="990599" y="1754862"/>
            <a:ext cx="8001001" cy="4493538"/>
          </a:xfrm>
          <a:prstGeom prst="rect">
            <a:avLst/>
          </a:prstGeom>
          <a:noFill/>
        </p:spPr>
        <p:txBody>
          <a:bodyPr wrap="square" rtlCol="0">
            <a:spAutoFit/>
          </a:bodyPr>
          <a:lstStyle/>
          <a:p>
            <a:r>
              <a:rPr lang="en-GB" sz="2200" b="1" dirty="0">
                <a:latin typeface="Open Sans"/>
                <a:ea typeface="Tahoma" panose="020B0604030504040204" pitchFamily="34" charset="0"/>
                <a:cs typeface="Tahoma" panose="020B0604030504040204" pitchFamily="34" charset="0"/>
              </a:rPr>
              <a:t>Example</a:t>
            </a:r>
          </a:p>
          <a:p>
            <a:pPr marL="342900" indent="-342900">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animations can apply to the range of movement distances</a:t>
            </a: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Example of position ranges for animations</a:t>
            </a:r>
          </a:p>
        </p:txBody>
      </p:sp>
      <p:pic>
        <p:nvPicPr>
          <p:cNvPr id="3" name="Picture 2"/>
          <p:cNvPicPr>
            <a:picLocks noChangeAspect="1"/>
          </p:cNvPicPr>
          <p:nvPr/>
        </p:nvPicPr>
        <p:blipFill rotWithShape="1">
          <a:blip r:embed="rId2"/>
          <a:srcRect l="41801" t="52083" r="36530" b="21876"/>
          <a:stretch/>
        </p:blipFill>
        <p:spPr>
          <a:xfrm>
            <a:off x="2971799" y="2833816"/>
            <a:ext cx="4038600" cy="2728784"/>
          </a:xfrm>
          <a:prstGeom prst="rect">
            <a:avLst/>
          </a:prstGeom>
        </p:spPr>
      </p:pic>
    </p:spTree>
    <p:extLst>
      <p:ext uri="{BB962C8B-B14F-4D97-AF65-F5344CB8AC3E}">
        <p14:creationId xmlns:p14="http://schemas.microsoft.com/office/powerpoint/2010/main" val="1538188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Planning</a:t>
            </a:r>
          </a:p>
        </p:txBody>
      </p:sp>
      <p:sp>
        <p:nvSpPr>
          <p:cNvPr id="4" name="TextBox 3"/>
          <p:cNvSpPr txBox="1"/>
          <p:nvPr/>
        </p:nvSpPr>
        <p:spPr>
          <a:xfrm>
            <a:off x="990599" y="1754862"/>
            <a:ext cx="8001001" cy="4154984"/>
          </a:xfrm>
          <a:prstGeom prst="rect">
            <a:avLst/>
          </a:prstGeom>
          <a:noFill/>
        </p:spPr>
        <p:txBody>
          <a:bodyPr wrap="square" rtlCol="0">
            <a:spAutoFit/>
          </a:bodyPr>
          <a:lstStyle/>
          <a:p>
            <a:r>
              <a:rPr lang="en-GB" sz="2200" b="1" dirty="0">
                <a:latin typeface="Open Sans"/>
                <a:ea typeface="Tahoma" panose="020B0604030504040204" pitchFamily="34" charset="0"/>
                <a:cs typeface="Tahoma" panose="020B0604030504040204" pitchFamily="34" charset="0"/>
              </a:rPr>
              <a:t>Example</a:t>
            </a:r>
          </a:p>
          <a:p>
            <a:pPr marL="342900" indent="-342900">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character is moving through the lava-filled room</a:t>
            </a:r>
          </a:p>
          <a:p>
            <a:pPr marL="342900" indent="-342900">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The dangerous room</a:t>
            </a:r>
          </a:p>
        </p:txBody>
      </p:sp>
      <p:pic>
        <p:nvPicPr>
          <p:cNvPr id="2" name="Picture 1"/>
          <p:cNvPicPr>
            <a:picLocks noChangeAspect="1"/>
          </p:cNvPicPr>
          <p:nvPr/>
        </p:nvPicPr>
        <p:blipFill rotWithShape="1">
          <a:blip r:embed="rId2"/>
          <a:srcRect l="42386" t="51042" r="34187" b="27083"/>
          <a:stretch/>
        </p:blipFill>
        <p:spPr>
          <a:xfrm>
            <a:off x="2590800" y="3006090"/>
            <a:ext cx="4724400" cy="2480310"/>
          </a:xfrm>
          <a:prstGeom prst="rect">
            <a:avLst/>
          </a:prstGeom>
        </p:spPr>
      </p:pic>
    </p:spTree>
    <p:extLst>
      <p:ext uri="{BB962C8B-B14F-4D97-AF65-F5344CB8AC3E}">
        <p14:creationId xmlns:p14="http://schemas.microsoft.com/office/powerpoint/2010/main" val="1873719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Planning</a:t>
            </a:r>
          </a:p>
        </p:txBody>
      </p:sp>
      <p:sp>
        <p:nvSpPr>
          <p:cNvPr id="4" name="TextBox 3"/>
          <p:cNvSpPr txBox="1"/>
          <p:nvPr/>
        </p:nvSpPr>
        <p:spPr>
          <a:xfrm>
            <a:off x="990599" y="1754862"/>
            <a:ext cx="8001001" cy="4493538"/>
          </a:xfrm>
          <a:prstGeom prst="rect">
            <a:avLst/>
          </a:prstGeom>
          <a:noFill/>
        </p:spPr>
        <p:txBody>
          <a:bodyPr wrap="square" rtlCol="0">
            <a:spAutoFit/>
          </a:bodyPr>
          <a:lstStyle/>
          <a:p>
            <a:r>
              <a:rPr lang="en-GB" sz="2200" b="1" dirty="0">
                <a:latin typeface="Open Sans"/>
                <a:ea typeface="Tahoma" panose="020B0604030504040204" pitchFamily="34" charset="0"/>
                <a:cs typeface="Tahoma" panose="020B0604030504040204" pitchFamily="34" charset="0"/>
              </a:rPr>
              <a:t>Example</a:t>
            </a:r>
          </a:p>
          <a:p>
            <a:pPr marL="342900" indent="-342900">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Running an A*-style algorithm, we get the route generated in Figure below</a:t>
            </a: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The example path through the dangerous room</a:t>
            </a:r>
          </a:p>
        </p:txBody>
      </p:sp>
      <p:pic>
        <p:nvPicPr>
          <p:cNvPr id="3" name="Picture 2"/>
          <p:cNvPicPr>
            <a:picLocks noChangeAspect="1"/>
          </p:cNvPicPr>
          <p:nvPr/>
        </p:nvPicPr>
        <p:blipFill rotWithShape="1">
          <a:blip r:embed="rId2"/>
          <a:srcRect l="41215" t="39584" r="32431" b="34375"/>
          <a:stretch/>
        </p:blipFill>
        <p:spPr>
          <a:xfrm>
            <a:off x="2514600" y="3048000"/>
            <a:ext cx="4800600" cy="2667000"/>
          </a:xfrm>
          <a:prstGeom prst="rect">
            <a:avLst/>
          </a:prstGeom>
        </p:spPr>
      </p:pic>
    </p:spTree>
    <p:extLst>
      <p:ext uri="{BB962C8B-B14F-4D97-AF65-F5344CB8AC3E}">
        <p14:creationId xmlns:p14="http://schemas.microsoft.com/office/powerpoint/2010/main" val="1376667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Movement Planning</a:t>
            </a:r>
          </a:p>
        </p:txBody>
      </p:sp>
      <p:sp>
        <p:nvSpPr>
          <p:cNvPr id="4" name="TextBox 3"/>
          <p:cNvSpPr txBox="1"/>
          <p:nvPr/>
        </p:nvSpPr>
        <p:spPr>
          <a:xfrm>
            <a:off x="990599" y="1754862"/>
            <a:ext cx="8001001" cy="4154984"/>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Footfalls</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000" dirty="0">
                <a:latin typeface="Open Sans"/>
                <a:ea typeface="Tahoma" panose="020B0604030504040204" pitchFamily="34" charset="0"/>
                <a:cs typeface="Tahoma" panose="020B0604030504040204" pitchFamily="34" charset="0"/>
              </a:rPr>
              <a:t>The latest research extends the movement planning idea to plan footfalls: a series of animations that can be combined so that the feet of a character only touch the ground at the correct positions. This is useful for characters walking up stairs, manoeuvring across platforms, or avoiding stepping on twigs.</a:t>
            </a:r>
          </a:p>
          <a:p>
            <a:pPr marL="342900" indent="-342900" algn="just">
              <a:buFont typeface="Arial" panose="020B0604020202020204" pitchFamily="34" charset="0"/>
              <a:buChar char="•"/>
            </a:pPr>
            <a:endParaRPr lang="en-GB" sz="20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000" dirty="0">
                <a:latin typeface="Open Sans"/>
                <a:ea typeface="Tahoma" panose="020B0604030504040204" pitchFamily="34" charset="0"/>
                <a:cs typeface="Tahoma" panose="020B0604030504040204" pitchFamily="34" charset="0"/>
              </a:rPr>
              <a:t>The graphs associated with this level of movement planning are huge, and general applications in games seem to be some way off. It may be possible to use footfall planning as a third level of pathfinding to generate just the next couple of animations to play. We’re not aware of anyone doing this yet, however.</a:t>
            </a:r>
          </a:p>
        </p:txBody>
      </p:sp>
    </p:spTree>
    <p:extLst>
      <p:ext uri="{BB962C8B-B14F-4D97-AF65-F5344CB8AC3E}">
        <p14:creationId xmlns:p14="http://schemas.microsoft.com/office/powerpoint/2010/main" val="3277425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7868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Open Sans"/>
                <a:ea typeface="Tahoma" panose="020B0604030504040204" pitchFamily="34" charset="0"/>
                <a:cs typeface="Tahoma" panose="020B0604030504040204" pitchFamily="34" charset="0"/>
              </a:rPr>
              <a:t>Ian Millington. 2009. </a:t>
            </a:r>
            <a:r>
              <a:rPr lang="en-US" sz="2000" b="1" i="1" dirty="0">
                <a:latin typeface="Open Sans"/>
                <a:ea typeface="Tahoma" panose="020B0604030504040204" pitchFamily="34" charset="0"/>
                <a:cs typeface="Tahoma" panose="020B0604030504040204" pitchFamily="34" charset="0"/>
              </a:rPr>
              <a:t>Artificial intelligence for games</a:t>
            </a:r>
            <a:r>
              <a:rPr lang="en-US" sz="20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US" sz="20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000" dirty="0">
                <a:latin typeface="Open Sans"/>
                <a:ea typeface="Tahoma" panose="020B0604030504040204" pitchFamily="34" charset="0"/>
                <a:cs typeface="Tahoma" panose="020B0604030504040204" pitchFamily="34" charset="0"/>
              </a:rPr>
              <a:t>Hierarchical pathfinding and </a:t>
            </a:r>
            <a:r>
              <a:rPr lang="en-AU" sz="2000" dirty="0" err="1">
                <a:latin typeface="Open Sans"/>
                <a:ea typeface="Tahoma" panose="020B0604030504040204" pitchFamily="34" charset="0"/>
                <a:cs typeface="Tahoma" panose="020B0604030504040204" pitchFamily="34" charset="0"/>
              </a:rPr>
              <a:t>ai</a:t>
            </a:r>
            <a:r>
              <a:rPr lang="en-AU" sz="2000" dirty="0">
                <a:latin typeface="Open Sans"/>
                <a:ea typeface="Tahoma" panose="020B0604030504040204" pitchFamily="34" charset="0"/>
                <a:cs typeface="Tahoma" panose="020B0604030504040204" pitchFamily="34" charset="0"/>
              </a:rPr>
              <a:t>-based learning approach in strategy game design</a:t>
            </a:r>
            <a:r>
              <a:rPr lang="en-AU" sz="2000">
                <a:latin typeface="Open Sans"/>
                <a:ea typeface="Tahoma" panose="020B0604030504040204" pitchFamily="34" charset="0"/>
                <a:cs typeface="Tahoma" panose="020B0604030504040204" pitchFamily="34" charset="0"/>
              </a:rPr>
              <a:t>, </a:t>
            </a:r>
            <a:r>
              <a:rPr lang="en-AU" sz="2000" dirty="0">
                <a:latin typeface="Open Sans"/>
                <a:ea typeface="Tahoma" panose="020B0604030504040204" pitchFamily="34" charset="0"/>
                <a:cs typeface="Tahoma" panose="020B0604030504040204" pitchFamily="34" charset="0"/>
                <a:hlinkClick r:id="rId2"/>
              </a:rPr>
              <a:t>http://downloads.hindawi.com/journals/ijcgt/</a:t>
            </a:r>
            <a:r>
              <a:rPr lang="en-AU" sz="2000">
                <a:latin typeface="Open Sans"/>
                <a:ea typeface="Tahoma" panose="020B0604030504040204" pitchFamily="34" charset="0"/>
                <a:cs typeface="Tahoma" panose="020B0604030504040204" pitchFamily="34" charset="0"/>
                <a:hlinkClick r:id="rId2"/>
              </a:rPr>
              <a:t>2008/873913.pdf</a:t>
            </a:r>
            <a:r>
              <a:rPr lang="en-AU" sz="2000" dirty="0">
                <a:latin typeface="Open Sans"/>
                <a:ea typeface="Tahoma" panose="020B0604030504040204" pitchFamily="34" charset="0"/>
                <a:cs typeface="Tahoma" panose="020B0604030504040204" pitchFamily="34" charset="0"/>
              </a:rPr>
              <a:t> </a:t>
            </a:r>
            <a:endParaRPr lang="en-US" sz="20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GB" altLang="en-US" sz="2000" dirty="0">
              <a:latin typeface="Open Sans"/>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3223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200" dirty="0"/>
              <a:t>The Hierarchical </a:t>
            </a:r>
            <a:r>
              <a:rPr lang="en-US" sz="2200" dirty="0" err="1"/>
              <a:t>Pathfinding</a:t>
            </a:r>
            <a:r>
              <a:rPr lang="en-US" sz="2200" dirty="0"/>
              <a:t> Graph</a:t>
            </a:r>
          </a:p>
          <a:p>
            <a:r>
              <a:rPr lang="en-US" sz="2200" dirty="0" err="1"/>
              <a:t>Pathfinding</a:t>
            </a:r>
            <a:r>
              <a:rPr lang="en-US" sz="2200" dirty="0"/>
              <a:t> on the Hierarchical Graph</a:t>
            </a:r>
          </a:p>
          <a:p>
            <a:r>
              <a:rPr lang="en-US" sz="2200" dirty="0"/>
              <a:t>Hierarchical </a:t>
            </a:r>
            <a:r>
              <a:rPr lang="en-US" sz="2200" dirty="0" err="1"/>
              <a:t>Pathfinding</a:t>
            </a:r>
            <a:r>
              <a:rPr lang="en-US" sz="2200" dirty="0"/>
              <a:t> on Exclusions</a:t>
            </a:r>
          </a:p>
          <a:p>
            <a:r>
              <a:rPr lang="en-US" sz="2200" dirty="0"/>
              <a:t>Continuous Time </a:t>
            </a:r>
            <a:r>
              <a:rPr lang="en-US" sz="2200" dirty="0" err="1"/>
              <a:t>Pathfinding</a:t>
            </a:r>
            <a:endParaRPr lang="en-US" sz="2200" dirty="0"/>
          </a:p>
          <a:p>
            <a:r>
              <a:rPr lang="en-US" sz="2200" dirty="0"/>
              <a:t>Movement Planning</a:t>
            </a:r>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Hierarchical </a:t>
            </a:r>
          </a:p>
          <a:p>
            <a:pPr algn="ctr"/>
            <a:r>
              <a:rPr lang="en-GB" sz="3200" b="1" dirty="0">
                <a:ea typeface="Tahoma" panose="020B0604030504040204" pitchFamily="34" charset="0"/>
                <a:cs typeface="Arial" pitchFamily="34" charset="0"/>
              </a:rPr>
              <a:t>Pathfinding</a:t>
            </a:r>
          </a:p>
        </p:txBody>
      </p:sp>
      <p:sp>
        <p:nvSpPr>
          <p:cNvPr id="4" name="TextBox 3"/>
          <p:cNvSpPr txBox="1"/>
          <p:nvPr/>
        </p:nvSpPr>
        <p:spPr>
          <a:xfrm>
            <a:off x="1143000" y="1828800"/>
            <a:ext cx="7696200" cy="4493538"/>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Hierarchical pathfinding plans a route in much the same way as a person would. </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We plan an overview route first and then refine it as needed</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Each stage of the path will consist of another route plan. </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To get to the airport, for example, we need to know the route. The first stage of this route might be to get to the car. This, in turn, might require a plan to get to the rear parking lot, which in turn will require a plan to manoeuvre around the desks and get out of the office.</a:t>
            </a:r>
          </a:p>
          <a:p>
            <a:pPr marL="342900" indent="-342900" algn="just">
              <a:buFont typeface="Arial" panose="020B0604020202020204" pitchFamily="34" charset="0"/>
              <a:buChar char="•"/>
            </a:pPr>
            <a:r>
              <a:rPr lang="en-GB" altLang="en-US" sz="2200" dirty="0">
                <a:latin typeface="Open Sans"/>
                <a:ea typeface="Tahoma" panose="020B0604030504040204" pitchFamily="34" charset="0"/>
                <a:cs typeface="Tahoma" panose="020B0604030504040204" pitchFamily="34" charset="0"/>
              </a:rPr>
              <a:t>The plan at each level is typically simple, and we split the pathfinding problem over a long period of time, only doing the next bit when the current bit is complete.</a:t>
            </a:r>
          </a:p>
        </p:txBody>
      </p:sp>
    </p:spTree>
    <p:extLst>
      <p:ext uri="{BB962C8B-B14F-4D97-AF65-F5344CB8AC3E}">
        <p14:creationId xmlns:p14="http://schemas.microsoft.com/office/powerpoint/2010/main" val="409235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Hierarchical </a:t>
            </a:r>
          </a:p>
          <a:p>
            <a:pPr algn="ctr"/>
            <a:r>
              <a:rPr lang="en-GB" sz="3200" b="1" dirty="0">
                <a:ea typeface="Tahoma" panose="020B0604030504040204" pitchFamily="34" charset="0"/>
                <a:cs typeface="Arial" pitchFamily="34" charset="0"/>
              </a:rPr>
              <a:t>Pathfinding Graph</a:t>
            </a:r>
          </a:p>
        </p:txBody>
      </p:sp>
      <p:sp>
        <p:nvSpPr>
          <p:cNvPr id="4" name="TextBox 3"/>
          <p:cNvSpPr txBox="1"/>
          <p:nvPr/>
        </p:nvSpPr>
        <p:spPr>
          <a:xfrm>
            <a:off x="1143000" y="1752600"/>
            <a:ext cx="7696200" cy="5170646"/>
          </a:xfrm>
          <a:prstGeom prst="rect">
            <a:avLst/>
          </a:prstGeom>
          <a:noFill/>
        </p:spPr>
        <p:txBody>
          <a:bodyPr wrap="square" rtlCol="0">
            <a:spAutoFit/>
          </a:bodyPr>
          <a:lstStyle/>
          <a:p>
            <a:pPr algn="just"/>
            <a:r>
              <a:rPr lang="en-GB" sz="2200" b="1" dirty="0">
                <a:latin typeface="Open Sans"/>
                <a:ea typeface="Tahoma" panose="020B0604030504040204" pitchFamily="34" charset="0"/>
                <a:cs typeface="Tahoma" panose="020B0604030504040204" pitchFamily="34" charset="0"/>
              </a:rPr>
              <a:t>Nodes</a:t>
            </a:r>
            <a:r>
              <a:rPr lang="en-GB" sz="2200" dirty="0">
                <a:latin typeface="Open Sans"/>
                <a:ea typeface="Tahoma" panose="020B0604030504040204" pitchFamily="34" charset="0"/>
                <a:cs typeface="Tahoma" panose="020B0604030504040204" pitchFamily="34" charset="0"/>
              </a:rPr>
              <a:t> </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This is done by grouping locations together to form clusters.</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individual locations for a whole room, for example, can be grouped together. There may be 50 navigation points in the room, but for higher level plans they can be treated as one.</a:t>
            </a: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just"/>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Hierarchical nodes</a:t>
            </a:r>
          </a:p>
        </p:txBody>
      </p:sp>
      <p:pic>
        <p:nvPicPr>
          <p:cNvPr id="2" name="Picture 1"/>
          <p:cNvPicPr>
            <a:picLocks noChangeAspect="1"/>
          </p:cNvPicPr>
          <p:nvPr/>
        </p:nvPicPr>
        <p:blipFill rotWithShape="1">
          <a:blip r:embed="rId2"/>
          <a:srcRect l="33602" t="53125" r="28331" b="21875"/>
          <a:stretch/>
        </p:blipFill>
        <p:spPr>
          <a:xfrm>
            <a:off x="1981199" y="4254304"/>
            <a:ext cx="6019802" cy="2222696"/>
          </a:xfrm>
          <a:prstGeom prst="rect">
            <a:avLst/>
          </a:prstGeom>
        </p:spPr>
      </p:pic>
    </p:spTree>
    <p:extLst>
      <p:ext uri="{BB962C8B-B14F-4D97-AF65-F5344CB8AC3E}">
        <p14:creationId xmlns:p14="http://schemas.microsoft.com/office/powerpoint/2010/main" val="247174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Hierarchical </a:t>
            </a:r>
          </a:p>
          <a:p>
            <a:pPr algn="ctr"/>
            <a:r>
              <a:rPr lang="en-GB" sz="3200" b="1" dirty="0">
                <a:ea typeface="Tahoma" panose="020B0604030504040204" pitchFamily="34" charset="0"/>
                <a:cs typeface="Arial" pitchFamily="34" charset="0"/>
              </a:rPr>
              <a:t>Pathfinding Graph</a:t>
            </a:r>
          </a:p>
        </p:txBody>
      </p:sp>
      <p:sp>
        <p:nvSpPr>
          <p:cNvPr id="4" name="TextBox 3"/>
          <p:cNvSpPr txBox="1"/>
          <p:nvPr/>
        </p:nvSpPr>
        <p:spPr>
          <a:xfrm>
            <a:off x="1143000" y="1828800"/>
            <a:ext cx="7696200" cy="4832092"/>
          </a:xfrm>
          <a:prstGeom prst="rect">
            <a:avLst/>
          </a:prstGeom>
          <a:noFill/>
        </p:spPr>
        <p:txBody>
          <a:bodyPr wrap="square" rtlCol="0">
            <a:spAutoFit/>
          </a:bodyPr>
          <a:lstStyle/>
          <a:p>
            <a:r>
              <a:rPr lang="en-GB" sz="2200" b="1" dirty="0">
                <a:latin typeface="Open Sans"/>
                <a:ea typeface="Tahoma" panose="020B0604030504040204" pitchFamily="34" charset="0"/>
                <a:cs typeface="Tahoma" panose="020B0604030504040204" pitchFamily="34" charset="0"/>
              </a:rPr>
              <a:t>Connections</a:t>
            </a:r>
            <a:r>
              <a:rPr lang="en-GB" sz="2200" dirty="0">
                <a:latin typeface="Open Sans"/>
                <a:ea typeface="Tahoma" panose="020B0604030504040204" pitchFamily="34" charset="0"/>
                <a:cs typeface="Tahoma" panose="020B0604030504040204" pitchFamily="34" charset="0"/>
              </a:rPr>
              <a:t> </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Pathfinding graphs require connections as well as nodes. </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connections between higher level nodes need to reflect the ability to move between grouped areas.</a:t>
            </a:r>
          </a:p>
          <a:p>
            <a:pPr marL="342900" indent="-342900">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A hierarchical graph</a:t>
            </a:r>
          </a:p>
        </p:txBody>
      </p:sp>
      <p:pic>
        <p:nvPicPr>
          <p:cNvPr id="3" name="Picture 2"/>
          <p:cNvPicPr>
            <a:picLocks noChangeAspect="1"/>
          </p:cNvPicPr>
          <p:nvPr/>
        </p:nvPicPr>
        <p:blipFill rotWithShape="1">
          <a:blip r:embed="rId2"/>
          <a:srcRect l="35359" t="37500" r="27745" b="22917"/>
          <a:stretch/>
        </p:blipFill>
        <p:spPr>
          <a:xfrm>
            <a:off x="2438400" y="3276600"/>
            <a:ext cx="4800601" cy="2895600"/>
          </a:xfrm>
          <a:prstGeom prst="rect">
            <a:avLst/>
          </a:prstGeom>
        </p:spPr>
      </p:pic>
    </p:spTree>
    <p:extLst>
      <p:ext uri="{BB962C8B-B14F-4D97-AF65-F5344CB8AC3E}">
        <p14:creationId xmlns:p14="http://schemas.microsoft.com/office/powerpoint/2010/main" val="276108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The Hierarchical </a:t>
            </a:r>
          </a:p>
          <a:p>
            <a:pPr algn="ctr"/>
            <a:r>
              <a:rPr lang="en-GB" sz="3200" b="1" dirty="0">
                <a:ea typeface="Tahoma" panose="020B0604030504040204" pitchFamily="34" charset="0"/>
                <a:cs typeface="Arial" pitchFamily="34" charset="0"/>
              </a:rPr>
              <a:t>Pathfinding Graph</a:t>
            </a:r>
          </a:p>
        </p:txBody>
      </p:sp>
      <p:sp>
        <p:nvSpPr>
          <p:cNvPr id="4" name="TextBox 3"/>
          <p:cNvSpPr txBox="1"/>
          <p:nvPr/>
        </p:nvSpPr>
        <p:spPr>
          <a:xfrm>
            <a:off x="1143000" y="1828800"/>
            <a:ext cx="7696200" cy="4832092"/>
          </a:xfrm>
          <a:prstGeom prst="rect">
            <a:avLst/>
          </a:prstGeom>
          <a:noFill/>
        </p:spPr>
        <p:txBody>
          <a:bodyPr wrap="square" rtlCol="0">
            <a:spAutoFit/>
          </a:bodyPr>
          <a:lstStyle/>
          <a:p>
            <a:r>
              <a:rPr lang="en-GB" sz="2200" b="1" dirty="0">
                <a:latin typeface="Open Sans"/>
                <a:ea typeface="Tahoma" panose="020B0604030504040204" pitchFamily="34" charset="0"/>
                <a:cs typeface="Tahoma" panose="020B0604030504040204" pitchFamily="34" charset="0"/>
              </a:rPr>
              <a:t>Connection Costs</a:t>
            </a:r>
            <a:r>
              <a:rPr lang="en-GB" sz="2200" dirty="0">
                <a:latin typeface="Open Sans"/>
                <a:ea typeface="Tahoma" panose="020B0604030504040204" pitchFamily="34" charset="0"/>
                <a:cs typeface="Tahoma" panose="020B0604030504040204" pitchFamily="34" charset="0"/>
              </a:rPr>
              <a:t> </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cost of a connection between two groups should reflect the difficulty of traveling between them. </a:t>
            </a: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This can be specified manually, or it can be calculated from the cost of the low-level connections between those groups.</a:t>
            </a: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endParaRPr lang="en-GB" sz="2200" dirty="0">
              <a:latin typeface="Open Sans"/>
              <a:ea typeface="Tahoma" panose="020B0604030504040204" pitchFamily="34" charset="0"/>
              <a:cs typeface="Tahoma" panose="020B0604030504040204" pitchFamily="34" charset="0"/>
            </a:endParaRPr>
          </a:p>
          <a:p>
            <a:pPr algn="ctr"/>
            <a:r>
              <a:rPr lang="en-GB" sz="2200" dirty="0">
                <a:latin typeface="Open Sans"/>
                <a:ea typeface="Tahoma" panose="020B0604030504040204" pitchFamily="34" charset="0"/>
                <a:cs typeface="Tahoma" panose="020B0604030504040204" pitchFamily="34" charset="0"/>
              </a:rPr>
              <a:t>A tile-based representation of a level with groups marked</a:t>
            </a:r>
          </a:p>
        </p:txBody>
      </p:sp>
      <p:pic>
        <p:nvPicPr>
          <p:cNvPr id="2" name="Picture 1"/>
          <p:cNvPicPr>
            <a:picLocks noChangeAspect="1"/>
          </p:cNvPicPr>
          <p:nvPr/>
        </p:nvPicPr>
        <p:blipFill rotWithShape="1">
          <a:blip r:embed="rId2"/>
          <a:srcRect l="47071" t="27083" r="41216" b="48959"/>
          <a:stretch/>
        </p:blipFill>
        <p:spPr>
          <a:xfrm>
            <a:off x="3813310" y="3733800"/>
            <a:ext cx="2054090" cy="2362200"/>
          </a:xfrm>
          <a:prstGeom prst="rect">
            <a:avLst/>
          </a:prstGeom>
        </p:spPr>
      </p:pic>
    </p:spTree>
    <p:extLst>
      <p:ext uri="{BB962C8B-B14F-4D97-AF65-F5344CB8AC3E}">
        <p14:creationId xmlns:p14="http://schemas.microsoft.com/office/powerpoint/2010/main" val="47490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Pathfinding on the </a:t>
            </a:r>
          </a:p>
          <a:p>
            <a:pPr algn="ctr"/>
            <a:r>
              <a:rPr lang="en-GB" sz="3200" b="1" dirty="0">
                <a:ea typeface="Tahoma" panose="020B0604030504040204" pitchFamily="34" charset="0"/>
                <a:cs typeface="Arial" pitchFamily="34" charset="0"/>
              </a:rPr>
              <a:t>Hierarchical Graph</a:t>
            </a:r>
          </a:p>
        </p:txBody>
      </p:sp>
      <p:sp>
        <p:nvSpPr>
          <p:cNvPr id="4" name="TextBox 3"/>
          <p:cNvSpPr txBox="1"/>
          <p:nvPr/>
        </p:nvSpPr>
        <p:spPr>
          <a:xfrm>
            <a:off x="1143000" y="1828800"/>
            <a:ext cx="7696200" cy="2800767"/>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Pathfinding on a hierarchical graph uses the normal A* algorithm.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It applies the A* algorithm several times, starting at a high level of the hierarchy and working down. </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The results at high levels are used to limit the work it needs to do at lower levels.</a:t>
            </a:r>
          </a:p>
        </p:txBody>
      </p:sp>
    </p:spTree>
    <p:extLst>
      <p:ext uri="{BB962C8B-B14F-4D97-AF65-F5344CB8AC3E}">
        <p14:creationId xmlns:p14="http://schemas.microsoft.com/office/powerpoint/2010/main" val="230036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1077218"/>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Hierarchical Pathfinding on Exclusions</a:t>
            </a:r>
          </a:p>
        </p:txBody>
      </p:sp>
      <p:sp>
        <p:nvSpPr>
          <p:cNvPr id="4" name="TextBox 3"/>
          <p:cNvSpPr txBox="1"/>
          <p:nvPr/>
        </p:nvSpPr>
        <p:spPr>
          <a:xfrm>
            <a:off x="1143000" y="1600200"/>
            <a:ext cx="7696200" cy="3816429"/>
          </a:xfrm>
          <a:prstGeom prst="rect">
            <a:avLst/>
          </a:prstGeom>
          <a:noFill/>
        </p:spPr>
        <p:txBody>
          <a:bodyPr wrap="square" rtlCol="0">
            <a:spAutoFit/>
          </a:bodyPr>
          <a:lstStyle/>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A character can only follow the plan generated by the previous algorithm for a short time.</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When it reaches the end of the lowest level plan, it will need to plan its next section in more detail.</a:t>
            </a:r>
          </a:p>
          <a:p>
            <a:pPr marL="342900" indent="-342900" algn="just">
              <a:buFont typeface="Arial" panose="020B0604020202020204" pitchFamily="34" charset="0"/>
              <a:buChar char="•"/>
            </a:pPr>
            <a:endParaRPr lang="en-GB" sz="2200" dirty="0">
              <a:latin typeface="Open Sans"/>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GB" sz="2200" dirty="0">
                <a:latin typeface="Open Sans"/>
                <a:ea typeface="Tahoma" panose="020B0604030504040204" pitchFamily="34" charset="0"/>
                <a:cs typeface="Tahoma" panose="020B0604030504040204" pitchFamily="34" charset="0"/>
              </a:rPr>
              <a:t>When its plan runs out, the algorithm is called again, and the next section is returned. If you use a pathfinding algorithm that stores plans, the higher level plans won’t need to be rebuilt from scratch (although that is rarely a costly process).</a:t>
            </a:r>
          </a:p>
        </p:txBody>
      </p:sp>
    </p:spTree>
    <p:extLst>
      <p:ext uri="{BB962C8B-B14F-4D97-AF65-F5344CB8AC3E}">
        <p14:creationId xmlns:p14="http://schemas.microsoft.com/office/powerpoint/2010/main" val="3811064888"/>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207</TotalTime>
  <Words>1794</Words>
  <Application>Microsoft Office PowerPoint</Application>
  <PresentationFormat>On-screen Show (4:3)</PresentationFormat>
  <Paragraphs>228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Calibri</vt:lpstr>
      <vt:lpstr>Open Sans</vt:lpstr>
      <vt:lpstr>Tahoma</vt:lpstr>
      <vt:lpstr>Template PPT 2015</vt:lpstr>
      <vt:lpstr>Pathfinding: Hierarchical &amp; Continuous Time Pathfinding  Session 06</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18</cp:revision>
  <dcterms:created xsi:type="dcterms:W3CDTF">2015-05-04T03:33:03Z</dcterms:created>
  <dcterms:modified xsi:type="dcterms:W3CDTF">2017-11-29T07:44:16Z</dcterms:modified>
</cp:coreProperties>
</file>