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65" r:id="rId3"/>
    <p:sldId id="264" r:id="rId4"/>
    <p:sldId id="268" r:id="rId5"/>
    <p:sldId id="287" r:id="rId6"/>
    <p:sldId id="28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87"/>
            <p14:sldId id="28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8"/>
    <p:restoredTop sz="93564"/>
  </p:normalViewPr>
  <p:slideViewPr>
    <p:cSldViewPr>
      <p:cViewPr varScale="1">
        <p:scale>
          <a:sx n="67" d="100"/>
          <a:sy n="67" d="100"/>
        </p:scale>
        <p:origin x="1740"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10EE7-9172-0046-8388-AB99DEE1A771}" type="doc">
      <dgm:prSet loTypeId="urn:microsoft.com/office/officeart/2005/8/layout/radial5" loCatId="" qsTypeId="urn:microsoft.com/office/officeart/2005/8/quickstyle/simple2" qsCatId="simple" csTypeId="urn:microsoft.com/office/officeart/2005/8/colors/accent1_2" csCatId="accent1" phldr="1"/>
      <dgm:spPr/>
      <dgm:t>
        <a:bodyPr/>
        <a:lstStyle/>
        <a:p>
          <a:endParaRPr lang="en-US"/>
        </a:p>
      </dgm:t>
    </dgm:pt>
    <dgm:pt modelId="{E0BEEBA6-148F-EA40-8CF7-05C313804165}">
      <dgm:prSet phldrT="[Text]"/>
      <dgm:spPr/>
      <dgm:t>
        <a:bodyPr/>
        <a:lstStyle/>
        <a:p>
          <a:r>
            <a:rPr lang="en-US" dirty="0" err="1"/>
            <a:t>Behaviour</a:t>
          </a:r>
          <a:endParaRPr lang="en-US" dirty="0"/>
        </a:p>
      </dgm:t>
    </dgm:pt>
    <dgm:pt modelId="{58E2DF27-C707-274A-91AB-DD9B4A3F4BED}" type="parTrans" cxnId="{A1D91A75-A218-5146-A22B-983A4D092C17}">
      <dgm:prSet/>
      <dgm:spPr/>
      <dgm:t>
        <a:bodyPr/>
        <a:lstStyle/>
        <a:p>
          <a:endParaRPr lang="en-US"/>
        </a:p>
      </dgm:t>
    </dgm:pt>
    <dgm:pt modelId="{DD92B806-36B2-364D-8B83-A61EFA9B3DEC}" type="sibTrans" cxnId="{A1D91A75-A218-5146-A22B-983A4D092C17}">
      <dgm:prSet/>
      <dgm:spPr/>
      <dgm:t>
        <a:bodyPr/>
        <a:lstStyle/>
        <a:p>
          <a:endParaRPr lang="en-US"/>
        </a:p>
      </dgm:t>
    </dgm:pt>
    <dgm:pt modelId="{95104672-5E12-D249-8D4E-5342BEF0C843}">
      <dgm:prSet phldrT="[Text]"/>
      <dgm:spPr/>
      <dgm:t>
        <a:bodyPr/>
        <a:lstStyle/>
        <a:p>
          <a:r>
            <a:rPr lang="en-US" dirty="0"/>
            <a:t>Decision Trees</a:t>
          </a:r>
        </a:p>
      </dgm:t>
    </dgm:pt>
    <dgm:pt modelId="{B8D76393-42E3-9C49-9223-7233FD070301}" type="parTrans" cxnId="{FF888CD0-2208-1448-9615-B1E3510740F9}">
      <dgm:prSet/>
      <dgm:spPr/>
      <dgm:t>
        <a:bodyPr/>
        <a:lstStyle/>
        <a:p>
          <a:endParaRPr lang="en-US"/>
        </a:p>
      </dgm:t>
    </dgm:pt>
    <dgm:pt modelId="{0E503A8F-F94C-BE46-93EB-BFF191152409}" type="sibTrans" cxnId="{FF888CD0-2208-1448-9615-B1E3510740F9}">
      <dgm:prSet/>
      <dgm:spPr/>
      <dgm:t>
        <a:bodyPr/>
        <a:lstStyle/>
        <a:p>
          <a:endParaRPr lang="en-US"/>
        </a:p>
      </dgm:t>
    </dgm:pt>
    <dgm:pt modelId="{2397FEA0-0729-2249-BB01-FA728F47DDEF}">
      <dgm:prSet phldrT="[Text]"/>
      <dgm:spPr/>
      <dgm:t>
        <a:bodyPr/>
        <a:lstStyle/>
        <a:p>
          <a:r>
            <a:rPr lang="en-US" dirty="0"/>
            <a:t>States Machines</a:t>
          </a:r>
        </a:p>
      </dgm:t>
    </dgm:pt>
    <dgm:pt modelId="{66627C9D-46B7-3D4A-BF35-25CFBFB94106}" type="parTrans" cxnId="{5CB64907-3E5C-9240-9EAC-32C09BECDD9C}">
      <dgm:prSet/>
      <dgm:spPr/>
      <dgm:t>
        <a:bodyPr/>
        <a:lstStyle/>
        <a:p>
          <a:endParaRPr lang="en-US"/>
        </a:p>
      </dgm:t>
    </dgm:pt>
    <dgm:pt modelId="{1C737779-B906-DF42-BE79-A03F194E2DA5}" type="sibTrans" cxnId="{5CB64907-3E5C-9240-9EAC-32C09BECDD9C}">
      <dgm:prSet/>
      <dgm:spPr/>
      <dgm:t>
        <a:bodyPr/>
        <a:lstStyle/>
        <a:p>
          <a:endParaRPr lang="en-US"/>
        </a:p>
      </dgm:t>
    </dgm:pt>
    <dgm:pt modelId="{AE0EC61D-90F0-674C-9C08-BAB5E9484687}">
      <dgm:prSet phldrT="[Text]"/>
      <dgm:spPr/>
      <dgm:t>
        <a:bodyPr/>
        <a:lstStyle/>
        <a:p>
          <a:r>
            <a:rPr lang="en-US" dirty="0" err="1"/>
            <a:t>Behaviour</a:t>
          </a:r>
          <a:r>
            <a:rPr lang="en-US" dirty="0"/>
            <a:t> Trees</a:t>
          </a:r>
        </a:p>
      </dgm:t>
    </dgm:pt>
    <dgm:pt modelId="{8C733E56-1E16-B74E-BAC5-7321213389FF}" type="parTrans" cxnId="{C797D2F1-5320-DC4C-9979-5580917025E8}">
      <dgm:prSet/>
      <dgm:spPr/>
      <dgm:t>
        <a:bodyPr/>
        <a:lstStyle/>
        <a:p>
          <a:endParaRPr lang="en-US"/>
        </a:p>
      </dgm:t>
    </dgm:pt>
    <dgm:pt modelId="{7BBE0970-0C50-D346-A49B-8ED83674F1D9}" type="sibTrans" cxnId="{C797D2F1-5320-DC4C-9979-5580917025E8}">
      <dgm:prSet/>
      <dgm:spPr/>
      <dgm:t>
        <a:bodyPr/>
        <a:lstStyle/>
        <a:p>
          <a:endParaRPr lang="en-US"/>
        </a:p>
      </dgm:t>
    </dgm:pt>
    <dgm:pt modelId="{BB743F90-9AA1-1549-A0E2-3593ADDF4ABB}">
      <dgm:prSet phldrT="[Text]"/>
      <dgm:spPr/>
      <dgm:t>
        <a:bodyPr/>
        <a:lstStyle/>
        <a:p>
          <a:r>
            <a:rPr lang="en-US" dirty="0"/>
            <a:t>Fuzzy Logic</a:t>
          </a:r>
        </a:p>
      </dgm:t>
    </dgm:pt>
    <dgm:pt modelId="{92B0D121-9561-F642-94CA-3FEA1B670839}" type="parTrans" cxnId="{8B029F32-547B-6E4F-9514-861363C4E1A7}">
      <dgm:prSet/>
      <dgm:spPr/>
      <dgm:t>
        <a:bodyPr/>
        <a:lstStyle/>
        <a:p>
          <a:endParaRPr lang="en-US"/>
        </a:p>
      </dgm:t>
    </dgm:pt>
    <dgm:pt modelId="{8609DDE2-CDBF-BF40-B216-E2A40DF4DE5C}" type="sibTrans" cxnId="{8B029F32-547B-6E4F-9514-861363C4E1A7}">
      <dgm:prSet/>
      <dgm:spPr/>
      <dgm:t>
        <a:bodyPr/>
        <a:lstStyle/>
        <a:p>
          <a:endParaRPr lang="en-US"/>
        </a:p>
      </dgm:t>
    </dgm:pt>
    <dgm:pt modelId="{9A9C754A-9954-8446-8C0D-50517607D85E}">
      <dgm:prSet phldrT="[Text]"/>
      <dgm:spPr/>
      <dgm:t>
        <a:bodyPr/>
        <a:lstStyle/>
        <a:p>
          <a:r>
            <a:rPr lang="en-US" dirty="0"/>
            <a:t>Machine Learning</a:t>
          </a:r>
        </a:p>
      </dgm:t>
    </dgm:pt>
    <dgm:pt modelId="{DBA8460E-CB40-C44C-AF73-7509777D6C66}" type="parTrans" cxnId="{68EFC344-8445-734E-BA8A-2DBB82BCDDD4}">
      <dgm:prSet/>
      <dgm:spPr/>
      <dgm:t>
        <a:bodyPr/>
        <a:lstStyle/>
        <a:p>
          <a:endParaRPr lang="en-US"/>
        </a:p>
      </dgm:t>
    </dgm:pt>
    <dgm:pt modelId="{0088E0F4-BD48-EA43-8311-AF1DE622524F}" type="sibTrans" cxnId="{68EFC344-8445-734E-BA8A-2DBB82BCDDD4}">
      <dgm:prSet/>
      <dgm:spPr/>
      <dgm:t>
        <a:bodyPr/>
        <a:lstStyle/>
        <a:p>
          <a:endParaRPr lang="en-US"/>
        </a:p>
      </dgm:t>
    </dgm:pt>
    <dgm:pt modelId="{D9AD093F-EAFE-5046-9A4D-0C795A3280CB}" type="pres">
      <dgm:prSet presAssocID="{87210EE7-9172-0046-8388-AB99DEE1A771}" presName="Name0" presStyleCnt="0">
        <dgm:presLayoutVars>
          <dgm:chMax val="1"/>
          <dgm:dir/>
          <dgm:animLvl val="ctr"/>
          <dgm:resizeHandles val="exact"/>
        </dgm:presLayoutVars>
      </dgm:prSet>
      <dgm:spPr/>
    </dgm:pt>
    <dgm:pt modelId="{60E15448-A241-9341-9365-589AE3E32A8A}" type="pres">
      <dgm:prSet presAssocID="{E0BEEBA6-148F-EA40-8CF7-05C313804165}" presName="centerShape" presStyleLbl="node0" presStyleIdx="0" presStyleCnt="1"/>
      <dgm:spPr/>
    </dgm:pt>
    <dgm:pt modelId="{6DFD8B1C-5F9D-3240-A445-5BB0E4EC298B}" type="pres">
      <dgm:prSet presAssocID="{B8D76393-42E3-9C49-9223-7233FD070301}" presName="parTrans" presStyleLbl="sibTrans2D1" presStyleIdx="0" presStyleCnt="5"/>
      <dgm:spPr/>
    </dgm:pt>
    <dgm:pt modelId="{76AD8850-086F-9042-AC95-FA0332F3DA60}" type="pres">
      <dgm:prSet presAssocID="{B8D76393-42E3-9C49-9223-7233FD070301}" presName="connectorText" presStyleLbl="sibTrans2D1" presStyleIdx="0" presStyleCnt="5"/>
      <dgm:spPr/>
    </dgm:pt>
    <dgm:pt modelId="{EAA83ADD-750F-A64F-9E4C-14E4F7A3FD24}" type="pres">
      <dgm:prSet presAssocID="{95104672-5E12-D249-8D4E-5342BEF0C843}" presName="node" presStyleLbl="node1" presStyleIdx="0" presStyleCnt="5">
        <dgm:presLayoutVars>
          <dgm:bulletEnabled val="1"/>
        </dgm:presLayoutVars>
      </dgm:prSet>
      <dgm:spPr/>
    </dgm:pt>
    <dgm:pt modelId="{669BC879-4CE3-E440-B4D7-935B1053AE04}" type="pres">
      <dgm:prSet presAssocID="{66627C9D-46B7-3D4A-BF35-25CFBFB94106}" presName="parTrans" presStyleLbl="sibTrans2D1" presStyleIdx="1" presStyleCnt="5"/>
      <dgm:spPr/>
    </dgm:pt>
    <dgm:pt modelId="{CE632260-48B8-0E44-89C4-11C99E6B831E}" type="pres">
      <dgm:prSet presAssocID="{66627C9D-46B7-3D4A-BF35-25CFBFB94106}" presName="connectorText" presStyleLbl="sibTrans2D1" presStyleIdx="1" presStyleCnt="5"/>
      <dgm:spPr/>
    </dgm:pt>
    <dgm:pt modelId="{8F9B5DB6-6D7B-2C42-A510-44C8AF74873A}" type="pres">
      <dgm:prSet presAssocID="{2397FEA0-0729-2249-BB01-FA728F47DDEF}" presName="node" presStyleLbl="node1" presStyleIdx="1" presStyleCnt="5">
        <dgm:presLayoutVars>
          <dgm:bulletEnabled val="1"/>
        </dgm:presLayoutVars>
      </dgm:prSet>
      <dgm:spPr/>
    </dgm:pt>
    <dgm:pt modelId="{C89CDE60-C7A6-2C40-A603-DE8E210B616A}" type="pres">
      <dgm:prSet presAssocID="{8C733E56-1E16-B74E-BAC5-7321213389FF}" presName="parTrans" presStyleLbl="sibTrans2D1" presStyleIdx="2" presStyleCnt="5"/>
      <dgm:spPr/>
    </dgm:pt>
    <dgm:pt modelId="{A85FADEF-3389-784B-A8AC-B6E0DF45091C}" type="pres">
      <dgm:prSet presAssocID="{8C733E56-1E16-B74E-BAC5-7321213389FF}" presName="connectorText" presStyleLbl="sibTrans2D1" presStyleIdx="2" presStyleCnt="5"/>
      <dgm:spPr/>
    </dgm:pt>
    <dgm:pt modelId="{4982C584-9816-FE4C-87C8-76D309155049}" type="pres">
      <dgm:prSet presAssocID="{AE0EC61D-90F0-674C-9C08-BAB5E9484687}" presName="node" presStyleLbl="node1" presStyleIdx="2" presStyleCnt="5">
        <dgm:presLayoutVars>
          <dgm:bulletEnabled val="1"/>
        </dgm:presLayoutVars>
      </dgm:prSet>
      <dgm:spPr/>
    </dgm:pt>
    <dgm:pt modelId="{11D8D085-31E4-E542-8A4C-A23615CBC617}" type="pres">
      <dgm:prSet presAssocID="{92B0D121-9561-F642-94CA-3FEA1B670839}" presName="parTrans" presStyleLbl="sibTrans2D1" presStyleIdx="3" presStyleCnt="5"/>
      <dgm:spPr/>
    </dgm:pt>
    <dgm:pt modelId="{1714BB4F-44AE-9540-A6F2-83CEFCBEF26B}" type="pres">
      <dgm:prSet presAssocID="{92B0D121-9561-F642-94CA-3FEA1B670839}" presName="connectorText" presStyleLbl="sibTrans2D1" presStyleIdx="3" presStyleCnt="5"/>
      <dgm:spPr/>
    </dgm:pt>
    <dgm:pt modelId="{D14FE771-0394-6645-9FE8-2B320B6393B6}" type="pres">
      <dgm:prSet presAssocID="{BB743F90-9AA1-1549-A0E2-3593ADDF4ABB}" presName="node" presStyleLbl="node1" presStyleIdx="3" presStyleCnt="5">
        <dgm:presLayoutVars>
          <dgm:bulletEnabled val="1"/>
        </dgm:presLayoutVars>
      </dgm:prSet>
      <dgm:spPr/>
    </dgm:pt>
    <dgm:pt modelId="{7C2D6847-7652-2541-A6DA-5CED4F366167}" type="pres">
      <dgm:prSet presAssocID="{DBA8460E-CB40-C44C-AF73-7509777D6C66}" presName="parTrans" presStyleLbl="sibTrans2D1" presStyleIdx="4" presStyleCnt="5"/>
      <dgm:spPr/>
    </dgm:pt>
    <dgm:pt modelId="{2C264C43-6931-3144-BA6F-E35FA4AE76EE}" type="pres">
      <dgm:prSet presAssocID="{DBA8460E-CB40-C44C-AF73-7509777D6C66}" presName="connectorText" presStyleLbl="sibTrans2D1" presStyleIdx="4" presStyleCnt="5"/>
      <dgm:spPr/>
    </dgm:pt>
    <dgm:pt modelId="{44326122-DFFA-5742-B788-735D6B3F257F}" type="pres">
      <dgm:prSet presAssocID="{9A9C754A-9954-8446-8C0D-50517607D85E}" presName="node" presStyleLbl="node1" presStyleIdx="4" presStyleCnt="5">
        <dgm:presLayoutVars>
          <dgm:bulletEnabled val="1"/>
        </dgm:presLayoutVars>
      </dgm:prSet>
      <dgm:spPr/>
    </dgm:pt>
  </dgm:ptLst>
  <dgm:cxnLst>
    <dgm:cxn modelId="{5CB64907-3E5C-9240-9EAC-32C09BECDD9C}" srcId="{E0BEEBA6-148F-EA40-8CF7-05C313804165}" destId="{2397FEA0-0729-2249-BB01-FA728F47DDEF}" srcOrd="1" destOrd="0" parTransId="{66627C9D-46B7-3D4A-BF35-25CFBFB94106}" sibTransId="{1C737779-B906-DF42-BE79-A03F194E2DA5}"/>
    <dgm:cxn modelId="{1B33B60C-0185-CB4C-AEC5-E40B75F5CB3B}" type="presOf" srcId="{BB743F90-9AA1-1549-A0E2-3593ADDF4ABB}" destId="{D14FE771-0394-6645-9FE8-2B320B6393B6}" srcOrd="0" destOrd="0" presId="urn:microsoft.com/office/officeart/2005/8/layout/radial5"/>
    <dgm:cxn modelId="{8B029F32-547B-6E4F-9514-861363C4E1A7}" srcId="{E0BEEBA6-148F-EA40-8CF7-05C313804165}" destId="{BB743F90-9AA1-1549-A0E2-3593ADDF4ABB}" srcOrd="3" destOrd="0" parTransId="{92B0D121-9561-F642-94CA-3FEA1B670839}" sibTransId="{8609DDE2-CDBF-BF40-B216-E2A40DF4DE5C}"/>
    <dgm:cxn modelId="{292C3C61-AFA5-2B47-9369-DB8EDF3630D2}" type="presOf" srcId="{8C733E56-1E16-B74E-BAC5-7321213389FF}" destId="{A85FADEF-3389-784B-A8AC-B6E0DF45091C}" srcOrd="1" destOrd="0" presId="urn:microsoft.com/office/officeart/2005/8/layout/radial5"/>
    <dgm:cxn modelId="{5E402142-5339-A345-95B4-466240B2CB90}" type="presOf" srcId="{DBA8460E-CB40-C44C-AF73-7509777D6C66}" destId="{2C264C43-6931-3144-BA6F-E35FA4AE76EE}" srcOrd="1" destOrd="0" presId="urn:microsoft.com/office/officeart/2005/8/layout/radial5"/>
    <dgm:cxn modelId="{E6438864-FB42-9143-BE78-38F6A6A5F963}" type="presOf" srcId="{E0BEEBA6-148F-EA40-8CF7-05C313804165}" destId="{60E15448-A241-9341-9365-589AE3E32A8A}" srcOrd="0" destOrd="0" presId="urn:microsoft.com/office/officeart/2005/8/layout/radial5"/>
    <dgm:cxn modelId="{68EFC344-8445-734E-BA8A-2DBB82BCDDD4}" srcId="{E0BEEBA6-148F-EA40-8CF7-05C313804165}" destId="{9A9C754A-9954-8446-8C0D-50517607D85E}" srcOrd="4" destOrd="0" parTransId="{DBA8460E-CB40-C44C-AF73-7509777D6C66}" sibTransId="{0088E0F4-BD48-EA43-8311-AF1DE622524F}"/>
    <dgm:cxn modelId="{BFC86445-E842-7943-B4C7-B648E61EB669}" type="presOf" srcId="{66627C9D-46B7-3D4A-BF35-25CFBFB94106}" destId="{CE632260-48B8-0E44-89C4-11C99E6B831E}" srcOrd="1" destOrd="0" presId="urn:microsoft.com/office/officeart/2005/8/layout/radial5"/>
    <dgm:cxn modelId="{A1D91A75-A218-5146-A22B-983A4D092C17}" srcId="{87210EE7-9172-0046-8388-AB99DEE1A771}" destId="{E0BEEBA6-148F-EA40-8CF7-05C313804165}" srcOrd="0" destOrd="0" parTransId="{58E2DF27-C707-274A-91AB-DD9B4A3F4BED}" sibTransId="{DD92B806-36B2-364D-8B83-A61EFA9B3DEC}"/>
    <dgm:cxn modelId="{28279C76-49F8-8740-B69B-906B9CB1CE49}" type="presOf" srcId="{9A9C754A-9954-8446-8C0D-50517607D85E}" destId="{44326122-DFFA-5742-B788-735D6B3F257F}" srcOrd="0" destOrd="0" presId="urn:microsoft.com/office/officeart/2005/8/layout/radial5"/>
    <dgm:cxn modelId="{83AE7F84-6A40-A144-9EF6-83834B379073}" type="presOf" srcId="{92B0D121-9561-F642-94CA-3FEA1B670839}" destId="{11D8D085-31E4-E542-8A4C-A23615CBC617}" srcOrd="0" destOrd="0" presId="urn:microsoft.com/office/officeart/2005/8/layout/radial5"/>
    <dgm:cxn modelId="{DA64DC8A-D410-9447-8BEB-AAA4C1A12FB5}" type="presOf" srcId="{B8D76393-42E3-9C49-9223-7233FD070301}" destId="{76AD8850-086F-9042-AC95-FA0332F3DA60}" srcOrd="1" destOrd="0" presId="urn:microsoft.com/office/officeart/2005/8/layout/radial5"/>
    <dgm:cxn modelId="{7B9BF292-4A46-5247-9CEC-9789F4668840}" type="presOf" srcId="{DBA8460E-CB40-C44C-AF73-7509777D6C66}" destId="{7C2D6847-7652-2541-A6DA-5CED4F366167}" srcOrd="0" destOrd="0" presId="urn:microsoft.com/office/officeart/2005/8/layout/radial5"/>
    <dgm:cxn modelId="{02B3FA92-1870-C04F-B1E2-6DCBD6EC5E7A}" type="presOf" srcId="{92B0D121-9561-F642-94CA-3FEA1B670839}" destId="{1714BB4F-44AE-9540-A6F2-83CEFCBEF26B}" srcOrd="1" destOrd="0" presId="urn:microsoft.com/office/officeart/2005/8/layout/radial5"/>
    <dgm:cxn modelId="{19CD439B-163E-3743-93BC-4198290DEE9C}" type="presOf" srcId="{87210EE7-9172-0046-8388-AB99DEE1A771}" destId="{D9AD093F-EAFE-5046-9A4D-0C795A3280CB}" srcOrd="0" destOrd="0" presId="urn:microsoft.com/office/officeart/2005/8/layout/radial5"/>
    <dgm:cxn modelId="{3AB6529D-78C4-D745-BDF1-6EC394E703FA}" type="presOf" srcId="{66627C9D-46B7-3D4A-BF35-25CFBFB94106}" destId="{669BC879-4CE3-E440-B4D7-935B1053AE04}" srcOrd="0" destOrd="0" presId="urn:microsoft.com/office/officeart/2005/8/layout/radial5"/>
    <dgm:cxn modelId="{C51C779F-F51C-3A4E-8B97-81192346673F}" type="presOf" srcId="{95104672-5E12-D249-8D4E-5342BEF0C843}" destId="{EAA83ADD-750F-A64F-9E4C-14E4F7A3FD24}" srcOrd="0" destOrd="0" presId="urn:microsoft.com/office/officeart/2005/8/layout/radial5"/>
    <dgm:cxn modelId="{45AA53C2-F2F0-C34F-A535-1EFD410C3E40}" type="presOf" srcId="{2397FEA0-0729-2249-BB01-FA728F47DDEF}" destId="{8F9B5DB6-6D7B-2C42-A510-44C8AF74873A}" srcOrd="0" destOrd="0" presId="urn:microsoft.com/office/officeart/2005/8/layout/radial5"/>
    <dgm:cxn modelId="{0BF7F5C8-F4F3-E14D-935C-8F6E6C8DFFE2}" type="presOf" srcId="{8C733E56-1E16-B74E-BAC5-7321213389FF}" destId="{C89CDE60-C7A6-2C40-A603-DE8E210B616A}" srcOrd="0" destOrd="0" presId="urn:microsoft.com/office/officeart/2005/8/layout/radial5"/>
    <dgm:cxn modelId="{FF888CD0-2208-1448-9615-B1E3510740F9}" srcId="{E0BEEBA6-148F-EA40-8CF7-05C313804165}" destId="{95104672-5E12-D249-8D4E-5342BEF0C843}" srcOrd="0" destOrd="0" parTransId="{B8D76393-42E3-9C49-9223-7233FD070301}" sibTransId="{0E503A8F-F94C-BE46-93EB-BFF191152409}"/>
    <dgm:cxn modelId="{1B122BDB-A22C-7445-84C5-168A5C2EED5B}" type="presOf" srcId="{AE0EC61D-90F0-674C-9C08-BAB5E9484687}" destId="{4982C584-9816-FE4C-87C8-76D309155049}" srcOrd="0" destOrd="0" presId="urn:microsoft.com/office/officeart/2005/8/layout/radial5"/>
    <dgm:cxn modelId="{5C9BFAE7-B7C8-2F49-9B95-4530497E75C5}" type="presOf" srcId="{B8D76393-42E3-9C49-9223-7233FD070301}" destId="{6DFD8B1C-5F9D-3240-A445-5BB0E4EC298B}" srcOrd="0" destOrd="0" presId="urn:microsoft.com/office/officeart/2005/8/layout/radial5"/>
    <dgm:cxn modelId="{C797D2F1-5320-DC4C-9979-5580917025E8}" srcId="{E0BEEBA6-148F-EA40-8CF7-05C313804165}" destId="{AE0EC61D-90F0-674C-9C08-BAB5E9484687}" srcOrd="2" destOrd="0" parTransId="{8C733E56-1E16-B74E-BAC5-7321213389FF}" sibTransId="{7BBE0970-0C50-D346-A49B-8ED83674F1D9}"/>
    <dgm:cxn modelId="{D0035C08-E48B-6348-A416-BD18107B7B13}" type="presParOf" srcId="{D9AD093F-EAFE-5046-9A4D-0C795A3280CB}" destId="{60E15448-A241-9341-9365-589AE3E32A8A}" srcOrd="0" destOrd="0" presId="urn:microsoft.com/office/officeart/2005/8/layout/radial5"/>
    <dgm:cxn modelId="{DD9C4E9E-93D1-3747-914F-818B41CC719D}" type="presParOf" srcId="{D9AD093F-EAFE-5046-9A4D-0C795A3280CB}" destId="{6DFD8B1C-5F9D-3240-A445-5BB0E4EC298B}" srcOrd="1" destOrd="0" presId="urn:microsoft.com/office/officeart/2005/8/layout/radial5"/>
    <dgm:cxn modelId="{A750CD88-A09B-B04C-B9F4-73045E9F22A8}" type="presParOf" srcId="{6DFD8B1C-5F9D-3240-A445-5BB0E4EC298B}" destId="{76AD8850-086F-9042-AC95-FA0332F3DA60}" srcOrd="0" destOrd="0" presId="urn:microsoft.com/office/officeart/2005/8/layout/radial5"/>
    <dgm:cxn modelId="{81113937-2006-8540-987A-9799B6F1C1AF}" type="presParOf" srcId="{D9AD093F-EAFE-5046-9A4D-0C795A3280CB}" destId="{EAA83ADD-750F-A64F-9E4C-14E4F7A3FD24}" srcOrd="2" destOrd="0" presId="urn:microsoft.com/office/officeart/2005/8/layout/radial5"/>
    <dgm:cxn modelId="{02295FBC-14A4-514C-89D0-A83303B0BB2B}" type="presParOf" srcId="{D9AD093F-EAFE-5046-9A4D-0C795A3280CB}" destId="{669BC879-4CE3-E440-B4D7-935B1053AE04}" srcOrd="3" destOrd="0" presId="urn:microsoft.com/office/officeart/2005/8/layout/radial5"/>
    <dgm:cxn modelId="{8885816D-9F99-0448-B1B0-9FB13D6779C0}" type="presParOf" srcId="{669BC879-4CE3-E440-B4D7-935B1053AE04}" destId="{CE632260-48B8-0E44-89C4-11C99E6B831E}" srcOrd="0" destOrd="0" presId="urn:microsoft.com/office/officeart/2005/8/layout/radial5"/>
    <dgm:cxn modelId="{43C6945A-3654-A94E-8C8E-60B22EF9E77F}" type="presParOf" srcId="{D9AD093F-EAFE-5046-9A4D-0C795A3280CB}" destId="{8F9B5DB6-6D7B-2C42-A510-44C8AF74873A}" srcOrd="4" destOrd="0" presId="urn:microsoft.com/office/officeart/2005/8/layout/radial5"/>
    <dgm:cxn modelId="{6FDCDEFF-8DA8-4648-897D-02240224A614}" type="presParOf" srcId="{D9AD093F-EAFE-5046-9A4D-0C795A3280CB}" destId="{C89CDE60-C7A6-2C40-A603-DE8E210B616A}" srcOrd="5" destOrd="0" presId="urn:microsoft.com/office/officeart/2005/8/layout/radial5"/>
    <dgm:cxn modelId="{06224E17-90EF-AB4D-9A6C-1074ACABEAB7}" type="presParOf" srcId="{C89CDE60-C7A6-2C40-A603-DE8E210B616A}" destId="{A85FADEF-3389-784B-A8AC-B6E0DF45091C}" srcOrd="0" destOrd="0" presId="urn:microsoft.com/office/officeart/2005/8/layout/radial5"/>
    <dgm:cxn modelId="{88ED5BEC-93DE-B844-B501-D89E555E023A}" type="presParOf" srcId="{D9AD093F-EAFE-5046-9A4D-0C795A3280CB}" destId="{4982C584-9816-FE4C-87C8-76D309155049}" srcOrd="6" destOrd="0" presId="urn:microsoft.com/office/officeart/2005/8/layout/radial5"/>
    <dgm:cxn modelId="{C230B271-7B12-564E-A998-28BD2559FFB2}" type="presParOf" srcId="{D9AD093F-EAFE-5046-9A4D-0C795A3280CB}" destId="{11D8D085-31E4-E542-8A4C-A23615CBC617}" srcOrd="7" destOrd="0" presId="urn:microsoft.com/office/officeart/2005/8/layout/radial5"/>
    <dgm:cxn modelId="{A764BDBA-6351-4B46-B18B-5100D810D90E}" type="presParOf" srcId="{11D8D085-31E4-E542-8A4C-A23615CBC617}" destId="{1714BB4F-44AE-9540-A6F2-83CEFCBEF26B}" srcOrd="0" destOrd="0" presId="urn:microsoft.com/office/officeart/2005/8/layout/radial5"/>
    <dgm:cxn modelId="{FCE3C263-3C0A-DD45-9F40-BA6972575174}" type="presParOf" srcId="{D9AD093F-EAFE-5046-9A4D-0C795A3280CB}" destId="{D14FE771-0394-6645-9FE8-2B320B6393B6}" srcOrd="8" destOrd="0" presId="urn:microsoft.com/office/officeart/2005/8/layout/radial5"/>
    <dgm:cxn modelId="{612E0B63-5405-FC4A-B8DF-67DC68F07052}" type="presParOf" srcId="{D9AD093F-EAFE-5046-9A4D-0C795A3280CB}" destId="{7C2D6847-7652-2541-A6DA-5CED4F366167}" srcOrd="9" destOrd="0" presId="urn:microsoft.com/office/officeart/2005/8/layout/radial5"/>
    <dgm:cxn modelId="{6C889BBD-5FFA-774A-94D2-567C2DE0239D}" type="presParOf" srcId="{7C2D6847-7652-2541-A6DA-5CED4F366167}" destId="{2C264C43-6931-3144-BA6F-E35FA4AE76EE}" srcOrd="0" destOrd="0" presId="urn:microsoft.com/office/officeart/2005/8/layout/radial5"/>
    <dgm:cxn modelId="{15039008-8C7D-AA41-B101-07A4F22378BD}" type="presParOf" srcId="{D9AD093F-EAFE-5046-9A4D-0C795A3280CB}" destId="{44326122-DFFA-5742-B788-735D6B3F257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5448-A241-9341-9365-589AE3E32A8A}">
      <dsp:nvSpPr>
        <dsp:cNvPr id="0" name=""/>
        <dsp:cNvSpPr/>
      </dsp:nvSpPr>
      <dsp:spPr>
        <a:xfrm>
          <a:off x="3223117" y="2144178"/>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Behaviour</a:t>
          </a:r>
          <a:endParaRPr lang="en-US" sz="1900" kern="1200" dirty="0"/>
        </a:p>
      </dsp:txBody>
      <dsp:txXfrm>
        <a:off x="3447288" y="2368349"/>
        <a:ext cx="1082395" cy="1082395"/>
      </dsp:txXfrm>
    </dsp:sp>
    <dsp:sp modelId="{6DFD8B1C-5F9D-3240-A445-5BB0E4EC298B}">
      <dsp:nvSpPr>
        <dsp:cNvPr id="0" name=""/>
        <dsp:cNvSpPr/>
      </dsp:nvSpPr>
      <dsp:spPr>
        <a:xfrm rot="16200000">
          <a:off x="3826767" y="1587977"/>
          <a:ext cx="323437" cy="5204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875283" y="1740583"/>
        <a:ext cx="226406" cy="312270"/>
      </dsp:txXfrm>
    </dsp:sp>
    <dsp:sp modelId="{EAA83ADD-750F-A64F-9E4C-14E4F7A3FD24}">
      <dsp:nvSpPr>
        <dsp:cNvPr id="0" name=""/>
        <dsp:cNvSpPr/>
      </dsp:nvSpPr>
      <dsp:spPr>
        <a:xfrm>
          <a:off x="3223117" y="3181"/>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Decision Trees</a:t>
          </a:r>
        </a:p>
      </dsp:txBody>
      <dsp:txXfrm>
        <a:off x="3447288" y="227352"/>
        <a:ext cx="1082395" cy="1082395"/>
      </dsp:txXfrm>
    </dsp:sp>
    <dsp:sp modelId="{669BC879-4CE3-E440-B4D7-935B1053AE04}">
      <dsp:nvSpPr>
        <dsp:cNvPr id="0" name=""/>
        <dsp:cNvSpPr/>
      </dsp:nvSpPr>
      <dsp:spPr>
        <a:xfrm rot="20520000">
          <a:off x="4836166" y="2321348"/>
          <a:ext cx="323437" cy="5204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838541" y="2440430"/>
        <a:ext cx="226406" cy="312270"/>
      </dsp:txXfrm>
    </dsp:sp>
    <dsp:sp modelId="{8F9B5DB6-6D7B-2C42-A510-44C8AF74873A}">
      <dsp:nvSpPr>
        <dsp:cNvPr id="0" name=""/>
        <dsp:cNvSpPr/>
      </dsp:nvSpPr>
      <dsp:spPr>
        <a:xfrm>
          <a:off x="5259326" y="1482573"/>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States Machines</a:t>
          </a:r>
        </a:p>
      </dsp:txBody>
      <dsp:txXfrm>
        <a:off x="5483497" y="1706744"/>
        <a:ext cx="1082395" cy="1082395"/>
      </dsp:txXfrm>
    </dsp:sp>
    <dsp:sp modelId="{C89CDE60-C7A6-2C40-A603-DE8E210B616A}">
      <dsp:nvSpPr>
        <dsp:cNvPr id="0" name=""/>
        <dsp:cNvSpPr/>
      </dsp:nvSpPr>
      <dsp:spPr>
        <a:xfrm rot="3240000">
          <a:off x="4450610" y="3507967"/>
          <a:ext cx="323437" cy="5204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470609" y="3572807"/>
        <a:ext cx="226406" cy="312270"/>
      </dsp:txXfrm>
    </dsp:sp>
    <dsp:sp modelId="{4982C584-9816-FE4C-87C8-76D309155049}">
      <dsp:nvSpPr>
        <dsp:cNvPr id="0" name=""/>
        <dsp:cNvSpPr/>
      </dsp:nvSpPr>
      <dsp:spPr>
        <a:xfrm>
          <a:off x="4481564" y="3876281"/>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Behaviour</a:t>
          </a:r>
          <a:r>
            <a:rPr lang="en-US" sz="1900" kern="1200" dirty="0"/>
            <a:t> Trees</a:t>
          </a:r>
        </a:p>
      </dsp:txBody>
      <dsp:txXfrm>
        <a:off x="4705735" y="4100452"/>
        <a:ext cx="1082395" cy="1082395"/>
      </dsp:txXfrm>
    </dsp:sp>
    <dsp:sp modelId="{11D8D085-31E4-E542-8A4C-A23615CBC617}">
      <dsp:nvSpPr>
        <dsp:cNvPr id="0" name=""/>
        <dsp:cNvSpPr/>
      </dsp:nvSpPr>
      <dsp:spPr>
        <a:xfrm rot="7560000">
          <a:off x="3202925" y="3507967"/>
          <a:ext cx="323437" cy="5204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279957" y="3572807"/>
        <a:ext cx="226406" cy="312270"/>
      </dsp:txXfrm>
    </dsp:sp>
    <dsp:sp modelId="{D14FE771-0394-6645-9FE8-2B320B6393B6}">
      <dsp:nvSpPr>
        <dsp:cNvPr id="0" name=""/>
        <dsp:cNvSpPr/>
      </dsp:nvSpPr>
      <dsp:spPr>
        <a:xfrm>
          <a:off x="1964671" y="3876281"/>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Fuzzy Logic</a:t>
          </a:r>
        </a:p>
      </dsp:txBody>
      <dsp:txXfrm>
        <a:off x="2188842" y="4100452"/>
        <a:ext cx="1082395" cy="1082395"/>
      </dsp:txXfrm>
    </dsp:sp>
    <dsp:sp modelId="{7C2D6847-7652-2541-A6DA-5CED4F366167}">
      <dsp:nvSpPr>
        <dsp:cNvPr id="0" name=""/>
        <dsp:cNvSpPr/>
      </dsp:nvSpPr>
      <dsp:spPr>
        <a:xfrm rot="11880000">
          <a:off x="2817368" y="2321348"/>
          <a:ext cx="323437" cy="5204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912024" y="2440430"/>
        <a:ext cx="226406" cy="312270"/>
      </dsp:txXfrm>
    </dsp:sp>
    <dsp:sp modelId="{44326122-DFFA-5742-B788-735D6B3F257F}">
      <dsp:nvSpPr>
        <dsp:cNvPr id="0" name=""/>
        <dsp:cNvSpPr/>
      </dsp:nvSpPr>
      <dsp:spPr>
        <a:xfrm>
          <a:off x="1186908" y="1482573"/>
          <a:ext cx="1530737" cy="153073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a:t>
          </a:r>
        </a:p>
      </dsp:txBody>
      <dsp:txXfrm>
        <a:off x="1411079" y="1706744"/>
        <a:ext cx="1082395" cy="108239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eb.cs.du.edu/~sturtevant/ai-s11/Lecture0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t>Decision Making: </a:t>
            </a:r>
            <a:br>
              <a:rPr lang="en-AU" sz="4000" dirty="0"/>
            </a:br>
            <a:r>
              <a:rPr lang="en-AU" sz="4000" dirty="0"/>
              <a:t>Decision Tree &amp; State Machines</a:t>
            </a:r>
            <a:br>
              <a:rPr lang="en-AU" dirty="0">
                <a:solidFill>
                  <a:schemeClr val="bg1"/>
                </a:solidFill>
              </a:rPr>
            </a:br>
            <a:br>
              <a:rPr lang="en-AU" dirty="0">
                <a:solidFill>
                  <a:schemeClr val="bg1"/>
                </a:solidFill>
              </a:rPr>
            </a:br>
            <a:r>
              <a:rPr lang="en-US" sz="2800" dirty="0">
                <a:solidFill>
                  <a:schemeClr val="bg1"/>
                </a:solidFill>
              </a:rPr>
              <a:t>Session 07</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4832092"/>
          </a:xfrm>
          <a:prstGeom prst="rect">
            <a:avLst/>
          </a:prstGeom>
          <a:noFill/>
        </p:spPr>
        <p:txBody>
          <a:bodyPr wrap="square" rtlCol="0">
            <a:spAutoFit/>
          </a:bodyPr>
          <a:lstStyle/>
          <a:p>
            <a:pPr algn="just"/>
            <a:r>
              <a:rPr lang="en-GB" altLang="en-US" sz="2200" b="1" dirty="0">
                <a:latin typeface="Open Sans"/>
                <a:ea typeface="Tahoma" panose="020B0604030504040204" pitchFamily="34" charset="0"/>
                <a:cs typeface="Tahoma" panose="020B0604030504040204" pitchFamily="34" charset="0"/>
              </a:rPr>
              <a:t>Branching</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decision tree is efficient because the decisions are typically very simple. Each decision makes only one test. When Boolean combinations of tests are required, the tree structure represents this.</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algn="ctr"/>
            <a:r>
              <a:rPr lang="en-GB" altLang="en-US" sz="2200" dirty="0">
                <a:latin typeface="Open Sans"/>
                <a:ea typeface="Tahoma" panose="020B0604030504040204" pitchFamily="34" charset="0"/>
                <a:cs typeface="Tahoma" panose="020B0604030504040204" pitchFamily="34" charset="0"/>
              </a:rPr>
              <a:t>Wide decision tree with decision</a:t>
            </a:r>
          </a:p>
        </p:txBody>
      </p:sp>
      <p:pic>
        <p:nvPicPr>
          <p:cNvPr id="3" name="Picture 2"/>
          <p:cNvPicPr>
            <a:picLocks noChangeAspect="1"/>
          </p:cNvPicPr>
          <p:nvPr/>
        </p:nvPicPr>
        <p:blipFill rotWithShape="1">
          <a:blip r:embed="rId2"/>
          <a:srcRect l="44143" t="19791" r="35359" b="21875"/>
          <a:stretch/>
        </p:blipFill>
        <p:spPr>
          <a:xfrm rot="5400000">
            <a:off x="3619501" y="2585204"/>
            <a:ext cx="2667000" cy="4267200"/>
          </a:xfrm>
          <a:prstGeom prst="rect">
            <a:avLst/>
          </a:prstGeom>
        </p:spPr>
      </p:pic>
    </p:spTree>
    <p:extLst>
      <p:ext uri="{BB962C8B-B14F-4D97-AF65-F5344CB8AC3E}">
        <p14:creationId xmlns:p14="http://schemas.microsoft.com/office/powerpoint/2010/main" val="113374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4493538"/>
          </a:xfrm>
          <a:prstGeom prst="rect">
            <a:avLst/>
          </a:prstGeom>
          <a:noFill/>
        </p:spPr>
        <p:txBody>
          <a:bodyPr wrap="square" rtlCol="0">
            <a:spAutoFit/>
          </a:bodyPr>
          <a:lstStyle/>
          <a:p>
            <a:r>
              <a:rPr lang="en-GB" altLang="en-US" sz="2200" b="1" dirty="0">
                <a:latin typeface="Open Sans"/>
                <a:ea typeface="Tahoma" panose="020B0604030504040204" pitchFamily="34" charset="0"/>
                <a:cs typeface="Tahoma" panose="020B0604030504040204" pitchFamily="34" charset="0"/>
              </a:rPr>
              <a:t>Branching</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Imagine having a guard character in a military facility. The guard needs to make a decision based on the current alert status of the base. This alert status might be one of a set of states: “green,” “yellow,” “red,” or “black,” for example.</a:t>
            </a: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endParaRPr lang="en-GB" altLang="en-US" sz="2200" dirty="0">
              <a:latin typeface="Open Sans"/>
              <a:ea typeface="Tahoma" panose="020B0604030504040204" pitchFamily="34" charset="0"/>
              <a:cs typeface="Tahoma" panose="020B0604030504040204" pitchFamily="34" charset="0"/>
            </a:endParaRPr>
          </a:p>
          <a:p>
            <a:pPr algn="ctr"/>
            <a:r>
              <a:rPr lang="en-GB" altLang="en-US" sz="2200" dirty="0">
                <a:latin typeface="Open Sans"/>
                <a:ea typeface="Tahoma" panose="020B0604030504040204" pitchFamily="34" charset="0"/>
                <a:cs typeface="Tahoma" panose="020B0604030504040204" pitchFamily="34" charset="0"/>
              </a:rPr>
              <a:t>Deep binary decision tree</a:t>
            </a:r>
          </a:p>
        </p:txBody>
      </p:sp>
      <p:pic>
        <p:nvPicPr>
          <p:cNvPr id="2" name="Picture 1"/>
          <p:cNvPicPr>
            <a:picLocks noChangeAspect="1"/>
          </p:cNvPicPr>
          <p:nvPr/>
        </p:nvPicPr>
        <p:blipFill rotWithShape="1">
          <a:blip r:embed="rId2"/>
          <a:srcRect l="38873" t="43750" r="34187" b="33333"/>
          <a:stretch/>
        </p:blipFill>
        <p:spPr>
          <a:xfrm>
            <a:off x="2743201" y="3505200"/>
            <a:ext cx="4419600" cy="2113722"/>
          </a:xfrm>
          <a:prstGeom prst="rect">
            <a:avLst/>
          </a:prstGeom>
        </p:spPr>
      </p:pic>
    </p:spTree>
    <p:extLst>
      <p:ext uri="{BB962C8B-B14F-4D97-AF65-F5344CB8AC3E}">
        <p14:creationId xmlns:p14="http://schemas.microsoft.com/office/powerpoint/2010/main" val="235286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4493538"/>
          </a:xfrm>
          <a:prstGeom prst="rect">
            <a:avLst/>
          </a:prstGeom>
          <a:noFill/>
        </p:spPr>
        <p:txBody>
          <a:bodyPr wrap="square" rtlCol="0">
            <a:spAutoFit/>
          </a:bodyPr>
          <a:lstStyle/>
          <a:p>
            <a:pPr algn="just"/>
            <a:r>
              <a:rPr lang="en-GB" altLang="en-US" sz="2200" b="1" dirty="0">
                <a:latin typeface="Open Sans"/>
                <a:ea typeface="Tahoma" panose="020B0604030504040204" pitchFamily="34" charset="0"/>
                <a:cs typeface="Tahoma" panose="020B0604030504040204" pitchFamily="34" charset="0"/>
              </a:rPr>
              <a:t>Branching</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We could allow our decision tree to have several branches at each decision point. With four branches, the same decision tree now looks like Figure below.</a:t>
            </a: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ctr"/>
            <a:r>
              <a:rPr lang="en-GB" altLang="en-US" sz="2200" dirty="0">
                <a:latin typeface="Open Sans"/>
                <a:ea typeface="Tahoma" panose="020B0604030504040204" pitchFamily="34" charset="0"/>
                <a:cs typeface="Tahoma" panose="020B0604030504040204" pitchFamily="34" charset="0"/>
              </a:rPr>
              <a:t>Flat decision tree with four branches</a:t>
            </a:r>
          </a:p>
        </p:txBody>
      </p:sp>
      <p:pic>
        <p:nvPicPr>
          <p:cNvPr id="3" name="Picture 2"/>
          <p:cNvPicPr>
            <a:picLocks noChangeAspect="1"/>
          </p:cNvPicPr>
          <p:nvPr/>
        </p:nvPicPr>
        <p:blipFill rotWithShape="1">
          <a:blip r:embed="rId2"/>
          <a:srcRect l="41801" t="46875" r="35944" b="32291"/>
          <a:stretch/>
        </p:blipFill>
        <p:spPr>
          <a:xfrm>
            <a:off x="2743201" y="3276600"/>
            <a:ext cx="4419600" cy="2326106"/>
          </a:xfrm>
          <a:prstGeom prst="rect">
            <a:avLst/>
          </a:prstGeom>
        </p:spPr>
      </p:pic>
    </p:spTree>
    <p:extLst>
      <p:ext uri="{BB962C8B-B14F-4D97-AF65-F5344CB8AC3E}">
        <p14:creationId xmlns:p14="http://schemas.microsoft.com/office/powerpoint/2010/main" val="318370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Random Decision Trees</a:t>
            </a:r>
          </a:p>
        </p:txBody>
      </p:sp>
      <p:sp>
        <p:nvSpPr>
          <p:cNvPr id="4" name="TextBox 3"/>
          <p:cNvSpPr txBox="1"/>
          <p:nvPr/>
        </p:nvSpPr>
        <p:spPr>
          <a:xfrm>
            <a:off x="914401" y="1600200"/>
            <a:ext cx="8077200" cy="3139321"/>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Often, we don’t want the choice of </a:t>
            </a:r>
            <a:r>
              <a:rPr lang="en-GB" altLang="en-US" sz="2200" dirty="0" err="1">
                <a:latin typeface="Open Sans"/>
                <a:ea typeface="Tahoma" panose="020B0604030504040204" pitchFamily="34" charset="0"/>
                <a:cs typeface="Tahoma" panose="020B0604030504040204" pitchFamily="34" charset="0"/>
              </a:rPr>
              <a:t>behavior</a:t>
            </a:r>
            <a:r>
              <a:rPr lang="en-GB" altLang="en-US" sz="2200" dirty="0">
                <a:latin typeface="Open Sans"/>
                <a:ea typeface="Tahoma" panose="020B0604030504040204" pitchFamily="34" charset="0"/>
                <a:cs typeface="Tahoma" panose="020B0604030504040204" pitchFamily="34" charset="0"/>
              </a:rPr>
              <a:t> to be completely predictable. Some element of random </a:t>
            </a:r>
            <a:r>
              <a:rPr lang="en-GB" altLang="en-US" sz="2200" dirty="0" err="1">
                <a:latin typeface="Open Sans"/>
                <a:ea typeface="Tahoma" panose="020B0604030504040204" pitchFamily="34" charset="0"/>
                <a:cs typeface="Tahoma" panose="020B0604030504040204" pitchFamily="34" charset="0"/>
              </a:rPr>
              <a:t>behavior</a:t>
            </a:r>
            <a:r>
              <a:rPr lang="en-GB" altLang="en-US" sz="2200" dirty="0">
                <a:latin typeface="Open Sans"/>
                <a:ea typeface="Tahoma" panose="020B0604030504040204" pitchFamily="34" charset="0"/>
                <a:cs typeface="Tahoma" panose="020B0604030504040204" pitchFamily="34" charset="0"/>
              </a:rPr>
              <a:t> choice adds unpredictability, interest, and variation.</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It is simple to add a decision into the decision tree that has a random element. We could generate a random number, for example, and choose a branch based on its value.</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Because decision trees are intended to run frequently, reacting to the immediate state of the world, random decisions cause problems.</a:t>
            </a:r>
          </a:p>
        </p:txBody>
      </p:sp>
      <p:pic>
        <p:nvPicPr>
          <p:cNvPr id="2" name="Picture 1"/>
          <p:cNvPicPr>
            <a:picLocks noChangeAspect="1"/>
          </p:cNvPicPr>
          <p:nvPr/>
        </p:nvPicPr>
        <p:blipFill rotWithShape="1">
          <a:blip r:embed="rId2"/>
          <a:srcRect l="45900" t="37500" r="37116" b="39583"/>
          <a:stretch/>
        </p:blipFill>
        <p:spPr>
          <a:xfrm>
            <a:off x="3276600" y="4648200"/>
            <a:ext cx="2895600" cy="2196661"/>
          </a:xfrm>
          <a:prstGeom prst="rect">
            <a:avLst/>
          </a:prstGeom>
        </p:spPr>
      </p:pic>
      <p:sp>
        <p:nvSpPr>
          <p:cNvPr id="6" name="Rectangle 5"/>
          <p:cNvSpPr/>
          <p:nvPr/>
        </p:nvSpPr>
        <p:spPr>
          <a:xfrm>
            <a:off x="6248400" y="5362168"/>
            <a:ext cx="1678152" cy="430887"/>
          </a:xfrm>
          <a:prstGeom prst="rect">
            <a:avLst/>
          </a:prstGeom>
        </p:spPr>
        <p:txBody>
          <a:bodyPr wrap="none">
            <a:spAutoFit/>
          </a:bodyPr>
          <a:lstStyle/>
          <a:p>
            <a:r>
              <a:rPr lang="en-US" sz="2200" dirty="0">
                <a:latin typeface="+mj-lt"/>
              </a:rPr>
              <a:t>Random tree</a:t>
            </a:r>
          </a:p>
        </p:txBody>
      </p:sp>
    </p:spTree>
    <p:extLst>
      <p:ext uri="{BB962C8B-B14F-4D97-AF65-F5344CB8AC3E}">
        <p14:creationId xmlns:p14="http://schemas.microsoft.com/office/powerpoint/2010/main" val="275759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State Machines</a:t>
            </a:r>
          </a:p>
        </p:txBody>
      </p:sp>
      <p:sp>
        <p:nvSpPr>
          <p:cNvPr id="4" name="TextBox 3"/>
          <p:cNvSpPr txBox="1"/>
          <p:nvPr/>
        </p:nvSpPr>
        <p:spPr>
          <a:xfrm>
            <a:off x="914401" y="1371600"/>
            <a:ext cx="8077200" cy="5478423"/>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State machines are the technique most often used for this kind of decision making and, along with scripting, make up the vast majority of decision making systems used in current games.</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algn="ctr"/>
            <a:r>
              <a:rPr lang="en-GB" altLang="en-US" sz="2000" dirty="0">
                <a:latin typeface="Open Sans"/>
                <a:ea typeface="Tahoma" panose="020B0604030504040204" pitchFamily="34" charset="0"/>
                <a:cs typeface="Tahoma" panose="020B0604030504040204" pitchFamily="34" charset="0"/>
              </a:rPr>
              <a:t>A simple state machine</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States are connected together by transitions. Each transition leads from one state to another, the target state, and each has a set of associated conditions.</a:t>
            </a:r>
          </a:p>
        </p:txBody>
      </p:sp>
      <p:pic>
        <p:nvPicPr>
          <p:cNvPr id="3" name="Picture 2"/>
          <p:cNvPicPr>
            <a:picLocks noChangeAspect="1"/>
          </p:cNvPicPr>
          <p:nvPr/>
        </p:nvPicPr>
        <p:blipFill rotWithShape="1">
          <a:blip r:embed="rId2"/>
          <a:srcRect l="41801" t="32292" r="35359" b="40624"/>
          <a:stretch/>
        </p:blipFill>
        <p:spPr>
          <a:xfrm>
            <a:off x="3086100" y="2514600"/>
            <a:ext cx="3810000" cy="2540000"/>
          </a:xfrm>
          <a:prstGeom prst="rect">
            <a:avLst/>
          </a:prstGeom>
        </p:spPr>
      </p:pic>
    </p:spTree>
    <p:extLst>
      <p:ext uri="{BB962C8B-B14F-4D97-AF65-F5344CB8AC3E}">
        <p14:creationId xmlns:p14="http://schemas.microsoft.com/office/powerpoint/2010/main" val="322085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State Machines</a:t>
            </a:r>
          </a:p>
        </p:txBody>
      </p:sp>
      <p:sp>
        <p:nvSpPr>
          <p:cNvPr id="4" name="TextBox 3"/>
          <p:cNvSpPr txBox="1"/>
          <p:nvPr/>
        </p:nvSpPr>
        <p:spPr>
          <a:xfrm>
            <a:off x="914401" y="1600200"/>
            <a:ext cx="8077200" cy="4832092"/>
          </a:xfrm>
          <a:prstGeom prst="rect">
            <a:avLst/>
          </a:prstGeom>
          <a:noFill/>
        </p:spPr>
        <p:txBody>
          <a:bodyPr wrap="square" rtlCol="0">
            <a:spAutoFit/>
          </a:bodyPr>
          <a:lstStyle/>
          <a:p>
            <a:pPr algn="just"/>
            <a:r>
              <a:rPr lang="en-GB" altLang="en-US" sz="2200" b="1" dirty="0">
                <a:latin typeface="Open Sans"/>
                <a:ea typeface="Tahoma" panose="020B0604030504040204" pitchFamily="34" charset="0"/>
                <a:cs typeface="Tahoma" panose="020B0604030504040204" pitchFamily="34" charset="0"/>
              </a:rPr>
              <a:t>Finite State Machines</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In game AI any state machine with this kind of structure is usually called a finite state machine (FSM). This and the following sections will cover a range of increasingly powerful state machine implementations, all of which are often referred to as FSMs.</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algn="just"/>
            <a:r>
              <a:rPr lang="en-GB" altLang="en-US" sz="2200" b="1" dirty="0">
                <a:latin typeface="Open Sans"/>
                <a:ea typeface="Tahoma" panose="020B0604030504040204" pitchFamily="34" charset="0"/>
                <a:cs typeface="Tahoma" panose="020B0604030504040204" pitchFamily="34" charset="0"/>
              </a:rPr>
              <a:t>The Game FSM</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basic state machine structure is very general and admits any number of implementations. We have seen tens of different ways to implement a game FSM, and it is rare to find any two developers using exactly the same technique. That makes it difficult to put forward a single algorithm as being the “state machine” algorithm.</a:t>
            </a:r>
          </a:p>
        </p:txBody>
      </p:sp>
    </p:spTree>
    <p:extLst>
      <p:ext uri="{BB962C8B-B14F-4D97-AF65-F5344CB8AC3E}">
        <p14:creationId xmlns:p14="http://schemas.microsoft.com/office/powerpoint/2010/main" val="41511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Hard-Coded FSM</a:t>
            </a:r>
          </a:p>
        </p:txBody>
      </p:sp>
      <p:sp>
        <p:nvSpPr>
          <p:cNvPr id="4" name="TextBox 3"/>
          <p:cNvSpPr txBox="1"/>
          <p:nvPr/>
        </p:nvSpPr>
        <p:spPr>
          <a:xfrm>
            <a:off x="914401" y="1600200"/>
            <a:ext cx="8077200" cy="3139321"/>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A few years back, almost all state machines were hard coded. </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rules for transitions and the execution of actions were part of the game code. </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It has become less common as level designers get more control over building the state machine logic, but it is still an important approach.</a:t>
            </a:r>
          </a:p>
        </p:txBody>
      </p:sp>
    </p:spTree>
    <p:extLst>
      <p:ext uri="{BB962C8B-B14F-4D97-AF65-F5344CB8AC3E}">
        <p14:creationId xmlns:p14="http://schemas.microsoft.com/office/powerpoint/2010/main" val="237240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sp>
        <p:nvSpPr>
          <p:cNvPr id="4" name="TextBox 3"/>
          <p:cNvSpPr txBox="1"/>
          <p:nvPr/>
        </p:nvSpPr>
        <p:spPr>
          <a:xfrm>
            <a:off x="838201" y="1600200"/>
            <a:ext cx="5029199" cy="4401205"/>
          </a:xfrm>
          <a:prstGeom prst="rect">
            <a:avLst/>
          </a:prstGeom>
          <a:noFill/>
        </p:spPr>
        <p:txBody>
          <a:bodyPr wrap="square" rtlCol="0">
            <a:spAutoFit/>
          </a:bodyPr>
          <a:lstStyle/>
          <a:p>
            <a:pPr marL="342900" indent="-342900">
              <a:buFont typeface="Arial" panose="020B0604020202020204" pitchFamily="34" charset="0"/>
              <a:buChar char="•"/>
            </a:pPr>
            <a:r>
              <a:rPr lang="en-GB" altLang="en-US" sz="2000" dirty="0">
                <a:latin typeface="Open Sans"/>
                <a:ea typeface="Tahoma" panose="020B0604030504040204" pitchFamily="34" charset="0"/>
                <a:cs typeface="Tahoma" panose="020B0604030504040204" pitchFamily="34" charset="0"/>
              </a:rPr>
              <a:t>On its own, one state machine is a powerful tool, but it can be difficult to express some </a:t>
            </a:r>
            <a:r>
              <a:rPr lang="en-GB" altLang="en-US" sz="2000" dirty="0" err="1">
                <a:latin typeface="Open Sans"/>
                <a:ea typeface="Tahoma" panose="020B0604030504040204" pitchFamily="34" charset="0"/>
                <a:cs typeface="Tahoma" panose="020B0604030504040204" pitchFamily="34" charset="0"/>
              </a:rPr>
              <a:t>behaviors</a:t>
            </a:r>
            <a:r>
              <a:rPr lang="en-GB" altLang="en-US" sz="2000" dirty="0">
                <a:latin typeface="Open Sans"/>
                <a:ea typeface="Tahoma" panose="020B0604030504040204" pitchFamily="34" charset="0"/>
                <a:cs typeface="Tahoma" panose="020B0604030504040204" pitchFamily="34" charset="0"/>
              </a:rPr>
              <a:t>. One common source of difficulty is “alarm </a:t>
            </a:r>
            <a:r>
              <a:rPr lang="en-GB" altLang="en-US" sz="2000" dirty="0" err="1">
                <a:latin typeface="Open Sans"/>
                <a:ea typeface="Tahoma" panose="020B0604030504040204" pitchFamily="34" charset="0"/>
                <a:cs typeface="Tahoma" panose="020B0604030504040204" pitchFamily="34" charset="0"/>
              </a:rPr>
              <a:t>behaviors</a:t>
            </a:r>
            <a:r>
              <a:rPr lang="en-GB" altLang="en-US" sz="2000" dirty="0">
                <a:latin typeface="Open Sans"/>
                <a:ea typeface="Tahoma" panose="020B0604030504040204" pitchFamily="34" charset="0"/>
                <a:cs typeface="Tahoma" panose="020B0604030504040204" pitchFamily="34" charset="0"/>
              </a:rPr>
              <a:t>.”</a:t>
            </a:r>
          </a:p>
          <a:p>
            <a:pPr marL="342900" indent="-342900">
              <a:buFont typeface="Arial" panose="020B0604020202020204" pitchFamily="34" charset="0"/>
              <a:buChar char="•"/>
            </a:pPr>
            <a:endParaRPr lang="en-GB" alt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GB" altLang="en-US" sz="2000" dirty="0">
                <a:latin typeface="Open Sans"/>
                <a:ea typeface="Tahoma" panose="020B0604030504040204" pitchFamily="34" charset="0"/>
                <a:cs typeface="Tahoma" panose="020B0604030504040204" pitchFamily="34" charset="0"/>
              </a:rPr>
              <a:t>Rather than combining all the logic into a single state </a:t>
            </a:r>
            <a:r>
              <a:rPr lang="en-GB" altLang="en-US" sz="2000" dirty="0" err="1">
                <a:latin typeface="Open Sans"/>
                <a:ea typeface="Tahoma" panose="020B0604030504040204" pitchFamily="34" charset="0"/>
                <a:cs typeface="Tahoma" panose="020B0604030504040204" pitchFamily="34" charset="0"/>
              </a:rPr>
              <a:t>machine,we</a:t>
            </a:r>
            <a:r>
              <a:rPr lang="en-GB" altLang="en-US" sz="2000" dirty="0">
                <a:latin typeface="Open Sans"/>
                <a:ea typeface="Tahoma" panose="020B0604030504040204" pitchFamily="34" charset="0"/>
                <a:cs typeface="Tahoma" panose="020B0604030504040204" pitchFamily="34" charset="0"/>
              </a:rPr>
              <a:t> can separate it into several. Each alarm mechanism has its own state machine, along with the original </a:t>
            </a:r>
            <a:r>
              <a:rPr lang="en-GB" altLang="en-US" sz="2000" dirty="0" err="1">
                <a:latin typeface="Open Sans"/>
                <a:ea typeface="Tahoma" panose="020B0604030504040204" pitchFamily="34" charset="0"/>
                <a:cs typeface="Tahoma" panose="020B0604030504040204" pitchFamily="34" charset="0"/>
              </a:rPr>
              <a:t>behavior</a:t>
            </a:r>
            <a:r>
              <a:rPr lang="en-GB" altLang="en-US" sz="2000" dirty="0">
                <a:latin typeface="Open Sans"/>
                <a:ea typeface="Tahoma" panose="020B0604030504040204" pitchFamily="34" charset="0"/>
                <a:cs typeface="Tahoma" panose="020B0604030504040204" pitchFamily="34" charset="0"/>
              </a:rPr>
              <a:t>. They are arranged in a hierarchy, so the next state machine down is only considered when the higher level state machine is not responding to its alarm.</a:t>
            </a:r>
          </a:p>
        </p:txBody>
      </p:sp>
      <p:pic>
        <p:nvPicPr>
          <p:cNvPr id="2" name="Picture 1"/>
          <p:cNvPicPr>
            <a:picLocks noChangeAspect="1"/>
          </p:cNvPicPr>
          <p:nvPr/>
        </p:nvPicPr>
        <p:blipFill rotWithShape="1">
          <a:blip r:embed="rId2"/>
          <a:srcRect l="43558" t="47917" r="35359" b="23958"/>
          <a:stretch/>
        </p:blipFill>
        <p:spPr>
          <a:xfrm>
            <a:off x="5791200" y="1767117"/>
            <a:ext cx="3352800" cy="2514600"/>
          </a:xfrm>
          <a:prstGeom prst="rect">
            <a:avLst/>
          </a:prstGeom>
        </p:spPr>
      </p:pic>
      <p:sp>
        <p:nvSpPr>
          <p:cNvPr id="3" name="Rectangle 2"/>
          <p:cNvSpPr/>
          <p:nvPr/>
        </p:nvSpPr>
        <p:spPr>
          <a:xfrm>
            <a:off x="6324600" y="4593593"/>
            <a:ext cx="2522185" cy="769441"/>
          </a:xfrm>
          <a:prstGeom prst="rect">
            <a:avLst/>
          </a:prstGeom>
        </p:spPr>
        <p:txBody>
          <a:bodyPr wrap="square">
            <a:spAutoFit/>
          </a:bodyPr>
          <a:lstStyle/>
          <a:p>
            <a:pPr algn="r"/>
            <a:r>
              <a:rPr lang="en-GB" sz="2200" dirty="0">
                <a:latin typeface="+mj-lt"/>
              </a:rPr>
              <a:t>The basic cleaning robot state machine</a:t>
            </a:r>
            <a:endParaRPr lang="en-US" sz="2200" dirty="0">
              <a:latin typeface="+mj-lt"/>
            </a:endParaRPr>
          </a:p>
        </p:txBody>
      </p:sp>
    </p:spTree>
    <p:extLst>
      <p:ext uri="{BB962C8B-B14F-4D97-AF65-F5344CB8AC3E}">
        <p14:creationId xmlns:p14="http://schemas.microsoft.com/office/powerpoint/2010/main" val="365735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pic>
        <p:nvPicPr>
          <p:cNvPr id="6" name="Picture 5"/>
          <p:cNvPicPr>
            <a:picLocks noChangeAspect="1"/>
          </p:cNvPicPr>
          <p:nvPr/>
        </p:nvPicPr>
        <p:blipFill rotWithShape="1">
          <a:blip r:embed="rId2"/>
          <a:srcRect l="38287" t="37500" r="30673" b="18750"/>
          <a:stretch/>
        </p:blipFill>
        <p:spPr>
          <a:xfrm>
            <a:off x="2438400" y="1676400"/>
            <a:ext cx="4953000" cy="3925018"/>
          </a:xfrm>
          <a:prstGeom prst="rect">
            <a:avLst/>
          </a:prstGeom>
        </p:spPr>
      </p:pic>
      <p:sp>
        <p:nvSpPr>
          <p:cNvPr id="7" name="Rectangle 6"/>
          <p:cNvSpPr/>
          <p:nvPr/>
        </p:nvSpPr>
        <p:spPr>
          <a:xfrm>
            <a:off x="2057400" y="5791200"/>
            <a:ext cx="5791200" cy="430887"/>
          </a:xfrm>
          <a:prstGeom prst="rect">
            <a:avLst/>
          </a:prstGeom>
        </p:spPr>
        <p:txBody>
          <a:bodyPr wrap="square">
            <a:spAutoFit/>
          </a:bodyPr>
          <a:lstStyle/>
          <a:p>
            <a:r>
              <a:rPr lang="en-GB" sz="2200" dirty="0">
                <a:latin typeface="+mj-lt"/>
              </a:rPr>
              <a:t>An alarm mechanism in a standard state machine</a:t>
            </a:r>
            <a:endParaRPr lang="en-US" sz="2200" dirty="0">
              <a:latin typeface="+mj-lt"/>
            </a:endParaRPr>
          </a:p>
        </p:txBody>
      </p:sp>
    </p:spTree>
    <p:extLst>
      <p:ext uri="{BB962C8B-B14F-4D97-AF65-F5344CB8AC3E}">
        <p14:creationId xmlns:p14="http://schemas.microsoft.com/office/powerpoint/2010/main" val="703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sp>
        <p:nvSpPr>
          <p:cNvPr id="7" name="Rectangle 6"/>
          <p:cNvSpPr/>
          <p:nvPr/>
        </p:nvSpPr>
        <p:spPr>
          <a:xfrm>
            <a:off x="2057400" y="5791200"/>
            <a:ext cx="5791200" cy="430887"/>
          </a:xfrm>
          <a:prstGeom prst="rect">
            <a:avLst/>
          </a:prstGeom>
        </p:spPr>
        <p:txBody>
          <a:bodyPr wrap="square">
            <a:spAutoFit/>
          </a:bodyPr>
          <a:lstStyle/>
          <a:p>
            <a:pPr algn="ctr"/>
            <a:r>
              <a:rPr lang="en-GB" sz="2200" dirty="0">
                <a:latin typeface="+mj-lt"/>
              </a:rPr>
              <a:t>A hierarchical state machine for the robot</a:t>
            </a:r>
            <a:endParaRPr lang="en-US" sz="2200" dirty="0">
              <a:latin typeface="+mj-lt"/>
            </a:endParaRPr>
          </a:p>
        </p:txBody>
      </p:sp>
      <p:pic>
        <p:nvPicPr>
          <p:cNvPr id="2" name="Picture 1"/>
          <p:cNvPicPr>
            <a:picLocks noChangeAspect="1"/>
          </p:cNvPicPr>
          <p:nvPr/>
        </p:nvPicPr>
        <p:blipFill rotWithShape="1">
          <a:blip r:embed="rId2"/>
          <a:srcRect l="34773" t="29167" r="29502" b="35416"/>
          <a:stretch/>
        </p:blipFill>
        <p:spPr>
          <a:xfrm>
            <a:off x="1295400" y="1752600"/>
            <a:ext cx="6934200" cy="3864964"/>
          </a:xfrm>
          <a:prstGeom prst="rect">
            <a:avLst/>
          </a:prstGeom>
        </p:spPr>
      </p:pic>
    </p:spTree>
    <p:extLst>
      <p:ext uri="{BB962C8B-B14F-4D97-AF65-F5344CB8AC3E}">
        <p14:creationId xmlns:p14="http://schemas.microsoft.com/office/powerpoint/2010/main" val="7787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a:ea typeface="Tahoma" panose="020B0604030504040204" pitchFamily="34" charset="0"/>
                <a:cs typeface="Arial" pitchFamily="34" charset="0"/>
              </a:rPr>
              <a:t>LO </a:t>
            </a:r>
            <a:r>
              <a:rPr lang="en-US" dirty="0">
                <a:ea typeface="Tahoma" panose="020B0604030504040204" pitchFamily="34" charset="0"/>
                <a:cs typeface="Arial" pitchFamily="34" charset="0"/>
              </a:rPr>
              <a:t>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sp>
        <p:nvSpPr>
          <p:cNvPr id="7" name="Rectangle 6"/>
          <p:cNvSpPr/>
          <p:nvPr/>
        </p:nvSpPr>
        <p:spPr>
          <a:xfrm>
            <a:off x="1828800" y="5707559"/>
            <a:ext cx="6019800" cy="769441"/>
          </a:xfrm>
          <a:prstGeom prst="rect">
            <a:avLst/>
          </a:prstGeom>
        </p:spPr>
        <p:txBody>
          <a:bodyPr wrap="square">
            <a:spAutoFit/>
          </a:bodyPr>
          <a:lstStyle/>
          <a:p>
            <a:pPr algn="ctr"/>
            <a:r>
              <a:rPr lang="en-GB" sz="2200" dirty="0">
                <a:latin typeface="+mj-lt"/>
              </a:rPr>
              <a:t>A hierarchical state machine with a cross-hierarchy transition</a:t>
            </a:r>
            <a:endParaRPr lang="en-US" sz="2200" dirty="0">
              <a:latin typeface="+mj-lt"/>
            </a:endParaRPr>
          </a:p>
        </p:txBody>
      </p:sp>
      <p:pic>
        <p:nvPicPr>
          <p:cNvPr id="3" name="Picture 2"/>
          <p:cNvPicPr>
            <a:picLocks noChangeAspect="1"/>
          </p:cNvPicPr>
          <p:nvPr/>
        </p:nvPicPr>
        <p:blipFill rotWithShape="1">
          <a:blip r:embed="rId2"/>
          <a:srcRect l="35944" t="29166" r="27159" b="30208"/>
          <a:stretch/>
        </p:blipFill>
        <p:spPr>
          <a:xfrm>
            <a:off x="1752600" y="1752600"/>
            <a:ext cx="6172200" cy="3820886"/>
          </a:xfrm>
          <a:prstGeom prst="rect">
            <a:avLst/>
          </a:prstGeom>
        </p:spPr>
      </p:pic>
    </p:spTree>
    <p:extLst>
      <p:ext uri="{BB962C8B-B14F-4D97-AF65-F5344CB8AC3E}">
        <p14:creationId xmlns:p14="http://schemas.microsoft.com/office/powerpoint/2010/main" val="268977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Combining Decision Trees and State Machines</a:t>
            </a:r>
          </a:p>
        </p:txBody>
      </p:sp>
      <p:sp>
        <p:nvSpPr>
          <p:cNvPr id="4" name="TextBox 3"/>
          <p:cNvSpPr txBox="1"/>
          <p:nvPr/>
        </p:nvSpPr>
        <p:spPr>
          <a:xfrm>
            <a:off x="1143000" y="1864816"/>
            <a:ext cx="7620000" cy="4832092"/>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implementation of transitions bears more than a passing resemblance to the implementation of decision trees. </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This is no coincidence, but we can take it even further.</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Decision trees are an efficient way of matching a series of conditions, and this has application in state machines for matching transitions.</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We can combine the two approaches by replacing transitions from a state with a decision tree. The leaves of the tree, rather than being actions as before, are transitions to new states.</a:t>
            </a:r>
          </a:p>
        </p:txBody>
      </p:sp>
    </p:spTree>
    <p:extLst>
      <p:ext uri="{BB962C8B-B14F-4D97-AF65-F5344CB8AC3E}">
        <p14:creationId xmlns:p14="http://schemas.microsoft.com/office/powerpoint/2010/main" val="202600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sp>
        <p:nvSpPr>
          <p:cNvPr id="7" name="Rectangle 6"/>
          <p:cNvSpPr/>
          <p:nvPr/>
        </p:nvSpPr>
        <p:spPr>
          <a:xfrm>
            <a:off x="1828800" y="6350913"/>
            <a:ext cx="6019800" cy="430887"/>
          </a:xfrm>
          <a:prstGeom prst="rect">
            <a:avLst/>
          </a:prstGeom>
        </p:spPr>
        <p:txBody>
          <a:bodyPr wrap="square">
            <a:spAutoFit/>
          </a:bodyPr>
          <a:lstStyle/>
          <a:p>
            <a:pPr algn="ctr"/>
            <a:r>
              <a:rPr lang="en-GB" sz="2200" dirty="0">
                <a:latin typeface="+mj-lt"/>
              </a:rPr>
              <a:t>State machine with decision tree transitions</a:t>
            </a:r>
            <a:endParaRPr lang="en-US" sz="2200" dirty="0">
              <a:latin typeface="+mj-lt"/>
            </a:endParaRPr>
          </a:p>
        </p:txBody>
      </p:sp>
      <p:pic>
        <p:nvPicPr>
          <p:cNvPr id="2" name="Picture 1"/>
          <p:cNvPicPr>
            <a:picLocks noChangeAspect="1"/>
          </p:cNvPicPr>
          <p:nvPr/>
        </p:nvPicPr>
        <p:blipFill rotWithShape="1">
          <a:blip r:embed="rId2"/>
          <a:srcRect l="37702" t="46875" r="30088" b="21875"/>
          <a:stretch/>
        </p:blipFill>
        <p:spPr>
          <a:xfrm>
            <a:off x="1905000" y="3124200"/>
            <a:ext cx="5867400" cy="3200400"/>
          </a:xfrm>
          <a:prstGeom prst="rect">
            <a:avLst/>
          </a:prstGeom>
        </p:spPr>
      </p:pic>
      <p:sp>
        <p:nvSpPr>
          <p:cNvPr id="4" name="Rectangle 3"/>
          <p:cNvSpPr/>
          <p:nvPr/>
        </p:nvSpPr>
        <p:spPr>
          <a:xfrm>
            <a:off x="1257300" y="1600200"/>
            <a:ext cx="7429500" cy="1446550"/>
          </a:xfrm>
          <a:prstGeom prst="rect">
            <a:avLst/>
          </a:prstGeom>
        </p:spPr>
        <p:txBody>
          <a:bodyPr wrap="square">
            <a:spAutoFit/>
          </a:bodyPr>
          <a:lstStyle/>
          <a:p>
            <a:pPr algn="just"/>
            <a:r>
              <a:rPr lang="en-GB" sz="2200" dirty="0">
                <a:latin typeface="Open Sans"/>
              </a:rPr>
              <a:t>The diamond symbol is also part of the UML state chart diagram format, representing a decision. In UML there is no differentiation between decisions and transitions, and the decisions themselves are usually not labelled.</a:t>
            </a:r>
            <a:endParaRPr lang="en-US" sz="2200" dirty="0">
              <a:latin typeface="Open Sans"/>
            </a:endParaRPr>
          </a:p>
        </p:txBody>
      </p:sp>
    </p:spTree>
    <p:extLst>
      <p:ext uri="{BB962C8B-B14F-4D97-AF65-F5344CB8AC3E}">
        <p14:creationId xmlns:p14="http://schemas.microsoft.com/office/powerpoint/2010/main" val="864785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State Machines</a:t>
            </a:r>
          </a:p>
        </p:txBody>
      </p:sp>
      <p:sp>
        <p:nvSpPr>
          <p:cNvPr id="7" name="Rectangle 6"/>
          <p:cNvSpPr/>
          <p:nvPr/>
        </p:nvSpPr>
        <p:spPr>
          <a:xfrm>
            <a:off x="1962150" y="5589714"/>
            <a:ext cx="6019800" cy="430887"/>
          </a:xfrm>
          <a:prstGeom prst="rect">
            <a:avLst/>
          </a:prstGeom>
        </p:spPr>
        <p:txBody>
          <a:bodyPr wrap="square">
            <a:spAutoFit/>
          </a:bodyPr>
          <a:lstStyle/>
          <a:p>
            <a:pPr algn="ctr"/>
            <a:r>
              <a:rPr lang="en-GB" sz="2200" dirty="0">
                <a:latin typeface="+mj-lt"/>
              </a:rPr>
              <a:t>State machine without decision tree transitions</a:t>
            </a:r>
            <a:endParaRPr lang="en-US" sz="2200" dirty="0">
              <a:latin typeface="+mj-lt"/>
            </a:endParaRPr>
          </a:p>
        </p:txBody>
      </p:sp>
      <p:sp>
        <p:nvSpPr>
          <p:cNvPr id="4" name="Rectangle 3"/>
          <p:cNvSpPr/>
          <p:nvPr/>
        </p:nvSpPr>
        <p:spPr>
          <a:xfrm>
            <a:off x="1257300" y="1600200"/>
            <a:ext cx="7429500" cy="1107996"/>
          </a:xfrm>
          <a:prstGeom prst="rect">
            <a:avLst/>
          </a:prstGeom>
        </p:spPr>
        <p:txBody>
          <a:bodyPr wrap="square">
            <a:spAutoFit/>
          </a:bodyPr>
          <a:lstStyle/>
          <a:p>
            <a:pPr algn="just"/>
            <a:r>
              <a:rPr lang="en-GB" sz="2200" dirty="0">
                <a:latin typeface="Open Sans"/>
              </a:rPr>
              <a:t>To implement the same state machine without the decision nodes, the state machine in Figure below would be required.</a:t>
            </a:r>
            <a:endParaRPr lang="en-US" sz="2200" dirty="0">
              <a:latin typeface="Open Sans"/>
            </a:endParaRPr>
          </a:p>
        </p:txBody>
      </p:sp>
      <p:pic>
        <p:nvPicPr>
          <p:cNvPr id="6" name="Picture 5"/>
          <p:cNvPicPr>
            <a:picLocks noChangeAspect="1"/>
          </p:cNvPicPr>
          <p:nvPr/>
        </p:nvPicPr>
        <p:blipFill rotWithShape="1">
          <a:blip r:embed="rId2"/>
          <a:srcRect l="37792" t="26757" r="31754" b="51054"/>
          <a:stretch/>
        </p:blipFill>
        <p:spPr>
          <a:xfrm>
            <a:off x="1752600" y="2895600"/>
            <a:ext cx="6324600" cy="2590800"/>
          </a:xfrm>
          <a:prstGeom prst="rect">
            <a:avLst/>
          </a:prstGeom>
        </p:spPr>
      </p:pic>
    </p:spTree>
    <p:extLst>
      <p:ext uri="{BB962C8B-B14F-4D97-AF65-F5344CB8AC3E}">
        <p14:creationId xmlns:p14="http://schemas.microsoft.com/office/powerpoint/2010/main" val="169614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Decision Trees (brief) and Finite State Machines, </a:t>
            </a:r>
            <a:r>
              <a:rPr lang="en-AU" sz="2200" dirty="0">
                <a:latin typeface="Open Sans"/>
                <a:ea typeface="Tahoma" panose="020B0604030504040204" pitchFamily="34" charset="0"/>
                <a:cs typeface="Tahoma" panose="020B0604030504040204" pitchFamily="34" charset="0"/>
                <a:hlinkClick r:id="rId2"/>
              </a:rPr>
              <a:t>http://web.cs.du.edu/~sturtevant/ai-s11/Lecture03</a:t>
            </a:r>
            <a:r>
              <a:rPr lang="en-AU" sz="2200">
                <a:latin typeface="Open Sans"/>
                <a:ea typeface="Tahoma" panose="020B0604030504040204" pitchFamily="34" charset="0"/>
                <a:cs typeface="Tahoma" panose="020B0604030504040204" pitchFamily="34" charset="0"/>
                <a:hlinkClick r:id="rId2"/>
              </a:rPr>
              <a:t>.pdf</a:t>
            </a:r>
            <a:r>
              <a:rPr lang="en-AU" sz="2200">
                <a:latin typeface="Open Sans"/>
                <a:ea typeface="Tahoma" panose="020B0604030504040204" pitchFamily="34" charset="0"/>
                <a:cs typeface="Tahoma" panose="020B0604030504040204" pitchFamily="34" charset="0"/>
              </a:rPr>
              <a:t> </a:t>
            </a: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4465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Overview of Decision Making</a:t>
            </a:r>
          </a:p>
          <a:p>
            <a:r>
              <a:rPr lang="en-US" dirty="0"/>
              <a:t>Decision Trees</a:t>
            </a:r>
          </a:p>
          <a:p>
            <a:r>
              <a:rPr lang="en-US" dirty="0"/>
              <a:t>Random Decision Trees</a:t>
            </a:r>
          </a:p>
          <a:p>
            <a:r>
              <a:rPr lang="en-US" dirty="0"/>
              <a:t>State Machines</a:t>
            </a:r>
          </a:p>
          <a:p>
            <a:r>
              <a:rPr lang="en-US" dirty="0"/>
              <a:t>Hard-Coded FSM</a:t>
            </a:r>
          </a:p>
          <a:p>
            <a:r>
              <a:rPr lang="en-US" dirty="0"/>
              <a:t>Hierarchical State Machines</a:t>
            </a:r>
          </a:p>
          <a:p>
            <a:r>
              <a:rPr lang="en-US" dirty="0"/>
              <a:t>Combining Decision Trees and State Machine</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5334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Overview of Decision Making</a:t>
            </a:r>
          </a:p>
        </p:txBody>
      </p:sp>
      <p:graphicFrame>
        <p:nvGraphicFramePr>
          <p:cNvPr id="8" name="Diagram 7"/>
          <p:cNvGraphicFramePr/>
          <p:nvPr>
            <p:extLst>
              <p:ext uri="{D42A27DB-BD31-4B8C-83A1-F6EECF244321}">
                <p14:modId xmlns:p14="http://schemas.microsoft.com/office/powerpoint/2010/main" val="1218836615"/>
              </p:ext>
            </p:extLst>
          </p:nvPr>
        </p:nvGraphicFramePr>
        <p:xfrm>
          <a:off x="786027" y="1295400"/>
          <a:ext cx="7976973"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38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630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Overview of Decision Making</a:t>
            </a:r>
          </a:p>
        </p:txBody>
      </p:sp>
      <p:sp>
        <p:nvSpPr>
          <p:cNvPr id="4" name="TextBox 3"/>
          <p:cNvSpPr txBox="1"/>
          <p:nvPr/>
        </p:nvSpPr>
        <p:spPr>
          <a:xfrm>
            <a:off x="4076700" y="6288252"/>
            <a:ext cx="1752600" cy="430887"/>
          </a:xfrm>
          <a:prstGeom prst="rect">
            <a:avLst/>
          </a:prstGeom>
          <a:noFill/>
        </p:spPr>
        <p:txBody>
          <a:bodyPr wrap="square" rtlCol="0">
            <a:spAutoFit/>
          </a:bodyPr>
          <a:lstStyle/>
          <a:p>
            <a:r>
              <a:rPr lang="en-GB" altLang="en-US" sz="2200" dirty="0">
                <a:latin typeface="+mj-lt"/>
                <a:ea typeface="Tahoma" panose="020B0604030504040204" pitchFamily="34" charset="0"/>
                <a:cs typeface="Tahoma" panose="020B0604030504040204" pitchFamily="34" charset="0"/>
              </a:rPr>
              <a:t>The AI model</a:t>
            </a:r>
          </a:p>
        </p:txBody>
      </p:sp>
      <p:pic>
        <p:nvPicPr>
          <p:cNvPr id="3" name="Picture 2"/>
          <p:cNvPicPr>
            <a:picLocks noChangeAspect="1"/>
          </p:cNvPicPr>
          <p:nvPr/>
        </p:nvPicPr>
        <p:blipFill rotWithShape="1">
          <a:blip r:embed="rId2"/>
          <a:srcRect l="44729" t="21875" r="38287" b="52083"/>
          <a:stretch/>
        </p:blipFill>
        <p:spPr>
          <a:xfrm>
            <a:off x="2362200" y="1792452"/>
            <a:ext cx="5215128" cy="4495800"/>
          </a:xfrm>
          <a:prstGeom prst="rect">
            <a:avLst/>
          </a:prstGeom>
        </p:spPr>
      </p:pic>
    </p:spTree>
    <p:extLst>
      <p:ext uri="{BB962C8B-B14F-4D97-AF65-F5344CB8AC3E}">
        <p14:creationId xmlns:p14="http://schemas.microsoft.com/office/powerpoint/2010/main" val="213310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630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Overview of Decision Making</a:t>
            </a:r>
          </a:p>
        </p:txBody>
      </p:sp>
      <p:pic>
        <p:nvPicPr>
          <p:cNvPr id="6" name="Picture 5"/>
          <p:cNvPicPr>
            <a:picLocks noChangeAspect="1"/>
          </p:cNvPicPr>
          <p:nvPr/>
        </p:nvPicPr>
        <p:blipFill>
          <a:blip r:embed="rId2"/>
          <a:stretch>
            <a:fillRect/>
          </a:stretch>
        </p:blipFill>
        <p:spPr>
          <a:xfrm>
            <a:off x="1542501" y="2451991"/>
            <a:ext cx="6549082" cy="3661627"/>
          </a:xfrm>
          <a:prstGeom prst="rect">
            <a:avLst/>
          </a:prstGeom>
        </p:spPr>
      </p:pic>
      <p:sp>
        <p:nvSpPr>
          <p:cNvPr id="7" name="TextBox 6"/>
          <p:cNvSpPr txBox="1"/>
          <p:nvPr/>
        </p:nvSpPr>
        <p:spPr>
          <a:xfrm>
            <a:off x="1077992" y="6000952"/>
            <a:ext cx="3570208" cy="738664"/>
          </a:xfrm>
          <a:prstGeom prst="rect">
            <a:avLst/>
          </a:prstGeom>
          <a:noFill/>
        </p:spPr>
        <p:txBody>
          <a:bodyPr wrap="none" rtlCol="0">
            <a:spAutoFit/>
          </a:bodyPr>
          <a:lstStyle/>
          <a:p>
            <a:pPr algn="ctr"/>
            <a:r>
              <a:rPr lang="en-US" sz="1400" dirty="0">
                <a:latin typeface="Open Sans" charset="0"/>
                <a:ea typeface="Open Sans" charset="0"/>
                <a:cs typeface="Open Sans" charset="0"/>
              </a:rPr>
              <a:t>Position of items, Positions of obstacles, </a:t>
            </a:r>
          </a:p>
          <a:p>
            <a:pPr algn="ctr"/>
            <a:r>
              <a:rPr lang="en-US" sz="1400" dirty="0">
                <a:latin typeface="Open Sans" charset="0"/>
                <a:ea typeface="Open Sans" charset="0"/>
                <a:cs typeface="Open Sans" charset="0"/>
              </a:rPr>
              <a:t>Position of other NPCs, World layout,</a:t>
            </a:r>
          </a:p>
          <a:p>
            <a:pPr algn="ctr"/>
            <a:r>
              <a:rPr lang="en-US" sz="1400" dirty="0">
                <a:latin typeface="Open Sans" charset="0"/>
                <a:ea typeface="Open Sans" charset="0"/>
                <a:cs typeface="Open Sans" charset="0"/>
              </a:rPr>
              <a:t>Emotions of other NPCs.</a:t>
            </a:r>
          </a:p>
        </p:txBody>
      </p:sp>
      <p:sp>
        <p:nvSpPr>
          <p:cNvPr id="8" name="TextBox 7"/>
          <p:cNvSpPr txBox="1"/>
          <p:nvPr/>
        </p:nvSpPr>
        <p:spPr>
          <a:xfrm>
            <a:off x="1511187" y="1961901"/>
            <a:ext cx="3137013" cy="523220"/>
          </a:xfrm>
          <a:prstGeom prst="rect">
            <a:avLst/>
          </a:prstGeom>
          <a:noFill/>
        </p:spPr>
        <p:txBody>
          <a:bodyPr wrap="none" rtlCol="0">
            <a:spAutoFit/>
          </a:bodyPr>
          <a:lstStyle/>
          <a:p>
            <a:pPr algn="ctr"/>
            <a:r>
              <a:rPr lang="en-US" sz="1400" dirty="0">
                <a:latin typeface="Open Sans" charset="0"/>
                <a:ea typeface="Open Sans" charset="0"/>
                <a:cs typeface="Open Sans" charset="0"/>
              </a:rPr>
              <a:t>Their own Health, HP, MP, Skills</a:t>
            </a:r>
          </a:p>
          <a:p>
            <a:pPr algn="ctr"/>
            <a:r>
              <a:rPr lang="en-US" sz="1400" dirty="0">
                <a:latin typeface="Open Sans" charset="0"/>
                <a:ea typeface="Open Sans" charset="0"/>
                <a:cs typeface="Open Sans" charset="0"/>
              </a:rPr>
              <a:t>Goal,  Desire, Emotions, Personality</a:t>
            </a:r>
          </a:p>
        </p:txBody>
      </p:sp>
      <p:sp>
        <p:nvSpPr>
          <p:cNvPr id="9" name="TextBox 8"/>
          <p:cNvSpPr txBox="1"/>
          <p:nvPr/>
        </p:nvSpPr>
        <p:spPr>
          <a:xfrm>
            <a:off x="5108159" y="2005430"/>
            <a:ext cx="2980111" cy="523220"/>
          </a:xfrm>
          <a:prstGeom prst="rect">
            <a:avLst/>
          </a:prstGeom>
          <a:noFill/>
        </p:spPr>
        <p:txBody>
          <a:bodyPr wrap="none" rtlCol="0">
            <a:spAutoFit/>
          </a:bodyPr>
          <a:lstStyle/>
          <a:p>
            <a:pPr algn="ctr"/>
            <a:r>
              <a:rPr lang="en-US" sz="1400" dirty="0">
                <a:latin typeface="Open Sans" charset="0"/>
                <a:ea typeface="Open Sans" charset="0"/>
                <a:cs typeface="Open Sans" charset="0"/>
              </a:rPr>
              <a:t>Update to their own Emotions,</a:t>
            </a:r>
          </a:p>
          <a:p>
            <a:pPr algn="ctr"/>
            <a:r>
              <a:rPr lang="en-US" sz="1400" dirty="0">
                <a:latin typeface="Open Sans" charset="0"/>
                <a:ea typeface="Open Sans" charset="0"/>
                <a:cs typeface="Open Sans" charset="0"/>
              </a:rPr>
              <a:t>Goal, Desire, Health, HP, MP, Skills</a:t>
            </a:r>
          </a:p>
        </p:txBody>
      </p:sp>
      <p:sp>
        <p:nvSpPr>
          <p:cNvPr id="10" name="TextBox 9"/>
          <p:cNvSpPr txBox="1"/>
          <p:nvPr/>
        </p:nvSpPr>
        <p:spPr>
          <a:xfrm>
            <a:off x="5160611" y="6005318"/>
            <a:ext cx="2962286" cy="738664"/>
          </a:xfrm>
          <a:prstGeom prst="rect">
            <a:avLst/>
          </a:prstGeom>
          <a:noFill/>
        </p:spPr>
        <p:txBody>
          <a:bodyPr wrap="none" rtlCol="0">
            <a:spAutoFit/>
          </a:bodyPr>
          <a:lstStyle/>
          <a:p>
            <a:pPr algn="ctr"/>
            <a:r>
              <a:rPr lang="en-US" sz="1400" dirty="0">
                <a:latin typeface="Open Sans" charset="0"/>
                <a:ea typeface="Open Sans" charset="0"/>
                <a:cs typeface="Open Sans" charset="0"/>
              </a:rPr>
              <a:t>Update to position of items, </a:t>
            </a:r>
          </a:p>
          <a:p>
            <a:pPr algn="ctr"/>
            <a:r>
              <a:rPr lang="en-US" sz="1400" dirty="0">
                <a:latin typeface="Open Sans" charset="0"/>
                <a:ea typeface="Open Sans" charset="0"/>
                <a:cs typeface="Open Sans" charset="0"/>
              </a:rPr>
              <a:t>Ownership of items, Other NPC’s </a:t>
            </a:r>
          </a:p>
          <a:p>
            <a:pPr algn="ctr"/>
            <a:r>
              <a:rPr lang="en-US" sz="1400" dirty="0">
                <a:latin typeface="Open Sans" charset="0"/>
                <a:ea typeface="Open Sans" charset="0"/>
                <a:cs typeface="Open Sans" charset="0"/>
              </a:rPr>
              <a:t>Emotions.</a:t>
            </a:r>
          </a:p>
        </p:txBody>
      </p:sp>
    </p:spTree>
    <p:extLst>
      <p:ext uri="{BB962C8B-B14F-4D97-AF65-F5344CB8AC3E}">
        <p14:creationId xmlns:p14="http://schemas.microsoft.com/office/powerpoint/2010/main" val="17893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2123658"/>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Decision trees are fast, easily implemented, and simple to understand. They are the simplest decision making technique that we’ll look at, although extensions to the basic algorithm can make them quite sophisticated. They are used extensively to control characters and for other in-game decision making, such as animation control.</a:t>
            </a:r>
          </a:p>
        </p:txBody>
      </p:sp>
      <p:pic>
        <p:nvPicPr>
          <p:cNvPr id="2" name="Picture 1"/>
          <p:cNvPicPr>
            <a:picLocks noChangeAspect="1"/>
          </p:cNvPicPr>
          <p:nvPr/>
        </p:nvPicPr>
        <p:blipFill rotWithShape="1">
          <a:blip r:embed="rId2"/>
          <a:srcRect l="38872" t="33333" r="33016" b="33333"/>
          <a:stretch/>
        </p:blipFill>
        <p:spPr>
          <a:xfrm>
            <a:off x="3048000" y="3738606"/>
            <a:ext cx="4267200" cy="2844800"/>
          </a:xfrm>
          <a:prstGeom prst="rect">
            <a:avLst/>
          </a:prstGeom>
        </p:spPr>
      </p:pic>
    </p:spTree>
    <p:extLst>
      <p:ext uri="{BB962C8B-B14F-4D97-AF65-F5344CB8AC3E}">
        <p14:creationId xmlns:p14="http://schemas.microsoft.com/office/powerpoint/2010/main" val="887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5170646"/>
          </a:xfrm>
          <a:prstGeom prst="rect">
            <a:avLst/>
          </a:prstGeom>
          <a:noFill/>
        </p:spPr>
        <p:txBody>
          <a:bodyPr wrap="square" rtlCol="0">
            <a:spAutoFit/>
          </a:bodyPr>
          <a:lstStyle/>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path taken by the algorithm is highlighted, showing the arrival at a single action, which may then be executed by the character.</a:t>
            </a: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just"/>
            <a:endParaRPr lang="en-GB" altLang="en-US" sz="2200" dirty="0">
              <a:latin typeface="Open Sans"/>
              <a:ea typeface="Tahoma" panose="020B0604030504040204" pitchFamily="34" charset="0"/>
              <a:cs typeface="Tahoma" panose="020B0604030504040204" pitchFamily="34" charset="0"/>
            </a:endParaRPr>
          </a:p>
          <a:p>
            <a:pPr algn="ctr"/>
            <a:r>
              <a:rPr lang="en-GB" altLang="en-US" sz="2200" dirty="0">
                <a:latin typeface="Open Sans"/>
                <a:ea typeface="Tahoma" panose="020B0604030504040204" pitchFamily="34" charset="0"/>
                <a:cs typeface="Tahoma" panose="020B0604030504040204" pitchFamily="34" charset="0"/>
              </a:rPr>
              <a:t>The decision tree with a decision made</a:t>
            </a:r>
          </a:p>
        </p:txBody>
      </p:sp>
      <p:pic>
        <p:nvPicPr>
          <p:cNvPr id="3" name="Picture 2"/>
          <p:cNvPicPr>
            <a:picLocks noChangeAspect="1"/>
          </p:cNvPicPr>
          <p:nvPr/>
        </p:nvPicPr>
        <p:blipFill rotWithShape="1">
          <a:blip r:embed="rId2"/>
          <a:srcRect l="40044" t="19792" r="31845" b="45833"/>
          <a:stretch/>
        </p:blipFill>
        <p:spPr>
          <a:xfrm>
            <a:off x="2590802" y="2743202"/>
            <a:ext cx="4876798" cy="3352798"/>
          </a:xfrm>
          <a:prstGeom prst="rect">
            <a:avLst/>
          </a:prstGeom>
        </p:spPr>
      </p:pic>
    </p:spTree>
    <p:extLst>
      <p:ext uri="{BB962C8B-B14F-4D97-AF65-F5344CB8AC3E}">
        <p14:creationId xmlns:p14="http://schemas.microsoft.com/office/powerpoint/2010/main" val="302814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Trees</a:t>
            </a:r>
          </a:p>
        </p:txBody>
      </p:sp>
      <p:sp>
        <p:nvSpPr>
          <p:cNvPr id="4" name="TextBox 3"/>
          <p:cNvSpPr txBox="1"/>
          <p:nvPr/>
        </p:nvSpPr>
        <p:spPr>
          <a:xfrm>
            <a:off x="914401" y="1600200"/>
            <a:ext cx="8077200" cy="1785104"/>
          </a:xfrm>
          <a:prstGeom prst="rect">
            <a:avLst/>
          </a:prstGeom>
          <a:noFill/>
        </p:spPr>
        <p:txBody>
          <a:bodyPr wrap="square" rtlCol="0">
            <a:spAutoFit/>
          </a:bodyPr>
          <a:lstStyle/>
          <a:p>
            <a:pPr algn="just"/>
            <a:r>
              <a:rPr lang="en-GB" altLang="en-US" sz="2200" b="1" dirty="0">
                <a:latin typeface="Open Sans"/>
                <a:ea typeface="Tahoma" panose="020B0604030504040204" pitchFamily="34" charset="0"/>
                <a:cs typeface="Tahoma" panose="020B0604030504040204" pitchFamily="34" charset="0"/>
              </a:rPr>
              <a:t>Combinations of Decisions</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decision tree is efficient because the decisions are typically very simple. Each decision makes only one test. When Boolean combinations of tests are required, the tree structure represents this.</a:t>
            </a:r>
          </a:p>
        </p:txBody>
      </p:sp>
      <p:pic>
        <p:nvPicPr>
          <p:cNvPr id="2" name="Picture 1"/>
          <p:cNvPicPr>
            <a:picLocks noChangeAspect="1"/>
          </p:cNvPicPr>
          <p:nvPr/>
        </p:nvPicPr>
        <p:blipFill rotWithShape="1">
          <a:blip r:embed="rId2"/>
          <a:srcRect l="36530" t="39584" r="30088" b="22916"/>
          <a:stretch/>
        </p:blipFill>
        <p:spPr>
          <a:xfrm>
            <a:off x="3429000" y="3385304"/>
            <a:ext cx="5334000" cy="3183938"/>
          </a:xfrm>
          <a:prstGeom prst="rect">
            <a:avLst/>
          </a:prstGeom>
        </p:spPr>
      </p:pic>
      <p:sp>
        <p:nvSpPr>
          <p:cNvPr id="6" name="Rectangle 5"/>
          <p:cNvSpPr/>
          <p:nvPr/>
        </p:nvSpPr>
        <p:spPr>
          <a:xfrm>
            <a:off x="1752600" y="4700155"/>
            <a:ext cx="1757785" cy="1107996"/>
          </a:xfrm>
          <a:prstGeom prst="rect">
            <a:avLst/>
          </a:prstGeom>
        </p:spPr>
        <p:txBody>
          <a:bodyPr wrap="square">
            <a:spAutoFit/>
          </a:bodyPr>
          <a:lstStyle/>
          <a:p>
            <a:pPr algn="r"/>
            <a:r>
              <a:rPr lang="en-GB" sz="2200" dirty="0">
                <a:latin typeface="+mj-lt"/>
              </a:rPr>
              <a:t>Trees representing AND </a:t>
            </a:r>
            <a:r>
              <a:rPr lang="en-GB" sz="2200" dirty="0" err="1">
                <a:latin typeface="+mj-lt"/>
              </a:rPr>
              <a:t>and</a:t>
            </a:r>
            <a:r>
              <a:rPr lang="en-GB" sz="2200" dirty="0">
                <a:latin typeface="+mj-lt"/>
              </a:rPr>
              <a:t> OR</a:t>
            </a:r>
            <a:endParaRPr lang="en-US" sz="2200" dirty="0">
              <a:latin typeface="+mj-lt"/>
            </a:endParaRPr>
          </a:p>
        </p:txBody>
      </p:sp>
    </p:spTree>
    <p:extLst>
      <p:ext uri="{BB962C8B-B14F-4D97-AF65-F5344CB8AC3E}">
        <p14:creationId xmlns:p14="http://schemas.microsoft.com/office/powerpoint/2010/main" val="84218971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843</TotalTime>
  <Words>1116</Words>
  <Application>Microsoft Office PowerPoint</Application>
  <PresentationFormat>On-screen Show (4:3)</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Open Sans</vt:lpstr>
      <vt:lpstr>Tahoma</vt:lpstr>
      <vt:lpstr>Template PPT 2015</vt:lpstr>
      <vt:lpstr>Decision Making:  Decision Tree &amp; State Machines  Session 07</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19</cp:revision>
  <dcterms:created xsi:type="dcterms:W3CDTF">2015-05-04T03:33:03Z</dcterms:created>
  <dcterms:modified xsi:type="dcterms:W3CDTF">2017-11-29T07:43:33Z</dcterms:modified>
</cp:coreProperties>
</file>