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6" r:id="rId2"/>
    <p:sldId id="265" r:id="rId3"/>
    <p:sldId id="264"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69"/>
            <p14:sldId id="270"/>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s.umd.edu/class/spring2013/cmsc425/Lects/lect2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Behaviour Trees</a:t>
            </a:r>
            <a:br>
              <a:rPr lang="en-AU" dirty="0">
                <a:solidFill>
                  <a:schemeClr val="bg1"/>
                </a:solidFill>
              </a:rPr>
            </a:br>
            <a:br>
              <a:rPr lang="en-AU" dirty="0">
                <a:solidFill>
                  <a:schemeClr val="bg1"/>
                </a:solidFill>
              </a:rPr>
            </a:br>
            <a:r>
              <a:rPr lang="en-US" sz="2800" dirty="0">
                <a:solidFill>
                  <a:schemeClr val="bg1"/>
                </a:solidFill>
              </a:rPr>
              <a:t>Session 08</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Decorators</a:t>
            </a:r>
          </a:p>
        </p:txBody>
      </p:sp>
      <p:sp>
        <p:nvSpPr>
          <p:cNvPr id="8" name="Rectangle 7"/>
          <p:cNvSpPr/>
          <p:nvPr/>
        </p:nvSpPr>
        <p:spPr>
          <a:xfrm>
            <a:off x="990600" y="6046113"/>
            <a:ext cx="7848600" cy="430887"/>
          </a:xfrm>
          <a:prstGeom prst="rect">
            <a:avLst/>
          </a:prstGeom>
        </p:spPr>
        <p:txBody>
          <a:bodyPr wrap="square">
            <a:spAutoFit/>
          </a:bodyPr>
          <a:lstStyle/>
          <a:p>
            <a:pPr algn="ctr"/>
            <a:r>
              <a:rPr lang="en-GB" sz="2200" dirty="0">
                <a:latin typeface="+mj-lt"/>
              </a:rPr>
              <a:t>Example behaviour tree</a:t>
            </a:r>
          </a:p>
        </p:txBody>
      </p:sp>
      <p:pic>
        <p:nvPicPr>
          <p:cNvPr id="2" name="Picture 1"/>
          <p:cNvPicPr>
            <a:picLocks noChangeAspect="1"/>
          </p:cNvPicPr>
          <p:nvPr/>
        </p:nvPicPr>
        <p:blipFill rotWithShape="1">
          <a:blip r:embed="rId2"/>
          <a:srcRect l="31845" t="20834" r="24817" b="17708"/>
          <a:stretch/>
        </p:blipFill>
        <p:spPr>
          <a:xfrm>
            <a:off x="2095500" y="1496236"/>
            <a:ext cx="5638800" cy="4495800"/>
          </a:xfrm>
          <a:prstGeom prst="rect">
            <a:avLst/>
          </a:prstGeom>
        </p:spPr>
      </p:pic>
    </p:spTree>
    <p:extLst>
      <p:ext uri="{BB962C8B-B14F-4D97-AF65-F5344CB8AC3E}">
        <p14:creationId xmlns:p14="http://schemas.microsoft.com/office/powerpoint/2010/main" val="133722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Decorators</a:t>
            </a:r>
          </a:p>
        </p:txBody>
      </p:sp>
      <p:sp>
        <p:nvSpPr>
          <p:cNvPr id="8" name="Rectangle 7"/>
          <p:cNvSpPr/>
          <p:nvPr/>
        </p:nvSpPr>
        <p:spPr>
          <a:xfrm>
            <a:off x="990600" y="1728787"/>
            <a:ext cx="7848600" cy="4832092"/>
          </a:xfrm>
          <a:prstGeom prst="rect">
            <a:avLst/>
          </a:prstGeom>
        </p:spPr>
        <p:txBody>
          <a:bodyPr wrap="square">
            <a:spAutoFit/>
          </a:bodyPr>
          <a:lstStyle/>
          <a:p>
            <a:pPr algn="just"/>
            <a:r>
              <a:rPr lang="en-GB" sz="2200" b="1" dirty="0">
                <a:latin typeface="Open Sans"/>
              </a:rPr>
              <a:t>Guarding Resources with Decorators</a:t>
            </a:r>
          </a:p>
          <a:p>
            <a:pPr marL="342900" indent="-342900" algn="just">
              <a:buFont typeface="Arial" panose="020B0604020202020204" pitchFamily="34" charset="0"/>
              <a:buChar char="•"/>
            </a:pPr>
            <a:r>
              <a:rPr lang="en-GB" sz="2200" dirty="0">
                <a:latin typeface="Open Sans"/>
              </a:rPr>
              <a:t>Often, parts of a behaviour tree need to have access to some limited resource. In the example this was the skeleton of the character. The animation engine can only play one animation on each part of the skeleton at any time. If the character’s hands are moving through the reload animation, they can’t be asked to wave.</a:t>
            </a:r>
          </a:p>
          <a:p>
            <a:pPr algn="just"/>
            <a:endParaRPr lang="en-GB" sz="2200" dirty="0">
              <a:latin typeface="Open Sans"/>
            </a:endParaRPr>
          </a:p>
          <a:p>
            <a:pPr algn="just"/>
            <a:endParaRPr lang="en-GB" sz="2200" dirty="0">
              <a:latin typeface="Open Sans"/>
            </a:endParaRPr>
          </a:p>
          <a:p>
            <a:pPr algn="just"/>
            <a:endParaRPr lang="en-GB" sz="2200" dirty="0">
              <a:latin typeface="Open Sans"/>
            </a:endParaRPr>
          </a:p>
          <a:p>
            <a:pPr algn="just"/>
            <a:endParaRPr lang="en-GB" sz="2200" dirty="0">
              <a:latin typeface="Open Sans"/>
            </a:endParaRPr>
          </a:p>
          <a:p>
            <a:pPr algn="just"/>
            <a:endParaRPr lang="en-GB" sz="2200" dirty="0">
              <a:latin typeface="Open Sans"/>
            </a:endParaRPr>
          </a:p>
          <a:p>
            <a:pPr algn="just"/>
            <a:endParaRPr lang="en-GB" sz="2200" dirty="0">
              <a:latin typeface="Open Sans"/>
            </a:endParaRPr>
          </a:p>
          <a:p>
            <a:pPr algn="ctr"/>
            <a:r>
              <a:rPr lang="en-GB" sz="2200" dirty="0">
                <a:latin typeface="Open Sans"/>
              </a:rPr>
              <a:t>Guarding a resource using a Condition and Selector</a:t>
            </a:r>
          </a:p>
        </p:txBody>
      </p:sp>
      <p:pic>
        <p:nvPicPr>
          <p:cNvPr id="2" name="Picture 1"/>
          <p:cNvPicPr>
            <a:picLocks noChangeAspect="1"/>
          </p:cNvPicPr>
          <p:nvPr/>
        </p:nvPicPr>
        <p:blipFill rotWithShape="1">
          <a:blip r:embed="rId2"/>
          <a:srcRect l="42387" t="32292" r="35359" b="46874"/>
          <a:stretch/>
        </p:blipFill>
        <p:spPr>
          <a:xfrm>
            <a:off x="3163529" y="4252452"/>
            <a:ext cx="3502742" cy="1843548"/>
          </a:xfrm>
          <a:prstGeom prst="rect">
            <a:avLst/>
          </a:prstGeom>
        </p:spPr>
      </p:pic>
    </p:spTree>
    <p:extLst>
      <p:ext uri="{BB962C8B-B14F-4D97-AF65-F5344CB8AC3E}">
        <p14:creationId xmlns:p14="http://schemas.microsoft.com/office/powerpoint/2010/main" val="142437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Concurrency and Timing</a:t>
            </a:r>
          </a:p>
        </p:txBody>
      </p:sp>
      <p:sp>
        <p:nvSpPr>
          <p:cNvPr id="8" name="Rectangle 7"/>
          <p:cNvSpPr/>
          <p:nvPr/>
        </p:nvSpPr>
        <p:spPr>
          <a:xfrm>
            <a:off x="990600" y="1728787"/>
            <a:ext cx="7848600" cy="449353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One approach to implementing this concurrency is to imagine each behaviour tree is running in its own thread. That way an Action can take seconds to carry out: the thread just sleeps while it is happening and wakes again to return True back to whatever task was above it in the tree.</a:t>
            </a:r>
          </a:p>
          <a:p>
            <a:pPr marL="342900" indent="-342900" algn="just">
              <a:buFont typeface="Arial" panose="020B0604020202020204" pitchFamily="34" charset="0"/>
              <a:buChar char="•"/>
            </a:pPr>
            <a:r>
              <a:rPr lang="en-GB" sz="2200" dirty="0">
                <a:latin typeface="Open Sans"/>
              </a:rPr>
              <a:t>A more difficult approach is to merge behaviour trees with the kind of cooperative multitasking and scheduling algorithms.</a:t>
            </a:r>
          </a:p>
          <a:p>
            <a:pPr marL="342900" indent="-342900" algn="just">
              <a:buFont typeface="Arial" panose="020B0604020202020204" pitchFamily="34" charset="0"/>
              <a:buChar char="•"/>
            </a:pPr>
            <a:r>
              <a:rPr lang="en-GB" sz="2200" dirty="0">
                <a:latin typeface="Open Sans"/>
              </a:rPr>
              <a:t>In practice, it can be highly wasteful to run lots of threads at the same time, and even on multi-core machines we might need to use a cooperative multitasking approach, with one thread running on each core and any number of lightweight or software threads running on each.</a:t>
            </a:r>
          </a:p>
        </p:txBody>
      </p:sp>
    </p:spTree>
    <p:extLst>
      <p:ext uri="{BB962C8B-B14F-4D97-AF65-F5344CB8AC3E}">
        <p14:creationId xmlns:p14="http://schemas.microsoft.com/office/powerpoint/2010/main" val="98815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Concurrency and Timing</a:t>
            </a:r>
          </a:p>
        </p:txBody>
      </p:sp>
      <p:sp>
        <p:nvSpPr>
          <p:cNvPr id="8" name="Rectangle 7"/>
          <p:cNvSpPr/>
          <p:nvPr/>
        </p:nvSpPr>
        <p:spPr>
          <a:xfrm>
            <a:off x="990600" y="1600200"/>
            <a:ext cx="7848600" cy="5170646"/>
          </a:xfrm>
          <a:prstGeom prst="rect">
            <a:avLst/>
          </a:prstGeom>
        </p:spPr>
        <p:txBody>
          <a:bodyPr wrap="square">
            <a:spAutoFit/>
          </a:bodyPr>
          <a:lstStyle/>
          <a:p>
            <a:pPr algn="just"/>
            <a:r>
              <a:rPr lang="en-GB" sz="2200" b="1" dirty="0">
                <a:latin typeface="Open Sans"/>
              </a:rPr>
              <a:t>The Parallel Task</a:t>
            </a:r>
          </a:p>
          <a:p>
            <a:pPr marL="342900" indent="-342900" algn="just">
              <a:buFont typeface="Arial" panose="020B0604020202020204" pitchFamily="34" charset="0"/>
              <a:buChar char="•"/>
            </a:pPr>
            <a:r>
              <a:rPr lang="en-GB" sz="2200" dirty="0">
                <a:latin typeface="Open Sans"/>
              </a:rPr>
              <a:t>In our new concurrent world, we can make use of a third Composite task. It is called “Parallel,” and along with Selector and Sequence it forms the backbone of almost all behaviour trees.</a:t>
            </a:r>
          </a:p>
          <a:p>
            <a:pPr marL="342900" indent="-342900" algn="just">
              <a:buFont typeface="Arial" panose="020B0604020202020204" pitchFamily="34" charset="0"/>
              <a:buChar char="•"/>
            </a:pPr>
            <a:r>
              <a:rPr lang="en-GB" sz="2200" dirty="0">
                <a:latin typeface="Open Sans"/>
              </a:rPr>
              <a:t>The Parallel task acts in a similar way to the Sequence task. It has a set of child tasks, and it runs them until one of them fails. At that point, the Parallel task as a whole fails. If all of the child tasks complete successfully, the Parallel task returns with success. In this way, it is identical to the Sequence task and its non-deterministic variations.</a:t>
            </a:r>
          </a:p>
          <a:p>
            <a:pPr marL="342900" indent="-342900" algn="just">
              <a:buFont typeface="Arial" panose="020B0604020202020204" pitchFamily="34" charset="0"/>
              <a:buChar char="•"/>
            </a:pPr>
            <a:r>
              <a:rPr lang="en-GB" sz="2200" dirty="0">
                <a:latin typeface="Open Sans"/>
              </a:rPr>
              <a:t>The difference is the way it runs those tasks. Rather than running them one at a time, it runs them all simultaneously. We can think of it as creating a bunch of new threads, one per child, and setting the child tasks off together.</a:t>
            </a:r>
          </a:p>
        </p:txBody>
      </p:sp>
    </p:spTree>
    <p:extLst>
      <p:ext uri="{BB962C8B-B14F-4D97-AF65-F5344CB8AC3E}">
        <p14:creationId xmlns:p14="http://schemas.microsoft.com/office/powerpoint/2010/main" val="51775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Concurrency and Timing</a:t>
            </a:r>
          </a:p>
        </p:txBody>
      </p:sp>
      <p:sp>
        <p:nvSpPr>
          <p:cNvPr id="8" name="Rectangle 7"/>
          <p:cNvSpPr/>
          <p:nvPr/>
        </p:nvSpPr>
        <p:spPr>
          <a:xfrm>
            <a:off x="1143001" y="4572000"/>
            <a:ext cx="7848600" cy="430887"/>
          </a:xfrm>
          <a:prstGeom prst="rect">
            <a:avLst/>
          </a:prstGeom>
        </p:spPr>
        <p:txBody>
          <a:bodyPr wrap="square">
            <a:spAutoFit/>
          </a:bodyPr>
          <a:lstStyle/>
          <a:p>
            <a:pPr algn="ctr"/>
            <a:r>
              <a:rPr lang="en-GB" sz="2200" dirty="0">
                <a:latin typeface="+mj-lt"/>
              </a:rPr>
              <a:t>Using Parallel to implement group behaviour</a:t>
            </a:r>
          </a:p>
        </p:txBody>
      </p:sp>
      <p:pic>
        <p:nvPicPr>
          <p:cNvPr id="2" name="Picture 1"/>
          <p:cNvPicPr>
            <a:picLocks noChangeAspect="1"/>
          </p:cNvPicPr>
          <p:nvPr/>
        </p:nvPicPr>
        <p:blipFill rotWithShape="1">
          <a:blip r:embed="rId2"/>
          <a:srcRect l="2562" t="31250" r="25402" b="31250"/>
          <a:stretch/>
        </p:blipFill>
        <p:spPr>
          <a:xfrm>
            <a:off x="199102" y="1801580"/>
            <a:ext cx="8944898" cy="2618020"/>
          </a:xfrm>
          <a:prstGeom prst="rect">
            <a:avLst/>
          </a:prstGeom>
        </p:spPr>
      </p:pic>
    </p:spTree>
    <p:extLst>
      <p:ext uri="{BB962C8B-B14F-4D97-AF65-F5344CB8AC3E}">
        <p14:creationId xmlns:p14="http://schemas.microsoft.com/office/powerpoint/2010/main" val="338696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Concurrency and Timing</a:t>
            </a:r>
          </a:p>
        </p:txBody>
      </p:sp>
      <p:sp>
        <p:nvSpPr>
          <p:cNvPr id="8" name="Rectangle 7"/>
          <p:cNvSpPr/>
          <p:nvPr/>
        </p:nvSpPr>
        <p:spPr>
          <a:xfrm>
            <a:off x="914400" y="1828800"/>
            <a:ext cx="7848600" cy="430887"/>
          </a:xfrm>
          <a:prstGeom prst="rect">
            <a:avLst/>
          </a:prstGeom>
        </p:spPr>
        <p:txBody>
          <a:bodyPr wrap="square">
            <a:spAutoFit/>
          </a:bodyPr>
          <a:lstStyle/>
          <a:p>
            <a:r>
              <a:rPr lang="en-GB" sz="2200" b="1" dirty="0">
                <a:latin typeface="Open Sans"/>
              </a:rPr>
              <a:t>The Parallel Task for Condition Checking</a:t>
            </a:r>
          </a:p>
        </p:txBody>
      </p:sp>
      <p:pic>
        <p:nvPicPr>
          <p:cNvPr id="3" name="Picture 2"/>
          <p:cNvPicPr>
            <a:picLocks noChangeAspect="1"/>
          </p:cNvPicPr>
          <p:nvPr/>
        </p:nvPicPr>
        <p:blipFill rotWithShape="1">
          <a:blip r:embed="rId2"/>
          <a:srcRect l="42972" t="37500" r="37702" b="45833"/>
          <a:stretch/>
        </p:blipFill>
        <p:spPr>
          <a:xfrm>
            <a:off x="3276600" y="2289130"/>
            <a:ext cx="3124200" cy="1514764"/>
          </a:xfrm>
          <a:prstGeom prst="rect">
            <a:avLst/>
          </a:prstGeom>
        </p:spPr>
      </p:pic>
      <p:sp>
        <p:nvSpPr>
          <p:cNvPr id="4" name="Rectangle 3"/>
          <p:cNvSpPr/>
          <p:nvPr/>
        </p:nvSpPr>
        <p:spPr>
          <a:xfrm>
            <a:off x="2595806" y="3801382"/>
            <a:ext cx="4615366" cy="430887"/>
          </a:xfrm>
          <a:prstGeom prst="rect">
            <a:avLst/>
          </a:prstGeom>
        </p:spPr>
        <p:txBody>
          <a:bodyPr wrap="none">
            <a:spAutoFit/>
          </a:bodyPr>
          <a:lstStyle/>
          <a:p>
            <a:r>
              <a:rPr lang="en-GB" sz="2200" dirty="0">
                <a:latin typeface="+mj-lt"/>
              </a:rPr>
              <a:t>Using Sequence to enforce a Condition</a:t>
            </a:r>
            <a:endParaRPr lang="en-US" sz="2200" dirty="0">
              <a:latin typeface="+mj-lt"/>
            </a:endParaRPr>
          </a:p>
        </p:txBody>
      </p:sp>
      <p:pic>
        <p:nvPicPr>
          <p:cNvPr id="6" name="Picture 5"/>
          <p:cNvPicPr>
            <a:picLocks noChangeAspect="1"/>
          </p:cNvPicPr>
          <p:nvPr/>
        </p:nvPicPr>
        <p:blipFill rotWithShape="1">
          <a:blip r:embed="rId3"/>
          <a:srcRect l="43558" t="40625" r="35944" b="32291"/>
          <a:stretch/>
        </p:blipFill>
        <p:spPr>
          <a:xfrm>
            <a:off x="3505199" y="4325546"/>
            <a:ext cx="2667000" cy="1981200"/>
          </a:xfrm>
          <a:prstGeom prst="rect">
            <a:avLst/>
          </a:prstGeom>
        </p:spPr>
      </p:pic>
      <p:sp>
        <p:nvSpPr>
          <p:cNvPr id="7" name="Rectangle 6"/>
          <p:cNvSpPr/>
          <p:nvPr/>
        </p:nvSpPr>
        <p:spPr>
          <a:xfrm>
            <a:off x="2533019" y="6325193"/>
            <a:ext cx="4858381" cy="430887"/>
          </a:xfrm>
          <a:prstGeom prst="rect">
            <a:avLst/>
          </a:prstGeom>
        </p:spPr>
        <p:txBody>
          <a:bodyPr wrap="none">
            <a:spAutoFit/>
          </a:bodyPr>
          <a:lstStyle/>
          <a:p>
            <a:r>
              <a:rPr lang="en-GB" sz="2200" dirty="0">
                <a:latin typeface="+mj-lt"/>
              </a:rPr>
              <a:t>Using Parallel to keep track of Conditions</a:t>
            </a:r>
            <a:endParaRPr lang="en-US" sz="2200" dirty="0">
              <a:latin typeface="+mj-lt"/>
            </a:endParaRPr>
          </a:p>
        </p:txBody>
      </p:sp>
    </p:spTree>
    <p:extLst>
      <p:ext uri="{BB962C8B-B14F-4D97-AF65-F5344CB8AC3E}">
        <p14:creationId xmlns:p14="http://schemas.microsoft.com/office/powerpoint/2010/main" val="339993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Concurrency and Timing</a:t>
            </a:r>
          </a:p>
        </p:txBody>
      </p:sp>
      <p:sp>
        <p:nvSpPr>
          <p:cNvPr id="8" name="Rectangle 7"/>
          <p:cNvSpPr/>
          <p:nvPr/>
        </p:nvSpPr>
        <p:spPr>
          <a:xfrm>
            <a:off x="914400" y="1828800"/>
            <a:ext cx="7848600" cy="430887"/>
          </a:xfrm>
          <a:prstGeom prst="rect">
            <a:avLst/>
          </a:prstGeom>
        </p:spPr>
        <p:txBody>
          <a:bodyPr wrap="square">
            <a:spAutoFit/>
          </a:bodyPr>
          <a:lstStyle/>
          <a:p>
            <a:r>
              <a:rPr lang="en-GB" sz="2200" b="1" dirty="0">
                <a:latin typeface="Open Sans"/>
              </a:rPr>
              <a:t>Intra-Task Behaviour</a:t>
            </a:r>
          </a:p>
        </p:txBody>
      </p:sp>
      <p:sp>
        <p:nvSpPr>
          <p:cNvPr id="7" name="Rectangle 6"/>
          <p:cNvSpPr/>
          <p:nvPr/>
        </p:nvSpPr>
        <p:spPr>
          <a:xfrm>
            <a:off x="2533019" y="6325193"/>
            <a:ext cx="5161028" cy="430887"/>
          </a:xfrm>
          <a:prstGeom prst="rect">
            <a:avLst/>
          </a:prstGeom>
        </p:spPr>
        <p:txBody>
          <a:bodyPr wrap="none">
            <a:spAutoFit/>
          </a:bodyPr>
          <a:lstStyle/>
          <a:p>
            <a:r>
              <a:rPr lang="en-GB" sz="2200" dirty="0">
                <a:latin typeface="+mj-lt"/>
              </a:rPr>
              <a:t>A behaviour tree version of a state machine</a:t>
            </a:r>
            <a:endParaRPr lang="en-US" sz="2200" dirty="0">
              <a:latin typeface="+mj-lt"/>
            </a:endParaRPr>
          </a:p>
        </p:txBody>
      </p:sp>
      <p:pic>
        <p:nvPicPr>
          <p:cNvPr id="2" name="Picture 1"/>
          <p:cNvPicPr>
            <a:picLocks noChangeAspect="1"/>
          </p:cNvPicPr>
          <p:nvPr/>
        </p:nvPicPr>
        <p:blipFill rotWithShape="1">
          <a:blip r:embed="rId2"/>
          <a:srcRect l="33602" t="34375" r="27746" b="15625"/>
          <a:stretch/>
        </p:blipFill>
        <p:spPr>
          <a:xfrm>
            <a:off x="2133600" y="2233924"/>
            <a:ext cx="5715000" cy="4156362"/>
          </a:xfrm>
          <a:prstGeom prst="rect">
            <a:avLst/>
          </a:prstGeom>
        </p:spPr>
      </p:pic>
    </p:spTree>
    <p:extLst>
      <p:ext uri="{BB962C8B-B14F-4D97-AF65-F5344CB8AC3E}">
        <p14:creationId xmlns:p14="http://schemas.microsoft.com/office/powerpoint/2010/main" val="311218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7106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Decision Making, </a:t>
            </a:r>
            <a:r>
              <a:rPr lang="en-AU" sz="2200" dirty="0">
                <a:latin typeface="Open Sans"/>
                <a:ea typeface="Tahoma" panose="020B0604030504040204" pitchFamily="34" charset="0"/>
                <a:cs typeface="Tahoma" panose="020B0604030504040204" pitchFamily="34" charset="0"/>
                <a:hlinkClick r:id="rId2"/>
              </a:rPr>
              <a:t>https://www.cs.umd.edu/class/spring2013/cmsc425/Lects/lect20.pdf</a:t>
            </a:r>
            <a:r>
              <a:rPr lang="en-AU" sz="2200" dirty="0">
                <a:latin typeface="Open Sans"/>
                <a:ea typeface="Tahoma" panose="020B0604030504040204" pitchFamily="34" charset="0"/>
                <a:cs typeface="Tahoma" panose="020B0604030504040204" pitchFamily="34" charset="0"/>
              </a:rPr>
              <a:t> </a:t>
            </a:r>
            <a:endParaRPr lang="en-GB" alt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879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a:ea typeface="Tahoma" panose="020B0604030504040204" pitchFamily="34" charset="0"/>
                <a:cs typeface="Arial" pitchFamily="34" charset="0"/>
              </a:rPr>
              <a:t>LO </a:t>
            </a:r>
            <a:r>
              <a:rPr lang="en-US" dirty="0">
                <a:ea typeface="Tahoma" panose="020B0604030504040204" pitchFamily="34" charset="0"/>
                <a:cs typeface="Arial" pitchFamily="34" charset="0"/>
              </a:rPr>
              <a:t>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200" dirty="0"/>
              <a:t> Implementing Behavior Trees</a:t>
            </a:r>
          </a:p>
          <a:p>
            <a:r>
              <a:rPr lang="en-US" sz="2200" dirty="0"/>
              <a:t>Decorators</a:t>
            </a:r>
          </a:p>
          <a:p>
            <a:r>
              <a:rPr lang="en-US" sz="2200" dirty="0"/>
              <a:t>Concurrency and Timing</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Behaviour Trees</a:t>
            </a:r>
          </a:p>
        </p:txBody>
      </p:sp>
      <p:sp>
        <p:nvSpPr>
          <p:cNvPr id="8" name="Rectangle 7"/>
          <p:cNvSpPr/>
          <p:nvPr/>
        </p:nvSpPr>
        <p:spPr>
          <a:xfrm>
            <a:off x="1295400" y="1676400"/>
            <a:ext cx="7162800" cy="4832092"/>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Behaviour trees have become a popular tool for creating AI characters. </a:t>
            </a:r>
          </a:p>
          <a:p>
            <a:pPr marL="342900" indent="-342900" algn="just">
              <a:buFont typeface="Arial" panose="020B0604020202020204" pitchFamily="34" charset="0"/>
              <a:buChar char="•"/>
            </a:pPr>
            <a:r>
              <a:rPr lang="en-GB" sz="2200" b="1" dirty="0">
                <a:latin typeface="Open Sans"/>
              </a:rPr>
              <a:t>Halo 2 </a:t>
            </a:r>
            <a:r>
              <a:rPr lang="en-GB" sz="2200" dirty="0">
                <a:latin typeface="Open Sans"/>
              </a:rPr>
              <a:t>(2004) was one of the first high-profile games for which the use of behaviour trees was described in detail and since then many more games have followed suit.</a:t>
            </a:r>
          </a:p>
          <a:p>
            <a:pPr marL="342900" indent="-342900" algn="just">
              <a:buFont typeface="Arial" panose="020B0604020202020204" pitchFamily="34" charset="0"/>
              <a:buChar char="•"/>
            </a:pPr>
            <a:r>
              <a:rPr lang="en-GB" sz="2200" dirty="0">
                <a:latin typeface="Open Sans"/>
              </a:rPr>
              <a:t>Behaviour trees have a lot in common with Hierarchical State Machines but, instead of a state, the main building block of a behaviour tree is a task. </a:t>
            </a:r>
          </a:p>
          <a:p>
            <a:pPr marL="342900" indent="-342900" algn="just">
              <a:buFont typeface="Arial" panose="020B0604020202020204" pitchFamily="34" charset="0"/>
              <a:buChar char="•"/>
            </a:pPr>
            <a:r>
              <a:rPr lang="en-GB" sz="2200" dirty="0">
                <a:latin typeface="Open Sans"/>
              </a:rPr>
              <a:t>A task can be something as simple as looking up the value of a variable in the game state, or executing an animation.</a:t>
            </a:r>
          </a:p>
          <a:p>
            <a:pPr marL="342900" indent="-342900" algn="just">
              <a:buFont typeface="Arial" panose="020B0604020202020204" pitchFamily="34" charset="0"/>
              <a:buChar char="•"/>
            </a:pPr>
            <a:r>
              <a:rPr lang="en-GB" sz="2200" dirty="0">
                <a:latin typeface="Open Sans"/>
              </a:rPr>
              <a:t>Tasks are composed into sub-trees to represent more complex actions.</a:t>
            </a:r>
            <a:endParaRPr lang="en-US" sz="2200" dirty="0">
              <a:latin typeface="Open Sans"/>
            </a:endParaRPr>
          </a:p>
        </p:txBody>
      </p:sp>
    </p:spTree>
    <p:extLst>
      <p:ext uri="{BB962C8B-B14F-4D97-AF65-F5344CB8AC3E}">
        <p14:creationId xmlns:p14="http://schemas.microsoft.com/office/powerpoint/2010/main" val="144510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Behaviour Trees</a:t>
            </a:r>
          </a:p>
        </p:txBody>
      </p:sp>
      <p:sp>
        <p:nvSpPr>
          <p:cNvPr id="8" name="Rectangle 7"/>
          <p:cNvSpPr/>
          <p:nvPr/>
        </p:nvSpPr>
        <p:spPr>
          <a:xfrm>
            <a:off x="1295400" y="1600200"/>
            <a:ext cx="7162800" cy="5170646"/>
          </a:xfrm>
          <a:prstGeom prst="rect">
            <a:avLst/>
          </a:prstGeom>
        </p:spPr>
        <p:txBody>
          <a:bodyPr wrap="square">
            <a:spAutoFit/>
          </a:bodyPr>
          <a:lstStyle/>
          <a:p>
            <a:pPr algn="just"/>
            <a:r>
              <a:rPr lang="en-GB" sz="2200" b="1" dirty="0">
                <a:latin typeface="Open Sans"/>
              </a:rPr>
              <a:t>Types of Task</a:t>
            </a:r>
          </a:p>
          <a:p>
            <a:pPr algn="just"/>
            <a:r>
              <a:rPr lang="en-GB" sz="2200" dirty="0">
                <a:latin typeface="Open Sans"/>
              </a:rPr>
              <a:t>Our simple behaviour trees will consist of three kinds of tasks: Conditions, Actions, and Composites.</a:t>
            </a:r>
          </a:p>
          <a:p>
            <a:pPr marL="342900" indent="-342900" algn="just">
              <a:buFont typeface="Arial" panose="020B0604020202020204" pitchFamily="34" charset="0"/>
              <a:buChar char="•"/>
            </a:pPr>
            <a:r>
              <a:rPr lang="en-GB" sz="2200" b="1" dirty="0">
                <a:latin typeface="Open Sans"/>
              </a:rPr>
              <a:t>Conditions</a:t>
            </a:r>
          </a:p>
          <a:p>
            <a:pPr marL="354013" algn="just"/>
            <a:r>
              <a:rPr lang="en-GB" sz="2200" dirty="0">
                <a:latin typeface="Open Sans"/>
              </a:rPr>
              <a:t>Conditions test some property of the game</a:t>
            </a:r>
          </a:p>
          <a:p>
            <a:pPr marL="342900" indent="-342900" algn="just">
              <a:buFont typeface="Arial" panose="020B0604020202020204" pitchFamily="34" charset="0"/>
              <a:buChar char="•"/>
            </a:pPr>
            <a:r>
              <a:rPr lang="en-GB" sz="2200" b="1" dirty="0">
                <a:latin typeface="Open Sans"/>
              </a:rPr>
              <a:t>Actions</a:t>
            </a:r>
          </a:p>
          <a:p>
            <a:pPr marL="354013" algn="just"/>
            <a:r>
              <a:rPr lang="en-GB" sz="2200" dirty="0">
                <a:latin typeface="Open Sans"/>
              </a:rPr>
              <a:t>Actions alter the state of the game.</a:t>
            </a:r>
          </a:p>
          <a:p>
            <a:pPr marL="342900" indent="-342900" algn="just">
              <a:buFont typeface="Arial" panose="020B0604020202020204" pitchFamily="34" charset="0"/>
              <a:buChar char="•"/>
            </a:pPr>
            <a:r>
              <a:rPr lang="en-GB" sz="2200" b="1" dirty="0">
                <a:latin typeface="Open Sans"/>
              </a:rPr>
              <a:t>Composites</a:t>
            </a:r>
          </a:p>
          <a:p>
            <a:pPr marL="354013" algn="just"/>
            <a:r>
              <a:rPr lang="en-GB" sz="2200" dirty="0">
                <a:latin typeface="Open Sans"/>
              </a:rPr>
              <a:t>We’ll consider two types of Composite tasks: Selector and Sequence</a:t>
            </a:r>
          </a:p>
          <a:p>
            <a:pPr marL="800100" lvl="1" indent="-342900" algn="just">
              <a:buFont typeface="Arial" panose="020B0604020202020204" pitchFamily="34" charset="0"/>
              <a:buChar char="•"/>
            </a:pPr>
            <a:r>
              <a:rPr lang="en-GB" sz="2200" dirty="0">
                <a:latin typeface="Open Sans"/>
              </a:rPr>
              <a:t>A </a:t>
            </a:r>
            <a:r>
              <a:rPr lang="en-GB" sz="2200" b="1" dirty="0">
                <a:latin typeface="Open Sans"/>
              </a:rPr>
              <a:t>Selector</a:t>
            </a:r>
            <a:r>
              <a:rPr lang="en-GB" sz="2200" dirty="0">
                <a:latin typeface="Open Sans"/>
              </a:rPr>
              <a:t> will return immediately with a success status code when one of its children runs successfully</a:t>
            </a:r>
          </a:p>
          <a:p>
            <a:pPr marL="800100" lvl="1" indent="-342900" algn="just">
              <a:buFont typeface="Arial" panose="020B0604020202020204" pitchFamily="34" charset="0"/>
              <a:buChar char="•"/>
            </a:pPr>
            <a:r>
              <a:rPr lang="en-GB" sz="2200" dirty="0">
                <a:latin typeface="Open Sans"/>
              </a:rPr>
              <a:t>A </a:t>
            </a:r>
            <a:r>
              <a:rPr lang="en-GB" sz="2200" b="1" dirty="0">
                <a:latin typeface="Open Sans"/>
              </a:rPr>
              <a:t>Sequence</a:t>
            </a:r>
            <a:r>
              <a:rPr lang="en-GB" sz="2200" dirty="0">
                <a:latin typeface="Open Sans"/>
              </a:rPr>
              <a:t> will return immediately with a failure status code when one of its children fails.</a:t>
            </a:r>
            <a:endParaRPr lang="en-US" sz="2200" dirty="0">
              <a:latin typeface="Open Sans"/>
            </a:endParaRPr>
          </a:p>
        </p:txBody>
      </p:sp>
    </p:spTree>
    <p:extLst>
      <p:ext uri="{BB962C8B-B14F-4D97-AF65-F5344CB8AC3E}">
        <p14:creationId xmlns:p14="http://schemas.microsoft.com/office/powerpoint/2010/main" val="56714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Behaviour Trees</a:t>
            </a:r>
          </a:p>
        </p:txBody>
      </p:sp>
      <p:pic>
        <p:nvPicPr>
          <p:cNvPr id="2" name="Picture 1"/>
          <p:cNvPicPr>
            <a:picLocks noChangeAspect="1"/>
          </p:cNvPicPr>
          <p:nvPr/>
        </p:nvPicPr>
        <p:blipFill rotWithShape="1">
          <a:blip r:embed="rId2"/>
          <a:srcRect l="41801" t="23958" r="37116" b="52083"/>
          <a:stretch/>
        </p:blipFill>
        <p:spPr>
          <a:xfrm>
            <a:off x="2895600" y="1371600"/>
            <a:ext cx="3657600" cy="2336798"/>
          </a:xfrm>
          <a:prstGeom prst="rect">
            <a:avLst/>
          </a:prstGeom>
        </p:spPr>
      </p:pic>
      <p:pic>
        <p:nvPicPr>
          <p:cNvPr id="3" name="Picture 2"/>
          <p:cNvPicPr>
            <a:picLocks noChangeAspect="1"/>
          </p:cNvPicPr>
          <p:nvPr/>
        </p:nvPicPr>
        <p:blipFill rotWithShape="1">
          <a:blip r:embed="rId2"/>
          <a:srcRect l="41215" t="60417" r="38287" b="18750"/>
          <a:stretch/>
        </p:blipFill>
        <p:spPr>
          <a:xfrm>
            <a:off x="2895600" y="4114800"/>
            <a:ext cx="3555998" cy="2031998"/>
          </a:xfrm>
          <a:prstGeom prst="rect">
            <a:avLst/>
          </a:prstGeom>
        </p:spPr>
      </p:pic>
      <p:sp>
        <p:nvSpPr>
          <p:cNvPr id="4" name="Rectangle 3"/>
          <p:cNvSpPr/>
          <p:nvPr/>
        </p:nvSpPr>
        <p:spPr>
          <a:xfrm>
            <a:off x="1752600" y="3544669"/>
            <a:ext cx="5791200" cy="430887"/>
          </a:xfrm>
          <a:prstGeom prst="rect">
            <a:avLst/>
          </a:prstGeom>
        </p:spPr>
        <p:txBody>
          <a:bodyPr wrap="square">
            <a:spAutoFit/>
          </a:bodyPr>
          <a:lstStyle/>
          <a:p>
            <a:pPr algn="ctr"/>
            <a:r>
              <a:rPr lang="en-GB" sz="2200" dirty="0">
                <a:latin typeface="+mj-lt"/>
              </a:rPr>
              <a:t>Example of a selector node in a behaviour tree</a:t>
            </a:r>
            <a:endParaRPr lang="en-US" sz="2200" dirty="0">
              <a:latin typeface="+mj-lt"/>
            </a:endParaRPr>
          </a:p>
        </p:txBody>
      </p:sp>
      <p:sp>
        <p:nvSpPr>
          <p:cNvPr id="6" name="Rectangle 5"/>
          <p:cNvSpPr/>
          <p:nvPr/>
        </p:nvSpPr>
        <p:spPr>
          <a:xfrm>
            <a:off x="1752600" y="6135469"/>
            <a:ext cx="5791200" cy="430887"/>
          </a:xfrm>
          <a:prstGeom prst="rect">
            <a:avLst/>
          </a:prstGeom>
        </p:spPr>
        <p:txBody>
          <a:bodyPr wrap="square">
            <a:spAutoFit/>
          </a:bodyPr>
          <a:lstStyle/>
          <a:p>
            <a:pPr algn="ctr"/>
            <a:r>
              <a:rPr lang="en-GB" sz="2200" dirty="0">
                <a:latin typeface="+mj-lt"/>
              </a:rPr>
              <a:t>Example of a sequence node in a behaviour tree</a:t>
            </a:r>
            <a:endParaRPr lang="en-US" sz="2200" dirty="0">
              <a:latin typeface="+mj-lt"/>
            </a:endParaRPr>
          </a:p>
        </p:txBody>
      </p:sp>
    </p:spTree>
    <p:extLst>
      <p:ext uri="{BB962C8B-B14F-4D97-AF65-F5344CB8AC3E}">
        <p14:creationId xmlns:p14="http://schemas.microsoft.com/office/powerpoint/2010/main" val="195822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Behaviour Trees</a:t>
            </a:r>
          </a:p>
        </p:txBody>
      </p:sp>
      <p:sp>
        <p:nvSpPr>
          <p:cNvPr id="8" name="Rectangle 7"/>
          <p:cNvSpPr/>
          <p:nvPr/>
        </p:nvSpPr>
        <p:spPr>
          <a:xfrm>
            <a:off x="1295400" y="1828800"/>
            <a:ext cx="7162800" cy="430887"/>
          </a:xfrm>
          <a:prstGeom prst="rect">
            <a:avLst/>
          </a:prstGeom>
        </p:spPr>
        <p:txBody>
          <a:bodyPr wrap="square">
            <a:spAutoFit/>
          </a:bodyPr>
          <a:lstStyle/>
          <a:p>
            <a:r>
              <a:rPr lang="en-GB" sz="2200" b="1" dirty="0">
                <a:latin typeface="Open Sans"/>
              </a:rPr>
              <a:t>A Simple Example</a:t>
            </a:r>
          </a:p>
        </p:txBody>
      </p:sp>
      <p:pic>
        <p:nvPicPr>
          <p:cNvPr id="2" name="Picture 1"/>
          <p:cNvPicPr>
            <a:picLocks noChangeAspect="1"/>
          </p:cNvPicPr>
          <p:nvPr/>
        </p:nvPicPr>
        <p:blipFill rotWithShape="1">
          <a:blip r:embed="rId2"/>
          <a:srcRect l="49415" t="21875" r="42386" b="70833"/>
          <a:stretch/>
        </p:blipFill>
        <p:spPr>
          <a:xfrm>
            <a:off x="4038600" y="2259687"/>
            <a:ext cx="1219200" cy="609600"/>
          </a:xfrm>
          <a:prstGeom prst="rect">
            <a:avLst/>
          </a:prstGeom>
        </p:spPr>
      </p:pic>
      <p:pic>
        <p:nvPicPr>
          <p:cNvPr id="3" name="Picture 2"/>
          <p:cNvPicPr>
            <a:picLocks noChangeAspect="1"/>
          </p:cNvPicPr>
          <p:nvPr/>
        </p:nvPicPr>
        <p:blipFill rotWithShape="1">
          <a:blip r:embed="rId2"/>
          <a:srcRect l="33016" t="43750" r="26574" b="21875"/>
          <a:stretch/>
        </p:blipFill>
        <p:spPr>
          <a:xfrm>
            <a:off x="1828800" y="3429000"/>
            <a:ext cx="5791200" cy="2769704"/>
          </a:xfrm>
          <a:prstGeom prst="rect">
            <a:avLst/>
          </a:prstGeom>
        </p:spPr>
      </p:pic>
      <p:sp>
        <p:nvSpPr>
          <p:cNvPr id="4" name="Rectangle 3"/>
          <p:cNvSpPr/>
          <p:nvPr/>
        </p:nvSpPr>
        <p:spPr>
          <a:xfrm>
            <a:off x="3048000" y="2921913"/>
            <a:ext cx="3233257" cy="430887"/>
          </a:xfrm>
          <a:prstGeom prst="rect">
            <a:avLst/>
          </a:prstGeom>
        </p:spPr>
        <p:txBody>
          <a:bodyPr wrap="none">
            <a:spAutoFit/>
          </a:bodyPr>
          <a:lstStyle/>
          <a:p>
            <a:r>
              <a:rPr lang="en-US" sz="2200" dirty="0">
                <a:latin typeface="+mj-lt"/>
              </a:rPr>
              <a:t>The simplest behavior tree</a:t>
            </a:r>
          </a:p>
        </p:txBody>
      </p:sp>
      <p:sp>
        <p:nvSpPr>
          <p:cNvPr id="6" name="Rectangle 5"/>
          <p:cNvSpPr/>
          <p:nvPr/>
        </p:nvSpPr>
        <p:spPr>
          <a:xfrm>
            <a:off x="2362200" y="6172200"/>
            <a:ext cx="4689745" cy="430887"/>
          </a:xfrm>
          <a:prstGeom prst="rect">
            <a:avLst/>
          </a:prstGeom>
        </p:spPr>
        <p:txBody>
          <a:bodyPr wrap="none">
            <a:spAutoFit/>
          </a:bodyPr>
          <a:lstStyle/>
          <a:p>
            <a:r>
              <a:rPr lang="en-GB" sz="2200" dirty="0">
                <a:latin typeface="+mj-lt"/>
              </a:rPr>
              <a:t>A behaviour tree with composite nodes</a:t>
            </a:r>
            <a:endParaRPr lang="en-US" sz="2200" dirty="0">
              <a:latin typeface="+mj-lt"/>
            </a:endParaRPr>
          </a:p>
        </p:txBody>
      </p:sp>
    </p:spTree>
    <p:extLst>
      <p:ext uri="{BB962C8B-B14F-4D97-AF65-F5344CB8AC3E}">
        <p14:creationId xmlns:p14="http://schemas.microsoft.com/office/powerpoint/2010/main" val="323970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Implementing Behaviour Trees</a:t>
            </a:r>
          </a:p>
        </p:txBody>
      </p:sp>
      <p:sp>
        <p:nvSpPr>
          <p:cNvPr id="8" name="Rectangle 7"/>
          <p:cNvSpPr/>
          <p:nvPr/>
        </p:nvSpPr>
        <p:spPr>
          <a:xfrm>
            <a:off x="990600" y="1447800"/>
            <a:ext cx="7848600" cy="178510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Behaviour trees are made up of independent tasks, each with its own algorithm and implementation.</a:t>
            </a:r>
          </a:p>
          <a:p>
            <a:pPr marL="342900" indent="-342900" algn="just">
              <a:buFont typeface="Arial" panose="020B0604020202020204" pitchFamily="34" charset="0"/>
              <a:buChar char="•"/>
            </a:pPr>
            <a:r>
              <a:rPr lang="en-GB" sz="2200" dirty="0">
                <a:latin typeface="Open Sans"/>
              </a:rPr>
              <a:t>All of them conform to a basic interface which allows them to call one another without knowing how they are implemented.</a:t>
            </a:r>
            <a:endParaRPr lang="en-US" sz="2200" dirty="0">
              <a:latin typeface="Open Sans"/>
            </a:endParaRPr>
          </a:p>
        </p:txBody>
      </p:sp>
      <p:pic>
        <p:nvPicPr>
          <p:cNvPr id="2" name="Picture 1"/>
          <p:cNvPicPr>
            <a:picLocks noChangeAspect="1"/>
          </p:cNvPicPr>
          <p:nvPr/>
        </p:nvPicPr>
        <p:blipFill rotWithShape="1">
          <a:blip r:embed="rId2"/>
          <a:srcRect l="28331" t="21875" r="21303" b="14583"/>
          <a:stretch/>
        </p:blipFill>
        <p:spPr>
          <a:xfrm>
            <a:off x="1371600" y="2894350"/>
            <a:ext cx="5334000" cy="3783418"/>
          </a:xfrm>
          <a:prstGeom prst="rect">
            <a:avLst/>
          </a:prstGeom>
        </p:spPr>
      </p:pic>
      <p:sp>
        <p:nvSpPr>
          <p:cNvPr id="3" name="Rectangle 2"/>
          <p:cNvSpPr/>
          <p:nvPr/>
        </p:nvSpPr>
        <p:spPr>
          <a:xfrm>
            <a:off x="6681019" y="4200106"/>
            <a:ext cx="1624781" cy="1785104"/>
          </a:xfrm>
          <a:prstGeom prst="rect">
            <a:avLst/>
          </a:prstGeom>
        </p:spPr>
        <p:txBody>
          <a:bodyPr wrap="square">
            <a:spAutoFit/>
          </a:bodyPr>
          <a:lstStyle/>
          <a:p>
            <a:r>
              <a:rPr lang="en-GB" sz="2200" dirty="0">
                <a:latin typeface="+mj-lt"/>
              </a:rPr>
              <a:t>Example behaviour tree with partial ordering</a:t>
            </a:r>
            <a:endParaRPr lang="en-US" sz="2200" dirty="0">
              <a:latin typeface="+mj-lt"/>
            </a:endParaRPr>
          </a:p>
        </p:txBody>
      </p:sp>
    </p:spTree>
    <p:extLst>
      <p:ext uri="{BB962C8B-B14F-4D97-AF65-F5344CB8AC3E}">
        <p14:creationId xmlns:p14="http://schemas.microsoft.com/office/powerpoint/2010/main" val="350598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Decorators</a:t>
            </a:r>
          </a:p>
        </p:txBody>
      </p:sp>
      <p:sp>
        <p:nvSpPr>
          <p:cNvPr id="8" name="Rectangle 7"/>
          <p:cNvSpPr/>
          <p:nvPr/>
        </p:nvSpPr>
        <p:spPr>
          <a:xfrm>
            <a:off x="990600" y="1728787"/>
            <a:ext cx="7848600" cy="449353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So far we’ve met three families of tasks in a behaviour tree: Conditions, Actions, and Composites. There is a fourth that is significant: </a:t>
            </a:r>
            <a:r>
              <a:rPr lang="en-GB" sz="2200" b="1" dirty="0">
                <a:latin typeface="Open Sans"/>
              </a:rPr>
              <a:t>Decorators</a:t>
            </a:r>
            <a:r>
              <a:rPr lang="en-GB" sz="2200" dirty="0">
                <a:latin typeface="Open Sans"/>
              </a:rPr>
              <a:t>.</a:t>
            </a:r>
          </a:p>
          <a:p>
            <a:pPr marL="342900" indent="-342900" algn="just">
              <a:buFont typeface="Arial" panose="020B0604020202020204" pitchFamily="34" charset="0"/>
              <a:buChar char="•"/>
            </a:pPr>
            <a:r>
              <a:rPr lang="en-GB" sz="2200" dirty="0">
                <a:latin typeface="Open Sans"/>
              </a:rPr>
              <a:t>The name “</a:t>
            </a:r>
            <a:r>
              <a:rPr lang="en-GB" sz="2200" b="1" dirty="0">
                <a:latin typeface="Open Sans"/>
              </a:rPr>
              <a:t>decorator</a:t>
            </a:r>
            <a:r>
              <a:rPr lang="en-GB" sz="2200" dirty="0">
                <a:latin typeface="Open Sans"/>
              </a:rPr>
              <a:t>” is taken from object-oriented software engineering. </a:t>
            </a:r>
          </a:p>
          <a:p>
            <a:pPr marL="342900" indent="-342900" algn="just">
              <a:buFont typeface="Arial" panose="020B0604020202020204" pitchFamily="34" charset="0"/>
              <a:buChar char="•"/>
            </a:pPr>
            <a:r>
              <a:rPr lang="en-GB" sz="2200" dirty="0">
                <a:latin typeface="Open Sans"/>
              </a:rPr>
              <a:t>The decorator pattern refers to a class that wraps another class, modifying its behaviour.</a:t>
            </a:r>
          </a:p>
          <a:p>
            <a:pPr marL="342900" indent="-342900" algn="just">
              <a:buFont typeface="Arial" panose="020B0604020202020204" pitchFamily="34" charset="0"/>
              <a:buChar char="•"/>
            </a:pPr>
            <a:r>
              <a:rPr lang="en-GB" sz="2200" dirty="0">
                <a:latin typeface="Open Sans"/>
              </a:rPr>
              <a:t>In the context of a behaviour tree, a </a:t>
            </a:r>
            <a:r>
              <a:rPr lang="en-GB" sz="2200" b="1" dirty="0">
                <a:latin typeface="Open Sans"/>
              </a:rPr>
              <a:t>Decorator</a:t>
            </a:r>
            <a:r>
              <a:rPr lang="en-GB" sz="2200" dirty="0">
                <a:latin typeface="Open Sans"/>
              </a:rPr>
              <a:t> is a type of task that has one single child task and modifies its behaviour in some way.</a:t>
            </a:r>
            <a:endParaRPr lang="en-US" sz="2200" dirty="0">
              <a:latin typeface="Open Sans"/>
            </a:endParaRPr>
          </a:p>
          <a:p>
            <a:pPr marL="342900" indent="-342900" algn="just">
              <a:buFont typeface="Arial" panose="020B0604020202020204" pitchFamily="34" charset="0"/>
              <a:buChar char="•"/>
            </a:pPr>
            <a:r>
              <a:rPr lang="en-GB" sz="2200" dirty="0">
                <a:latin typeface="Open Sans"/>
              </a:rPr>
              <a:t>One simple and very common category of </a:t>
            </a:r>
            <a:r>
              <a:rPr lang="en-GB" sz="2200" b="1" dirty="0">
                <a:latin typeface="Open Sans"/>
              </a:rPr>
              <a:t>Decorators</a:t>
            </a:r>
            <a:r>
              <a:rPr lang="en-GB" sz="2200" dirty="0">
                <a:latin typeface="Open Sans"/>
              </a:rPr>
              <a:t> makes a decision whether to allow their child behaviour to run or not (they are sometimes called “filters”)</a:t>
            </a:r>
          </a:p>
        </p:txBody>
      </p:sp>
    </p:spTree>
    <p:extLst>
      <p:ext uri="{BB962C8B-B14F-4D97-AF65-F5344CB8AC3E}">
        <p14:creationId xmlns:p14="http://schemas.microsoft.com/office/powerpoint/2010/main" val="1039947449"/>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165</TotalTime>
  <Words>903</Words>
  <Application>Microsoft Office PowerPoint</Application>
  <PresentationFormat>On-screen Show (4:3)</PresentationFormat>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ＭＳ Ｐゴシック</vt:lpstr>
      <vt:lpstr>Arial</vt:lpstr>
      <vt:lpstr>Calibri</vt:lpstr>
      <vt:lpstr>Open Sans</vt:lpstr>
      <vt:lpstr>Tahoma</vt:lpstr>
      <vt:lpstr>Template PPT 2015</vt:lpstr>
      <vt:lpstr>Behaviour Trees  Session 08</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14</cp:revision>
  <dcterms:created xsi:type="dcterms:W3CDTF">2015-05-04T03:33:03Z</dcterms:created>
  <dcterms:modified xsi:type="dcterms:W3CDTF">2017-11-29T07:46:46Z</dcterms:modified>
</cp:coreProperties>
</file>