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65" r:id="rId3"/>
    <p:sldId id="264" r:id="rId4"/>
    <p:sldId id="268" r:id="rId5"/>
    <p:sldId id="269" r:id="rId6"/>
    <p:sldId id="270" r:id="rId7"/>
    <p:sldId id="271" r:id="rId8"/>
    <p:sldId id="272" r:id="rId9"/>
    <p:sldId id="273" r:id="rId10"/>
    <p:sldId id="274" r:id="rId11"/>
    <p:sldId id="275" r:id="rId12"/>
    <p:sldId id="276" r:id="rId13"/>
    <p:sldId id="277" r:id="rId14"/>
    <p:sldId id="278" r:id="rId15"/>
    <p:sldId id="279"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s.umd.edu/class/spring2013/cmsc425/Lects/lect2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solidFill>
                  <a:schemeClr val="bg1"/>
                </a:solidFill>
              </a:rPr>
              <a:t>Fuzzy Logic &amp; Markov Systems</a:t>
            </a:r>
            <a:br>
              <a:rPr lang="en-AU" sz="4000" dirty="0">
                <a:solidFill>
                  <a:schemeClr val="bg1"/>
                </a:solidFill>
              </a:rPr>
            </a:br>
            <a:br>
              <a:rPr lang="en-AU" dirty="0">
                <a:solidFill>
                  <a:schemeClr val="bg1"/>
                </a:solidFill>
              </a:rPr>
            </a:br>
            <a:r>
              <a:rPr lang="en-US" sz="2800" dirty="0">
                <a:solidFill>
                  <a:schemeClr val="bg1"/>
                </a:solidFill>
              </a:rPr>
              <a:t>Session 09</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Processes</a:t>
            </a:r>
          </a:p>
        </p:txBody>
      </p:sp>
      <p:sp>
        <p:nvSpPr>
          <p:cNvPr id="8" name="Rectangle 7"/>
          <p:cNvSpPr/>
          <p:nvPr/>
        </p:nvSpPr>
        <p:spPr>
          <a:xfrm>
            <a:off x="990600" y="1447800"/>
            <a:ext cx="7848600" cy="5170646"/>
          </a:xfrm>
          <a:prstGeom prst="rect">
            <a:avLst/>
          </a:prstGeom>
        </p:spPr>
        <p:txBody>
          <a:bodyPr wrap="square">
            <a:spAutoFit/>
          </a:bodyPr>
          <a:lstStyle/>
          <a:p>
            <a:pPr algn="just"/>
            <a:r>
              <a:rPr lang="en-GB" sz="2200" b="1" dirty="0">
                <a:latin typeface="Open Sans"/>
              </a:rPr>
              <a:t>Iterated Processes</a:t>
            </a:r>
          </a:p>
          <a:p>
            <a:pPr marL="342900" indent="-342900" algn="just">
              <a:buFont typeface="Arial" panose="020B0604020202020204" pitchFamily="34" charset="0"/>
              <a:buChar char="•"/>
            </a:pPr>
            <a:r>
              <a:rPr lang="en-GB" sz="2200" dirty="0">
                <a:latin typeface="Open Sans"/>
              </a:rPr>
              <a:t>It is normally assumed that the same transition matrix applies over and over again to the state vector.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There are techniques to calculate what the final, stable values in the state vector will be (it is an eigenvector of the matrix, as long as such a vector exists).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This iterative process forms a Markov chain.</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In game applications, however, it is common for there to be any number of different transition matrices.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Different transition matrices represent different events in the game, and they update the state vector accordingly.</a:t>
            </a:r>
          </a:p>
        </p:txBody>
      </p:sp>
    </p:spTree>
    <p:extLst>
      <p:ext uri="{BB962C8B-B14F-4D97-AF65-F5344CB8AC3E}">
        <p14:creationId xmlns:p14="http://schemas.microsoft.com/office/powerpoint/2010/main" val="196242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Processes</a:t>
            </a:r>
          </a:p>
        </p:txBody>
      </p:sp>
      <p:sp>
        <p:nvSpPr>
          <p:cNvPr id="8" name="Rectangle 7"/>
          <p:cNvSpPr/>
          <p:nvPr/>
        </p:nvSpPr>
        <p:spPr>
          <a:xfrm>
            <a:off x="990600" y="1447800"/>
            <a:ext cx="7848600" cy="415498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Returning to our sniper example, let’s say that we have a state vector representing the safety of four sniping positions: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54013" algn="just"/>
            <a:r>
              <a:rPr lang="en-GB" sz="2200" dirty="0">
                <a:latin typeface="Open Sans"/>
              </a:rPr>
              <a:t>which sums to 4.0.</a:t>
            </a:r>
          </a:p>
          <a:p>
            <a:pPr marL="354013" indent="-342900" algn="just">
              <a:buFont typeface="Arial" panose="020B0604020202020204" pitchFamily="34" charset="0"/>
              <a:buChar char="•"/>
            </a:pPr>
            <a:r>
              <a:rPr lang="en-GB" sz="2200" dirty="0">
                <a:latin typeface="Open Sans"/>
              </a:rPr>
              <a:t>Taking a shot from the first position will alert the enemy to its existence. The safety of that position will diminish. But, while the enemy is focusing on the direction of the attack, the other positions will be correspondingly safer. We could use the transition matrix:</a:t>
            </a:r>
          </a:p>
        </p:txBody>
      </p:sp>
      <p:pic>
        <p:nvPicPr>
          <p:cNvPr id="2" name="Picture 1"/>
          <p:cNvPicPr>
            <a:picLocks noChangeAspect="1"/>
          </p:cNvPicPr>
          <p:nvPr/>
        </p:nvPicPr>
        <p:blipFill rotWithShape="1">
          <a:blip r:embed="rId2"/>
          <a:srcRect l="41800" t="41667" r="48829" b="42708"/>
          <a:stretch/>
        </p:blipFill>
        <p:spPr>
          <a:xfrm>
            <a:off x="4114800" y="2209800"/>
            <a:ext cx="1371600" cy="1285876"/>
          </a:xfrm>
          <a:prstGeom prst="rect">
            <a:avLst/>
          </a:prstGeom>
        </p:spPr>
      </p:pic>
      <p:pic>
        <p:nvPicPr>
          <p:cNvPr id="3" name="Picture 2"/>
          <p:cNvPicPr>
            <a:picLocks noChangeAspect="1"/>
          </p:cNvPicPr>
          <p:nvPr/>
        </p:nvPicPr>
        <p:blipFill rotWithShape="1">
          <a:blip r:embed="rId3"/>
          <a:srcRect l="46486" t="60417" r="38872" b="28125"/>
          <a:stretch/>
        </p:blipFill>
        <p:spPr>
          <a:xfrm>
            <a:off x="3657600" y="5486400"/>
            <a:ext cx="2937050" cy="1292302"/>
          </a:xfrm>
          <a:prstGeom prst="rect">
            <a:avLst/>
          </a:prstGeom>
        </p:spPr>
      </p:pic>
    </p:spTree>
    <p:extLst>
      <p:ext uri="{BB962C8B-B14F-4D97-AF65-F5344CB8AC3E}">
        <p14:creationId xmlns:p14="http://schemas.microsoft.com/office/powerpoint/2010/main" val="26100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Processes</a:t>
            </a:r>
          </a:p>
        </p:txBody>
      </p:sp>
      <p:sp>
        <p:nvSpPr>
          <p:cNvPr id="8" name="Rectangle 7"/>
          <p:cNvSpPr/>
          <p:nvPr/>
        </p:nvSpPr>
        <p:spPr>
          <a:xfrm>
            <a:off x="990600" y="1447800"/>
            <a:ext cx="7848600"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to represent this case. Applying this to the state vector, we get the new safety values: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54013" algn="just"/>
            <a:r>
              <a:rPr lang="en-GB" sz="2200" dirty="0">
                <a:latin typeface="Open Sans"/>
              </a:rPr>
              <a:t>which sums to 3.4.</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So the total safety has gone down (from 4.0 to 3.4). The safety of sniping point 1 has been decimated (from 1.0 to 0.1), but the safety of the other three points has marginally increased. There would be similar matrices for shooting from each of the other sniping points.</a:t>
            </a:r>
          </a:p>
        </p:txBody>
      </p:sp>
      <p:pic>
        <p:nvPicPr>
          <p:cNvPr id="4" name="Picture 3"/>
          <p:cNvPicPr>
            <a:picLocks noChangeAspect="1"/>
          </p:cNvPicPr>
          <p:nvPr/>
        </p:nvPicPr>
        <p:blipFill rotWithShape="1">
          <a:blip r:embed="rId2"/>
          <a:srcRect l="50586" t="43750" r="42972" b="44792"/>
          <a:stretch/>
        </p:blipFill>
        <p:spPr>
          <a:xfrm>
            <a:off x="4267200" y="2209800"/>
            <a:ext cx="1295400" cy="1295400"/>
          </a:xfrm>
          <a:prstGeom prst="rect">
            <a:avLst/>
          </a:prstGeom>
        </p:spPr>
      </p:pic>
    </p:spTree>
    <p:extLst>
      <p:ext uri="{BB962C8B-B14F-4D97-AF65-F5344CB8AC3E}">
        <p14:creationId xmlns:p14="http://schemas.microsoft.com/office/powerpoint/2010/main" val="216799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Processes</a:t>
            </a:r>
          </a:p>
        </p:txBody>
      </p:sp>
      <p:sp>
        <p:nvSpPr>
          <p:cNvPr id="8" name="Rectangle 7"/>
          <p:cNvSpPr/>
          <p:nvPr/>
        </p:nvSpPr>
        <p:spPr>
          <a:xfrm>
            <a:off x="990600" y="1447800"/>
            <a:ext cx="7848600"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Notice that if each matrix had the same kind of form, the overall safety would keep decreasing. After a while, nowhere would be safe. This might be realistic (after being sniped at for a while, the enemy is likely to make sure that nowhere is safe), but in a game we might want the safety values to increase if no shots are fired. A matrix such as: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54013" algn="just"/>
            <a:r>
              <a:rPr lang="en-GB" sz="2200" dirty="0">
                <a:latin typeface="Open Sans"/>
              </a:rPr>
              <a:t>would achieve this, if it is applied once for every minute that passes without gunfire.</a:t>
            </a:r>
          </a:p>
        </p:txBody>
      </p:sp>
      <p:pic>
        <p:nvPicPr>
          <p:cNvPr id="2" name="Picture 1"/>
          <p:cNvPicPr>
            <a:picLocks noChangeAspect="1"/>
          </p:cNvPicPr>
          <p:nvPr/>
        </p:nvPicPr>
        <p:blipFill rotWithShape="1">
          <a:blip r:embed="rId2"/>
          <a:srcRect l="47072" t="36459" r="38872" b="53125"/>
          <a:stretch/>
        </p:blipFill>
        <p:spPr>
          <a:xfrm>
            <a:off x="3276600" y="3810000"/>
            <a:ext cx="2973802" cy="1239084"/>
          </a:xfrm>
          <a:prstGeom prst="rect">
            <a:avLst/>
          </a:prstGeom>
        </p:spPr>
      </p:pic>
    </p:spTree>
    <p:extLst>
      <p:ext uri="{BB962C8B-B14F-4D97-AF65-F5344CB8AC3E}">
        <p14:creationId xmlns:p14="http://schemas.microsoft.com/office/powerpoint/2010/main" val="419897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State Machines</a:t>
            </a:r>
          </a:p>
        </p:txBody>
      </p:sp>
      <p:sp>
        <p:nvSpPr>
          <p:cNvPr id="8" name="Rectangle 7"/>
          <p:cNvSpPr/>
          <p:nvPr/>
        </p:nvSpPr>
        <p:spPr>
          <a:xfrm>
            <a:off x="990600" y="1838742"/>
            <a:ext cx="7848600" cy="3139321"/>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Using Markov processes, we can create a decision making tool that uses numeric values for its states.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state machine will need to respond to conditions or events in the game by executing a transition on the state vector.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If no conditions or events occur for a while, then a default transition can occur.</a:t>
            </a:r>
          </a:p>
        </p:txBody>
      </p:sp>
    </p:spTree>
    <p:extLst>
      <p:ext uri="{BB962C8B-B14F-4D97-AF65-F5344CB8AC3E}">
        <p14:creationId xmlns:p14="http://schemas.microsoft.com/office/powerpoint/2010/main" val="246509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457200"/>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Decision Making, </a:t>
            </a:r>
            <a:r>
              <a:rPr lang="en-AU" sz="2200" dirty="0">
                <a:latin typeface="Open Sans"/>
                <a:ea typeface="Tahoma" panose="020B0604030504040204" pitchFamily="34" charset="0"/>
                <a:cs typeface="Tahoma" panose="020B0604030504040204" pitchFamily="34" charset="0"/>
                <a:hlinkClick r:id="rId2"/>
              </a:rPr>
              <a:t>https://www.cs.umd.edu/class/spring2013/cmsc425/Lects/lect20</a:t>
            </a:r>
            <a:r>
              <a:rPr lang="en-AU" sz="2200">
                <a:latin typeface="Open Sans"/>
                <a:ea typeface="Tahoma" panose="020B0604030504040204" pitchFamily="34" charset="0"/>
                <a:cs typeface="Tahoma" panose="020B0604030504040204" pitchFamily="34" charset="0"/>
                <a:hlinkClick r:id="rId2"/>
              </a:rPr>
              <a:t>.pdf</a:t>
            </a:r>
            <a:r>
              <a:rPr lang="en-AU" sz="2200">
                <a:latin typeface="Open Sans"/>
                <a:ea typeface="Tahoma" panose="020B0604030504040204" pitchFamily="34" charset="0"/>
                <a:cs typeface="Tahoma" panose="020B0604030504040204" pitchFamily="34" charset="0"/>
              </a:rPr>
              <a:t> </a:t>
            </a: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907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Fuzzy Logic Decision Making</a:t>
            </a:r>
          </a:p>
          <a:p>
            <a:r>
              <a:rPr lang="en-US" sz="2200" dirty="0"/>
              <a:t>Fuzzy State Machines</a:t>
            </a:r>
          </a:p>
          <a:p>
            <a:r>
              <a:rPr lang="en-US" sz="2200" dirty="0"/>
              <a:t>Markov Processes</a:t>
            </a:r>
          </a:p>
          <a:p>
            <a:r>
              <a:rPr lang="en-US" sz="2200" dirty="0"/>
              <a:t>Markov State Machine</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Fuzzy Logic Decision Making</a:t>
            </a:r>
          </a:p>
        </p:txBody>
      </p:sp>
      <p:sp>
        <p:nvSpPr>
          <p:cNvPr id="8" name="Rectangle 7"/>
          <p:cNvSpPr/>
          <p:nvPr/>
        </p:nvSpPr>
        <p:spPr>
          <a:xfrm>
            <a:off x="914400" y="1600200"/>
            <a:ext cx="7848600" cy="5170646"/>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There are several things we can do with fuzzy logic in order to make decisions.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We can use it in any system where we’d normally have traditional logic AND, NOT, and OR. It can be used to determine if transitions in a state machine should fire.</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algorithm doesn’t have a name. Developers often simply refer to it as “fuzzy logic.” It is taken from a sub-field of fuzzy logic called </a:t>
            </a:r>
            <a:r>
              <a:rPr lang="en-GB" sz="2200" b="1" dirty="0">
                <a:latin typeface="Open Sans"/>
              </a:rPr>
              <a:t>fuzzy control </a:t>
            </a:r>
            <a:r>
              <a:rPr lang="en-GB" sz="2200" dirty="0">
                <a:latin typeface="Open Sans"/>
              </a:rPr>
              <a:t>and is typically used to build industrial controllers that take action based on a set of inputs.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Some pundits call it a </a:t>
            </a:r>
            <a:r>
              <a:rPr lang="en-GB" sz="2200" b="1" dirty="0">
                <a:latin typeface="Open Sans"/>
              </a:rPr>
              <a:t>fuzzy state machine</a:t>
            </a:r>
            <a:r>
              <a:rPr lang="en-GB" sz="2200" dirty="0">
                <a:latin typeface="Open Sans"/>
              </a:rPr>
              <a:t>, a name given more often to a different algorithm</a:t>
            </a:r>
          </a:p>
        </p:txBody>
      </p:sp>
    </p:spTree>
    <p:extLst>
      <p:ext uri="{BB962C8B-B14F-4D97-AF65-F5344CB8AC3E}">
        <p14:creationId xmlns:p14="http://schemas.microsoft.com/office/powerpoint/2010/main" val="383593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Fuzzy Logic Decision Making</a:t>
            </a:r>
          </a:p>
        </p:txBody>
      </p:sp>
      <p:sp>
        <p:nvSpPr>
          <p:cNvPr id="8" name="Rectangle 7"/>
          <p:cNvSpPr/>
          <p:nvPr/>
        </p:nvSpPr>
        <p:spPr>
          <a:xfrm>
            <a:off x="990599" y="6015566"/>
            <a:ext cx="8001001" cy="707886"/>
          </a:xfrm>
          <a:prstGeom prst="rect">
            <a:avLst/>
          </a:prstGeom>
        </p:spPr>
        <p:txBody>
          <a:bodyPr wrap="square">
            <a:spAutoFit/>
          </a:bodyPr>
          <a:lstStyle/>
          <a:p>
            <a:pPr algn="ctr"/>
            <a:r>
              <a:rPr lang="en-GB" sz="2000" dirty="0">
                <a:latin typeface="Open Sans"/>
              </a:rPr>
              <a:t>Exclusive mapping to states for fuzzy decision making</a:t>
            </a:r>
          </a:p>
          <a:p>
            <a:pPr algn="ctr"/>
            <a:r>
              <a:rPr lang="en-GB" sz="2000" i="1" dirty="0">
                <a:latin typeface="Open Sans"/>
              </a:rPr>
              <a:t>(look further about the process at page 387-390 from your textbook)</a:t>
            </a:r>
          </a:p>
        </p:txBody>
      </p:sp>
      <p:pic>
        <p:nvPicPr>
          <p:cNvPr id="2" name="Picture 1"/>
          <p:cNvPicPr>
            <a:picLocks noChangeAspect="1"/>
          </p:cNvPicPr>
          <p:nvPr/>
        </p:nvPicPr>
        <p:blipFill rotWithShape="1">
          <a:blip r:embed="rId2"/>
          <a:srcRect l="42386" t="21875" r="36530" b="33333"/>
          <a:stretch/>
        </p:blipFill>
        <p:spPr>
          <a:xfrm>
            <a:off x="3200398" y="1828800"/>
            <a:ext cx="3505202" cy="4186766"/>
          </a:xfrm>
          <a:prstGeom prst="rect">
            <a:avLst/>
          </a:prstGeom>
        </p:spPr>
      </p:pic>
    </p:spTree>
    <p:extLst>
      <p:ext uri="{BB962C8B-B14F-4D97-AF65-F5344CB8AC3E}">
        <p14:creationId xmlns:p14="http://schemas.microsoft.com/office/powerpoint/2010/main" val="274356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Fuzzy State Machines</a:t>
            </a:r>
          </a:p>
        </p:txBody>
      </p:sp>
      <p:sp>
        <p:nvSpPr>
          <p:cNvPr id="8" name="Rectangle 7"/>
          <p:cNvSpPr/>
          <p:nvPr/>
        </p:nvSpPr>
        <p:spPr>
          <a:xfrm>
            <a:off x="990600" y="1676400"/>
            <a:ext cx="7848600" cy="3477875"/>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Although developers regularly talk about fuzzy state machines, they don’t always mean the same thing by it.</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A fuzzy state machine can be any state machine with some element of fuzziness.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It can have transitions that use fuzzy logic to trigger, or it might use fuzzy states rather than conventional states.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It could even do both.</a:t>
            </a:r>
          </a:p>
        </p:txBody>
      </p:sp>
    </p:spTree>
    <p:extLst>
      <p:ext uri="{BB962C8B-B14F-4D97-AF65-F5344CB8AC3E}">
        <p14:creationId xmlns:p14="http://schemas.microsoft.com/office/powerpoint/2010/main" val="224388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Fuzzy State Machines</a:t>
            </a:r>
          </a:p>
        </p:txBody>
      </p:sp>
      <p:sp>
        <p:nvSpPr>
          <p:cNvPr id="8" name="Rectangle 7"/>
          <p:cNvSpPr/>
          <p:nvPr/>
        </p:nvSpPr>
        <p:spPr>
          <a:xfrm>
            <a:off x="990600" y="1676400"/>
            <a:ext cx="7848600" cy="4832092"/>
          </a:xfrm>
          <a:prstGeom prst="rect">
            <a:avLst/>
          </a:prstGeom>
        </p:spPr>
        <p:txBody>
          <a:bodyPr wrap="square">
            <a:spAutoFit/>
          </a:bodyPr>
          <a:lstStyle/>
          <a:p>
            <a:pPr algn="just"/>
            <a:r>
              <a:rPr lang="en-GB" sz="2200" b="1" dirty="0">
                <a:latin typeface="Open Sans"/>
              </a:rPr>
              <a:t>Multiple Degrees of Transition</a:t>
            </a:r>
          </a:p>
          <a:p>
            <a:pPr marL="342900" indent="-342900" algn="just">
              <a:buFont typeface="Arial" panose="020B0604020202020204" pitchFamily="34" charset="0"/>
              <a:buChar char="•"/>
            </a:pPr>
            <a:r>
              <a:rPr lang="en-GB" sz="2200" dirty="0">
                <a:latin typeface="Open Sans"/>
              </a:rPr>
              <a:t>It is possible to have a different degree of transition per target state. The degree of membership for target states is calculated in the same way as before.</a:t>
            </a:r>
          </a:p>
          <a:p>
            <a:pPr marL="342900" indent="-342900" algn="just">
              <a:buFont typeface="Arial" panose="020B0604020202020204" pitchFamily="34" charset="0"/>
              <a:buChar char="•"/>
            </a:pPr>
            <a:r>
              <a:rPr lang="en-GB" sz="2200" dirty="0">
                <a:latin typeface="Open Sans"/>
              </a:rPr>
              <a:t>For example, say we have the following states:</a:t>
            </a:r>
          </a:p>
          <a:p>
            <a:pPr marL="800100" lvl="1" indent="-342900" algn="just">
              <a:buFont typeface="Arial" panose="020B0604020202020204" pitchFamily="34" charset="0"/>
              <a:buChar char="•"/>
            </a:pPr>
            <a:r>
              <a:rPr lang="en-GB" sz="2200" dirty="0">
                <a:latin typeface="Open Sans"/>
              </a:rPr>
              <a:t>State A: DOM = 0.5</a:t>
            </a:r>
          </a:p>
          <a:p>
            <a:pPr marL="800100" lvl="1" indent="-342900" algn="just">
              <a:buFont typeface="Arial" panose="020B0604020202020204" pitchFamily="34" charset="0"/>
              <a:buChar char="•"/>
            </a:pPr>
            <a:r>
              <a:rPr lang="en-GB" sz="2200" dirty="0">
                <a:latin typeface="Open Sans"/>
              </a:rPr>
              <a:t>State B: DOM = 0.6</a:t>
            </a:r>
          </a:p>
          <a:p>
            <a:pPr marL="800100" lvl="1" indent="-342900" algn="just">
              <a:buFont typeface="Arial" panose="020B0604020202020204" pitchFamily="34" charset="0"/>
              <a:buChar char="•"/>
            </a:pPr>
            <a:r>
              <a:rPr lang="en-GB" sz="2200" dirty="0">
                <a:latin typeface="Open Sans"/>
              </a:rPr>
              <a:t>State C: DOM = 0.4</a:t>
            </a:r>
          </a:p>
          <a:p>
            <a:pPr marL="342900" indent="-342900" algn="just">
              <a:buFont typeface="Arial" panose="020B0604020202020204" pitchFamily="34" charset="0"/>
              <a:buChar char="•"/>
            </a:pPr>
            <a:r>
              <a:rPr lang="en-GB" sz="2200" dirty="0">
                <a:latin typeface="Open Sans"/>
              </a:rPr>
              <a:t>Then applying the transition:</a:t>
            </a:r>
          </a:p>
          <a:p>
            <a:pPr lvl="1" algn="just"/>
            <a:r>
              <a:rPr lang="en-GB" sz="2200" dirty="0">
                <a:latin typeface="Open Sans"/>
              </a:rPr>
              <a:t>	From A to B (DOT = 0.2) AND C (DOT = 0.7)</a:t>
            </a:r>
          </a:p>
          <a:p>
            <a:pPr marL="342900" indent="-342900" algn="just">
              <a:buFont typeface="Arial" panose="020B0604020202020204" pitchFamily="34" charset="0"/>
              <a:buChar char="•"/>
            </a:pPr>
            <a:r>
              <a:rPr lang="en-GB" sz="2200" dirty="0">
                <a:latin typeface="Open Sans"/>
              </a:rPr>
              <a:t>will give:</a:t>
            </a:r>
          </a:p>
          <a:p>
            <a:pPr lvl="2" algn="just"/>
            <a:r>
              <a:rPr lang="en-US" sz="2200" dirty="0">
                <a:latin typeface="Open Sans"/>
              </a:rPr>
              <a:t>State B: DOM = max (0.6, min(0.2, 0.5)) = 0.6</a:t>
            </a:r>
          </a:p>
          <a:p>
            <a:pPr lvl="2" algn="just"/>
            <a:r>
              <a:rPr lang="en-US" sz="2200" dirty="0">
                <a:latin typeface="Open Sans"/>
              </a:rPr>
              <a:t>State C: DOM = max (0.4, min(0.7, 0.5)) = 0.5</a:t>
            </a:r>
          </a:p>
          <a:p>
            <a:pPr lvl="2" algn="just"/>
            <a:r>
              <a:rPr lang="en-US" sz="2200" dirty="0">
                <a:latin typeface="Open Sans"/>
              </a:rPr>
              <a:t>State A: DOM = min (0.5, 1−max(0.2, 0.7)) = 0.3</a:t>
            </a:r>
            <a:endParaRPr lang="en-GB" sz="2200" dirty="0">
              <a:latin typeface="Open Sans"/>
            </a:endParaRPr>
          </a:p>
        </p:txBody>
      </p:sp>
    </p:spTree>
    <p:extLst>
      <p:ext uri="{BB962C8B-B14F-4D97-AF65-F5344CB8AC3E}">
        <p14:creationId xmlns:p14="http://schemas.microsoft.com/office/powerpoint/2010/main" val="139992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Processes</a:t>
            </a:r>
          </a:p>
        </p:txBody>
      </p:sp>
      <p:sp>
        <p:nvSpPr>
          <p:cNvPr id="8" name="Rectangle 7"/>
          <p:cNvSpPr/>
          <p:nvPr/>
        </p:nvSpPr>
        <p:spPr>
          <a:xfrm>
            <a:off x="990600" y="1676400"/>
            <a:ext cx="7848600"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We can represent the set of numerical states as a vector of numbers.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Each position in the vector corresponds to a single state (e.g., a single priority value or the safety of a particular location). The vector is called the </a:t>
            </a:r>
            <a:r>
              <a:rPr lang="en-GB" sz="2200" b="1" dirty="0">
                <a:latin typeface="Open Sans"/>
              </a:rPr>
              <a:t>state vector</a:t>
            </a:r>
            <a:r>
              <a:rPr lang="en-GB" sz="2200" dirty="0">
                <a:latin typeface="Open Sans"/>
              </a:rPr>
              <a:t>.</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values in the state vector change according to the action of a transition matrix. First-order Markov processes (the only ones we will consider) have a single transition matrix that generates a new state vector from the previous values. Higher order Markov processes also take into account the state vector at earlier iterations.</a:t>
            </a:r>
          </a:p>
        </p:txBody>
      </p:sp>
    </p:spTree>
    <p:extLst>
      <p:ext uri="{BB962C8B-B14F-4D97-AF65-F5344CB8AC3E}">
        <p14:creationId xmlns:p14="http://schemas.microsoft.com/office/powerpoint/2010/main" val="5448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Markov Processes</a:t>
            </a:r>
          </a:p>
        </p:txBody>
      </p:sp>
      <p:sp>
        <p:nvSpPr>
          <p:cNvPr id="8" name="Rectangle 7"/>
          <p:cNvSpPr/>
          <p:nvPr/>
        </p:nvSpPr>
        <p:spPr>
          <a:xfrm>
            <a:off x="990600" y="1676400"/>
            <a:ext cx="7848600" cy="4154984"/>
          </a:xfrm>
          <a:prstGeom prst="rect">
            <a:avLst/>
          </a:prstGeom>
        </p:spPr>
        <p:txBody>
          <a:bodyPr wrap="square">
            <a:spAutoFit/>
          </a:bodyPr>
          <a:lstStyle/>
          <a:p>
            <a:pPr algn="just"/>
            <a:r>
              <a:rPr lang="en-GB" sz="2200" b="1" dirty="0">
                <a:latin typeface="Open Sans"/>
              </a:rPr>
              <a:t>Conservative Markov Process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A conservative Markov process ensures that the sum of the values in the state vector does not change over time.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This is essential for applications where the sum of the state vector should always be fixed (where it represents a distribution, for example, or if the values represent the number of some object in the game).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process will be conservative if all the rows in the transition matrix sum to 1.</a:t>
            </a:r>
          </a:p>
        </p:txBody>
      </p:sp>
    </p:spTree>
    <p:extLst>
      <p:ext uri="{BB962C8B-B14F-4D97-AF65-F5344CB8AC3E}">
        <p14:creationId xmlns:p14="http://schemas.microsoft.com/office/powerpoint/2010/main" val="216781469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163</TotalTime>
  <Words>983</Words>
  <Application>Microsoft Office PowerPoint</Application>
  <PresentationFormat>On-screen Show (4:3)</PresentationFormat>
  <Paragraphs>102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Open Sans</vt:lpstr>
      <vt:lpstr>Tahoma</vt:lpstr>
      <vt:lpstr>Template PPT 2015</vt:lpstr>
      <vt:lpstr>Fuzzy Logic &amp; Markov Systems  Session 09</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14</cp:revision>
  <dcterms:created xsi:type="dcterms:W3CDTF">2015-05-04T03:33:03Z</dcterms:created>
  <dcterms:modified xsi:type="dcterms:W3CDTF">2017-11-29T07:49:23Z</dcterms:modified>
</cp:coreProperties>
</file>