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65" r:id="rId3"/>
    <p:sldId id="264" r:id="rId4"/>
    <p:sldId id="268" r:id="rId5"/>
    <p:sldId id="277" r:id="rId6"/>
    <p:sldId id="269" r:id="rId7"/>
    <p:sldId id="270" r:id="rId8"/>
    <p:sldId id="278" r:id="rId9"/>
    <p:sldId id="271" r:id="rId10"/>
    <p:sldId id="272" r:id="rId11"/>
    <p:sldId id="273" r:id="rId12"/>
    <p:sldId id="274" r:id="rId13"/>
    <p:sldId id="275" r:id="rId14"/>
    <p:sldId id="276" r:id="rId15"/>
    <p:sldId id="279"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77"/>
            <p14:sldId id="269"/>
            <p14:sldId id="270"/>
            <p14:sldId id="278"/>
            <p14:sldId id="271"/>
            <p14:sldId id="272"/>
            <p14:sldId id="273"/>
            <p14:sldId id="274"/>
            <p14:sldId id="275"/>
            <p14:sldId id="276"/>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s.umd.edu/class/spring2013/cmsc425/Lects/lect2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Goal-Oriented </a:t>
            </a:r>
            <a:r>
              <a:rPr lang="en-AU" sz="4000" dirty="0" err="1">
                <a:solidFill>
                  <a:schemeClr val="bg1"/>
                </a:solidFill>
              </a:rPr>
              <a:t>Behavior</a:t>
            </a:r>
            <a:br>
              <a:rPr lang="en-AU" sz="4000" dirty="0">
                <a:solidFill>
                  <a:schemeClr val="bg1"/>
                </a:solidFill>
              </a:rPr>
            </a:br>
            <a:br>
              <a:rPr lang="en-AU" dirty="0">
                <a:solidFill>
                  <a:schemeClr val="bg1"/>
                </a:solidFill>
              </a:rPr>
            </a:br>
            <a:r>
              <a:rPr lang="en-US" sz="2800" dirty="0">
                <a:solidFill>
                  <a:schemeClr val="bg1"/>
                </a:solidFill>
              </a:rPr>
              <a:t>Session 10</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Overall Utility</a:t>
            </a:r>
          </a:p>
        </p:txBody>
      </p:sp>
      <p:sp>
        <p:nvSpPr>
          <p:cNvPr id="4" name="Rectangle 3"/>
          <p:cNvSpPr/>
          <p:nvPr/>
        </p:nvSpPr>
        <p:spPr>
          <a:xfrm>
            <a:off x="1066799" y="1813679"/>
            <a:ext cx="7772401" cy="3139321"/>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To make a decision, each possible action is considered in turn. A prediction is made of the total discontentment after the action is completed. The action that leads to the lowest discontentment is chosen.</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Discontentment is simply a score we are trying to minimize; we could call it anything. In search literature (where GOB and GOAP are found in academic AI), it is known as an energy metric.</a:t>
            </a:r>
          </a:p>
        </p:txBody>
      </p:sp>
    </p:spTree>
    <p:extLst>
      <p:ext uri="{BB962C8B-B14F-4D97-AF65-F5344CB8AC3E}">
        <p14:creationId xmlns:p14="http://schemas.microsoft.com/office/powerpoint/2010/main" val="369323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Timing</a:t>
            </a:r>
          </a:p>
        </p:txBody>
      </p:sp>
      <p:sp>
        <p:nvSpPr>
          <p:cNvPr id="4" name="Rectangle 3"/>
          <p:cNvSpPr/>
          <p:nvPr/>
        </p:nvSpPr>
        <p:spPr>
          <a:xfrm>
            <a:off x="1066799" y="1813679"/>
            <a:ext cx="7772401"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Timing is often split into two components. </a:t>
            </a:r>
          </a:p>
          <a:p>
            <a:pPr algn="just"/>
            <a:endParaRPr lang="en-GB" sz="2200" dirty="0">
              <a:latin typeface="Open Sans"/>
            </a:endParaRPr>
          </a:p>
          <a:p>
            <a:pPr marL="342900" indent="-342900" algn="just">
              <a:buFont typeface="Arial" panose="020B0604020202020204" pitchFamily="34" charset="0"/>
              <a:buChar char="•"/>
            </a:pPr>
            <a:r>
              <a:rPr lang="en-GB" sz="2200" dirty="0">
                <a:latin typeface="Open Sans"/>
              </a:rPr>
              <a:t>Actions typically take time to complete, but in some games it may also take significant time to get to the right location and start the action.</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Because game time is often extremely compressed in some games, the length of time it takes to begin an action becomes significant. It may take 20 minutes of game time to walk from one side of the level to the other.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This is a long journey to make to carry out a 10-minute-long action.</a:t>
            </a:r>
          </a:p>
        </p:txBody>
      </p:sp>
    </p:spTree>
    <p:extLst>
      <p:ext uri="{BB962C8B-B14F-4D97-AF65-F5344CB8AC3E}">
        <p14:creationId xmlns:p14="http://schemas.microsoft.com/office/powerpoint/2010/main" val="236480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Timing</a:t>
            </a:r>
          </a:p>
        </p:txBody>
      </p:sp>
      <p:sp>
        <p:nvSpPr>
          <p:cNvPr id="4" name="Rectangle 3"/>
          <p:cNvSpPr/>
          <p:nvPr/>
        </p:nvSpPr>
        <p:spPr>
          <a:xfrm>
            <a:off x="1066799" y="1813679"/>
            <a:ext cx="7772401" cy="4493538"/>
          </a:xfrm>
          <a:prstGeom prst="rect">
            <a:avLst/>
          </a:prstGeom>
        </p:spPr>
        <p:txBody>
          <a:bodyPr wrap="square">
            <a:spAutoFit/>
          </a:bodyPr>
          <a:lstStyle/>
          <a:p>
            <a:pPr algn="just"/>
            <a:r>
              <a:rPr lang="en-GB" sz="2200" b="1" dirty="0">
                <a:latin typeface="Open Sans"/>
              </a:rPr>
              <a:t>Utility Involving Time</a:t>
            </a:r>
          </a:p>
          <a:p>
            <a:pPr marL="342900" indent="-342900" algn="just">
              <a:buFont typeface="Arial" panose="020B0604020202020204" pitchFamily="34" charset="0"/>
              <a:buChar char="•"/>
            </a:pPr>
            <a:r>
              <a:rPr lang="en-GB" sz="2200" dirty="0">
                <a:latin typeface="Open Sans"/>
              </a:rPr>
              <a:t>To use time in our decision making we have two choices: we could incorporate the time into our discontentment or utility calculation, or we could prefer actions that are short over those that are long, with all other things being equal.</a:t>
            </a:r>
          </a:p>
          <a:p>
            <a:pPr marL="342900" indent="-342900" algn="just">
              <a:buFont typeface="Arial" panose="020B0604020202020204" pitchFamily="34" charset="0"/>
              <a:buChar char="•"/>
            </a:pPr>
            <a:r>
              <a:rPr lang="en-GB" sz="2200" dirty="0">
                <a:latin typeface="Open Sans"/>
              </a:rPr>
              <a:t>A more interesting approach is to take into account the consequences of the extra time.</a:t>
            </a:r>
          </a:p>
          <a:p>
            <a:pPr marL="342900" indent="-342900" algn="just">
              <a:buFont typeface="Arial" panose="020B0604020202020204" pitchFamily="34" charset="0"/>
              <a:buChar char="•"/>
            </a:pPr>
            <a:r>
              <a:rPr lang="en-GB" sz="2200" dirty="0">
                <a:latin typeface="Open Sans"/>
              </a:rPr>
              <a:t>In some games, goal values change over time: a character might get increasingly hungry unless it gets food, a character might tend to run out of ammo unless it finds an ammo pack, or a character might gain more power for a combo attack the longer it holds its defensive position.</a:t>
            </a:r>
          </a:p>
        </p:txBody>
      </p:sp>
    </p:spTree>
    <p:extLst>
      <p:ext uri="{BB962C8B-B14F-4D97-AF65-F5344CB8AC3E}">
        <p14:creationId xmlns:p14="http://schemas.microsoft.com/office/powerpoint/2010/main" val="393162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Timing</a:t>
            </a:r>
          </a:p>
        </p:txBody>
      </p:sp>
      <p:sp>
        <p:nvSpPr>
          <p:cNvPr id="4" name="Rectangle 3"/>
          <p:cNvSpPr/>
          <p:nvPr/>
        </p:nvSpPr>
        <p:spPr>
          <a:xfrm>
            <a:off x="1066799" y="1813679"/>
            <a:ext cx="7772401" cy="4493538"/>
          </a:xfrm>
          <a:prstGeom prst="rect">
            <a:avLst/>
          </a:prstGeom>
        </p:spPr>
        <p:txBody>
          <a:bodyPr wrap="square">
            <a:spAutoFit/>
          </a:bodyPr>
          <a:lstStyle/>
          <a:p>
            <a:pPr algn="just"/>
            <a:r>
              <a:rPr lang="en-GB" sz="2200" dirty="0">
                <a:latin typeface="Open Sans"/>
              </a:rPr>
              <a:t>Returning to our bathroom example, here is a character who is in desperate need of food:</a:t>
            </a:r>
          </a:p>
          <a:p>
            <a:pPr algn="just"/>
            <a:endParaRPr lang="en-GB" sz="2200" dirty="0">
              <a:latin typeface="Open Sans"/>
            </a:endParaRPr>
          </a:p>
          <a:p>
            <a:pPr lvl="1" algn="just"/>
            <a:r>
              <a:rPr lang="en-GB" sz="2200" dirty="0">
                <a:latin typeface="Open Sans"/>
              </a:rPr>
              <a:t>Goal: Eat = 4 changing at + 4 per hour</a:t>
            </a:r>
          </a:p>
          <a:p>
            <a:pPr lvl="1" algn="just"/>
            <a:r>
              <a:rPr lang="en-GB" sz="2200" dirty="0">
                <a:latin typeface="Open Sans"/>
              </a:rPr>
              <a:t>Goal: Bathroom = 3 changing at + 2 per hour</a:t>
            </a:r>
          </a:p>
          <a:p>
            <a:pPr lvl="1" algn="just"/>
            <a:r>
              <a:rPr lang="en-GB" sz="2200" dirty="0">
                <a:latin typeface="Open Sans"/>
              </a:rPr>
              <a:t>Action: Eat-Snack (Eat − 2) 15 minutes</a:t>
            </a:r>
          </a:p>
          <a:p>
            <a:pPr lvl="1" algn="just"/>
            <a:endParaRPr lang="en-GB" sz="2200" dirty="0">
              <a:latin typeface="Open Sans"/>
            </a:endParaRPr>
          </a:p>
          <a:p>
            <a:pPr marL="633413" lvl="1" indent="-176213" algn="just">
              <a:buFont typeface="Arial" panose="020B0604020202020204" pitchFamily="34" charset="0"/>
              <a:buChar char="•"/>
            </a:pPr>
            <a:r>
              <a:rPr lang="en-GB" sz="2200" dirty="0">
                <a:latin typeface="Open Sans"/>
              </a:rPr>
              <a:t>afterwards: Eat = 2, Bathroom = 3.5: Discontentment = 16.25</a:t>
            </a:r>
          </a:p>
          <a:p>
            <a:pPr lvl="1" algn="just"/>
            <a:r>
              <a:rPr lang="en-GB" sz="2200" dirty="0">
                <a:latin typeface="Open Sans"/>
              </a:rPr>
              <a:t>Action: Eat-Main-Meal (Eat − 4) 1 hour</a:t>
            </a:r>
          </a:p>
          <a:p>
            <a:pPr marL="633413" lvl="1" indent="-176213" algn="just">
              <a:buFont typeface="Arial" panose="020B0604020202020204" pitchFamily="34" charset="0"/>
              <a:buChar char="•"/>
            </a:pPr>
            <a:r>
              <a:rPr lang="en-GB" sz="2200" dirty="0">
                <a:latin typeface="Open Sans"/>
              </a:rPr>
              <a:t>afterwards: Eat = 0, Bathroom = 5: Discontentment = 25</a:t>
            </a:r>
          </a:p>
          <a:p>
            <a:pPr lvl="1" algn="just"/>
            <a:r>
              <a:rPr lang="en-GB" sz="2200" dirty="0">
                <a:latin typeface="Open Sans"/>
              </a:rPr>
              <a:t>Action: Visit-Bathroom (Bathroom − 4) 15 minutes</a:t>
            </a:r>
          </a:p>
          <a:p>
            <a:pPr marL="633413" lvl="1" indent="-176213" algn="just">
              <a:buFont typeface="Arial" panose="020B0604020202020204" pitchFamily="34" charset="0"/>
              <a:buChar char="•"/>
            </a:pPr>
            <a:r>
              <a:rPr lang="en-GB" sz="2200" dirty="0">
                <a:latin typeface="Open Sans"/>
              </a:rPr>
              <a:t>afterwards: Eat = 5, Bathroom = 0: Discontentment = 25</a:t>
            </a:r>
          </a:p>
        </p:txBody>
      </p:sp>
    </p:spTree>
    <p:extLst>
      <p:ext uri="{BB962C8B-B14F-4D97-AF65-F5344CB8AC3E}">
        <p14:creationId xmlns:p14="http://schemas.microsoft.com/office/powerpoint/2010/main" val="367786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Timing</a:t>
            </a:r>
          </a:p>
        </p:txBody>
      </p:sp>
      <p:sp>
        <p:nvSpPr>
          <p:cNvPr id="4" name="Rectangle 3"/>
          <p:cNvSpPr/>
          <p:nvPr/>
        </p:nvSpPr>
        <p:spPr>
          <a:xfrm>
            <a:off x="1066799" y="1813679"/>
            <a:ext cx="7772401" cy="4493538"/>
          </a:xfrm>
          <a:prstGeom prst="rect">
            <a:avLst/>
          </a:prstGeom>
        </p:spPr>
        <p:txBody>
          <a:bodyPr wrap="square">
            <a:spAutoFit/>
          </a:bodyPr>
          <a:lstStyle/>
          <a:p>
            <a:pPr algn="just"/>
            <a:r>
              <a:rPr lang="en-GB" sz="2200" b="1" dirty="0">
                <a:latin typeface="Open Sans"/>
              </a:rPr>
              <a:t>The Need for Planning</a:t>
            </a:r>
          </a:p>
          <a:p>
            <a:pPr algn="just"/>
            <a:r>
              <a:rPr lang="en-GB" sz="2200" dirty="0">
                <a:latin typeface="Open Sans"/>
              </a:rPr>
              <a:t>Let’s imagine a fantasy role-playing game, where a magic-using character has five fresh energy crystals in their wand. Powerful spells take multiple crystals of energy. The character is in desperate need of healing and would also like to fend off the large ogre descending on her. The motives and possible actions are shown below.</a:t>
            </a:r>
          </a:p>
          <a:p>
            <a:pPr algn="just"/>
            <a:endParaRPr lang="en-GB" sz="2200" dirty="0">
              <a:latin typeface="Open Sans"/>
            </a:endParaRPr>
          </a:p>
          <a:p>
            <a:pPr lvl="2" algn="just"/>
            <a:r>
              <a:rPr lang="en-GB" sz="2200" dirty="0">
                <a:latin typeface="Open Sans"/>
              </a:rPr>
              <a:t>Goal: Heal = 4</a:t>
            </a:r>
          </a:p>
          <a:p>
            <a:pPr lvl="2" algn="just"/>
            <a:r>
              <a:rPr lang="en-GB" sz="2200" dirty="0">
                <a:latin typeface="Open Sans"/>
              </a:rPr>
              <a:t>Goal: Kill-Ogre = 3</a:t>
            </a:r>
          </a:p>
          <a:p>
            <a:pPr lvl="2" algn="just"/>
            <a:r>
              <a:rPr lang="en-GB" sz="2200" dirty="0">
                <a:latin typeface="Open Sans"/>
              </a:rPr>
              <a:t>Action: Fireball (Kill-Ogre − 2) 3 energy-slots</a:t>
            </a:r>
          </a:p>
          <a:p>
            <a:pPr lvl="2" algn="just"/>
            <a:r>
              <a:rPr lang="en-GB" sz="2200" dirty="0">
                <a:latin typeface="Open Sans"/>
              </a:rPr>
              <a:t>Action: Lesser-Healing (Heal − 2) 2 energy-slots</a:t>
            </a:r>
          </a:p>
          <a:p>
            <a:pPr lvl="2" algn="just"/>
            <a:r>
              <a:rPr lang="en-GB" sz="2200" dirty="0">
                <a:latin typeface="Open Sans"/>
              </a:rPr>
              <a:t>Action: Greater-Healing (Heal − 4) 3 energy-slots</a:t>
            </a:r>
          </a:p>
        </p:txBody>
      </p:sp>
    </p:spTree>
    <p:extLst>
      <p:ext uri="{BB962C8B-B14F-4D97-AF65-F5344CB8AC3E}">
        <p14:creationId xmlns:p14="http://schemas.microsoft.com/office/powerpoint/2010/main" val="107986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Decision Making, </a:t>
            </a:r>
            <a:r>
              <a:rPr lang="en-AU" sz="2200" dirty="0">
                <a:latin typeface="Open Sans"/>
                <a:ea typeface="Tahoma" panose="020B0604030504040204" pitchFamily="34" charset="0"/>
                <a:cs typeface="Tahoma" panose="020B0604030504040204" pitchFamily="34" charset="0"/>
                <a:hlinkClick r:id="rId2"/>
              </a:rPr>
              <a:t>https://www.cs.umd.edu/class/spring2013/cmsc425/Lects/lect20.pdf</a:t>
            </a:r>
            <a:r>
              <a:rPr lang="en-AU" sz="2200" dirty="0">
                <a:latin typeface="Open Sans"/>
                <a:ea typeface="Tahoma" panose="020B0604030504040204" pitchFamily="34" charset="0"/>
                <a:cs typeface="Tahoma" panose="020B0604030504040204" pitchFamily="34" charset="0"/>
              </a:rPr>
              <a:t> </a:t>
            </a:r>
            <a:endParaRPr 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4443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Goal-Oriented Behavior</a:t>
            </a:r>
          </a:p>
          <a:p>
            <a:r>
              <a:rPr lang="en-US" sz="2200" dirty="0"/>
              <a:t>Simple Selection</a:t>
            </a:r>
          </a:p>
          <a:p>
            <a:r>
              <a:rPr lang="en-US" sz="2200" dirty="0"/>
              <a:t>Overall Utility</a:t>
            </a:r>
          </a:p>
          <a:p>
            <a:r>
              <a:rPr lang="en-US" sz="2200" dirty="0"/>
              <a:t>Timing</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Goal-Oriented </a:t>
            </a:r>
            <a:r>
              <a:rPr lang="en-GB" sz="3200" b="1" dirty="0" err="1">
                <a:ea typeface="Tahoma" panose="020B0604030504040204" pitchFamily="34" charset="0"/>
                <a:cs typeface="Arial" pitchFamily="34" charset="0"/>
              </a:rPr>
              <a:t>Behavior</a:t>
            </a:r>
            <a:endParaRPr lang="en-GB" sz="3200" b="1" dirty="0">
              <a:ea typeface="Tahoma" panose="020B0604030504040204" pitchFamily="34" charset="0"/>
              <a:cs typeface="Arial" pitchFamily="34" charset="0"/>
            </a:endParaRPr>
          </a:p>
        </p:txBody>
      </p:sp>
      <p:sp>
        <p:nvSpPr>
          <p:cNvPr id="8" name="Rectangle 7"/>
          <p:cNvSpPr/>
          <p:nvPr/>
        </p:nvSpPr>
        <p:spPr>
          <a:xfrm>
            <a:off x="914401" y="1728787"/>
            <a:ext cx="8077200" cy="2800767"/>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Goal-oriented </a:t>
            </a:r>
            <a:r>
              <a:rPr lang="en-GB" sz="2200" dirty="0" err="1">
                <a:latin typeface="Open Sans"/>
              </a:rPr>
              <a:t>behavior</a:t>
            </a:r>
            <a:r>
              <a:rPr lang="en-GB" sz="2200" dirty="0">
                <a:latin typeface="Open Sans"/>
              </a:rPr>
              <a:t> is a blanket term that covers any technique taking into account goals or desires.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There isn’t a single technique for GOB, and some of the other techniques in this chapter, notably rule-based systems, can be used to create goal-seeking characters. Goal-oriented </a:t>
            </a:r>
            <a:r>
              <a:rPr lang="en-GB" sz="2200" dirty="0" err="1">
                <a:latin typeface="Open Sans"/>
              </a:rPr>
              <a:t>behavior</a:t>
            </a:r>
            <a:r>
              <a:rPr lang="en-GB" sz="2200" dirty="0">
                <a:latin typeface="Open Sans"/>
              </a:rPr>
              <a:t> is still fairly rare in games, so it is also difficult to say what the most popular techniques are.</a:t>
            </a:r>
          </a:p>
        </p:txBody>
      </p:sp>
    </p:spTree>
    <p:extLst>
      <p:ext uri="{BB962C8B-B14F-4D97-AF65-F5344CB8AC3E}">
        <p14:creationId xmlns:p14="http://schemas.microsoft.com/office/powerpoint/2010/main" val="202980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Goal-Oriented </a:t>
            </a:r>
            <a:r>
              <a:rPr lang="en-GB" sz="3200" b="1" dirty="0" err="1">
                <a:ea typeface="Tahoma" panose="020B0604030504040204" pitchFamily="34" charset="0"/>
                <a:cs typeface="Arial" pitchFamily="34" charset="0"/>
              </a:rPr>
              <a:t>Behavior</a:t>
            </a:r>
            <a:endParaRPr lang="en-GB" sz="3200" b="1" dirty="0">
              <a:ea typeface="Tahoma" panose="020B0604030504040204" pitchFamily="34" charset="0"/>
              <a:cs typeface="Arial" pitchFamily="34" charset="0"/>
            </a:endParaRPr>
          </a:p>
        </p:txBody>
      </p:sp>
      <p:sp>
        <p:nvSpPr>
          <p:cNvPr id="8" name="Rectangle 7"/>
          <p:cNvSpPr/>
          <p:nvPr/>
        </p:nvSpPr>
        <p:spPr>
          <a:xfrm>
            <a:off x="914401" y="1611154"/>
            <a:ext cx="8077200" cy="3816429"/>
          </a:xfrm>
          <a:prstGeom prst="rect">
            <a:avLst/>
          </a:prstGeom>
        </p:spPr>
        <p:txBody>
          <a:bodyPr wrap="square">
            <a:spAutoFit/>
          </a:bodyPr>
          <a:lstStyle/>
          <a:p>
            <a:pPr marL="342900" indent="-342900" algn="just">
              <a:buFont typeface="Arial" panose="020B0604020202020204" pitchFamily="34" charset="0"/>
              <a:buChar char="•"/>
            </a:pPr>
            <a:endParaRPr lang="en-GB" sz="2200" dirty="0">
              <a:latin typeface="Open Sans"/>
            </a:endParaRPr>
          </a:p>
          <a:p>
            <a:pPr algn="just"/>
            <a:r>
              <a:rPr lang="en-GB" sz="2200" b="1" dirty="0">
                <a:latin typeface="Open Sans"/>
              </a:rPr>
              <a:t>Goals</a:t>
            </a:r>
          </a:p>
          <a:p>
            <a:pPr marL="342900" indent="-342900" algn="just">
              <a:buFont typeface="Arial" panose="020B0604020202020204" pitchFamily="34" charset="0"/>
              <a:buChar char="•"/>
            </a:pPr>
            <a:r>
              <a:rPr lang="en-GB" sz="2200" dirty="0">
                <a:latin typeface="Open Sans"/>
              </a:rPr>
              <a:t>A character may have one or more goals, also called motives. A goal with a high insistence will tend to influence the character’s </a:t>
            </a:r>
            <a:r>
              <a:rPr lang="en-GB" sz="2200" dirty="0" err="1">
                <a:latin typeface="Open Sans"/>
              </a:rPr>
              <a:t>behavior</a:t>
            </a:r>
            <a:r>
              <a:rPr lang="en-GB" sz="2200" dirty="0">
                <a:latin typeface="Open Sans"/>
              </a:rPr>
              <a:t> more strongly.</a:t>
            </a:r>
          </a:p>
          <a:p>
            <a:pPr marL="342900" indent="-342900" algn="just">
              <a:buFont typeface="Arial" panose="020B0604020202020204" pitchFamily="34" charset="0"/>
              <a:buChar char="•"/>
            </a:pPr>
            <a:endParaRPr lang="en-GB" sz="2200" dirty="0">
              <a:latin typeface="Open Sans"/>
            </a:endParaRPr>
          </a:p>
          <a:p>
            <a:pPr algn="just"/>
            <a:r>
              <a:rPr lang="en-GB" sz="2200" b="1" dirty="0">
                <a:latin typeface="Open Sans"/>
              </a:rPr>
              <a:t>Actions</a:t>
            </a:r>
          </a:p>
          <a:p>
            <a:pPr marL="342900" indent="-342900" algn="just">
              <a:buFont typeface="Arial" panose="020B0604020202020204" pitchFamily="34" charset="0"/>
              <a:buChar char="•"/>
            </a:pPr>
            <a:r>
              <a:rPr lang="en-GB" sz="2200" dirty="0">
                <a:latin typeface="Open Sans"/>
              </a:rPr>
              <a:t>In addition to a set of goals, we need a suite of possible actions to choose from. These actions can be generated centrally, but it is also common for them to be generated by objects in the world.</a:t>
            </a:r>
            <a:endParaRPr lang="en-US" sz="2200" dirty="0">
              <a:latin typeface="Open Sans"/>
            </a:endParaRPr>
          </a:p>
        </p:txBody>
      </p:sp>
    </p:spTree>
    <p:extLst>
      <p:ext uri="{BB962C8B-B14F-4D97-AF65-F5344CB8AC3E}">
        <p14:creationId xmlns:p14="http://schemas.microsoft.com/office/powerpoint/2010/main" val="138852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Simple Selection</a:t>
            </a:r>
          </a:p>
        </p:txBody>
      </p:sp>
      <p:sp>
        <p:nvSpPr>
          <p:cNvPr id="4" name="Rectangle 3"/>
          <p:cNvSpPr/>
          <p:nvPr/>
        </p:nvSpPr>
        <p:spPr>
          <a:xfrm>
            <a:off x="1066799" y="1712416"/>
            <a:ext cx="7772401" cy="415498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So, we have a set of possible actions and a set of goals. The actions promise to </a:t>
            </a:r>
            <a:r>
              <a:rPr lang="en-GB" sz="2200" dirty="0" err="1">
                <a:latin typeface="Open Sans"/>
              </a:rPr>
              <a:t>fulfill</a:t>
            </a:r>
            <a:r>
              <a:rPr lang="en-GB" sz="2200" dirty="0">
                <a:latin typeface="Open Sans"/>
              </a:rPr>
              <a:t> different goals. Continuing with the people simulation example, we might have:</a:t>
            </a:r>
          </a:p>
          <a:p>
            <a:pPr marL="342900" indent="-342900" algn="just">
              <a:buFont typeface="Arial" panose="020B0604020202020204" pitchFamily="34" charset="0"/>
              <a:buChar char="•"/>
            </a:pPr>
            <a:endParaRPr lang="en-GB" sz="2200" dirty="0">
              <a:latin typeface="Open Sans"/>
            </a:endParaRPr>
          </a:p>
          <a:p>
            <a:pPr lvl="2" algn="just"/>
            <a:r>
              <a:rPr lang="en-GB" sz="2200" dirty="0">
                <a:latin typeface="Open Sans"/>
              </a:rPr>
              <a:t>Goal: Eat = 4 Goal: Sleep = 3</a:t>
            </a:r>
          </a:p>
          <a:p>
            <a:pPr lvl="2" algn="just"/>
            <a:r>
              <a:rPr lang="en-US" sz="2200" dirty="0">
                <a:latin typeface="Open Sans"/>
              </a:rPr>
              <a:t>Action: Get-Raw-Food (Eat − 3)</a:t>
            </a:r>
          </a:p>
          <a:p>
            <a:pPr lvl="2" algn="just"/>
            <a:r>
              <a:rPr lang="en-US" sz="2200" dirty="0">
                <a:latin typeface="Open Sans"/>
              </a:rPr>
              <a:t>Action: Get-Snack (Eat − 2)</a:t>
            </a:r>
          </a:p>
          <a:p>
            <a:pPr lvl="2" algn="just"/>
            <a:r>
              <a:rPr lang="en-US" sz="2200" dirty="0">
                <a:latin typeface="Open Sans"/>
              </a:rPr>
              <a:t>Action: Sleep-In-Bed (Sleep − 4)</a:t>
            </a:r>
          </a:p>
          <a:p>
            <a:pPr lvl="2" algn="just"/>
            <a:r>
              <a:rPr lang="en-US" sz="2200" dirty="0">
                <a:latin typeface="Open Sans"/>
              </a:rPr>
              <a:t>Action: Sleep-On-Sofa (Sleep − 2)</a:t>
            </a:r>
          </a:p>
          <a:p>
            <a:pPr lvl="2" algn="just"/>
            <a:endParaRPr lang="en-GB" sz="2200" dirty="0">
              <a:latin typeface="Open Sans"/>
            </a:endParaRPr>
          </a:p>
          <a:p>
            <a:pPr marL="342900" indent="-342900" algn="just">
              <a:buFont typeface="Arial" panose="020B0604020202020204" pitchFamily="34" charset="0"/>
              <a:buChar char="•"/>
            </a:pPr>
            <a:r>
              <a:rPr lang="en-GB" sz="2200" dirty="0">
                <a:latin typeface="Open Sans"/>
              </a:rPr>
              <a:t>We can use a range of decision making tools to select an action and give intelligent-looking </a:t>
            </a:r>
            <a:r>
              <a:rPr lang="en-GB" sz="2200" dirty="0" err="1">
                <a:latin typeface="Open Sans"/>
              </a:rPr>
              <a:t>behavior</a:t>
            </a:r>
            <a:r>
              <a:rPr lang="en-GB" sz="2200" dirty="0">
                <a:latin typeface="Open Sans"/>
              </a:rPr>
              <a:t>.</a:t>
            </a:r>
            <a:endParaRPr lang="en-US" sz="2200" dirty="0">
              <a:latin typeface="Open Sans"/>
            </a:endParaRPr>
          </a:p>
        </p:txBody>
      </p:sp>
    </p:spTree>
    <p:extLst>
      <p:ext uri="{BB962C8B-B14F-4D97-AF65-F5344CB8AC3E}">
        <p14:creationId xmlns:p14="http://schemas.microsoft.com/office/powerpoint/2010/main" val="279357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Overall Utility</a:t>
            </a:r>
          </a:p>
        </p:txBody>
      </p:sp>
      <p:sp>
        <p:nvSpPr>
          <p:cNvPr id="4" name="Rectangle 3"/>
          <p:cNvSpPr/>
          <p:nvPr/>
        </p:nvSpPr>
        <p:spPr>
          <a:xfrm>
            <a:off x="1066799" y="1856125"/>
            <a:ext cx="7772401" cy="3477875"/>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The previous algorithm worked in two steps. It first considered which goal to reduce, and then it decided the best way to reduce it. Unfortunately, dealing with the most pressing goal might have side effects on others.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Here is another people simulation example, where insistence is measured on a five-point scale:</a:t>
            </a:r>
          </a:p>
          <a:p>
            <a:pPr lvl="2" algn="just"/>
            <a:r>
              <a:rPr lang="en-GB" sz="2200" dirty="0">
                <a:latin typeface="Open Sans"/>
              </a:rPr>
              <a:t>Goal: Eat = 4 Goal: Bathroom = 3</a:t>
            </a:r>
          </a:p>
          <a:p>
            <a:pPr lvl="2" algn="just"/>
            <a:r>
              <a:rPr lang="en-GB" sz="2200" dirty="0">
                <a:latin typeface="Open Sans"/>
              </a:rPr>
              <a:t>Action: Drink-Soda (Eat − 2; Bathroom + 3)</a:t>
            </a:r>
          </a:p>
          <a:p>
            <a:pPr lvl="2" algn="just"/>
            <a:r>
              <a:rPr lang="en-GB" sz="2200" dirty="0">
                <a:latin typeface="Open Sans"/>
              </a:rPr>
              <a:t>Action: Visit-Bathroom (Bathroom − 4)</a:t>
            </a:r>
            <a:endParaRPr lang="en-US" sz="2200" dirty="0">
              <a:latin typeface="Open Sans"/>
            </a:endParaRPr>
          </a:p>
        </p:txBody>
      </p:sp>
    </p:spTree>
    <p:extLst>
      <p:ext uri="{BB962C8B-B14F-4D97-AF65-F5344CB8AC3E}">
        <p14:creationId xmlns:p14="http://schemas.microsoft.com/office/powerpoint/2010/main" val="184553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Overall Utility</a:t>
            </a:r>
          </a:p>
        </p:txBody>
      </p:sp>
      <p:sp>
        <p:nvSpPr>
          <p:cNvPr id="4" name="Rectangle 3"/>
          <p:cNvSpPr/>
          <p:nvPr/>
        </p:nvSpPr>
        <p:spPr>
          <a:xfrm>
            <a:off x="1066799" y="1600200"/>
            <a:ext cx="7772401" cy="4493538"/>
          </a:xfrm>
          <a:prstGeom prst="rect">
            <a:avLst/>
          </a:prstGeom>
        </p:spPr>
        <p:txBody>
          <a:bodyPr wrap="square">
            <a:spAutoFit/>
          </a:bodyPr>
          <a:lstStyle/>
          <a:p>
            <a:pPr marL="354013" lvl="1" indent="-342900" algn="just">
              <a:buFont typeface="Arial" panose="020B0604020202020204" pitchFamily="34" charset="0"/>
              <a:buChar char="•"/>
            </a:pPr>
            <a:r>
              <a:rPr lang="en-GB" sz="2200" dirty="0">
                <a:latin typeface="Open Sans"/>
              </a:rPr>
              <a:t>A character that is hungry and in need of the bathroom, as shown in the example, probably doesn’t want to drink a soda. The soda may stave off the snack craving, but it will lead to the situation where the need for the toilet is at the top of the five-point scale. Clearly, human beings know that snacking can wait a few minutes for a bathroom break.</a:t>
            </a:r>
          </a:p>
          <a:p>
            <a:pPr marL="354013" lvl="1" indent="-342900" algn="just">
              <a:buFont typeface="Arial" panose="020B0604020202020204" pitchFamily="34" charset="0"/>
              <a:buChar char="•"/>
            </a:pPr>
            <a:endParaRPr lang="en-GB" sz="2200" dirty="0">
              <a:latin typeface="Open Sans"/>
            </a:endParaRPr>
          </a:p>
          <a:p>
            <a:pPr marL="354013" lvl="1" indent="-342900" algn="just">
              <a:buFont typeface="Arial" panose="020B0604020202020204" pitchFamily="34" charset="0"/>
              <a:buChar char="•"/>
            </a:pPr>
            <a:r>
              <a:rPr lang="en-GB" sz="2200" dirty="0">
                <a:latin typeface="Open Sans"/>
              </a:rPr>
              <a:t>A character in a shooter might have a pressing need for a health pack, but running right into an ambush to get it isn’t a sensible strategy. Clearly, we often need to consider side effects of actions.</a:t>
            </a:r>
          </a:p>
          <a:p>
            <a:pPr marL="354013" lvl="1" indent="-342900" algn="just">
              <a:buFont typeface="Arial" panose="020B0604020202020204" pitchFamily="34" charset="0"/>
              <a:buChar char="•"/>
            </a:pPr>
            <a:endParaRPr lang="en-GB" sz="2200" dirty="0">
              <a:latin typeface="Open Sans"/>
            </a:endParaRPr>
          </a:p>
        </p:txBody>
      </p:sp>
    </p:spTree>
    <p:extLst>
      <p:ext uri="{BB962C8B-B14F-4D97-AF65-F5344CB8AC3E}">
        <p14:creationId xmlns:p14="http://schemas.microsoft.com/office/powerpoint/2010/main" val="265658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Overall Utility</a:t>
            </a:r>
          </a:p>
        </p:txBody>
      </p:sp>
      <p:sp>
        <p:nvSpPr>
          <p:cNvPr id="4" name="Rectangle 3"/>
          <p:cNvSpPr/>
          <p:nvPr/>
        </p:nvSpPr>
        <p:spPr>
          <a:xfrm>
            <a:off x="1066799" y="1600200"/>
            <a:ext cx="7772401"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We could simply add together all the insistence values to give the discontentment of the character. A better solution is to scale insistence so that higher values contribute disproportionately high discontentment values.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For example,</a:t>
            </a:r>
          </a:p>
          <a:p>
            <a:pPr lvl="2" algn="just"/>
            <a:r>
              <a:rPr lang="en-GB" sz="2200" dirty="0">
                <a:latin typeface="Open Sans"/>
              </a:rPr>
              <a:t>Goal: Eat = 4 Goal: Bathroom = 3</a:t>
            </a:r>
          </a:p>
          <a:p>
            <a:pPr lvl="2" algn="just"/>
            <a:r>
              <a:rPr lang="en-GB" sz="2200" dirty="0">
                <a:latin typeface="Open Sans"/>
              </a:rPr>
              <a:t>Action: Drink-Soda (Eat − 2; Bathroom + 2)</a:t>
            </a:r>
          </a:p>
          <a:p>
            <a:pPr marL="1076325" lvl="2" indent="-161925" algn="just">
              <a:buFont typeface="Arial" panose="020B0604020202020204" pitchFamily="34" charset="0"/>
              <a:buChar char="•"/>
            </a:pPr>
            <a:r>
              <a:rPr lang="en-GB" sz="2200" dirty="0">
                <a:latin typeface="Open Sans"/>
              </a:rPr>
              <a:t>afterwards: Eat = 2, Bathroom = 5: Discontentment = 29</a:t>
            </a:r>
          </a:p>
          <a:p>
            <a:pPr lvl="2" algn="just"/>
            <a:r>
              <a:rPr lang="en-GB" sz="2200" dirty="0">
                <a:latin typeface="Open Sans"/>
              </a:rPr>
              <a:t>Action: Visit-Bathroom (Bathroom − 4)</a:t>
            </a:r>
          </a:p>
          <a:p>
            <a:pPr marL="1076325" lvl="2" indent="-161925" algn="just">
              <a:buFont typeface="Arial" panose="020B0604020202020204" pitchFamily="34" charset="0"/>
              <a:buChar char="•"/>
            </a:pPr>
            <a:r>
              <a:rPr lang="en-GB" sz="2200" dirty="0">
                <a:latin typeface="Open Sans"/>
              </a:rPr>
              <a:t>afterwards: Eat = 4, Bathroom = 0: Discontentment = 16</a:t>
            </a:r>
          </a:p>
        </p:txBody>
      </p:sp>
    </p:spTree>
    <p:extLst>
      <p:ext uri="{BB962C8B-B14F-4D97-AF65-F5344CB8AC3E}">
        <p14:creationId xmlns:p14="http://schemas.microsoft.com/office/powerpoint/2010/main" val="3954338250"/>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165</TotalTime>
  <Words>1134</Words>
  <Application>Microsoft Office PowerPoint</Application>
  <PresentationFormat>On-screen Show (4:3)</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Open Sans</vt:lpstr>
      <vt:lpstr>Tahoma</vt:lpstr>
      <vt:lpstr>Template PPT 2015</vt:lpstr>
      <vt:lpstr>Goal-Oriented Behavior  Session 10</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13</cp:revision>
  <dcterms:created xsi:type="dcterms:W3CDTF">2015-05-04T03:33:03Z</dcterms:created>
  <dcterms:modified xsi:type="dcterms:W3CDTF">2017-11-29T07:50:01Z</dcterms:modified>
</cp:coreProperties>
</file>