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256" r:id="rId2"/>
    <p:sldId id="265" r:id="rId3"/>
    <p:sldId id="264" r:id="rId4"/>
    <p:sldId id="269" r:id="rId5"/>
    <p:sldId id="270" r:id="rId6"/>
    <p:sldId id="271" r:id="rId7"/>
    <p:sldId id="272" r:id="rId8"/>
    <p:sldId id="273" r:id="rId9"/>
    <p:sldId id="274" r:id="rId10"/>
    <p:sldId id="282" r:id="rId11"/>
    <p:sldId id="275" r:id="rId12"/>
    <p:sldId id="276" r:id="rId13"/>
    <p:sldId id="277" r:id="rId14"/>
    <p:sldId id="278" r:id="rId15"/>
    <p:sldId id="279" r:id="rId16"/>
    <p:sldId id="280" r:id="rId17"/>
    <p:sldId id="281" r:id="rId18"/>
    <p:sldId id="268" r:id="rId1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5"/>
            <p14:sldId id="264"/>
            <p14:sldId id="269"/>
            <p14:sldId id="270"/>
            <p14:sldId id="271"/>
            <p14:sldId id="272"/>
            <p14:sldId id="273"/>
            <p14:sldId id="274"/>
            <p14:sldId id="282"/>
            <p14:sldId id="275"/>
            <p14:sldId id="276"/>
            <p14:sldId id="277"/>
            <p14:sldId id="278"/>
            <p14:sldId id="279"/>
            <p14:sldId id="280"/>
            <p14:sldId id="281"/>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F026A0-0EDC-4364-BEB7-F770D4861FE0}" type="datetimeFigureOut">
              <a:rPr lang="en-US" smtClean="0"/>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2EAB9F-6A91-4337-B3D1-355F66A7EC69}" type="slidenum">
              <a:rPr lang="en-US" smtClean="0"/>
              <a:t>‹#›</a:t>
            </a:fld>
            <a:endParaRPr lang="en-US"/>
          </a:p>
        </p:txBody>
      </p:sp>
    </p:spTree>
    <p:extLst>
      <p:ext uri="{BB962C8B-B14F-4D97-AF65-F5344CB8AC3E}">
        <p14:creationId xmlns:p14="http://schemas.microsoft.com/office/powerpoint/2010/main" val="41330095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3124200" y="808112"/>
            <a:ext cx="5617914" cy="792088"/>
          </a:xfrm>
        </p:spPr>
        <p:txBody>
          <a:bodyPr>
            <a:normAutofit/>
          </a:bodyPr>
          <a:lstStyle>
            <a:lvl1pPr algn="l">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200" y="2133600"/>
            <a:ext cx="7529264" cy="4335823"/>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16" name="Subtitle 2"/>
          <p:cNvSpPr>
            <a:spLocks noGrp="1"/>
          </p:cNvSpPr>
          <p:nvPr>
            <p:ph type="subTitle" idx="13"/>
          </p:nvPr>
        </p:nvSpPr>
        <p:spPr>
          <a:xfrm>
            <a:off x="1219200" y="1629544"/>
            <a:ext cx="75265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dirty="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cs.umd.edu/class/spring2013/cmsc425/Lects/lect20.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COMP6228 – Artificial Intelligence</a:t>
            </a:r>
          </a:p>
          <a:p>
            <a:pPr>
              <a:spcBef>
                <a:spcPct val="20000"/>
              </a:spcBef>
              <a:tabLst>
                <a:tab pos="1320800" algn="l"/>
                <a:tab pos="2054225" algn="l"/>
              </a:tabLst>
            </a:pPr>
            <a:r>
              <a:rPr lang="en-US" sz="2000" dirty="0">
                <a:solidFill>
                  <a:schemeClr val="bg1"/>
                </a:solidFill>
                <a:latin typeface="Open Sans"/>
              </a:rPr>
              <a:t>Effective Period		: February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solidFill>
                  <a:schemeClr val="bg1"/>
                </a:solidFill>
              </a:rPr>
              <a:t>Rule-Based Systems</a:t>
            </a:r>
            <a:br>
              <a:rPr lang="en-AU" dirty="0">
                <a:solidFill>
                  <a:schemeClr val="bg1"/>
                </a:solidFill>
              </a:rPr>
            </a:br>
            <a:br>
              <a:rPr lang="en-AU" dirty="0">
                <a:solidFill>
                  <a:schemeClr val="bg1"/>
                </a:solidFill>
              </a:rPr>
            </a:br>
            <a:r>
              <a:rPr lang="en-US" sz="2800" dirty="0">
                <a:solidFill>
                  <a:schemeClr val="bg1"/>
                </a:solidFill>
              </a:rPr>
              <a:t>Session 11</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Rule-Based Systems</a:t>
            </a:r>
          </a:p>
        </p:txBody>
      </p:sp>
      <p:sp>
        <p:nvSpPr>
          <p:cNvPr id="4" name="Rectangle 3"/>
          <p:cNvSpPr/>
          <p:nvPr/>
        </p:nvSpPr>
        <p:spPr>
          <a:xfrm>
            <a:off x="1066799" y="1703725"/>
            <a:ext cx="7772401" cy="4154984"/>
          </a:xfrm>
          <a:prstGeom prst="rect">
            <a:avLst/>
          </a:prstGeom>
        </p:spPr>
        <p:txBody>
          <a:bodyPr wrap="square">
            <a:spAutoFit/>
          </a:bodyPr>
          <a:lstStyle/>
          <a:p>
            <a:pPr algn="just"/>
            <a:r>
              <a:rPr lang="en-GB" sz="2200" dirty="0">
                <a:latin typeface="Open Sans"/>
              </a:rPr>
              <a:t>To improve the flexibility of the system, it would be useful to add wild cards to the matching. We would like to be able to say, for example,</a:t>
            </a:r>
          </a:p>
          <a:p>
            <a:pPr algn="just"/>
            <a:r>
              <a:rPr lang="en-GB" sz="2200" dirty="0">
                <a:latin typeface="Open Sans"/>
              </a:rPr>
              <a:t>	Anyone’s health &lt; 15</a:t>
            </a:r>
          </a:p>
          <a:p>
            <a:pPr algn="just"/>
            <a:endParaRPr lang="en-GB" sz="2200" dirty="0">
              <a:latin typeface="Open Sans"/>
            </a:endParaRPr>
          </a:p>
          <a:p>
            <a:pPr algn="just"/>
            <a:r>
              <a:rPr lang="en-GB" sz="2200" dirty="0">
                <a:latin typeface="Open Sans"/>
              </a:rPr>
              <a:t>and have this match if there was anyone in the database with health less than 15. Similarly, we could say,</a:t>
            </a:r>
          </a:p>
          <a:p>
            <a:pPr algn="just"/>
            <a:r>
              <a:rPr lang="en-GB" sz="2200" dirty="0">
                <a:latin typeface="Open Sans"/>
              </a:rPr>
              <a:t>	Anyone’s health &lt; 15 AND Anyone’s health &gt; 45</a:t>
            </a:r>
          </a:p>
          <a:p>
            <a:pPr algn="just"/>
            <a:endParaRPr lang="en-GB" sz="2200" dirty="0">
              <a:latin typeface="Open Sans"/>
            </a:endParaRPr>
          </a:p>
          <a:p>
            <a:pPr algn="just"/>
            <a:r>
              <a:rPr lang="en-GB" sz="2200" dirty="0">
                <a:latin typeface="Open Sans"/>
              </a:rPr>
              <a:t>to make sure there was also someone who is healthy (maybe we want the healthy person to carry the weak one, for example).</a:t>
            </a:r>
          </a:p>
        </p:txBody>
      </p:sp>
    </p:spTree>
    <p:extLst>
      <p:ext uri="{BB962C8B-B14F-4D97-AF65-F5344CB8AC3E}">
        <p14:creationId xmlns:p14="http://schemas.microsoft.com/office/powerpoint/2010/main" val="255412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Rule Arbitration</a:t>
            </a:r>
          </a:p>
        </p:txBody>
      </p:sp>
      <p:sp>
        <p:nvSpPr>
          <p:cNvPr id="4" name="Rectangle 3"/>
          <p:cNvSpPr/>
          <p:nvPr/>
        </p:nvSpPr>
        <p:spPr>
          <a:xfrm>
            <a:off x="1066799" y="1678662"/>
            <a:ext cx="7772401" cy="5170646"/>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Several rules may trigger on the database at the same time. Each rule is applicable, but only one can fire. In the algorithm described above we assumed that the first triggered rule is allowed to fire and no other rules are considered. This is a simple rule arbitration algorithm: “first applicable.” It works fine as long as our rules are arranged in order of priority.</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There are a number of common approaches to arbitration, each with its own characteristics.</a:t>
            </a:r>
          </a:p>
          <a:p>
            <a:pPr marL="800100" lvl="1" indent="-342900" algn="just">
              <a:buFont typeface="Arial" panose="020B0604020202020204" pitchFamily="34" charset="0"/>
              <a:buChar char="•"/>
            </a:pPr>
            <a:r>
              <a:rPr lang="en-GB" sz="2200" dirty="0">
                <a:latin typeface="Open Sans"/>
              </a:rPr>
              <a:t>First Applicable</a:t>
            </a:r>
          </a:p>
          <a:p>
            <a:pPr marL="800100" lvl="1" indent="-342900" algn="just">
              <a:buFont typeface="Arial" panose="020B0604020202020204" pitchFamily="34" charset="0"/>
              <a:buChar char="•"/>
            </a:pPr>
            <a:r>
              <a:rPr lang="en-GB" sz="2200" dirty="0">
                <a:latin typeface="Open Sans"/>
              </a:rPr>
              <a:t>Least Recently Used</a:t>
            </a:r>
          </a:p>
          <a:p>
            <a:pPr marL="800100" lvl="1" indent="-342900" algn="just">
              <a:buFont typeface="Arial" panose="020B0604020202020204" pitchFamily="34" charset="0"/>
              <a:buChar char="•"/>
            </a:pPr>
            <a:r>
              <a:rPr lang="en-GB" sz="2200" dirty="0">
                <a:latin typeface="Open Sans"/>
              </a:rPr>
              <a:t>Random Rule</a:t>
            </a:r>
          </a:p>
          <a:p>
            <a:pPr marL="800100" lvl="1" indent="-342900" algn="just">
              <a:buFont typeface="Arial" panose="020B0604020202020204" pitchFamily="34" charset="0"/>
              <a:buChar char="•"/>
            </a:pPr>
            <a:r>
              <a:rPr lang="en-GB" sz="2200" dirty="0">
                <a:latin typeface="Open Sans"/>
              </a:rPr>
              <a:t>Most Specific Conditions</a:t>
            </a:r>
          </a:p>
          <a:p>
            <a:pPr marL="800100" lvl="1" indent="-342900" algn="just">
              <a:buFont typeface="Arial" panose="020B0604020202020204" pitchFamily="34" charset="0"/>
              <a:buChar char="•"/>
            </a:pPr>
            <a:r>
              <a:rPr lang="en-GB" sz="2200" dirty="0">
                <a:latin typeface="Open Sans"/>
              </a:rPr>
              <a:t>Dynamic Priority Arbitration</a:t>
            </a:r>
          </a:p>
        </p:txBody>
      </p:sp>
    </p:spTree>
    <p:extLst>
      <p:ext uri="{BB962C8B-B14F-4D97-AF65-F5344CB8AC3E}">
        <p14:creationId xmlns:p14="http://schemas.microsoft.com/office/powerpoint/2010/main" val="111924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Unification</a:t>
            </a:r>
          </a:p>
        </p:txBody>
      </p:sp>
      <p:sp>
        <p:nvSpPr>
          <p:cNvPr id="4" name="Rectangle 3"/>
          <p:cNvSpPr/>
          <p:nvPr/>
        </p:nvSpPr>
        <p:spPr>
          <a:xfrm>
            <a:off x="1066799" y="1889879"/>
            <a:ext cx="7772401" cy="3139321"/>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Suppose in our earlier example Whisker, the communications specialist, ended up dying. </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Her colleague Sale takes over carrying the radio. Now suppose that Sale is severely hurt; somebody else needs to take the radio.</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We could simply have a rule for each person that matches when they are hurt and carrying the radio.</a:t>
            </a:r>
          </a:p>
        </p:txBody>
      </p:sp>
    </p:spTree>
    <p:extLst>
      <p:ext uri="{BB962C8B-B14F-4D97-AF65-F5344CB8AC3E}">
        <p14:creationId xmlns:p14="http://schemas.microsoft.com/office/powerpoint/2010/main" val="413933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Rete</a:t>
            </a:r>
          </a:p>
        </p:txBody>
      </p:sp>
      <p:sp>
        <p:nvSpPr>
          <p:cNvPr id="4" name="Rectangle 3"/>
          <p:cNvSpPr/>
          <p:nvPr/>
        </p:nvSpPr>
        <p:spPr>
          <a:xfrm>
            <a:off x="1066799" y="1678662"/>
            <a:ext cx="7772401" cy="4154984"/>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The Rete algorithm is an AI industry standard for matching rules against a database. It is not the fastest algorithm around; there are several papers detailing faster approaches. But, because expert systems are commercially valuable, they don’t tend to give full implementation details.</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Most commercial expert systems are based on Rete, and some of the more complex rule-based systems we’ve seen in games use the Rete matching algorithm. It is a relatively simple algorithm that provides the basic starting point for more complex optimizations.</a:t>
            </a:r>
          </a:p>
        </p:txBody>
      </p:sp>
    </p:spTree>
    <p:extLst>
      <p:ext uri="{BB962C8B-B14F-4D97-AF65-F5344CB8AC3E}">
        <p14:creationId xmlns:p14="http://schemas.microsoft.com/office/powerpoint/2010/main" val="407526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Rete</a:t>
            </a:r>
          </a:p>
        </p:txBody>
      </p:sp>
      <p:sp>
        <p:nvSpPr>
          <p:cNvPr id="4" name="Rectangle 3"/>
          <p:cNvSpPr/>
          <p:nvPr/>
        </p:nvSpPr>
        <p:spPr>
          <a:xfrm>
            <a:off x="1066799" y="1678662"/>
            <a:ext cx="7772401" cy="1107996"/>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The algorithm works by representing the patterns for all rules in a single data structure: the Rete.</a:t>
            </a:r>
          </a:p>
          <a:p>
            <a:pPr marL="342900" indent="-342900" algn="just">
              <a:buFont typeface="Arial" panose="020B0604020202020204" pitchFamily="34" charset="0"/>
              <a:buChar char="•"/>
            </a:pPr>
            <a:r>
              <a:rPr lang="en-GB" sz="2200" dirty="0">
                <a:latin typeface="Open Sans"/>
              </a:rPr>
              <a:t>The Rete is a directed acyclic graph</a:t>
            </a:r>
          </a:p>
        </p:txBody>
      </p:sp>
      <p:pic>
        <p:nvPicPr>
          <p:cNvPr id="2" name="Picture 1"/>
          <p:cNvPicPr>
            <a:picLocks noChangeAspect="1"/>
          </p:cNvPicPr>
          <p:nvPr/>
        </p:nvPicPr>
        <p:blipFill rotWithShape="1">
          <a:blip r:embed="rId2"/>
          <a:srcRect l="37116" t="27083" r="29502" b="27083"/>
          <a:stretch/>
        </p:blipFill>
        <p:spPr>
          <a:xfrm>
            <a:off x="2209800" y="2743200"/>
            <a:ext cx="5105400" cy="3941010"/>
          </a:xfrm>
          <a:prstGeom prst="rect">
            <a:avLst/>
          </a:prstGeom>
        </p:spPr>
      </p:pic>
    </p:spTree>
    <p:extLst>
      <p:ext uri="{BB962C8B-B14F-4D97-AF65-F5344CB8AC3E}">
        <p14:creationId xmlns:p14="http://schemas.microsoft.com/office/powerpoint/2010/main" val="46539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Rete</a:t>
            </a:r>
          </a:p>
        </p:txBody>
      </p:sp>
      <p:sp>
        <p:nvSpPr>
          <p:cNvPr id="4" name="Rectangle 3"/>
          <p:cNvSpPr/>
          <p:nvPr/>
        </p:nvSpPr>
        <p:spPr>
          <a:xfrm>
            <a:off x="914400" y="1417817"/>
            <a:ext cx="8229600" cy="2123658"/>
          </a:xfrm>
          <a:prstGeom prst="rect">
            <a:avLst/>
          </a:prstGeom>
        </p:spPr>
        <p:txBody>
          <a:bodyPr wrap="square">
            <a:spAutoFit/>
          </a:bodyPr>
          <a:lstStyle/>
          <a:p>
            <a:pPr marL="342900" indent="-342900">
              <a:buFont typeface="Arial" panose="020B0604020202020204" pitchFamily="34" charset="0"/>
              <a:buChar char="•"/>
            </a:pPr>
            <a:r>
              <a:rPr lang="en-GB" sz="2200" dirty="0">
                <a:latin typeface="Open Sans"/>
              </a:rPr>
              <a:t>Let’s apply our initial Rete example to the following database:</a:t>
            </a:r>
          </a:p>
          <a:p>
            <a:pPr marL="342900" indent="-342900">
              <a:buFont typeface="Arial" panose="020B0604020202020204" pitchFamily="34" charset="0"/>
              <a:buChar char="•"/>
            </a:pPr>
            <a:endParaRPr lang="en-GB" sz="2200" dirty="0">
              <a:latin typeface="Open Sans"/>
            </a:endParaRPr>
          </a:p>
          <a:p>
            <a:pPr marL="342900" indent="-342900">
              <a:buFont typeface="Arial" panose="020B0604020202020204" pitchFamily="34" charset="0"/>
              <a:buChar char="•"/>
            </a:pPr>
            <a:endParaRPr lang="en-GB" sz="2200" dirty="0">
              <a:latin typeface="Open Sans"/>
            </a:endParaRPr>
          </a:p>
          <a:p>
            <a:pPr marL="342900" indent="-342900">
              <a:buFont typeface="Arial" panose="020B0604020202020204" pitchFamily="34" charset="0"/>
              <a:buChar char="•"/>
            </a:pPr>
            <a:endParaRPr lang="en-GB" sz="2200" dirty="0">
              <a:latin typeface="Open Sans"/>
            </a:endParaRPr>
          </a:p>
          <a:p>
            <a:pPr marL="342900" indent="-342900">
              <a:buFont typeface="Arial" panose="020B0604020202020204" pitchFamily="34" charset="0"/>
              <a:buChar char="•"/>
            </a:pPr>
            <a:r>
              <a:rPr lang="en-GB" sz="2200" dirty="0">
                <a:latin typeface="Open Sans"/>
              </a:rPr>
              <a:t>Figure below shows the network with the data stored at each node</a:t>
            </a:r>
          </a:p>
        </p:txBody>
      </p:sp>
      <p:pic>
        <p:nvPicPr>
          <p:cNvPr id="3" name="Picture 2"/>
          <p:cNvPicPr>
            <a:picLocks noChangeAspect="1"/>
          </p:cNvPicPr>
          <p:nvPr/>
        </p:nvPicPr>
        <p:blipFill rotWithShape="1">
          <a:blip r:embed="rId2"/>
          <a:srcRect l="34773" t="34375" r="24231" b="51042"/>
          <a:stretch/>
        </p:blipFill>
        <p:spPr>
          <a:xfrm>
            <a:off x="2627670" y="1807056"/>
            <a:ext cx="5373330" cy="1074666"/>
          </a:xfrm>
          <a:prstGeom prst="rect">
            <a:avLst/>
          </a:prstGeom>
        </p:spPr>
      </p:pic>
      <p:pic>
        <p:nvPicPr>
          <p:cNvPr id="6" name="Picture 5"/>
          <p:cNvPicPr>
            <a:picLocks noChangeAspect="1"/>
          </p:cNvPicPr>
          <p:nvPr/>
        </p:nvPicPr>
        <p:blipFill rotWithShape="1">
          <a:blip r:embed="rId3"/>
          <a:srcRect l="35359" t="20833" r="27159" b="30208"/>
          <a:stretch/>
        </p:blipFill>
        <p:spPr>
          <a:xfrm>
            <a:off x="2514600" y="3164682"/>
            <a:ext cx="5029200" cy="3693318"/>
          </a:xfrm>
          <a:prstGeom prst="rect">
            <a:avLst/>
          </a:prstGeom>
        </p:spPr>
      </p:pic>
    </p:spTree>
    <p:extLst>
      <p:ext uri="{BB962C8B-B14F-4D97-AF65-F5344CB8AC3E}">
        <p14:creationId xmlns:p14="http://schemas.microsoft.com/office/powerpoint/2010/main" val="184857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Extensions</a:t>
            </a:r>
          </a:p>
        </p:txBody>
      </p:sp>
      <p:sp>
        <p:nvSpPr>
          <p:cNvPr id="4" name="Rectangle 3"/>
          <p:cNvSpPr/>
          <p:nvPr/>
        </p:nvSpPr>
        <p:spPr>
          <a:xfrm>
            <a:off x="1066799" y="1678662"/>
            <a:ext cx="7772401" cy="4493538"/>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The ubiquity of rule-based systems in early AI research led to a whole host of different extensions, modifications, and optimizations. Each area in which a rule-based system was applied (such as language understanding, controlling industrial processes, diagnosing faults in machinery, and many others) has its own set of common tricks.</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There are two extensions that are widespread enough to be worth mentioning. The first manages huge rule-based systems and is of direct use to games developers. The second is justification, widely used in expert systems and useful to game developers when debugging their AI code.</a:t>
            </a:r>
          </a:p>
        </p:txBody>
      </p:sp>
    </p:spTree>
    <p:extLst>
      <p:ext uri="{BB962C8B-B14F-4D97-AF65-F5344CB8AC3E}">
        <p14:creationId xmlns:p14="http://schemas.microsoft.com/office/powerpoint/2010/main" val="2514669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Extensions</a:t>
            </a:r>
          </a:p>
        </p:txBody>
      </p:sp>
      <p:sp>
        <p:nvSpPr>
          <p:cNvPr id="4" name="Rectangle 3"/>
          <p:cNvSpPr/>
          <p:nvPr/>
        </p:nvSpPr>
        <p:spPr>
          <a:xfrm>
            <a:off x="914400" y="5969913"/>
            <a:ext cx="8077201" cy="430887"/>
          </a:xfrm>
          <a:prstGeom prst="rect">
            <a:avLst/>
          </a:prstGeom>
        </p:spPr>
        <p:txBody>
          <a:bodyPr wrap="square">
            <a:spAutoFit/>
          </a:bodyPr>
          <a:lstStyle/>
          <a:p>
            <a:pPr algn="ctr"/>
            <a:r>
              <a:rPr lang="en-GB" sz="2200" dirty="0"/>
              <a:t>Schematic of the rule sets in the game</a:t>
            </a:r>
          </a:p>
        </p:txBody>
      </p:sp>
      <p:pic>
        <p:nvPicPr>
          <p:cNvPr id="2" name="Picture 1"/>
          <p:cNvPicPr>
            <a:picLocks noChangeAspect="1"/>
          </p:cNvPicPr>
          <p:nvPr/>
        </p:nvPicPr>
        <p:blipFill rotWithShape="1">
          <a:blip r:embed="rId2"/>
          <a:srcRect l="34773" t="23958" r="27159" b="27083"/>
          <a:stretch/>
        </p:blipFill>
        <p:spPr>
          <a:xfrm>
            <a:off x="1905000" y="1514622"/>
            <a:ext cx="6019800" cy="4352778"/>
          </a:xfrm>
          <a:prstGeom prst="rect">
            <a:avLst/>
          </a:prstGeom>
        </p:spPr>
      </p:pic>
    </p:spTree>
    <p:extLst>
      <p:ext uri="{BB962C8B-B14F-4D97-AF65-F5344CB8AC3E}">
        <p14:creationId xmlns:p14="http://schemas.microsoft.com/office/powerpoint/2010/main" val="3770677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1" y="786825"/>
            <a:ext cx="5943600" cy="584775"/>
          </a:xfrm>
          <a:prstGeom prst="rect">
            <a:avLst/>
          </a:prstGeom>
          <a:noFill/>
        </p:spPr>
        <p:txBody>
          <a:bodyPr wrap="square" rtlCol="0">
            <a:spAutoFit/>
          </a:bodyPr>
          <a:lstStyle/>
          <a:p>
            <a:pPr algn="ctr"/>
            <a:r>
              <a:rPr lang="en-GB" sz="3200" b="1" dirty="0">
                <a:latin typeface="+mj-lt"/>
                <a:ea typeface="Tahoma" panose="020B0604030504040204" pitchFamily="34" charset="0"/>
                <a:cs typeface="Tahoma" panose="020B0604030504040204" pitchFamily="34" charset="0"/>
              </a:rPr>
              <a:t>References</a:t>
            </a:r>
            <a:endParaRPr lang="en-US" sz="3200" b="1" dirty="0">
              <a:latin typeface="+mj-lt"/>
              <a:ea typeface="Tahoma" panose="020B0604030504040204" pitchFamily="34" charset="0"/>
              <a:cs typeface="Tahoma" panose="020B0604030504040204" pitchFamily="34" charset="0"/>
            </a:endParaRPr>
          </a:p>
        </p:txBody>
      </p:sp>
      <p:sp>
        <p:nvSpPr>
          <p:cNvPr id="7" name="TextBox 6"/>
          <p:cNvSpPr txBox="1"/>
          <p:nvPr/>
        </p:nvSpPr>
        <p:spPr>
          <a:xfrm>
            <a:off x="1143000" y="1828800"/>
            <a:ext cx="7696200"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Open Sans"/>
                <a:ea typeface="Tahoma" panose="020B0604030504040204" pitchFamily="34" charset="0"/>
                <a:cs typeface="Tahoma" panose="020B0604030504040204" pitchFamily="34" charset="0"/>
              </a:rPr>
              <a:t>Ian Millington. 2009. </a:t>
            </a:r>
            <a:r>
              <a:rPr lang="en-US" sz="2200" b="1" i="1" dirty="0">
                <a:latin typeface="Open Sans"/>
                <a:ea typeface="Tahoma" panose="020B0604030504040204" pitchFamily="34" charset="0"/>
                <a:cs typeface="Tahoma" panose="020B0604030504040204" pitchFamily="34" charset="0"/>
              </a:rPr>
              <a:t>Artificial intelligence for games</a:t>
            </a:r>
            <a:r>
              <a:rPr lang="en-US" sz="2200" dirty="0">
                <a:latin typeface="Open Sans"/>
                <a:ea typeface="Tahoma" panose="020B0604030504040204" pitchFamily="34" charset="0"/>
                <a:cs typeface="Tahoma" panose="020B0604030504040204" pitchFamily="34" charset="0"/>
              </a:rPr>
              <a:t>. Morgan Kaufmann Publishers. Burlington. ISBN:9780123747310 </a:t>
            </a:r>
          </a:p>
          <a:p>
            <a:pPr marL="342900" indent="-342900">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AU" sz="2200" dirty="0">
                <a:latin typeface="Open Sans"/>
                <a:ea typeface="Tahoma" panose="020B0604030504040204" pitchFamily="34" charset="0"/>
                <a:cs typeface="Tahoma" panose="020B0604030504040204" pitchFamily="34" charset="0"/>
              </a:rPr>
              <a:t>Decision Making, </a:t>
            </a:r>
            <a:r>
              <a:rPr lang="en-AU" sz="2200" dirty="0">
                <a:latin typeface="Open Sans"/>
                <a:ea typeface="Tahoma" panose="020B0604030504040204" pitchFamily="34" charset="0"/>
                <a:cs typeface="Tahoma" panose="020B0604030504040204" pitchFamily="34" charset="0"/>
                <a:hlinkClick r:id="rId2"/>
              </a:rPr>
              <a:t>https://www.cs.umd.edu/class/spring2013/cmsc425/Lects/lect20.pdf</a:t>
            </a:r>
            <a:r>
              <a:rPr lang="en-AU" sz="2200" dirty="0">
                <a:latin typeface="Open Sans"/>
                <a:ea typeface="Tahoma" panose="020B0604030504040204" pitchFamily="34" charset="0"/>
                <a:cs typeface="Tahoma" panose="020B0604030504040204" pitchFamily="34" charset="0"/>
              </a:rPr>
              <a:t> </a:t>
            </a:r>
            <a:endParaRPr lang="en-US" sz="2200" dirty="0">
              <a:latin typeface="Open Sans"/>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2954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760177"/>
            <a:ext cx="7522914" cy="792088"/>
          </a:xfrm>
        </p:spPr>
        <p:txBody>
          <a:bodyPr/>
          <a:lstStyle/>
          <a:p>
            <a:r>
              <a:rPr lang="en-US" dirty="0"/>
              <a:t>Learning Objective</a:t>
            </a:r>
          </a:p>
        </p:txBody>
      </p:sp>
      <p:sp>
        <p:nvSpPr>
          <p:cNvPr id="3" name="Content Placeholder 2"/>
          <p:cNvSpPr>
            <a:spLocks noGrp="1"/>
          </p:cNvSpPr>
          <p:nvPr>
            <p:ph idx="1"/>
          </p:nvPr>
        </p:nvSpPr>
        <p:spPr>
          <a:xfrm>
            <a:off x="1219200" y="3588977"/>
            <a:ext cx="7529264" cy="3954823"/>
          </a:xfrm>
        </p:spPr>
        <p:txBody>
          <a:bodyPr/>
          <a:lstStyle/>
          <a:p>
            <a:r>
              <a:rPr lang="en-US" dirty="0">
                <a:ea typeface="Tahoma" panose="020B0604030504040204" pitchFamily="34" charset="0"/>
                <a:cs typeface="Arial" pitchFamily="34" charset="0"/>
              </a:rPr>
              <a:t>LO 2 : Explain concepts of AI Techniques in Games</a:t>
            </a:r>
            <a:endParaRPr lang="id-ID" dirty="0">
              <a:ea typeface="Tahoma" panose="020B0604030504040204" pitchFamily="34" charset="0"/>
              <a:cs typeface="Arial" pitchFamily="34" charset="0"/>
            </a:endParaRPr>
          </a:p>
          <a:p>
            <a:endParaRPr lang="en-US" dirty="0"/>
          </a:p>
        </p:txBody>
      </p:sp>
      <p:sp>
        <p:nvSpPr>
          <p:cNvPr id="4" name="Subtitle 3"/>
          <p:cNvSpPr>
            <a:spLocks noGrp="1"/>
          </p:cNvSpPr>
          <p:nvPr>
            <p:ph type="subTitle" idx="13"/>
          </p:nvPr>
        </p:nvSpPr>
        <p:spPr>
          <a:xfrm>
            <a:off x="1219200" y="2903177"/>
            <a:ext cx="7526560" cy="504056"/>
          </a:xfrm>
        </p:spPr>
        <p:txBody>
          <a:bodyPr>
            <a:normAutofit fontScale="92500"/>
          </a:bodyPr>
          <a:lstStyle/>
          <a:p>
            <a:r>
              <a:rPr lang="en-GB" sz="1800" dirty="0">
                <a:ea typeface="Tahoma" panose="020B0604030504040204" pitchFamily="34" charset="0"/>
                <a:cs typeface="Arial" pitchFamily="34" charset="0"/>
              </a:rPr>
              <a:t>After completing this session, students are expected to be able to:</a:t>
            </a:r>
            <a:endParaRPr lang="en-US" dirty="0"/>
          </a:p>
        </p:txBody>
      </p:sp>
    </p:spTree>
    <p:extLst>
      <p:ext uri="{BB962C8B-B14F-4D97-AF65-F5344CB8AC3E}">
        <p14:creationId xmlns:p14="http://schemas.microsoft.com/office/powerpoint/2010/main" val="120794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sz="2200" dirty="0"/>
              <a:t>Rule-Based Systems</a:t>
            </a:r>
          </a:p>
          <a:p>
            <a:r>
              <a:rPr lang="en-US" sz="2200" dirty="0"/>
              <a:t>Rule Arbitration</a:t>
            </a:r>
          </a:p>
          <a:p>
            <a:r>
              <a:rPr lang="en-US" sz="2200" dirty="0"/>
              <a:t>Unification</a:t>
            </a:r>
          </a:p>
          <a:p>
            <a:r>
              <a:rPr lang="en-US" sz="2200" dirty="0"/>
              <a:t>Rete</a:t>
            </a:r>
          </a:p>
          <a:p>
            <a:r>
              <a:rPr lang="en-US" sz="2200" dirty="0"/>
              <a:t>Extensions</a:t>
            </a:r>
          </a:p>
          <a:p>
            <a:endParaRPr lang="en-US" sz="2200" dirty="0"/>
          </a:p>
        </p:txBody>
      </p:sp>
      <p:sp>
        <p:nvSpPr>
          <p:cNvPr id="4" name="Subtitle 3"/>
          <p:cNvSpPr>
            <a:spLocks noGrp="1"/>
          </p:cNvSpPr>
          <p:nvPr>
            <p:ph type="subTitle" idx="13"/>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Rule-Based Systems</a:t>
            </a:r>
          </a:p>
        </p:txBody>
      </p:sp>
      <p:sp>
        <p:nvSpPr>
          <p:cNvPr id="4" name="Rectangle 3"/>
          <p:cNvSpPr/>
          <p:nvPr/>
        </p:nvSpPr>
        <p:spPr>
          <a:xfrm>
            <a:off x="1066799" y="1813679"/>
            <a:ext cx="7772401" cy="4154984"/>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Rule-based systems were at the vanguard of AI research through the 1970s and early 1980s. </a:t>
            </a:r>
          </a:p>
          <a:p>
            <a:pPr marL="342900" indent="-342900" algn="just">
              <a:buFont typeface="Arial" panose="020B0604020202020204" pitchFamily="34" charset="0"/>
              <a:buChar char="•"/>
            </a:pPr>
            <a:r>
              <a:rPr lang="en-GB" sz="2200" dirty="0">
                <a:latin typeface="Open Sans"/>
              </a:rPr>
              <a:t>Many of the most famous AI programs were built with them, and in their “expert system” incarnation, they are the best known AI technique.</a:t>
            </a:r>
          </a:p>
          <a:p>
            <a:pPr marL="342900" indent="-342900" algn="just">
              <a:buFont typeface="Arial" panose="020B0604020202020204" pitchFamily="34" charset="0"/>
              <a:buChar char="•"/>
            </a:pPr>
            <a:r>
              <a:rPr lang="en-GB" sz="2200" dirty="0">
                <a:latin typeface="Open Sans"/>
              </a:rPr>
              <a:t>Rule-based systems have a common structure consisting of two parts: a database containing knowledge available to the AI and a set of if–then rules.</a:t>
            </a:r>
          </a:p>
          <a:p>
            <a:pPr marL="342900" indent="-342900" algn="just">
              <a:buFont typeface="Arial" panose="020B0604020202020204" pitchFamily="34" charset="0"/>
              <a:buChar char="•"/>
            </a:pPr>
            <a:r>
              <a:rPr lang="en-GB" sz="2200" dirty="0">
                <a:latin typeface="Open Sans"/>
              </a:rPr>
              <a:t>Rules can examine the database to determine if their “if” condition is met. Rules that have their conditions met are said to trigger. A triggered rule may be selected to fire, whereupon its “then” component is executed.</a:t>
            </a:r>
          </a:p>
        </p:txBody>
      </p:sp>
    </p:spTree>
    <p:extLst>
      <p:ext uri="{BB962C8B-B14F-4D97-AF65-F5344CB8AC3E}">
        <p14:creationId xmlns:p14="http://schemas.microsoft.com/office/powerpoint/2010/main" val="255821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Rule-Based Systems</a:t>
            </a:r>
          </a:p>
        </p:txBody>
      </p:sp>
      <p:pic>
        <p:nvPicPr>
          <p:cNvPr id="2" name="Picture 1"/>
          <p:cNvPicPr>
            <a:picLocks noChangeAspect="1"/>
          </p:cNvPicPr>
          <p:nvPr/>
        </p:nvPicPr>
        <p:blipFill rotWithShape="1">
          <a:blip r:embed="rId2"/>
          <a:srcRect l="38287" t="37500" r="31845" b="34375"/>
          <a:stretch/>
        </p:blipFill>
        <p:spPr>
          <a:xfrm>
            <a:off x="2133600" y="1981200"/>
            <a:ext cx="5562600" cy="2944906"/>
          </a:xfrm>
          <a:prstGeom prst="rect">
            <a:avLst/>
          </a:prstGeom>
        </p:spPr>
      </p:pic>
      <p:sp>
        <p:nvSpPr>
          <p:cNvPr id="3" name="Rectangle 2"/>
          <p:cNvSpPr/>
          <p:nvPr/>
        </p:nvSpPr>
        <p:spPr>
          <a:xfrm>
            <a:off x="2971800" y="5105400"/>
            <a:ext cx="3999365" cy="430887"/>
          </a:xfrm>
          <a:prstGeom prst="rect">
            <a:avLst/>
          </a:prstGeom>
        </p:spPr>
        <p:txBody>
          <a:bodyPr wrap="none">
            <a:spAutoFit/>
          </a:bodyPr>
          <a:lstStyle/>
          <a:p>
            <a:r>
              <a:rPr lang="en-GB" sz="2200" dirty="0">
                <a:latin typeface="+mj-lt"/>
              </a:rPr>
              <a:t>Schematic of a rule-based system</a:t>
            </a:r>
            <a:endParaRPr lang="en-US" sz="2200" dirty="0">
              <a:latin typeface="+mj-lt"/>
            </a:endParaRPr>
          </a:p>
        </p:txBody>
      </p:sp>
    </p:spTree>
    <p:extLst>
      <p:ext uri="{BB962C8B-B14F-4D97-AF65-F5344CB8AC3E}">
        <p14:creationId xmlns:p14="http://schemas.microsoft.com/office/powerpoint/2010/main" val="225189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Rule-Based Systems</a:t>
            </a:r>
          </a:p>
        </p:txBody>
      </p:sp>
      <p:sp>
        <p:nvSpPr>
          <p:cNvPr id="4" name="Rectangle 3"/>
          <p:cNvSpPr/>
          <p:nvPr/>
        </p:nvSpPr>
        <p:spPr>
          <a:xfrm>
            <a:off x="1066799" y="1813679"/>
            <a:ext cx="7772401" cy="4832092"/>
          </a:xfrm>
          <a:prstGeom prst="rect">
            <a:avLst/>
          </a:prstGeom>
        </p:spPr>
        <p:txBody>
          <a:bodyPr wrap="square">
            <a:spAutoFit/>
          </a:bodyPr>
          <a:lstStyle/>
          <a:p>
            <a:pPr algn="just"/>
            <a:r>
              <a:rPr lang="en-GB" sz="2200" b="1" dirty="0">
                <a:latin typeface="Open Sans"/>
              </a:rPr>
              <a:t>Database Matching</a:t>
            </a:r>
            <a:r>
              <a:rPr lang="en-GB" sz="2200" dirty="0">
                <a:latin typeface="Open Sans"/>
              </a:rPr>
              <a:t> </a:t>
            </a:r>
          </a:p>
          <a:p>
            <a:pPr marL="342900" indent="-342900" algn="just">
              <a:buFont typeface="Arial" panose="020B0604020202020204" pitchFamily="34" charset="0"/>
              <a:buChar char="•"/>
            </a:pPr>
            <a:r>
              <a:rPr lang="en-GB" sz="2200" dirty="0">
                <a:latin typeface="Open Sans"/>
              </a:rPr>
              <a:t>The “if” condition of the rule is matched against the database; a successful match triggers the rule. The condition, normally called a pattern, typically consists of facts identical to those in the database, combined with Boolean operators such as AND, OR, and NOT.</a:t>
            </a:r>
          </a:p>
          <a:p>
            <a:pPr marL="342900" indent="-342900" algn="just">
              <a:buFont typeface="Arial" panose="020B0604020202020204" pitchFamily="34" charset="0"/>
              <a:buChar char="•"/>
            </a:pPr>
            <a:r>
              <a:rPr lang="en-GB" sz="2200" dirty="0">
                <a:latin typeface="Open Sans"/>
              </a:rPr>
              <a:t>Suppose we have a database containing information about the health of the soldiers in a fire team, for example. At one point in time the database contains the following information:</a:t>
            </a:r>
          </a:p>
          <a:p>
            <a:pPr lvl="3" algn="just"/>
            <a:r>
              <a:rPr lang="en-GB" sz="2200" dirty="0">
                <a:latin typeface="Open Sans"/>
              </a:rPr>
              <a:t>Captain’s health is 51</a:t>
            </a:r>
          </a:p>
          <a:p>
            <a:pPr lvl="3" algn="just"/>
            <a:r>
              <a:rPr lang="en-GB" sz="2200" dirty="0">
                <a:latin typeface="Open Sans"/>
              </a:rPr>
              <a:t>Johnson’s health is 38</a:t>
            </a:r>
          </a:p>
          <a:p>
            <a:pPr lvl="3" algn="just"/>
            <a:r>
              <a:rPr lang="en-GB" sz="2200" dirty="0">
                <a:latin typeface="Open Sans"/>
              </a:rPr>
              <a:t>Sale’s health is 42</a:t>
            </a:r>
          </a:p>
          <a:p>
            <a:pPr lvl="3" algn="just"/>
            <a:r>
              <a:rPr lang="en-GB" sz="2200" dirty="0">
                <a:latin typeface="Open Sans"/>
              </a:rPr>
              <a:t>Whisker’s health is 15</a:t>
            </a:r>
          </a:p>
        </p:txBody>
      </p:sp>
    </p:spTree>
    <p:extLst>
      <p:ext uri="{BB962C8B-B14F-4D97-AF65-F5344CB8AC3E}">
        <p14:creationId xmlns:p14="http://schemas.microsoft.com/office/powerpoint/2010/main" val="135149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Rule-Based Systems</a:t>
            </a:r>
          </a:p>
        </p:txBody>
      </p:sp>
      <p:sp>
        <p:nvSpPr>
          <p:cNvPr id="4" name="Rectangle 3"/>
          <p:cNvSpPr/>
          <p:nvPr/>
        </p:nvSpPr>
        <p:spPr>
          <a:xfrm>
            <a:off x="1066799" y="1813679"/>
            <a:ext cx="7772401" cy="4832092"/>
          </a:xfrm>
          <a:prstGeom prst="rect">
            <a:avLst/>
          </a:prstGeom>
        </p:spPr>
        <p:txBody>
          <a:bodyPr wrap="square">
            <a:spAutoFit/>
          </a:bodyPr>
          <a:lstStyle/>
          <a:p>
            <a:pPr algn="just"/>
            <a:r>
              <a:rPr lang="en-GB" sz="2200" b="1" dirty="0">
                <a:latin typeface="Open Sans"/>
              </a:rPr>
              <a:t>Database Matching</a:t>
            </a:r>
            <a:r>
              <a:rPr lang="en-GB" sz="2200" dirty="0">
                <a:latin typeface="Open Sans"/>
              </a:rPr>
              <a:t> </a:t>
            </a:r>
          </a:p>
          <a:p>
            <a:pPr marL="342900" indent="-342900" algn="just">
              <a:buFont typeface="Arial" panose="020B0604020202020204" pitchFamily="34" charset="0"/>
              <a:buChar char="•"/>
            </a:pPr>
            <a:r>
              <a:rPr lang="en-GB" sz="2200" dirty="0">
                <a:latin typeface="Open Sans"/>
              </a:rPr>
              <a:t>The “if” condition of the rule is matched against the database; a successful match triggers the rule. The condition, normally called a pattern, typically consists of facts identical to those in the database, combined with Boolean operators such as AND, OR, and NOT.</a:t>
            </a:r>
          </a:p>
          <a:p>
            <a:pPr marL="342900" indent="-342900" algn="just">
              <a:buFont typeface="Arial" panose="020B0604020202020204" pitchFamily="34" charset="0"/>
              <a:buChar char="•"/>
            </a:pPr>
            <a:r>
              <a:rPr lang="en-GB" sz="2200" dirty="0">
                <a:latin typeface="Open Sans"/>
              </a:rPr>
              <a:t>Suppose we have a database containing information about the health of the soldiers in a fire team, for example. At one point in time the database contains the following information:</a:t>
            </a:r>
          </a:p>
          <a:p>
            <a:pPr lvl="3" algn="just"/>
            <a:r>
              <a:rPr lang="en-GB" sz="2200" dirty="0">
                <a:latin typeface="Open Sans"/>
              </a:rPr>
              <a:t>Captain’s health is 51</a:t>
            </a:r>
          </a:p>
          <a:p>
            <a:pPr lvl="3" algn="just"/>
            <a:r>
              <a:rPr lang="en-GB" sz="2200" dirty="0">
                <a:latin typeface="Open Sans"/>
              </a:rPr>
              <a:t>Johnson’s health is 38</a:t>
            </a:r>
          </a:p>
          <a:p>
            <a:pPr lvl="3" algn="just"/>
            <a:r>
              <a:rPr lang="en-GB" sz="2200" dirty="0">
                <a:latin typeface="Open Sans"/>
              </a:rPr>
              <a:t>Sale’s health is 42</a:t>
            </a:r>
          </a:p>
          <a:p>
            <a:pPr lvl="3" algn="just"/>
            <a:r>
              <a:rPr lang="en-GB" sz="2200" dirty="0">
                <a:latin typeface="Open Sans"/>
              </a:rPr>
              <a:t>Whisker’s health is 15</a:t>
            </a:r>
          </a:p>
        </p:txBody>
      </p:sp>
    </p:spTree>
    <p:extLst>
      <p:ext uri="{BB962C8B-B14F-4D97-AF65-F5344CB8AC3E}">
        <p14:creationId xmlns:p14="http://schemas.microsoft.com/office/powerpoint/2010/main" val="3874760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Rule-Based Systems</a:t>
            </a:r>
          </a:p>
        </p:txBody>
      </p:sp>
      <p:sp>
        <p:nvSpPr>
          <p:cNvPr id="4" name="Rectangle 3"/>
          <p:cNvSpPr/>
          <p:nvPr/>
        </p:nvSpPr>
        <p:spPr>
          <a:xfrm>
            <a:off x="1066799" y="1425000"/>
            <a:ext cx="7772401" cy="5509200"/>
          </a:xfrm>
          <a:prstGeom prst="rect">
            <a:avLst/>
          </a:prstGeom>
        </p:spPr>
        <p:txBody>
          <a:bodyPr wrap="square">
            <a:spAutoFit/>
          </a:bodyPr>
          <a:lstStyle/>
          <a:p>
            <a:pPr algn="just"/>
            <a:r>
              <a:rPr lang="en-GB" sz="2200" dirty="0">
                <a:latin typeface="Open Sans"/>
              </a:rPr>
              <a:t>Whisker, the communications specialist, needs to be relieved of her radio when her health drops to zero. We might use a rule that triggers when it sees a pattern such as:</a:t>
            </a:r>
          </a:p>
          <a:p>
            <a:pPr algn="just"/>
            <a:r>
              <a:rPr lang="en-GB" sz="2200" dirty="0">
                <a:latin typeface="Open Sans"/>
              </a:rPr>
              <a:t>	Whisker: health = 0</a:t>
            </a:r>
          </a:p>
          <a:p>
            <a:pPr algn="just"/>
            <a:r>
              <a:rPr lang="en-GB" sz="2200" dirty="0">
                <a:latin typeface="Open Sans"/>
              </a:rPr>
              <a:t>Of course, the rule should only trigger if Whisker still has the radio. So, first we need to add the appropriate information to the database. The database now contains the following information:</a:t>
            </a:r>
          </a:p>
          <a:p>
            <a:pPr lvl="2" algn="just"/>
            <a:r>
              <a:rPr lang="en-GB" sz="2200" dirty="0">
                <a:latin typeface="Open Sans"/>
              </a:rPr>
              <a:t>Captain’s health is 51</a:t>
            </a:r>
          </a:p>
          <a:p>
            <a:pPr lvl="2" algn="just"/>
            <a:r>
              <a:rPr lang="en-GB" sz="2200" dirty="0">
                <a:latin typeface="Open Sans"/>
              </a:rPr>
              <a:t>Johnson’s health is 38</a:t>
            </a:r>
          </a:p>
          <a:p>
            <a:pPr lvl="2" algn="just"/>
            <a:r>
              <a:rPr lang="en-GB" sz="2200" dirty="0">
                <a:latin typeface="Open Sans"/>
              </a:rPr>
              <a:t>Sale’s health is 42</a:t>
            </a:r>
          </a:p>
          <a:p>
            <a:pPr lvl="2" algn="just"/>
            <a:r>
              <a:rPr lang="en-GB" sz="2200" dirty="0">
                <a:latin typeface="Open Sans"/>
              </a:rPr>
              <a:t>Whisker’s health is 15</a:t>
            </a:r>
          </a:p>
          <a:p>
            <a:pPr lvl="2" algn="just"/>
            <a:r>
              <a:rPr lang="en-GB" sz="2200" dirty="0">
                <a:latin typeface="Open Sans"/>
              </a:rPr>
              <a:t>Radio is held by Whisker</a:t>
            </a:r>
          </a:p>
          <a:p>
            <a:pPr algn="just"/>
            <a:r>
              <a:rPr lang="en-GB" sz="2200" dirty="0">
                <a:latin typeface="Open Sans"/>
              </a:rPr>
              <a:t>Now our rule can use a Boolean operator. The pattern becomes:</a:t>
            </a:r>
          </a:p>
          <a:p>
            <a:pPr algn="just"/>
            <a:r>
              <a:rPr lang="en-GB" sz="2200" dirty="0">
                <a:latin typeface="Open Sans"/>
              </a:rPr>
              <a:t>	Whisker’s health is 0 AND Radio is held by Whisker</a:t>
            </a:r>
          </a:p>
        </p:txBody>
      </p:sp>
    </p:spTree>
    <p:extLst>
      <p:ext uri="{BB962C8B-B14F-4D97-AF65-F5344CB8AC3E}">
        <p14:creationId xmlns:p14="http://schemas.microsoft.com/office/powerpoint/2010/main" val="109495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Rule-Based Systems</a:t>
            </a:r>
          </a:p>
        </p:txBody>
      </p:sp>
      <p:sp>
        <p:nvSpPr>
          <p:cNvPr id="4" name="Rectangle 3"/>
          <p:cNvSpPr/>
          <p:nvPr/>
        </p:nvSpPr>
        <p:spPr>
          <a:xfrm>
            <a:off x="1066799" y="1856125"/>
            <a:ext cx="7772401" cy="3477875"/>
          </a:xfrm>
          <a:prstGeom prst="rect">
            <a:avLst/>
          </a:prstGeom>
        </p:spPr>
        <p:txBody>
          <a:bodyPr wrap="square">
            <a:spAutoFit/>
          </a:bodyPr>
          <a:lstStyle/>
          <a:p>
            <a:pPr algn="just"/>
            <a:r>
              <a:rPr lang="en-GB" sz="2200" dirty="0">
                <a:latin typeface="Open Sans"/>
              </a:rPr>
              <a:t>In practice we’d want more flexibility with the patterns that we can match. In our example, we want to relieve Whisker if she is very hurt, not just if she’s dead. So the pattern should match a range:</a:t>
            </a:r>
          </a:p>
          <a:p>
            <a:pPr algn="just"/>
            <a:r>
              <a:rPr lang="en-GB" sz="2200" dirty="0">
                <a:latin typeface="Open Sans"/>
              </a:rPr>
              <a:t>	Whisker’s health &lt; 15 AND Radio is held </a:t>
            </a:r>
            <a:r>
              <a:rPr lang="en-GB" sz="2200" dirty="0" err="1">
                <a:latin typeface="Open Sans"/>
              </a:rPr>
              <a:t>byWhisker</a:t>
            </a:r>
            <a:endParaRPr lang="en-GB" sz="2200" dirty="0">
              <a:latin typeface="Open Sans"/>
            </a:endParaRPr>
          </a:p>
          <a:p>
            <a:pPr algn="just"/>
            <a:endParaRPr lang="en-GB" sz="2200" dirty="0">
              <a:latin typeface="Open Sans"/>
            </a:endParaRPr>
          </a:p>
          <a:p>
            <a:pPr algn="just"/>
            <a:r>
              <a:rPr lang="en-GB" sz="2200" dirty="0">
                <a:latin typeface="Open Sans"/>
              </a:rPr>
              <a:t>So far we’re on familiar ground. It is similar to the kind of tests we made for triggering a state transition or for making a decision in a decision tree. </a:t>
            </a:r>
          </a:p>
          <a:p>
            <a:pPr algn="just"/>
            <a:endParaRPr lang="en-GB" sz="2200" dirty="0">
              <a:latin typeface="Open Sans"/>
            </a:endParaRPr>
          </a:p>
        </p:txBody>
      </p:sp>
    </p:spTree>
    <p:extLst>
      <p:ext uri="{BB962C8B-B14F-4D97-AF65-F5344CB8AC3E}">
        <p14:creationId xmlns:p14="http://schemas.microsoft.com/office/powerpoint/2010/main" val="26722658"/>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162</TotalTime>
  <Words>963</Words>
  <Application>Microsoft Office PowerPoint</Application>
  <PresentationFormat>On-screen Show (4:3)</PresentationFormat>
  <Paragraphs>97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ＭＳ Ｐゴシック</vt:lpstr>
      <vt:lpstr>Arial</vt:lpstr>
      <vt:lpstr>Calibri</vt:lpstr>
      <vt:lpstr>Open Sans</vt:lpstr>
      <vt:lpstr>Tahoma</vt:lpstr>
      <vt:lpstr>Template PPT 2015</vt:lpstr>
      <vt:lpstr>Rule-Based Systems  Session 11</vt:lpstr>
      <vt:lpstr>Learning Objective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Rini Wongso</cp:lastModifiedBy>
  <cp:revision>13</cp:revision>
  <dcterms:created xsi:type="dcterms:W3CDTF">2015-05-04T03:33:03Z</dcterms:created>
  <dcterms:modified xsi:type="dcterms:W3CDTF">2017-11-29T07:50:37Z</dcterms:modified>
</cp:coreProperties>
</file>